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80" d="100"/>
          <a:sy n="80" d="100"/>
        </p:scale>
        <p:origin x="-810" y="-7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320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1530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77CC764-C496-4619-88A9-500D67F8127B}" type="slidenum">
              <a:rPr lang="en-US"/>
              <a:pPr/>
              <a:t>1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711" y="4407734"/>
            <a:ext cx="5125930" cy="41775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02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03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85769" y="703957"/>
            <a:ext cx="2619813" cy="34649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711" y="4409322"/>
            <a:ext cx="5125930" cy="417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85769" y="703957"/>
            <a:ext cx="2619813" cy="34649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711" y="4409322"/>
            <a:ext cx="5125930" cy="417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8688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2711" y="4407734"/>
            <a:ext cx="5125930" cy="4177586"/>
          </a:xfrm>
          <a:ln/>
        </p:spPr>
        <p:txBody>
          <a:bodyPr lIns="92016" tIns="45201" rIns="92016" bIns="45201"/>
          <a:lstStyle/>
          <a:p>
            <a:endParaRPr lang="en-US"/>
          </a:p>
        </p:txBody>
      </p:sp>
      <p:sp>
        <p:nvSpPr>
          <p:cNvPr id="156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8160" y="703957"/>
            <a:ext cx="2622205" cy="3467093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8688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2711" y="4407734"/>
            <a:ext cx="5125930" cy="4177586"/>
          </a:xfrm>
          <a:ln/>
        </p:spPr>
        <p:txBody>
          <a:bodyPr lIns="92016" tIns="45201" rIns="92016" bIns="45201"/>
          <a:lstStyle/>
          <a:p>
            <a:endParaRPr lang="en-US"/>
          </a:p>
        </p:txBody>
      </p:sp>
      <p:sp>
        <p:nvSpPr>
          <p:cNvPr id="159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8160" y="703957"/>
            <a:ext cx="2622205" cy="3467093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723971BA-D9FB-4025-9598-86BB2BB7BDAA}" type="slidenum">
              <a:rPr lang="en-US"/>
              <a:pPr/>
              <a:t>3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85769" y="703957"/>
            <a:ext cx="2619813" cy="34649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711" y="4409322"/>
            <a:ext cx="5125930" cy="417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85769" y="703957"/>
            <a:ext cx="2619813" cy="34649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711" y="4409322"/>
            <a:ext cx="5125930" cy="417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85769" y="703957"/>
            <a:ext cx="2619813" cy="34649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711" y="4409322"/>
            <a:ext cx="5125930" cy="417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5768" y="701851"/>
            <a:ext cx="2622205" cy="34692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055D2070-F3AC-4948-B84B-BD7A0C28D106}" type="slidenum">
              <a:rPr lang="en-US"/>
              <a:pPr/>
              <a:t>4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663ED85E-926D-48BD-8CCA-7FD10B8FB6C5}" type="slidenum">
              <a:rPr lang="en-US"/>
              <a:pPr/>
              <a:t>7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49CB558-F3B7-49A7-8CF4-5F848A0FFEC5}" type="slidenum">
              <a:rPr lang="en-US"/>
              <a:pPr/>
              <a:t>8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A30CC0A2-9EE7-4EDE-8494-88AAFCD0842A}" type="slidenum">
              <a:rPr lang="en-US"/>
              <a:pPr/>
              <a:t>9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173015BA-D545-4444-9A61-340F5586DD56}" type="slidenum">
              <a:rPr lang="en-US"/>
              <a:pPr/>
              <a:t>10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E0FB67E5-9C2E-4B01-A0A5-F184C23CF6C0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86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Thu D. Nguyen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D59236-E469-450C-B23C-F0864DF056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240E2D-C582-41B3-B311-26D367832D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Storage technologies and trends</a:t>
            </a:r>
          </a:p>
          <a:p>
            <a:pPr lvl="1"/>
            <a:r>
              <a:rPr lang="en-US" dirty="0" smtClean="0"/>
              <a:t>Locality of reference</a:t>
            </a:r>
          </a:p>
          <a:p>
            <a:pPr lvl="1"/>
            <a:r>
              <a:rPr lang="en-US" dirty="0" smtClean="0"/>
              <a:t>Caching in the memory hierarchy</a:t>
            </a:r>
          </a:p>
          <a:p>
            <a:r>
              <a:rPr lang="en-US" dirty="0" smtClean="0"/>
              <a:t>Reading:</a:t>
            </a:r>
          </a:p>
          <a:p>
            <a:pPr lvl="1"/>
            <a:r>
              <a:rPr lang="en-US" dirty="0" smtClean="0"/>
              <a:t>Chapter 6: Introduction, 6.1.1, 6.2-6.4</a:t>
            </a:r>
            <a:endParaRPr lang="en-US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mtClean="0"/>
              <a:t>CS 211: Computer Architecture</a:t>
            </a:r>
            <a:br>
              <a:rPr lang="en-US" smtClean="0"/>
            </a:br>
            <a:r>
              <a:rPr lang="en-US" smtClean="0"/>
              <a:t>Memory Hierarchy &amp; Caching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Direct-Mapped Caches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 dirty="0"/>
              <a:t>Set selection</a:t>
            </a:r>
          </a:p>
          <a:p>
            <a:pPr marL="744538" lvl="1" indent="-246063"/>
            <a:r>
              <a:rPr lang="en-US" dirty="0"/>
              <a:t>Use the set index bits to determine the set of interest.</a:t>
            </a: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4665663" y="2768600"/>
            <a:ext cx="411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4665663" y="3316288"/>
            <a:ext cx="4114800" cy="4572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4665663" y="4154488"/>
            <a:ext cx="411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4818063" y="2844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4520" name="Rectangle 8"/>
          <p:cNvSpPr>
            <a:spLocks noChangeArrowheads="1"/>
          </p:cNvSpPr>
          <p:nvPr/>
        </p:nvSpPr>
        <p:spPr bwMode="auto">
          <a:xfrm>
            <a:off x="4818063" y="33924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4521" name="Rectangle 9"/>
          <p:cNvSpPr>
            <a:spLocks noChangeArrowheads="1"/>
          </p:cNvSpPr>
          <p:nvPr/>
        </p:nvSpPr>
        <p:spPr bwMode="auto">
          <a:xfrm>
            <a:off x="4818063" y="42306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5503863" y="28448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23" name="Rectangle 11"/>
          <p:cNvSpPr>
            <a:spLocks noChangeArrowheads="1"/>
          </p:cNvSpPr>
          <p:nvPr/>
        </p:nvSpPr>
        <p:spPr bwMode="auto">
          <a:xfrm>
            <a:off x="5503863" y="33924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5503863" y="42306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6494463" y="3773488"/>
            <a:ext cx="512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3967163" y="2827338"/>
            <a:ext cx="715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3963988" y="3392488"/>
            <a:ext cx="715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3811588" y="4230688"/>
            <a:ext cx="919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S-1:</a:t>
            </a:r>
          </a:p>
        </p:txBody>
      </p:sp>
      <p:sp>
        <p:nvSpPr>
          <p:cNvPr id="704529" name="Rectangle 17"/>
          <p:cNvSpPr>
            <a:spLocks noChangeArrowheads="1"/>
          </p:cNvSpPr>
          <p:nvPr/>
        </p:nvSpPr>
        <p:spPr bwMode="auto">
          <a:xfrm>
            <a:off x="396875" y="4071938"/>
            <a:ext cx="6683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 bits</a:t>
            </a:r>
          </a:p>
        </p:txBody>
      </p:sp>
      <p:sp>
        <p:nvSpPr>
          <p:cNvPr id="704530" name="Rectangle 18"/>
          <p:cNvSpPr>
            <a:spLocks noChangeArrowheads="1"/>
          </p:cNvSpPr>
          <p:nvPr/>
        </p:nvSpPr>
        <p:spPr bwMode="auto">
          <a:xfrm>
            <a:off x="1495425" y="4071938"/>
            <a:ext cx="7127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 bits</a:t>
            </a:r>
          </a:p>
        </p:txBody>
      </p:sp>
      <p:sp>
        <p:nvSpPr>
          <p:cNvPr id="704531" name="Rectangle 19"/>
          <p:cNvSpPr>
            <a:spLocks noChangeArrowheads="1"/>
          </p:cNvSpPr>
          <p:nvPr/>
        </p:nvSpPr>
        <p:spPr bwMode="auto">
          <a:xfrm>
            <a:off x="2379663" y="43751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32" name="Rectangle 20"/>
          <p:cNvSpPr>
            <a:spLocks noChangeArrowheads="1"/>
          </p:cNvSpPr>
          <p:nvPr/>
        </p:nvSpPr>
        <p:spPr bwMode="auto">
          <a:xfrm>
            <a:off x="1236663" y="43751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0 0  0 0 1</a:t>
            </a:r>
          </a:p>
        </p:txBody>
      </p:sp>
      <p:sp>
        <p:nvSpPr>
          <p:cNvPr id="704533" name="Rectangle 21"/>
          <p:cNvSpPr>
            <a:spLocks noChangeArrowheads="1"/>
          </p:cNvSpPr>
          <p:nvPr/>
        </p:nvSpPr>
        <p:spPr bwMode="auto">
          <a:xfrm>
            <a:off x="93663" y="43751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36" name="Rectangle 24"/>
          <p:cNvSpPr>
            <a:spLocks noChangeArrowheads="1"/>
          </p:cNvSpPr>
          <p:nvPr/>
        </p:nvSpPr>
        <p:spPr bwMode="auto">
          <a:xfrm>
            <a:off x="2608263" y="4086225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b bits</a:t>
            </a:r>
          </a:p>
        </p:txBody>
      </p:sp>
      <p:sp>
        <p:nvSpPr>
          <p:cNvPr id="704537" name="Rectangle 25"/>
          <p:cNvSpPr>
            <a:spLocks noChangeArrowheads="1"/>
          </p:cNvSpPr>
          <p:nvPr/>
        </p:nvSpPr>
        <p:spPr bwMode="auto">
          <a:xfrm>
            <a:off x="468313" y="4619625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38" name="Rectangle 26"/>
          <p:cNvSpPr>
            <a:spLocks noChangeArrowheads="1"/>
          </p:cNvSpPr>
          <p:nvPr/>
        </p:nvSpPr>
        <p:spPr bwMode="auto">
          <a:xfrm>
            <a:off x="1312863" y="4619625"/>
            <a:ext cx="10620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index</a:t>
            </a:r>
          </a:p>
        </p:txBody>
      </p:sp>
      <p:sp>
        <p:nvSpPr>
          <p:cNvPr id="704539" name="Rectangle 27"/>
          <p:cNvSpPr>
            <a:spLocks noChangeArrowheads="1"/>
          </p:cNvSpPr>
          <p:nvPr/>
        </p:nvSpPr>
        <p:spPr bwMode="auto">
          <a:xfrm>
            <a:off x="2303463" y="4619625"/>
            <a:ext cx="13223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dirty="0">
                <a:latin typeface="Helvetica" pitchFamily="34" charset="0"/>
              </a:rPr>
              <a:t>block offset</a:t>
            </a:r>
          </a:p>
        </p:txBody>
      </p:sp>
      <p:sp>
        <p:nvSpPr>
          <p:cNvPr id="704540" name="AutoShape 28"/>
          <p:cNvSpPr>
            <a:spLocks/>
          </p:cNvSpPr>
          <p:nvPr/>
        </p:nvSpPr>
        <p:spPr bwMode="auto">
          <a:xfrm rot="-5400000">
            <a:off x="1655763" y="35560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41" name="Line 29"/>
          <p:cNvSpPr>
            <a:spLocks noChangeShapeType="1"/>
          </p:cNvSpPr>
          <p:nvPr/>
        </p:nvSpPr>
        <p:spPr bwMode="auto">
          <a:xfrm flipH="1" flipV="1">
            <a:off x="1804988" y="3559175"/>
            <a:ext cx="3175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42" name="Line 30"/>
          <p:cNvSpPr>
            <a:spLocks noChangeShapeType="1"/>
          </p:cNvSpPr>
          <p:nvPr/>
        </p:nvSpPr>
        <p:spPr bwMode="auto">
          <a:xfrm>
            <a:off x="1808163" y="3559175"/>
            <a:ext cx="2162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43" name="Text Box 31"/>
          <p:cNvSpPr txBox="1">
            <a:spLocks noChangeArrowheads="1"/>
          </p:cNvSpPr>
          <p:nvPr/>
        </p:nvSpPr>
        <p:spPr bwMode="auto">
          <a:xfrm>
            <a:off x="2205038" y="3286125"/>
            <a:ext cx="1347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selected set</a:t>
            </a:r>
          </a:p>
        </p:txBody>
      </p:sp>
      <p:sp>
        <p:nvSpPr>
          <p:cNvPr id="704544" name="Rectangle 32"/>
          <p:cNvSpPr>
            <a:spLocks noChangeArrowheads="1"/>
          </p:cNvSpPr>
          <p:nvPr/>
        </p:nvSpPr>
        <p:spPr bwMode="auto">
          <a:xfrm>
            <a:off x="6557963" y="28575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4545" name="Rectangle 33"/>
          <p:cNvSpPr>
            <a:spLocks noChangeArrowheads="1"/>
          </p:cNvSpPr>
          <p:nvPr/>
        </p:nvSpPr>
        <p:spPr bwMode="auto">
          <a:xfrm>
            <a:off x="6557963" y="33909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4546" name="Rectangle 34"/>
          <p:cNvSpPr>
            <a:spLocks noChangeArrowheads="1"/>
          </p:cNvSpPr>
          <p:nvPr/>
        </p:nvSpPr>
        <p:spPr bwMode="auto">
          <a:xfrm>
            <a:off x="6557963" y="42291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Direct-Mapped Caches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/>
              <a:t>Line matching and word selection</a:t>
            </a:r>
          </a:p>
          <a:p>
            <a:pPr marL="744538" lvl="1" indent="-246063"/>
            <a:r>
              <a:rPr lang="en-US">
                <a:solidFill>
                  <a:srgbClr val="FF0000"/>
                </a:solidFill>
              </a:rPr>
              <a:t>Line matching</a:t>
            </a:r>
            <a:r>
              <a:rPr lang="en-US"/>
              <a:t>: Find a valid line in the selected set with a matching tag</a:t>
            </a:r>
          </a:p>
          <a:p>
            <a:pPr marL="744538" lvl="1" indent="-246063"/>
            <a:r>
              <a:rPr lang="en-US">
                <a:solidFill>
                  <a:srgbClr val="FF0000"/>
                </a:solidFill>
              </a:rPr>
              <a:t>Word selection</a:t>
            </a:r>
            <a:r>
              <a:rPr lang="en-US"/>
              <a:t>: Then extract the word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1955800" y="3775075"/>
            <a:ext cx="5845175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52578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39370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2184400" y="3851275"/>
            <a:ext cx="457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3100388" y="5329238"/>
            <a:ext cx="6683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 bits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4198938" y="5329238"/>
            <a:ext cx="712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 bits</a:t>
            </a: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5083175" y="56324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100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3940175" y="56324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</a:t>
            </a: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797175" y="56324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0110</a:t>
            </a:r>
          </a:p>
        </p:txBody>
      </p:sp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5311775" y="5343525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b bits</a:t>
            </a: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171825" y="5876925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6577" name="Rectangle 17"/>
          <p:cNvSpPr>
            <a:spLocks noChangeArrowheads="1"/>
          </p:cNvSpPr>
          <p:nvPr/>
        </p:nvSpPr>
        <p:spPr bwMode="auto">
          <a:xfrm>
            <a:off x="4016375" y="5876925"/>
            <a:ext cx="10620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index</a:t>
            </a:r>
          </a:p>
        </p:txBody>
      </p:sp>
      <p:sp>
        <p:nvSpPr>
          <p:cNvPr id="706578" name="Rectangle 18"/>
          <p:cNvSpPr>
            <a:spLocks noChangeArrowheads="1"/>
          </p:cNvSpPr>
          <p:nvPr/>
        </p:nvSpPr>
        <p:spPr bwMode="auto">
          <a:xfrm>
            <a:off x="5006975" y="5876925"/>
            <a:ext cx="13223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dirty="0">
                <a:latin typeface="Helvetica" pitchFamily="34" charset="0"/>
              </a:rPr>
              <a:t>block offset</a:t>
            </a:r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334963" y="3811588"/>
            <a:ext cx="1666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selected set (i):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14925" y="4144963"/>
            <a:ext cx="3681413" cy="1657350"/>
            <a:chOff x="3222" y="2611"/>
            <a:chExt cx="2319" cy="1044"/>
          </a:xfrm>
        </p:grpSpPr>
        <p:sp>
          <p:nvSpPr>
            <p:cNvPr id="706581" name="Line 21"/>
            <p:cNvSpPr>
              <a:spLocks noChangeShapeType="1"/>
            </p:cNvSpPr>
            <p:nvPr/>
          </p:nvSpPr>
          <p:spPr bwMode="auto">
            <a:xfrm flipV="1">
              <a:off x="3570" y="2611"/>
              <a:ext cx="14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82" name="AutoShape 22"/>
            <p:cNvSpPr>
              <a:spLocks/>
            </p:cNvSpPr>
            <p:nvPr/>
          </p:nvSpPr>
          <p:spPr bwMode="auto">
            <a:xfrm rot="-5400000">
              <a:off x="3524" y="3000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83" name="Text Box 23"/>
            <p:cNvSpPr txBox="1">
              <a:spLocks noChangeArrowheads="1"/>
            </p:cNvSpPr>
            <p:nvPr/>
          </p:nvSpPr>
          <p:spPr bwMode="auto">
            <a:xfrm>
              <a:off x="4126" y="2827"/>
              <a:ext cx="1415" cy="8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(3) If (1) and (2), then 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cache hit,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and block offset 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selects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starting byte. 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133600" y="3059113"/>
            <a:ext cx="3362325" cy="790575"/>
            <a:chOff x="1344" y="1927"/>
            <a:chExt cx="2118" cy="498"/>
          </a:xfrm>
        </p:grpSpPr>
        <p:sp>
          <p:nvSpPr>
            <p:cNvPr id="706585" name="Line 25"/>
            <p:cNvSpPr>
              <a:spLocks noChangeShapeType="1"/>
            </p:cNvSpPr>
            <p:nvPr/>
          </p:nvSpPr>
          <p:spPr bwMode="auto">
            <a:xfrm flipV="1">
              <a:off x="1512" y="213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86" name="Text Box 26"/>
            <p:cNvSpPr txBox="1">
              <a:spLocks noChangeArrowheads="1"/>
            </p:cNvSpPr>
            <p:nvPr/>
          </p:nvSpPr>
          <p:spPr bwMode="auto">
            <a:xfrm>
              <a:off x="1344" y="1927"/>
              <a:ext cx="3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=1?</a:t>
              </a:r>
            </a:p>
          </p:txBody>
        </p:sp>
        <p:sp>
          <p:nvSpPr>
            <p:cNvPr id="706587" name="Text Box 27"/>
            <p:cNvSpPr txBox="1">
              <a:spLocks noChangeArrowheads="1"/>
            </p:cNvSpPr>
            <p:nvPr/>
          </p:nvSpPr>
          <p:spPr bwMode="auto">
            <a:xfrm>
              <a:off x="1657" y="1929"/>
              <a:ext cx="1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(1) The valid bit must be set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31788" y="4092575"/>
            <a:ext cx="3576637" cy="1301750"/>
            <a:chOff x="209" y="2578"/>
            <a:chExt cx="2253" cy="820"/>
          </a:xfrm>
        </p:grpSpPr>
        <p:sp>
          <p:nvSpPr>
            <p:cNvPr id="706589" name="AutoShape 29"/>
            <p:cNvSpPr>
              <a:spLocks/>
            </p:cNvSpPr>
            <p:nvPr/>
          </p:nvSpPr>
          <p:spPr bwMode="auto">
            <a:xfrm rot="-5400000">
              <a:off x="2064" y="3000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90" name="Text Box 30"/>
            <p:cNvSpPr txBox="1">
              <a:spLocks noChangeArrowheads="1"/>
            </p:cNvSpPr>
            <p:nvPr/>
          </p:nvSpPr>
          <p:spPr bwMode="auto">
            <a:xfrm>
              <a:off x="1953" y="2866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= ?</a:t>
              </a:r>
            </a:p>
          </p:txBody>
        </p:sp>
        <p:sp>
          <p:nvSpPr>
            <p:cNvPr id="706591" name="Line 31"/>
            <p:cNvSpPr>
              <a:spLocks noChangeShapeType="1"/>
            </p:cNvSpPr>
            <p:nvPr/>
          </p:nvSpPr>
          <p:spPr bwMode="auto">
            <a:xfrm>
              <a:off x="2114" y="3068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92" name="Text Box 32"/>
            <p:cNvSpPr txBox="1">
              <a:spLocks noChangeArrowheads="1"/>
            </p:cNvSpPr>
            <p:nvPr/>
          </p:nvSpPr>
          <p:spPr bwMode="auto">
            <a:xfrm>
              <a:off x="209" y="2767"/>
              <a:ext cx="1804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(2) The tag bits in the cache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line must match the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tag bits in the address</a:t>
              </a:r>
            </a:p>
          </p:txBody>
        </p:sp>
        <p:sp>
          <p:nvSpPr>
            <p:cNvPr id="706593" name="Line 33"/>
            <p:cNvSpPr>
              <a:spLocks noChangeShapeType="1"/>
            </p:cNvSpPr>
            <p:nvPr/>
          </p:nvSpPr>
          <p:spPr bwMode="auto">
            <a:xfrm>
              <a:off x="2114" y="2578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594" name="Rectangle 34"/>
          <p:cNvSpPr>
            <a:spLocks noChangeArrowheads="1"/>
          </p:cNvSpPr>
          <p:nvPr/>
        </p:nvSpPr>
        <p:spPr bwMode="auto">
          <a:xfrm>
            <a:off x="2870200" y="3851275"/>
            <a:ext cx="914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0110</a:t>
            </a:r>
          </a:p>
        </p:txBody>
      </p:sp>
      <p:sp>
        <p:nvSpPr>
          <p:cNvPr id="706595" name="Rectangle 35"/>
          <p:cNvSpPr>
            <a:spLocks noChangeArrowheads="1"/>
          </p:cNvSpPr>
          <p:nvPr/>
        </p:nvSpPr>
        <p:spPr bwMode="auto">
          <a:xfrm>
            <a:off x="43942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96" name="Rectangle 36"/>
          <p:cNvSpPr>
            <a:spLocks noChangeArrowheads="1"/>
          </p:cNvSpPr>
          <p:nvPr/>
        </p:nvSpPr>
        <p:spPr bwMode="auto">
          <a:xfrm>
            <a:off x="48006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97" name="Rectangle 37"/>
          <p:cNvSpPr>
            <a:spLocks noChangeArrowheads="1"/>
          </p:cNvSpPr>
          <p:nvPr/>
        </p:nvSpPr>
        <p:spPr bwMode="auto">
          <a:xfrm>
            <a:off x="70104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3</a:t>
            </a:r>
          </a:p>
        </p:txBody>
      </p:sp>
      <p:sp>
        <p:nvSpPr>
          <p:cNvPr id="706598" name="Rectangle 38"/>
          <p:cNvSpPr>
            <a:spLocks noChangeArrowheads="1"/>
          </p:cNvSpPr>
          <p:nvPr/>
        </p:nvSpPr>
        <p:spPr bwMode="auto">
          <a:xfrm>
            <a:off x="56896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0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706599" name="Rectangle 39"/>
          <p:cNvSpPr>
            <a:spLocks noChangeArrowheads="1"/>
          </p:cNvSpPr>
          <p:nvPr/>
        </p:nvSpPr>
        <p:spPr bwMode="auto">
          <a:xfrm>
            <a:off x="61468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1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65532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2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5667375" y="3849688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2578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3</a:t>
            </a:r>
          </a:p>
        </p:txBody>
      </p:sp>
      <p:sp>
        <p:nvSpPr>
          <p:cNvPr id="706603" name="Rectangle 43"/>
          <p:cNvSpPr>
            <a:spLocks noChangeArrowheads="1"/>
          </p:cNvSpPr>
          <p:nvPr/>
        </p:nvSpPr>
        <p:spPr bwMode="auto">
          <a:xfrm>
            <a:off x="39370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0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3942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1</a:t>
            </a: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48006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2</a:t>
            </a: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0104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7</a:t>
            </a:r>
          </a:p>
        </p:txBody>
      </p:sp>
      <p:sp>
        <p:nvSpPr>
          <p:cNvPr id="706607" name="Rectangle 47"/>
          <p:cNvSpPr>
            <a:spLocks noChangeArrowheads="1"/>
          </p:cNvSpPr>
          <p:nvPr/>
        </p:nvSpPr>
        <p:spPr bwMode="auto">
          <a:xfrm>
            <a:off x="56896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4</a:t>
            </a:r>
          </a:p>
        </p:txBody>
      </p:sp>
      <p:sp>
        <p:nvSpPr>
          <p:cNvPr id="706608" name="Rectangle 48"/>
          <p:cNvSpPr>
            <a:spLocks noChangeArrowheads="1"/>
          </p:cNvSpPr>
          <p:nvPr/>
        </p:nvSpPr>
        <p:spPr bwMode="auto">
          <a:xfrm>
            <a:off x="61468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5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5532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31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Middle Bits as Index?</a:t>
            </a:r>
          </a:p>
        </p:txBody>
      </p:sp>
      <p:sp>
        <p:nvSpPr>
          <p:cNvPr id="151632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157163" y="3155950"/>
            <a:ext cx="4383087" cy="2984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High-Order Bit Indexing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Adjacent memory lines would map to same cache entry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Poor use of spatial locality</a:t>
            </a:r>
          </a:p>
          <a:p>
            <a:pPr>
              <a:lnSpc>
                <a:spcPct val="85000"/>
              </a:lnSpc>
            </a:pPr>
            <a:r>
              <a:rPr lang="en-US" sz="2000"/>
              <a:t>Middle-Order Bit Indexing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Consecutive memory lines map to different cache lines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hold C-byte region of address space in cache at one time</a:t>
            </a:r>
          </a:p>
          <a:p>
            <a:pPr lvl="2">
              <a:lnSpc>
                <a:spcPct val="97000"/>
              </a:lnSpc>
            </a:pPr>
            <a:endParaRPr lang="en-US" sz="1600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752600" y="15240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752600" y="18288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752600" y="21336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752600" y="24384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549400" y="1066800"/>
            <a:ext cx="1530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4-line Cache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5410200" y="16002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410200" y="19050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410200" y="22098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410200" y="25146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5410200" y="28194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5410200" y="31242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5410200" y="34290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5410200" y="37338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410200" y="40386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5410200" y="43434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5410200" y="46482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5410200" y="49530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5410200" y="52578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5410200" y="55626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5410200" y="58674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5410200" y="61722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5257800" y="990600"/>
            <a:ext cx="1492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High-Order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Bit Indexing</a:t>
            </a:r>
          </a:p>
        </p:txBody>
      </p:sp>
      <p:sp>
        <p:nvSpPr>
          <p:cNvPr id="151578" name="Rectangle 26"/>
          <p:cNvSpPr>
            <a:spLocks noChangeArrowheads="1"/>
          </p:cNvSpPr>
          <p:nvPr/>
        </p:nvSpPr>
        <p:spPr bwMode="auto">
          <a:xfrm>
            <a:off x="7670800" y="16002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7670800" y="19050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7670800" y="22098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Rectangle 29"/>
          <p:cNvSpPr>
            <a:spLocks noChangeArrowheads="1"/>
          </p:cNvSpPr>
          <p:nvPr/>
        </p:nvSpPr>
        <p:spPr bwMode="auto">
          <a:xfrm>
            <a:off x="7670800" y="25146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2" name="Rectangle 30"/>
          <p:cNvSpPr>
            <a:spLocks noChangeArrowheads="1"/>
          </p:cNvSpPr>
          <p:nvPr/>
        </p:nvSpPr>
        <p:spPr bwMode="auto">
          <a:xfrm>
            <a:off x="7670800" y="28194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3" name="Rectangle 31"/>
          <p:cNvSpPr>
            <a:spLocks noChangeArrowheads="1"/>
          </p:cNvSpPr>
          <p:nvPr/>
        </p:nvSpPr>
        <p:spPr bwMode="auto">
          <a:xfrm>
            <a:off x="7670800" y="31242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7670800" y="34290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Rectangle 33"/>
          <p:cNvSpPr>
            <a:spLocks noChangeArrowheads="1"/>
          </p:cNvSpPr>
          <p:nvPr/>
        </p:nvSpPr>
        <p:spPr bwMode="auto">
          <a:xfrm>
            <a:off x="7670800" y="37338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7670800" y="40386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7" name="Rectangle 35"/>
          <p:cNvSpPr>
            <a:spLocks noChangeArrowheads="1"/>
          </p:cNvSpPr>
          <p:nvPr/>
        </p:nvSpPr>
        <p:spPr bwMode="auto">
          <a:xfrm>
            <a:off x="7670800" y="43434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8" name="Rectangle 36"/>
          <p:cNvSpPr>
            <a:spLocks noChangeArrowheads="1"/>
          </p:cNvSpPr>
          <p:nvPr/>
        </p:nvSpPr>
        <p:spPr bwMode="auto">
          <a:xfrm>
            <a:off x="7670800" y="46482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9" name="Rectangle 37"/>
          <p:cNvSpPr>
            <a:spLocks noChangeArrowheads="1"/>
          </p:cNvSpPr>
          <p:nvPr/>
        </p:nvSpPr>
        <p:spPr bwMode="auto">
          <a:xfrm>
            <a:off x="7670800" y="49530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0" name="Rectangle 38"/>
          <p:cNvSpPr>
            <a:spLocks noChangeArrowheads="1"/>
          </p:cNvSpPr>
          <p:nvPr/>
        </p:nvSpPr>
        <p:spPr bwMode="auto">
          <a:xfrm>
            <a:off x="7670800" y="52578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7670800" y="55626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2" name="Rectangle 40"/>
          <p:cNvSpPr>
            <a:spLocks noChangeArrowheads="1"/>
          </p:cNvSpPr>
          <p:nvPr/>
        </p:nvSpPr>
        <p:spPr bwMode="auto">
          <a:xfrm>
            <a:off x="7670800" y="58674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3" name="Rectangle 41"/>
          <p:cNvSpPr>
            <a:spLocks noChangeArrowheads="1"/>
          </p:cNvSpPr>
          <p:nvPr/>
        </p:nvSpPr>
        <p:spPr bwMode="auto">
          <a:xfrm>
            <a:off x="7670800" y="61722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7461250" y="990600"/>
            <a:ext cx="16065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Middle-Order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Bit Indexing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1219200" y="1524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</a:p>
        </p:txBody>
      </p:sp>
      <p:sp>
        <p:nvSpPr>
          <p:cNvPr id="151596" name="Rectangle 44"/>
          <p:cNvSpPr>
            <a:spLocks noChangeArrowheads="1"/>
          </p:cNvSpPr>
          <p:nvPr/>
        </p:nvSpPr>
        <p:spPr bwMode="auto">
          <a:xfrm>
            <a:off x="1219200" y="1828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</a:p>
        </p:txBody>
      </p:sp>
      <p:sp>
        <p:nvSpPr>
          <p:cNvPr id="151597" name="Rectangle 45"/>
          <p:cNvSpPr>
            <a:spLocks noChangeArrowheads="1"/>
          </p:cNvSpPr>
          <p:nvPr/>
        </p:nvSpPr>
        <p:spPr bwMode="auto">
          <a:xfrm>
            <a:off x="1219200" y="2133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1219200" y="2438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</a:p>
        </p:txBody>
      </p:sp>
      <p:sp>
        <p:nvSpPr>
          <p:cNvPr id="151599" name="Rectangle 47"/>
          <p:cNvSpPr>
            <a:spLocks noChangeArrowheads="1"/>
          </p:cNvSpPr>
          <p:nvPr/>
        </p:nvSpPr>
        <p:spPr bwMode="auto">
          <a:xfrm>
            <a:off x="4876800" y="1600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00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4876800" y="1905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01</a:t>
            </a:r>
          </a:p>
        </p:txBody>
      </p: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4876800" y="2209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10</a:t>
            </a:r>
          </a:p>
        </p:txBody>
      </p:sp>
      <p:sp>
        <p:nvSpPr>
          <p:cNvPr id="151602" name="Rectangle 50"/>
          <p:cNvSpPr>
            <a:spLocks noChangeArrowheads="1"/>
          </p:cNvSpPr>
          <p:nvPr/>
        </p:nvSpPr>
        <p:spPr bwMode="auto">
          <a:xfrm>
            <a:off x="4876800" y="2514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11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00</a:t>
            </a:r>
          </a:p>
        </p:txBody>
      </p:sp>
      <p:sp>
        <p:nvSpPr>
          <p:cNvPr id="151604" name="Rectangle 52"/>
          <p:cNvSpPr>
            <a:spLocks noChangeArrowheads="1"/>
          </p:cNvSpPr>
          <p:nvPr/>
        </p:nvSpPr>
        <p:spPr bwMode="auto">
          <a:xfrm>
            <a:off x="4876800" y="3124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01</a:t>
            </a:r>
          </a:p>
        </p:txBody>
      </p:sp>
      <p:sp>
        <p:nvSpPr>
          <p:cNvPr id="151605" name="Rectangle 53"/>
          <p:cNvSpPr>
            <a:spLocks noChangeArrowheads="1"/>
          </p:cNvSpPr>
          <p:nvPr/>
        </p:nvSpPr>
        <p:spPr bwMode="auto">
          <a:xfrm>
            <a:off x="4876800" y="3429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10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4876800" y="3733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11</a:t>
            </a: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4876800" y="4038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00</a:t>
            </a: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4876800" y="4343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01</a:t>
            </a:r>
          </a:p>
        </p:txBody>
      </p:sp>
      <p:sp>
        <p:nvSpPr>
          <p:cNvPr id="151609" name="Rectangle 57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10</a:t>
            </a:r>
          </a:p>
        </p:txBody>
      </p:sp>
      <p:sp>
        <p:nvSpPr>
          <p:cNvPr id="151610" name="Rectangle 58"/>
          <p:cNvSpPr>
            <a:spLocks noChangeArrowheads="1"/>
          </p:cNvSpPr>
          <p:nvPr/>
        </p:nvSpPr>
        <p:spPr bwMode="auto">
          <a:xfrm>
            <a:off x="4876800" y="4953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11</a:t>
            </a:r>
          </a:p>
        </p:txBody>
      </p:sp>
      <p:sp>
        <p:nvSpPr>
          <p:cNvPr id="151611" name="Rectangle 59"/>
          <p:cNvSpPr>
            <a:spLocks noChangeArrowheads="1"/>
          </p:cNvSpPr>
          <p:nvPr/>
        </p:nvSpPr>
        <p:spPr bwMode="auto">
          <a:xfrm>
            <a:off x="4876800" y="5257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00</a:t>
            </a:r>
          </a:p>
        </p:txBody>
      </p:sp>
      <p:sp>
        <p:nvSpPr>
          <p:cNvPr id="151612" name="Rectangle 60"/>
          <p:cNvSpPr>
            <a:spLocks noChangeArrowheads="1"/>
          </p:cNvSpPr>
          <p:nvPr/>
        </p:nvSpPr>
        <p:spPr bwMode="auto">
          <a:xfrm>
            <a:off x="4876800" y="5562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01</a:t>
            </a:r>
          </a:p>
        </p:txBody>
      </p:sp>
      <p:sp>
        <p:nvSpPr>
          <p:cNvPr id="151613" name="Rectangle 61"/>
          <p:cNvSpPr>
            <a:spLocks noChangeArrowheads="1"/>
          </p:cNvSpPr>
          <p:nvPr/>
        </p:nvSpPr>
        <p:spPr bwMode="auto">
          <a:xfrm>
            <a:off x="4876800" y="5867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10</a:t>
            </a:r>
          </a:p>
        </p:txBody>
      </p:sp>
      <p:sp>
        <p:nvSpPr>
          <p:cNvPr id="151614" name="Rectangle 62"/>
          <p:cNvSpPr>
            <a:spLocks noChangeArrowheads="1"/>
          </p:cNvSpPr>
          <p:nvPr/>
        </p:nvSpPr>
        <p:spPr bwMode="auto">
          <a:xfrm>
            <a:off x="4876800" y="6172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11</a:t>
            </a:r>
          </a:p>
        </p:txBody>
      </p:sp>
      <p:sp>
        <p:nvSpPr>
          <p:cNvPr id="151615" name="Rectangle 63"/>
          <p:cNvSpPr>
            <a:spLocks noChangeArrowheads="1"/>
          </p:cNvSpPr>
          <p:nvPr/>
        </p:nvSpPr>
        <p:spPr bwMode="auto">
          <a:xfrm>
            <a:off x="7156450" y="1600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7156450" y="1905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7156450" y="2209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18" name="Rectangle 66"/>
          <p:cNvSpPr>
            <a:spLocks noChangeArrowheads="1"/>
          </p:cNvSpPr>
          <p:nvPr/>
        </p:nvSpPr>
        <p:spPr bwMode="auto">
          <a:xfrm>
            <a:off x="7156450" y="2514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11</a:t>
            </a:r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7156450" y="2819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7156450" y="3124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21" name="Rectangle 69"/>
          <p:cNvSpPr>
            <a:spLocks noChangeArrowheads="1"/>
          </p:cNvSpPr>
          <p:nvPr/>
        </p:nvSpPr>
        <p:spPr bwMode="auto">
          <a:xfrm>
            <a:off x="7156450" y="3429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7156450" y="3733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11</a:t>
            </a:r>
            <a:endParaRPr lang="en-US"/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7156450" y="4038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7156450" y="4343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7156450" y="4648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26" name="Rectangle 74"/>
          <p:cNvSpPr>
            <a:spLocks noChangeArrowheads="1"/>
          </p:cNvSpPr>
          <p:nvPr/>
        </p:nvSpPr>
        <p:spPr bwMode="auto">
          <a:xfrm>
            <a:off x="7156450" y="4953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11</a:t>
            </a:r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7156450" y="5257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7156450" y="5562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156450" y="5867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7156450" y="6172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687638" y="1117600"/>
            <a:ext cx="6161087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M=16 bit addresses, B=2 bytes/block,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S=4 sets, E=1 entry/set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Address trace (reads):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0 [0000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1 [0001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 13 [1101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 8 [1000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 0 [0000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338" y="1577975"/>
            <a:ext cx="2046287" cy="549275"/>
            <a:chOff x="179" y="994"/>
            <a:chExt cx="1289" cy="346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x</a:t>
              </a: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t=1</a:t>
              </a:r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s=2</a:t>
              </a: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b=1</a:t>
              </a: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xx</a:t>
              </a:r>
            </a:p>
          </p:txBody>
        </p:sp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01713" y="2936875"/>
            <a:ext cx="3071812" cy="1552575"/>
            <a:chOff x="1183" y="1514"/>
            <a:chExt cx="1935" cy="978"/>
          </a:xfrm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1540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1828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164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m[1] m[0]</a:t>
              </a: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1615" y="1706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1855" y="1706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2335" y="1706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1540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1828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4" name="Rectangle 20"/>
            <p:cNvSpPr>
              <a:spLocks noChangeArrowheads="1"/>
            </p:cNvSpPr>
            <p:nvPr/>
          </p:nvSpPr>
          <p:spPr bwMode="auto">
            <a:xfrm>
              <a:off x="2164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1540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1828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2164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1540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1828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0" name="Rectangle 26"/>
            <p:cNvSpPr>
              <a:spLocks noChangeArrowheads="1"/>
            </p:cNvSpPr>
            <p:nvPr/>
          </p:nvSpPr>
          <p:spPr bwMode="auto">
            <a:xfrm>
              <a:off x="2164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1" name="Rectangle 27"/>
            <p:cNvSpPr>
              <a:spLocks noChangeArrowheads="1"/>
            </p:cNvSpPr>
            <p:nvPr/>
          </p:nvSpPr>
          <p:spPr bwMode="auto">
            <a:xfrm>
              <a:off x="1999" y="1514"/>
              <a:ext cx="111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0 [0000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32" name="Rectangle 28"/>
            <p:cNvSpPr>
              <a:spLocks noChangeArrowheads="1"/>
            </p:cNvSpPr>
            <p:nvPr/>
          </p:nvSpPr>
          <p:spPr bwMode="auto">
            <a:xfrm>
              <a:off x="1183" y="209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(1)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59313" y="2936875"/>
            <a:ext cx="2817812" cy="1552575"/>
            <a:chOff x="3487" y="1514"/>
            <a:chExt cx="1775" cy="978"/>
          </a:xfrm>
        </p:grpSpPr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m[1] m[0]</a:t>
              </a:r>
            </a:p>
          </p:txBody>
        </p:sp>
        <p:sp>
          <p:nvSpPr>
            <p:cNvPr id="149537" name="Rectangle 33"/>
            <p:cNvSpPr>
              <a:spLocks noChangeArrowheads="1"/>
            </p:cNvSpPr>
            <p:nvPr/>
          </p:nvSpPr>
          <p:spPr bwMode="auto">
            <a:xfrm>
              <a:off x="3871" y="1706"/>
              <a:ext cx="18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38" name="Rectangle 34"/>
            <p:cNvSpPr>
              <a:spLocks noChangeArrowheads="1"/>
            </p:cNvSpPr>
            <p:nvPr/>
          </p:nvSpPr>
          <p:spPr bwMode="auto">
            <a:xfrm>
              <a:off x="4111" y="1706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4591" y="1706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2" name="Rectangle 38"/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44" name="Rectangle 40"/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m[13] m[12]</a:t>
              </a:r>
            </a:p>
          </p:txBody>
        </p:sp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Rectangle 43"/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4063" y="1514"/>
              <a:ext cx="119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13 [1101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3487" y="209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(3)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077913" y="5070475"/>
            <a:ext cx="2843212" cy="1552575"/>
            <a:chOff x="1231" y="2858"/>
            <a:chExt cx="1791" cy="978"/>
          </a:xfrm>
        </p:grpSpPr>
        <p:sp>
          <p:nvSpPr>
            <p:cNvPr id="149552" name="Rectangle 48"/>
            <p:cNvSpPr>
              <a:spLocks noChangeArrowheads="1"/>
            </p:cNvSpPr>
            <p:nvPr/>
          </p:nvSpPr>
          <p:spPr bwMode="auto">
            <a:xfrm>
              <a:off x="1540" y="32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1828" y="32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54" name="Rectangle 50"/>
            <p:cNvSpPr>
              <a:spLocks noChangeArrowheads="1"/>
            </p:cNvSpPr>
            <p:nvPr/>
          </p:nvSpPr>
          <p:spPr bwMode="auto">
            <a:xfrm>
              <a:off x="2164" y="32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m[9] m[8]</a:t>
              </a:r>
            </a:p>
          </p:txBody>
        </p:sp>
        <p:sp>
          <p:nvSpPr>
            <p:cNvPr id="149555" name="Rectangle 51"/>
            <p:cNvSpPr>
              <a:spLocks noChangeArrowheads="1"/>
            </p:cNvSpPr>
            <p:nvPr/>
          </p:nvSpPr>
          <p:spPr bwMode="auto">
            <a:xfrm>
              <a:off x="1615" y="305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56" name="Rectangle 52"/>
            <p:cNvSpPr>
              <a:spLocks noChangeArrowheads="1"/>
            </p:cNvSpPr>
            <p:nvPr/>
          </p:nvSpPr>
          <p:spPr bwMode="auto">
            <a:xfrm>
              <a:off x="1855" y="3050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57" name="Rectangle 53"/>
            <p:cNvSpPr>
              <a:spLocks noChangeArrowheads="1"/>
            </p:cNvSpPr>
            <p:nvPr/>
          </p:nvSpPr>
          <p:spPr bwMode="auto">
            <a:xfrm>
              <a:off x="2335" y="3050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58" name="Rectangle 54"/>
            <p:cNvSpPr>
              <a:spLocks noChangeArrowheads="1"/>
            </p:cNvSpPr>
            <p:nvPr/>
          </p:nvSpPr>
          <p:spPr bwMode="auto">
            <a:xfrm>
              <a:off x="1540" y="34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9" name="Rectangle 55"/>
            <p:cNvSpPr>
              <a:spLocks noChangeArrowheads="1"/>
            </p:cNvSpPr>
            <p:nvPr/>
          </p:nvSpPr>
          <p:spPr bwMode="auto">
            <a:xfrm>
              <a:off x="1828" y="34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0" name="Rectangle 56"/>
            <p:cNvSpPr>
              <a:spLocks noChangeArrowheads="1"/>
            </p:cNvSpPr>
            <p:nvPr/>
          </p:nvSpPr>
          <p:spPr bwMode="auto">
            <a:xfrm>
              <a:off x="2164" y="34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1" name="Rectangle 57"/>
            <p:cNvSpPr>
              <a:spLocks noChangeArrowheads="1"/>
            </p:cNvSpPr>
            <p:nvPr/>
          </p:nvSpPr>
          <p:spPr bwMode="auto">
            <a:xfrm>
              <a:off x="1540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2" name="Rectangle 58"/>
            <p:cNvSpPr>
              <a:spLocks noChangeArrowheads="1"/>
            </p:cNvSpPr>
            <p:nvPr/>
          </p:nvSpPr>
          <p:spPr bwMode="auto">
            <a:xfrm>
              <a:off x="1828" y="35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3" name="Rectangle 59"/>
            <p:cNvSpPr>
              <a:spLocks noChangeArrowheads="1"/>
            </p:cNvSpPr>
            <p:nvPr/>
          </p:nvSpPr>
          <p:spPr bwMode="auto">
            <a:xfrm>
              <a:off x="2164" y="35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1540" y="370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5" name="Rectangle 61"/>
            <p:cNvSpPr>
              <a:spLocks noChangeArrowheads="1"/>
            </p:cNvSpPr>
            <p:nvPr/>
          </p:nvSpPr>
          <p:spPr bwMode="auto">
            <a:xfrm>
              <a:off x="1828" y="370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6" name="Rectangle 62"/>
            <p:cNvSpPr>
              <a:spLocks noChangeArrowheads="1"/>
            </p:cNvSpPr>
            <p:nvPr/>
          </p:nvSpPr>
          <p:spPr bwMode="auto">
            <a:xfrm>
              <a:off x="2164" y="370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7" name="Rectangle 63"/>
            <p:cNvSpPr>
              <a:spLocks noChangeArrowheads="1"/>
            </p:cNvSpPr>
            <p:nvPr/>
          </p:nvSpPr>
          <p:spPr bwMode="auto">
            <a:xfrm>
              <a:off x="1903" y="2858"/>
              <a:ext cx="111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8 [1000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68" name="Rectangle 64"/>
            <p:cNvSpPr>
              <a:spLocks noChangeArrowheads="1"/>
            </p:cNvSpPr>
            <p:nvPr/>
          </p:nvSpPr>
          <p:spPr bwMode="auto">
            <a:xfrm>
              <a:off x="1231" y="343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(4)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4659313" y="5070475"/>
            <a:ext cx="2843212" cy="1552575"/>
            <a:chOff x="3487" y="2858"/>
            <a:chExt cx="1791" cy="978"/>
          </a:xfrm>
        </p:grpSpPr>
        <p:sp>
          <p:nvSpPr>
            <p:cNvPr id="149570" name="Rectangle 66"/>
            <p:cNvSpPr>
              <a:spLocks noChangeArrowheads="1"/>
            </p:cNvSpPr>
            <p:nvPr/>
          </p:nvSpPr>
          <p:spPr bwMode="auto">
            <a:xfrm>
              <a:off x="3796" y="32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71" name="Rectangle 67"/>
            <p:cNvSpPr>
              <a:spLocks noChangeArrowheads="1"/>
            </p:cNvSpPr>
            <p:nvPr/>
          </p:nvSpPr>
          <p:spPr bwMode="auto">
            <a:xfrm>
              <a:off x="4084" y="32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49572" name="Rectangle 68"/>
            <p:cNvSpPr>
              <a:spLocks noChangeArrowheads="1"/>
            </p:cNvSpPr>
            <p:nvPr/>
          </p:nvSpPr>
          <p:spPr bwMode="auto">
            <a:xfrm>
              <a:off x="4420" y="32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m[1] m[0]</a:t>
              </a:r>
            </a:p>
          </p:txBody>
        </p:sp>
        <p:sp>
          <p:nvSpPr>
            <p:cNvPr id="149573" name="Rectangle 69"/>
            <p:cNvSpPr>
              <a:spLocks noChangeArrowheads="1"/>
            </p:cNvSpPr>
            <p:nvPr/>
          </p:nvSpPr>
          <p:spPr bwMode="auto">
            <a:xfrm>
              <a:off x="3871" y="3050"/>
              <a:ext cx="18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74" name="Rectangle 70"/>
            <p:cNvSpPr>
              <a:spLocks noChangeArrowheads="1"/>
            </p:cNvSpPr>
            <p:nvPr/>
          </p:nvSpPr>
          <p:spPr bwMode="auto">
            <a:xfrm>
              <a:off x="4111" y="3050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75" name="Rectangle 71"/>
            <p:cNvSpPr>
              <a:spLocks noChangeArrowheads="1"/>
            </p:cNvSpPr>
            <p:nvPr/>
          </p:nvSpPr>
          <p:spPr bwMode="auto">
            <a:xfrm>
              <a:off x="4591" y="3050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76" name="Rectangle 72"/>
            <p:cNvSpPr>
              <a:spLocks noChangeArrowheads="1"/>
            </p:cNvSpPr>
            <p:nvPr/>
          </p:nvSpPr>
          <p:spPr bwMode="auto">
            <a:xfrm>
              <a:off x="3796" y="34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7" name="Rectangle 73"/>
            <p:cNvSpPr>
              <a:spLocks noChangeArrowheads="1"/>
            </p:cNvSpPr>
            <p:nvPr/>
          </p:nvSpPr>
          <p:spPr bwMode="auto">
            <a:xfrm>
              <a:off x="4084" y="34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8" name="Rectangle 74"/>
            <p:cNvSpPr>
              <a:spLocks noChangeArrowheads="1"/>
            </p:cNvSpPr>
            <p:nvPr/>
          </p:nvSpPr>
          <p:spPr bwMode="auto">
            <a:xfrm>
              <a:off x="4420" y="34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9" name="Rectangle 75"/>
            <p:cNvSpPr>
              <a:spLocks noChangeArrowheads="1"/>
            </p:cNvSpPr>
            <p:nvPr/>
          </p:nvSpPr>
          <p:spPr bwMode="auto">
            <a:xfrm>
              <a:off x="3796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80" name="Rectangle 76"/>
            <p:cNvSpPr>
              <a:spLocks noChangeArrowheads="1"/>
            </p:cNvSpPr>
            <p:nvPr/>
          </p:nvSpPr>
          <p:spPr bwMode="auto">
            <a:xfrm>
              <a:off x="4084" y="35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81" name="Rectangle 77"/>
            <p:cNvSpPr>
              <a:spLocks noChangeArrowheads="1"/>
            </p:cNvSpPr>
            <p:nvPr/>
          </p:nvSpPr>
          <p:spPr bwMode="auto">
            <a:xfrm>
              <a:off x="4420" y="35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m[13] m[12]</a:t>
              </a:r>
            </a:p>
          </p:txBody>
        </p:sp>
        <p:sp>
          <p:nvSpPr>
            <p:cNvPr id="149582" name="Rectangle 78"/>
            <p:cNvSpPr>
              <a:spLocks noChangeArrowheads="1"/>
            </p:cNvSpPr>
            <p:nvPr/>
          </p:nvSpPr>
          <p:spPr bwMode="auto">
            <a:xfrm>
              <a:off x="3796" y="370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3" name="Rectangle 79"/>
            <p:cNvSpPr>
              <a:spLocks noChangeArrowheads="1"/>
            </p:cNvSpPr>
            <p:nvPr/>
          </p:nvSpPr>
          <p:spPr bwMode="auto">
            <a:xfrm>
              <a:off x="4084" y="370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4" name="Rectangle 80"/>
            <p:cNvSpPr>
              <a:spLocks noChangeArrowheads="1"/>
            </p:cNvSpPr>
            <p:nvPr/>
          </p:nvSpPr>
          <p:spPr bwMode="auto">
            <a:xfrm>
              <a:off x="4420" y="370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5" name="Rectangle 81"/>
            <p:cNvSpPr>
              <a:spLocks noChangeArrowheads="1"/>
            </p:cNvSpPr>
            <p:nvPr/>
          </p:nvSpPr>
          <p:spPr bwMode="auto">
            <a:xfrm>
              <a:off x="4159" y="2858"/>
              <a:ext cx="111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0 [0000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86" name="Rectangle 82"/>
            <p:cNvSpPr>
              <a:spLocks noChangeArrowheads="1"/>
            </p:cNvSpPr>
            <p:nvPr/>
          </p:nvSpPr>
          <p:spPr bwMode="auto">
            <a:xfrm>
              <a:off x="3487" y="343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(5)</a:t>
              </a: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1562100" y="3581400"/>
            <a:ext cx="2120900" cy="901700"/>
            <a:chOff x="1636" y="2020"/>
            <a:chExt cx="1336" cy="568"/>
          </a:xfrm>
        </p:grpSpPr>
        <p:sp>
          <p:nvSpPr>
            <p:cNvPr id="149589" name="Rectangle 85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590" name="Rectangle 86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591" name="Rectangle 87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592" name="Rectangle 88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3" name="Rectangle 89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4" name="Rectangle 90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5" name="Rectangle 91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6" name="Rectangle 92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7" name="Rectangle 93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8" name="Rectangle 94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9" name="Rectangle 95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0" name="Rectangle 96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5143500" y="3581400"/>
            <a:ext cx="2120900" cy="901700"/>
            <a:chOff x="1636" y="2020"/>
            <a:chExt cx="1336" cy="568"/>
          </a:xfrm>
        </p:grpSpPr>
        <p:sp>
          <p:nvSpPr>
            <p:cNvPr id="149602" name="Rectangle 98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03" name="Rectangle 99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04" name="Rectangle 100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05" name="Rectangle 101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6" name="Rectangle 102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" name="Rectangle 103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" name="Rectangle 104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9" name="Rectangle 105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0" name="Rectangle 106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1" name="Rectangle 107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2" name="Rectangle 108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3" name="Rectangle 109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1562100" y="5715000"/>
            <a:ext cx="2120900" cy="901700"/>
            <a:chOff x="1636" y="2020"/>
            <a:chExt cx="1336" cy="568"/>
          </a:xfrm>
        </p:grpSpPr>
        <p:sp>
          <p:nvSpPr>
            <p:cNvPr id="149615" name="Rectangle 111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16" name="Rectangle 112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17" name="Rectangle 113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18" name="Rectangle 114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Rectangle 115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0" name="Rectangle 116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1" name="Rectangle 117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2" name="Rectangle 118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Rectangle 119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4" name="Rectangle 120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Rectangle 121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6" name="Rectangle 122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5143500" y="5715000"/>
            <a:ext cx="2120900" cy="901700"/>
            <a:chOff x="1636" y="2020"/>
            <a:chExt cx="1336" cy="568"/>
          </a:xfrm>
        </p:grpSpPr>
        <p:sp>
          <p:nvSpPr>
            <p:cNvPr id="149628" name="Rectangle 124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29" name="Rectangle 125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30" name="Rectangle 126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31" name="Rectangle 127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2" name="Rectangle 128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3" name="Rectangle 129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4" name="Rectangle 130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5" name="Rectangle 131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6" name="Rectangle 132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7" name="Rectangle 133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8" name="Rectangle 134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9" name="Rectangle 135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1714500" y="3536950"/>
            <a:ext cx="1652588" cy="312738"/>
            <a:chOff x="1632" y="1892"/>
            <a:chExt cx="1041" cy="197"/>
          </a:xfrm>
        </p:grpSpPr>
        <p:sp>
          <p:nvSpPr>
            <p:cNvPr id="149642" name="Text Box 138"/>
            <p:cNvSpPr txBox="1">
              <a:spLocks noChangeArrowheads="1"/>
            </p:cNvSpPr>
            <p:nvPr/>
          </p:nvSpPr>
          <p:spPr bwMode="auto">
            <a:xfrm>
              <a:off x="1934" y="18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0000"/>
                  </a:solidFill>
                  <a:latin typeface="Helvetica" pitchFamily="34" charset="0"/>
                </a:rPr>
                <a:t>0</a:t>
              </a:r>
            </a:p>
          </p:txBody>
        </p:sp>
        <p:sp>
          <p:nvSpPr>
            <p:cNvPr id="149643" name="Text Box 139"/>
            <p:cNvSpPr txBox="1">
              <a:spLocks noChangeArrowheads="1"/>
            </p:cNvSpPr>
            <p:nvPr/>
          </p:nvSpPr>
          <p:spPr bwMode="auto">
            <a:xfrm>
              <a:off x="2237" y="1892"/>
              <a:ext cx="4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0000"/>
                  </a:solidFill>
                  <a:latin typeface="Helvetica" pitchFamily="34" charset="0"/>
                </a:rPr>
                <a:t>M[0-1]</a:t>
              </a:r>
            </a:p>
          </p:txBody>
        </p:sp>
        <p:sp>
          <p:nvSpPr>
            <p:cNvPr id="149644" name="Text Box 140"/>
            <p:cNvSpPr txBox="1">
              <a:spLocks noChangeArrowheads="1"/>
            </p:cNvSpPr>
            <p:nvPr/>
          </p:nvSpPr>
          <p:spPr bwMode="auto">
            <a:xfrm>
              <a:off x="1632" y="18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2" name="Group 162"/>
          <p:cNvGrpSpPr>
            <a:grpSpLocks/>
          </p:cNvGrpSpPr>
          <p:nvPr/>
        </p:nvGrpSpPr>
        <p:grpSpPr bwMode="auto">
          <a:xfrm>
            <a:off x="1714500" y="5661025"/>
            <a:ext cx="1768475" cy="784225"/>
            <a:chOff x="1632" y="3230"/>
            <a:chExt cx="1114" cy="494"/>
          </a:xfrm>
        </p:grpSpPr>
        <p:grpSp>
          <p:nvGrpSpPr>
            <p:cNvPr id="13" name="Group 146"/>
            <p:cNvGrpSpPr>
              <a:grpSpLocks/>
            </p:cNvGrpSpPr>
            <p:nvPr/>
          </p:nvGrpSpPr>
          <p:grpSpPr bwMode="auto">
            <a:xfrm>
              <a:off x="1632" y="3527"/>
              <a:ext cx="1114" cy="197"/>
              <a:chOff x="1632" y="1892"/>
              <a:chExt cx="1114" cy="197"/>
            </a:xfrm>
          </p:grpSpPr>
          <p:sp>
            <p:nvSpPr>
              <p:cNvPr id="149651" name="Text Box 147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52" name="Text Box 148"/>
              <p:cNvSpPr txBox="1">
                <a:spLocks noChangeArrowheads="1"/>
              </p:cNvSpPr>
              <p:nvPr/>
            </p:nvSpPr>
            <p:spPr bwMode="auto">
              <a:xfrm>
                <a:off x="2168" y="1892"/>
                <a:ext cx="57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M[12-13]</a:t>
                </a:r>
              </a:p>
            </p:txBody>
          </p:sp>
          <p:sp>
            <p:nvSpPr>
              <p:cNvPr id="149653" name="Text Box 149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150"/>
            <p:cNvGrpSpPr>
              <a:grpSpLocks/>
            </p:cNvGrpSpPr>
            <p:nvPr/>
          </p:nvGrpSpPr>
          <p:grpSpPr bwMode="auto">
            <a:xfrm>
              <a:off x="1632" y="3230"/>
              <a:ext cx="1042" cy="197"/>
              <a:chOff x="1632" y="1892"/>
              <a:chExt cx="1042" cy="197"/>
            </a:xfrm>
          </p:grpSpPr>
          <p:sp>
            <p:nvSpPr>
              <p:cNvPr id="149655" name="Text Box 151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56" name="Text Box 152"/>
              <p:cNvSpPr txBox="1">
                <a:spLocks noChangeArrowheads="1"/>
              </p:cNvSpPr>
              <p:nvPr/>
            </p:nvSpPr>
            <p:spPr bwMode="auto">
              <a:xfrm>
                <a:off x="2238" y="1892"/>
                <a:ext cx="4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M[8-9]</a:t>
                </a:r>
              </a:p>
            </p:txBody>
          </p:sp>
          <p:sp>
            <p:nvSpPr>
              <p:cNvPr id="149657" name="Text Box 153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</p:grpSp>
      <p:grpSp>
        <p:nvGrpSpPr>
          <p:cNvPr id="15" name="Group 163"/>
          <p:cNvGrpSpPr>
            <a:grpSpLocks/>
          </p:cNvGrpSpPr>
          <p:nvPr/>
        </p:nvGrpSpPr>
        <p:grpSpPr bwMode="auto">
          <a:xfrm>
            <a:off x="5294313" y="5672138"/>
            <a:ext cx="1768475" cy="774700"/>
            <a:chOff x="3887" y="3237"/>
            <a:chExt cx="1114" cy="488"/>
          </a:xfrm>
        </p:grpSpPr>
        <p:grpSp>
          <p:nvGrpSpPr>
            <p:cNvPr id="16" name="Group 154"/>
            <p:cNvGrpSpPr>
              <a:grpSpLocks/>
            </p:cNvGrpSpPr>
            <p:nvPr/>
          </p:nvGrpSpPr>
          <p:grpSpPr bwMode="auto">
            <a:xfrm>
              <a:off x="3887" y="3528"/>
              <a:ext cx="1114" cy="197"/>
              <a:chOff x="1632" y="1892"/>
              <a:chExt cx="1114" cy="197"/>
            </a:xfrm>
          </p:grpSpPr>
          <p:sp>
            <p:nvSpPr>
              <p:cNvPr id="149659" name="Text Box 155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60" name="Text Box 156"/>
              <p:cNvSpPr txBox="1">
                <a:spLocks noChangeArrowheads="1"/>
              </p:cNvSpPr>
              <p:nvPr/>
            </p:nvSpPr>
            <p:spPr bwMode="auto">
              <a:xfrm>
                <a:off x="2168" y="1892"/>
                <a:ext cx="57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M[12-13]</a:t>
                </a:r>
              </a:p>
            </p:txBody>
          </p:sp>
          <p:sp>
            <p:nvSpPr>
              <p:cNvPr id="149661" name="Text Box 157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58"/>
            <p:cNvGrpSpPr>
              <a:grpSpLocks/>
            </p:cNvGrpSpPr>
            <p:nvPr/>
          </p:nvGrpSpPr>
          <p:grpSpPr bwMode="auto">
            <a:xfrm>
              <a:off x="3887" y="3237"/>
              <a:ext cx="1043" cy="197"/>
              <a:chOff x="1632" y="1892"/>
              <a:chExt cx="1043" cy="197"/>
            </a:xfrm>
          </p:grpSpPr>
          <p:sp>
            <p:nvSpPr>
              <p:cNvPr id="149663" name="Text Box 159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49664" name="Text Box 160"/>
              <p:cNvSpPr txBox="1">
                <a:spLocks noChangeArrowheads="1"/>
              </p:cNvSpPr>
              <p:nvPr/>
            </p:nvSpPr>
            <p:spPr bwMode="auto">
              <a:xfrm>
                <a:off x="2239" y="1892"/>
                <a:ext cx="4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M[0-1]</a:t>
                </a:r>
              </a:p>
            </p:txBody>
          </p:sp>
          <p:sp>
            <p:nvSpPr>
              <p:cNvPr id="149665" name="Text Box 161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</p:grpSp>
      <p:grpSp>
        <p:nvGrpSpPr>
          <p:cNvPr id="18" name="Group 164"/>
          <p:cNvGrpSpPr>
            <a:grpSpLocks/>
          </p:cNvGrpSpPr>
          <p:nvPr/>
        </p:nvGrpSpPr>
        <p:grpSpPr bwMode="auto">
          <a:xfrm>
            <a:off x="5289550" y="3533775"/>
            <a:ext cx="1768475" cy="774700"/>
            <a:chOff x="3887" y="3237"/>
            <a:chExt cx="1114" cy="488"/>
          </a:xfrm>
        </p:grpSpPr>
        <p:grpSp>
          <p:nvGrpSpPr>
            <p:cNvPr id="19" name="Group 165"/>
            <p:cNvGrpSpPr>
              <a:grpSpLocks/>
            </p:cNvGrpSpPr>
            <p:nvPr/>
          </p:nvGrpSpPr>
          <p:grpSpPr bwMode="auto">
            <a:xfrm>
              <a:off x="3887" y="3528"/>
              <a:ext cx="1114" cy="197"/>
              <a:chOff x="1632" y="1892"/>
              <a:chExt cx="1114" cy="197"/>
            </a:xfrm>
          </p:grpSpPr>
          <p:sp>
            <p:nvSpPr>
              <p:cNvPr id="149670" name="Text Box 166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71" name="Text Box 167"/>
              <p:cNvSpPr txBox="1">
                <a:spLocks noChangeArrowheads="1"/>
              </p:cNvSpPr>
              <p:nvPr/>
            </p:nvSpPr>
            <p:spPr bwMode="auto">
              <a:xfrm>
                <a:off x="2168" y="1892"/>
                <a:ext cx="57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M[12-13]</a:t>
                </a:r>
              </a:p>
            </p:txBody>
          </p:sp>
          <p:sp>
            <p:nvSpPr>
              <p:cNvPr id="149672" name="Text Box 168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grpSp>
          <p:nvGrpSpPr>
            <p:cNvPr id="20" name="Group 169"/>
            <p:cNvGrpSpPr>
              <a:grpSpLocks/>
            </p:cNvGrpSpPr>
            <p:nvPr/>
          </p:nvGrpSpPr>
          <p:grpSpPr bwMode="auto">
            <a:xfrm>
              <a:off x="3887" y="3237"/>
              <a:ext cx="1043" cy="197"/>
              <a:chOff x="1632" y="1892"/>
              <a:chExt cx="1043" cy="197"/>
            </a:xfrm>
          </p:grpSpPr>
          <p:sp>
            <p:nvSpPr>
              <p:cNvPr id="149674" name="Text Box 170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49675" name="Text Box 171"/>
              <p:cNvSpPr txBox="1">
                <a:spLocks noChangeArrowheads="1"/>
              </p:cNvSpPr>
              <p:nvPr/>
            </p:nvSpPr>
            <p:spPr bwMode="auto">
              <a:xfrm>
                <a:off x="2239" y="1892"/>
                <a:ext cx="4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M[0-1]</a:t>
                </a:r>
              </a:p>
            </p:txBody>
          </p:sp>
          <p:sp>
            <p:nvSpPr>
              <p:cNvPr id="149676" name="Text Box 172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0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Associative Caches</a:t>
            </a:r>
          </a:p>
        </p:txBody>
      </p:sp>
      <p:sp>
        <p:nvSpPr>
          <p:cNvPr id="152608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Characterized by more than one line per set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378075" y="2209801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606675" y="2314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292475" y="2314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1677222" y="2451686"/>
            <a:ext cx="7206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0:</a:t>
            </a:r>
          </a:p>
        </p:txBody>
      </p:sp>
      <p:sp>
        <p:nvSpPr>
          <p:cNvPr id="152584" name="AutoShape 8"/>
          <p:cNvSpPr>
            <a:spLocks/>
          </p:cNvSpPr>
          <p:nvPr/>
        </p:nvSpPr>
        <p:spPr bwMode="auto">
          <a:xfrm>
            <a:off x="6721477" y="2209801"/>
            <a:ext cx="144463" cy="928688"/>
          </a:xfrm>
          <a:prstGeom prst="rightBrace">
            <a:avLst>
              <a:gd name="adj1" fmla="val 5357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6807302" y="2496136"/>
            <a:ext cx="187781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i="1">
                <a:latin typeface="Helvetica" pitchFamily="34" charset="0"/>
              </a:rPr>
              <a:t>E=2</a:t>
            </a:r>
            <a:r>
              <a:rPr lang="en-US" sz="1600">
                <a:latin typeface="Helvetica" pitchFamily="34" charset="0"/>
              </a:rPr>
              <a:t>  lines per set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2374900" y="3276601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1674047" y="3518486"/>
            <a:ext cx="7206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1: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2374900" y="4510089"/>
            <a:ext cx="4267200" cy="9286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1444456" y="4751973"/>
            <a:ext cx="9258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S-1:</a:t>
            </a:r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4206875" y="4205288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• • •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4435475" y="2314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2606675" y="2695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3292475" y="2695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4435475" y="2695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2606675" y="33813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3292475" y="33813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4435475" y="33813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2606675" y="37623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3292475" y="37623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4435475" y="37623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2601" name="Rectangle 25"/>
          <p:cNvSpPr>
            <a:spLocks noChangeArrowheads="1"/>
          </p:cNvSpPr>
          <p:nvPr/>
        </p:nvSpPr>
        <p:spPr bwMode="auto">
          <a:xfrm>
            <a:off x="2606675" y="4600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292475" y="4600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4435475" y="4600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2606675" y="4981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3292475" y="4981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2606" name="Rectangle 30"/>
          <p:cNvSpPr>
            <a:spLocks noChangeArrowheads="1"/>
          </p:cNvSpPr>
          <p:nvPr/>
        </p:nvSpPr>
        <p:spPr bwMode="auto">
          <a:xfrm>
            <a:off x="4435475" y="4981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</p:spTree>
    <p:extLst>
      <p:ext uri="{BB962C8B-B14F-4D97-AF65-F5344CB8AC3E}">
        <p14:creationId xmlns:p14="http://schemas.microsoft.com/office/powerpoint/2010/main" val="998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4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Set Associative Caches</a:t>
            </a:r>
          </a:p>
        </p:txBody>
      </p:sp>
      <p:sp>
        <p:nvSpPr>
          <p:cNvPr id="153645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selection</a:t>
            </a:r>
          </a:p>
          <a:p>
            <a:pPr lvl="1"/>
            <a:r>
              <a:rPr lang="en-US"/>
              <a:t>identical to direct-mapped cache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4500563" y="2111376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729163" y="2187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4729163" y="258286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5414963" y="2187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5414963" y="25828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799709" y="2353261"/>
            <a:ext cx="7206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0: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4497388" y="3178176"/>
            <a:ext cx="4267200" cy="928688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4725988" y="32543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4725988" y="364966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5411788" y="32543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411788" y="36496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3796534" y="3420060"/>
            <a:ext cx="7206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1: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4497388" y="4411664"/>
            <a:ext cx="4267200" cy="9286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4725988" y="448786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4725988" y="488315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5411788" y="44878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5411788" y="488315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3566942" y="4701173"/>
            <a:ext cx="9258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S-1: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6329363" y="4106863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• • •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432716" y="4757739"/>
            <a:ext cx="67285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 bits</a:t>
            </a: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1529245" y="4757739"/>
            <a:ext cx="7213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 bits</a:t>
            </a: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2417763" y="5060951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1274763" y="5060951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0 0  0 0 1</a:t>
            </a: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131763" y="5060951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3458170" y="5288679"/>
            <a:ext cx="2559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0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-4746" y="5288679"/>
            <a:ext cx="41271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m-1</a:t>
            </a: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641226" y="4772026"/>
            <a:ext cx="73417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b bits</a:t>
            </a: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504042" y="5305426"/>
            <a:ext cx="49051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1345878" y="5305426"/>
            <a:ext cx="10722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index</a:t>
            </a: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2335658" y="5305426"/>
            <a:ext cx="133419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block offset</a:t>
            </a:r>
          </a:p>
        </p:txBody>
      </p:sp>
      <p:sp>
        <p:nvSpPr>
          <p:cNvPr id="153634" name="AutoShape 34"/>
          <p:cNvSpPr>
            <a:spLocks/>
          </p:cNvSpPr>
          <p:nvPr/>
        </p:nvSpPr>
        <p:spPr bwMode="auto">
          <a:xfrm rot="-5400000">
            <a:off x="1693863" y="42418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5" name="Line 35"/>
          <p:cNvSpPr>
            <a:spLocks noChangeShapeType="1"/>
          </p:cNvSpPr>
          <p:nvPr/>
        </p:nvSpPr>
        <p:spPr bwMode="auto">
          <a:xfrm flipH="1" flipV="1">
            <a:off x="1843090" y="3635376"/>
            <a:ext cx="3175" cy="106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6" name="Line 36"/>
          <p:cNvSpPr>
            <a:spLocks noChangeShapeType="1"/>
          </p:cNvSpPr>
          <p:nvPr/>
        </p:nvSpPr>
        <p:spPr bwMode="auto">
          <a:xfrm>
            <a:off x="1846263" y="3635375"/>
            <a:ext cx="179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2022729" y="3329573"/>
            <a:ext cx="13822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Selected set</a:t>
            </a:r>
          </a:p>
        </p:txBody>
      </p:sp>
      <p:sp>
        <p:nvSpPr>
          <p:cNvPr id="153638" name="Rectangle 38"/>
          <p:cNvSpPr>
            <a:spLocks noChangeArrowheads="1"/>
          </p:cNvSpPr>
          <p:nvPr/>
        </p:nvSpPr>
        <p:spPr bwMode="auto">
          <a:xfrm>
            <a:off x="6507163" y="2187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3639" name="Rectangle 39"/>
          <p:cNvSpPr>
            <a:spLocks noChangeArrowheads="1"/>
          </p:cNvSpPr>
          <p:nvPr/>
        </p:nvSpPr>
        <p:spPr bwMode="auto">
          <a:xfrm>
            <a:off x="6507163" y="2568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3640" name="Rectangle 40"/>
          <p:cNvSpPr>
            <a:spLocks noChangeArrowheads="1"/>
          </p:cNvSpPr>
          <p:nvPr/>
        </p:nvSpPr>
        <p:spPr bwMode="auto">
          <a:xfrm>
            <a:off x="6507163" y="32543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3641" name="Rectangle 41"/>
          <p:cNvSpPr>
            <a:spLocks noChangeArrowheads="1"/>
          </p:cNvSpPr>
          <p:nvPr/>
        </p:nvSpPr>
        <p:spPr bwMode="auto">
          <a:xfrm>
            <a:off x="6507163" y="36353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3642" name="Rectangle 42"/>
          <p:cNvSpPr>
            <a:spLocks noChangeArrowheads="1"/>
          </p:cNvSpPr>
          <p:nvPr/>
        </p:nvSpPr>
        <p:spPr bwMode="auto">
          <a:xfrm>
            <a:off x="6507163" y="4473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6507163" y="4854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</p:spTree>
    <p:extLst>
      <p:ext uri="{BB962C8B-B14F-4D97-AF65-F5344CB8AC3E}">
        <p14:creationId xmlns:p14="http://schemas.microsoft.com/office/powerpoint/2010/main" val="179083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89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Set Associative Caches</a:t>
            </a:r>
          </a:p>
        </p:txBody>
      </p:sp>
      <p:sp>
        <p:nvSpPr>
          <p:cNvPr id="154690" name="Rectangle 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 matching and word selection</a:t>
            </a:r>
          </a:p>
          <a:p>
            <a:pPr lvl="1"/>
            <a:r>
              <a:rPr lang="en-US"/>
              <a:t>must compare the tag in each valid line in the selected set.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2114551" y="3040063"/>
            <a:ext cx="5816600" cy="9255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4165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0957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343151" y="3541713"/>
            <a:ext cx="457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3028951" y="3541713"/>
            <a:ext cx="914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0110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45529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49593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71691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3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8483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63055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1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6711951" y="354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2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5826125" y="3540125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54419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41211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23685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54643" name="Rectangle 19"/>
          <p:cNvSpPr>
            <a:spLocks noChangeArrowheads="1"/>
          </p:cNvSpPr>
          <p:nvPr/>
        </p:nvSpPr>
        <p:spPr bwMode="auto">
          <a:xfrm>
            <a:off x="3054351" y="31480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1001</a:t>
            </a:r>
          </a:p>
        </p:txBody>
      </p:sp>
      <p:sp>
        <p:nvSpPr>
          <p:cNvPr id="154644" name="Rectangle 20"/>
          <p:cNvSpPr>
            <a:spLocks noChangeArrowheads="1"/>
          </p:cNvSpPr>
          <p:nvPr/>
        </p:nvSpPr>
        <p:spPr bwMode="auto">
          <a:xfrm>
            <a:off x="45783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49847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71945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 baseline="-25000">
              <a:latin typeface="Helvetica" pitchFamily="34" charset="0"/>
            </a:endParaRPr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58737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63309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6737351" y="3148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221953" y="5129214"/>
            <a:ext cx="67285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 bits</a:t>
            </a:r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4318482" y="5129214"/>
            <a:ext cx="7213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 bits</a:t>
            </a:r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207000" y="5432426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100</a:t>
            </a:r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4064000" y="5432426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i</a:t>
            </a:r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2921000" y="5432426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0110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6247407" y="5660154"/>
            <a:ext cx="2559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0</a:t>
            </a: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2822593" y="5660154"/>
            <a:ext cx="41271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m-1</a:t>
            </a:r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5430463" y="5143501"/>
            <a:ext cx="73417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b bits</a:t>
            </a:r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3293280" y="5676901"/>
            <a:ext cx="49051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154659" name="Rectangle 35"/>
          <p:cNvSpPr>
            <a:spLocks noChangeArrowheads="1"/>
          </p:cNvSpPr>
          <p:nvPr/>
        </p:nvSpPr>
        <p:spPr bwMode="auto">
          <a:xfrm>
            <a:off x="4135116" y="5676901"/>
            <a:ext cx="10722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index</a:t>
            </a:r>
          </a:p>
        </p:txBody>
      </p:sp>
      <p:sp>
        <p:nvSpPr>
          <p:cNvPr id="154660" name="Rectangle 36"/>
          <p:cNvSpPr>
            <a:spLocks noChangeArrowheads="1"/>
          </p:cNvSpPr>
          <p:nvPr/>
        </p:nvSpPr>
        <p:spPr bwMode="auto">
          <a:xfrm>
            <a:off x="5124895" y="5676901"/>
            <a:ext cx="133419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block offset</a:t>
            </a: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583169" y="3369261"/>
            <a:ext cx="16784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selected set (i):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319339" y="2309814"/>
            <a:ext cx="3444875" cy="1230313"/>
            <a:chOff x="1461" y="1269"/>
            <a:chExt cx="2170" cy="775"/>
          </a:xfrm>
        </p:grpSpPr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1461" y="1278"/>
              <a:ext cx="34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=1?</a:t>
              </a:r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 flipV="1">
              <a:off x="1550" y="150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2" name="Line 48"/>
            <p:cNvSpPr>
              <a:spLocks noChangeShapeType="1"/>
            </p:cNvSpPr>
            <p:nvPr/>
          </p:nvSpPr>
          <p:spPr bwMode="auto">
            <a:xfrm flipV="1">
              <a:off x="1670" y="1505"/>
              <a:ext cx="0" cy="5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3" name="Text Box 49"/>
            <p:cNvSpPr txBox="1">
              <a:spLocks noChangeArrowheads="1"/>
            </p:cNvSpPr>
            <p:nvPr/>
          </p:nvSpPr>
          <p:spPr bwMode="auto">
            <a:xfrm>
              <a:off x="1777" y="1269"/>
              <a:ext cx="185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(1) The valid bit must be set.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0" y="3449638"/>
            <a:ext cx="4032251" cy="1819274"/>
            <a:chOff x="0" y="1987"/>
            <a:chExt cx="2540" cy="1146"/>
          </a:xfrm>
        </p:grpSpPr>
        <p:sp>
          <p:nvSpPr>
            <p:cNvPr id="154664" name="AutoShape 40"/>
            <p:cNvSpPr>
              <a:spLocks/>
            </p:cNvSpPr>
            <p:nvPr/>
          </p:nvSpPr>
          <p:spPr bwMode="auto">
            <a:xfrm rot="-5400000">
              <a:off x="2142" y="2688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5" name="Text Box 41"/>
            <p:cNvSpPr txBox="1">
              <a:spLocks noChangeArrowheads="1"/>
            </p:cNvSpPr>
            <p:nvPr/>
          </p:nvSpPr>
          <p:spPr bwMode="auto">
            <a:xfrm>
              <a:off x="2046" y="2553"/>
              <a:ext cx="30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= ?</a:t>
              </a:r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>
              <a:off x="2192" y="2756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0" name="Text Box 46"/>
            <p:cNvSpPr txBox="1">
              <a:spLocks noChangeArrowheads="1"/>
            </p:cNvSpPr>
            <p:nvPr/>
          </p:nvSpPr>
          <p:spPr bwMode="auto">
            <a:xfrm>
              <a:off x="0" y="2454"/>
              <a:ext cx="2076" cy="6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(2) The tag bits in one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of the cache lines must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match the tag bits in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the address</a:t>
              </a:r>
            </a:p>
          </p:txBody>
        </p:sp>
        <p:sp>
          <p:nvSpPr>
            <p:cNvPr id="154674" name="Line 50"/>
            <p:cNvSpPr>
              <a:spLocks noChangeShapeType="1"/>
            </p:cNvSpPr>
            <p:nvPr/>
          </p:nvSpPr>
          <p:spPr bwMode="auto">
            <a:xfrm flipH="1">
              <a:off x="2408" y="2227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2023" y="1987"/>
              <a:ext cx="0" cy="6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5238749" y="3859214"/>
            <a:ext cx="3829051" cy="1335087"/>
            <a:chOff x="3300" y="2245"/>
            <a:chExt cx="2412" cy="841"/>
          </a:xfrm>
        </p:grpSpPr>
        <p:sp>
          <p:nvSpPr>
            <p:cNvPr id="154668" name="Line 44"/>
            <p:cNvSpPr>
              <a:spLocks noChangeShapeType="1"/>
            </p:cNvSpPr>
            <p:nvPr/>
          </p:nvSpPr>
          <p:spPr bwMode="auto">
            <a:xfrm>
              <a:off x="3648" y="2778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3300" y="2245"/>
              <a:ext cx="2412" cy="841"/>
              <a:chOff x="3300" y="2245"/>
              <a:chExt cx="2412" cy="841"/>
            </a:xfrm>
          </p:grpSpPr>
          <p:sp>
            <p:nvSpPr>
              <p:cNvPr id="154663" name="AutoShape 39"/>
              <p:cNvSpPr>
                <a:spLocks/>
              </p:cNvSpPr>
              <p:nvPr/>
            </p:nvSpPr>
            <p:spPr bwMode="auto">
              <a:xfrm rot="-5400000">
                <a:off x="3602" y="2688"/>
                <a:ext cx="96" cy="700"/>
              </a:xfrm>
              <a:prstGeom prst="rightBrace">
                <a:avLst>
                  <a:gd name="adj1" fmla="val 6076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67" name="Line 43"/>
              <p:cNvSpPr>
                <a:spLocks noChangeShapeType="1"/>
              </p:cNvSpPr>
              <p:nvPr/>
            </p:nvSpPr>
            <p:spPr bwMode="auto">
              <a:xfrm flipV="1">
                <a:off x="3644" y="2774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69" name="Text Box 45"/>
              <p:cNvSpPr txBox="1">
                <a:spLocks noChangeArrowheads="1"/>
              </p:cNvSpPr>
              <p:nvPr/>
            </p:nvSpPr>
            <p:spPr bwMode="auto">
              <a:xfrm>
                <a:off x="3884" y="2389"/>
                <a:ext cx="1828" cy="6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(3) If (1) and (2), then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cache hit, and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 block  offset selects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starting byte.</a:t>
                </a:r>
              </a:p>
            </p:txBody>
          </p:sp>
          <p:sp>
            <p:nvSpPr>
              <p:cNvPr id="154676" name="Line 52"/>
              <p:cNvSpPr>
                <a:spLocks noChangeShapeType="1"/>
              </p:cNvSpPr>
              <p:nvPr/>
            </p:nvSpPr>
            <p:spPr bwMode="auto">
              <a:xfrm flipV="1">
                <a:off x="3844" y="2245"/>
                <a:ext cx="0" cy="5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4677" name="Rectangle 53"/>
          <p:cNvSpPr>
            <a:spLocks noChangeArrowheads="1"/>
          </p:cNvSpPr>
          <p:nvPr/>
        </p:nvSpPr>
        <p:spPr bwMode="auto">
          <a:xfrm>
            <a:off x="54451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3</a:t>
            </a:r>
          </a:p>
        </p:txBody>
      </p:sp>
      <p:sp>
        <p:nvSpPr>
          <p:cNvPr id="154678" name="Rectangle 54"/>
          <p:cNvSpPr>
            <a:spLocks noChangeArrowheads="1"/>
          </p:cNvSpPr>
          <p:nvPr/>
        </p:nvSpPr>
        <p:spPr bwMode="auto">
          <a:xfrm>
            <a:off x="41243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0</a:t>
            </a:r>
          </a:p>
        </p:txBody>
      </p:sp>
      <p:sp>
        <p:nvSpPr>
          <p:cNvPr id="154679" name="Rectangle 55"/>
          <p:cNvSpPr>
            <a:spLocks noChangeArrowheads="1"/>
          </p:cNvSpPr>
          <p:nvPr/>
        </p:nvSpPr>
        <p:spPr bwMode="auto">
          <a:xfrm>
            <a:off x="45815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1</a:t>
            </a:r>
          </a:p>
        </p:txBody>
      </p:sp>
      <p:sp>
        <p:nvSpPr>
          <p:cNvPr id="154680" name="Rectangle 56"/>
          <p:cNvSpPr>
            <a:spLocks noChangeArrowheads="1"/>
          </p:cNvSpPr>
          <p:nvPr/>
        </p:nvSpPr>
        <p:spPr bwMode="auto">
          <a:xfrm>
            <a:off x="49879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2</a:t>
            </a:r>
          </a:p>
        </p:txBody>
      </p:sp>
      <p:sp>
        <p:nvSpPr>
          <p:cNvPr id="154681" name="Rectangle 57"/>
          <p:cNvSpPr>
            <a:spLocks noChangeArrowheads="1"/>
          </p:cNvSpPr>
          <p:nvPr/>
        </p:nvSpPr>
        <p:spPr bwMode="auto">
          <a:xfrm>
            <a:off x="71977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7</a:t>
            </a:r>
          </a:p>
        </p:txBody>
      </p:sp>
      <p:sp>
        <p:nvSpPr>
          <p:cNvPr id="154682" name="Rectangle 58"/>
          <p:cNvSpPr>
            <a:spLocks noChangeArrowheads="1"/>
          </p:cNvSpPr>
          <p:nvPr/>
        </p:nvSpPr>
        <p:spPr bwMode="auto">
          <a:xfrm>
            <a:off x="58769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4</a:t>
            </a:r>
          </a:p>
        </p:txBody>
      </p:sp>
      <p:sp>
        <p:nvSpPr>
          <p:cNvPr id="154683" name="Rectangle 59"/>
          <p:cNvSpPr>
            <a:spLocks noChangeArrowheads="1"/>
          </p:cNvSpPr>
          <p:nvPr/>
        </p:nvSpPr>
        <p:spPr bwMode="auto">
          <a:xfrm>
            <a:off x="63341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5</a:t>
            </a:r>
          </a:p>
        </p:txBody>
      </p:sp>
      <p:sp>
        <p:nvSpPr>
          <p:cNvPr id="154684" name="Rectangle 60"/>
          <p:cNvSpPr>
            <a:spLocks noChangeArrowheads="1"/>
          </p:cNvSpPr>
          <p:nvPr/>
        </p:nvSpPr>
        <p:spPr bwMode="auto">
          <a:xfrm>
            <a:off x="6740525" y="281305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74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Set Associative Caches</a:t>
            </a:r>
          </a:p>
        </p:txBody>
      </p:sp>
      <p:sp>
        <p:nvSpPr>
          <p:cNvPr id="229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 matching and word selection</a:t>
            </a:r>
          </a:p>
          <a:p>
            <a:pPr lvl="1"/>
            <a:r>
              <a:rPr lang="en-US"/>
              <a:t>must compare the tag in each valid line in the selected set.</a:t>
            </a:r>
          </a:p>
        </p:txBody>
      </p:sp>
      <p:sp>
        <p:nvSpPr>
          <p:cNvPr id="229380" name="Rectangle 1028"/>
          <p:cNvSpPr>
            <a:spLocks noChangeArrowheads="1"/>
          </p:cNvSpPr>
          <p:nvPr/>
        </p:nvSpPr>
        <p:spPr bwMode="auto">
          <a:xfrm>
            <a:off x="2114551" y="2744788"/>
            <a:ext cx="5816600" cy="9255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81" name="Rectangle 1029"/>
          <p:cNvSpPr>
            <a:spLocks noChangeArrowheads="1"/>
          </p:cNvSpPr>
          <p:nvPr/>
        </p:nvSpPr>
        <p:spPr bwMode="auto">
          <a:xfrm>
            <a:off x="54165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82" name="Rectangle 1030"/>
          <p:cNvSpPr>
            <a:spLocks noChangeArrowheads="1"/>
          </p:cNvSpPr>
          <p:nvPr/>
        </p:nvSpPr>
        <p:spPr bwMode="auto">
          <a:xfrm>
            <a:off x="40957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83" name="Rectangle 1031"/>
          <p:cNvSpPr>
            <a:spLocks noChangeArrowheads="1"/>
          </p:cNvSpPr>
          <p:nvPr/>
        </p:nvSpPr>
        <p:spPr bwMode="auto">
          <a:xfrm>
            <a:off x="2343151" y="3246438"/>
            <a:ext cx="457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29384" name="Rectangle 1032"/>
          <p:cNvSpPr>
            <a:spLocks noChangeArrowheads="1"/>
          </p:cNvSpPr>
          <p:nvPr/>
        </p:nvSpPr>
        <p:spPr bwMode="auto">
          <a:xfrm>
            <a:off x="3028951" y="3246438"/>
            <a:ext cx="914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0110</a:t>
            </a:r>
          </a:p>
        </p:txBody>
      </p:sp>
      <p:sp>
        <p:nvSpPr>
          <p:cNvPr id="229385" name="Rectangle 1033"/>
          <p:cNvSpPr>
            <a:spLocks noChangeArrowheads="1"/>
          </p:cNvSpPr>
          <p:nvPr/>
        </p:nvSpPr>
        <p:spPr bwMode="auto">
          <a:xfrm>
            <a:off x="45529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86" name="Rectangle 1034"/>
          <p:cNvSpPr>
            <a:spLocks noChangeArrowheads="1"/>
          </p:cNvSpPr>
          <p:nvPr/>
        </p:nvSpPr>
        <p:spPr bwMode="auto">
          <a:xfrm>
            <a:off x="49593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87" name="Rectangle 1035"/>
          <p:cNvSpPr>
            <a:spLocks noChangeArrowheads="1"/>
          </p:cNvSpPr>
          <p:nvPr/>
        </p:nvSpPr>
        <p:spPr bwMode="auto">
          <a:xfrm>
            <a:off x="71691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3</a:t>
            </a:r>
          </a:p>
        </p:txBody>
      </p:sp>
      <p:sp>
        <p:nvSpPr>
          <p:cNvPr id="229388" name="Rectangle 1036"/>
          <p:cNvSpPr>
            <a:spLocks noChangeArrowheads="1"/>
          </p:cNvSpPr>
          <p:nvPr/>
        </p:nvSpPr>
        <p:spPr bwMode="auto">
          <a:xfrm>
            <a:off x="58483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229389" name="Rectangle 1037"/>
          <p:cNvSpPr>
            <a:spLocks noChangeArrowheads="1"/>
          </p:cNvSpPr>
          <p:nvPr/>
        </p:nvSpPr>
        <p:spPr bwMode="auto">
          <a:xfrm>
            <a:off x="63055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1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229390" name="Rectangle 1038"/>
          <p:cNvSpPr>
            <a:spLocks noChangeArrowheads="1"/>
          </p:cNvSpPr>
          <p:nvPr/>
        </p:nvSpPr>
        <p:spPr bwMode="auto">
          <a:xfrm>
            <a:off x="6711951" y="32464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</a:t>
            </a:r>
            <a:r>
              <a:rPr lang="en-US" sz="1600" baseline="-25000">
                <a:latin typeface="Helvetica" pitchFamily="34" charset="0"/>
              </a:rPr>
              <a:t>2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229391" name="Rectangle 1039"/>
          <p:cNvSpPr>
            <a:spLocks noChangeArrowheads="1"/>
          </p:cNvSpPr>
          <p:nvPr/>
        </p:nvSpPr>
        <p:spPr bwMode="auto">
          <a:xfrm>
            <a:off x="5826125" y="3244850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92" name="Rectangle 1040"/>
          <p:cNvSpPr>
            <a:spLocks noChangeArrowheads="1"/>
          </p:cNvSpPr>
          <p:nvPr/>
        </p:nvSpPr>
        <p:spPr bwMode="auto">
          <a:xfrm>
            <a:off x="54419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93" name="Rectangle 1041"/>
          <p:cNvSpPr>
            <a:spLocks noChangeArrowheads="1"/>
          </p:cNvSpPr>
          <p:nvPr/>
        </p:nvSpPr>
        <p:spPr bwMode="auto">
          <a:xfrm>
            <a:off x="41211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94" name="Rectangle 1042"/>
          <p:cNvSpPr>
            <a:spLocks noChangeArrowheads="1"/>
          </p:cNvSpPr>
          <p:nvPr/>
        </p:nvSpPr>
        <p:spPr bwMode="auto">
          <a:xfrm>
            <a:off x="23685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29395" name="Rectangle 1043"/>
          <p:cNvSpPr>
            <a:spLocks noChangeArrowheads="1"/>
          </p:cNvSpPr>
          <p:nvPr/>
        </p:nvSpPr>
        <p:spPr bwMode="auto">
          <a:xfrm>
            <a:off x="3054351" y="285273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1001</a:t>
            </a:r>
          </a:p>
        </p:txBody>
      </p:sp>
      <p:sp>
        <p:nvSpPr>
          <p:cNvPr id="229396" name="Rectangle 1044"/>
          <p:cNvSpPr>
            <a:spLocks noChangeArrowheads="1"/>
          </p:cNvSpPr>
          <p:nvPr/>
        </p:nvSpPr>
        <p:spPr bwMode="auto">
          <a:xfrm>
            <a:off x="45783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97" name="Rectangle 1045"/>
          <p:cNvSpPr>
            <a:spLocks noChangeArrowheads="1"/>
          </p:cNvSpPr>
          <p:nvPr/>
        </p:nvSpPr>
        <p:spPr bwMode="auto">
          <a:xfrm>
            <a:off x="49847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398" name="Rectangle 1046"/>
          <p:cNvSpPr>
            <a:spLocks noChangeArrowheads="1"/>
          </p:cNvSpPr>
          <p:nvPr/>
        </p:nvSpPr>
        <p:spPr bwMode="auto">
          <a:xfrm>
            <a:off x="71945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 baseline="-25000">
              <a:latin typeface="Helvetica" pitchFamily="34" charset="0"/>
            </a:endParaRPr>
          </a:p>
        </p:txBody>
      </p:sp>
      <p:sp>
        <p:nvSpPr>
          <p:cNvPr id="229399" name="Rectangle 1047"/>
          <p:cNvSpPr>
            <a:spLocks noChangeArrowheads="1"/>
          </p:cNvSpPr>
          <p:nvPr/>
        </p:nvSpPr>
        <p:spPr bwMode="auto">
          <a:xfrm>
            <a:off x="58737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400" name="Rectangle 1048"/>
          <p:cNvSpPr>
            <a:spLocks noChangeArrowheads="1"/>
          </p:cNvSpPr>
          <p:nvPr/>
        </p:nvSpPr>
        <p:spPr bwMode="auto">
          <a:xfrm>
            <a:off x="63309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401" name="Rectangle 1049"/>
          <p:cNvSpPr>
            <a:spLocks noChangeArrowheads="1"/>
          </p:cNvSpPr>
          <p:nvPr/>
        </p:nvSpPr>
        <p:spPr bwMode="auto">
          <a:xfrm>
            <a:off x="6737351" y="285273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29402" name="Rectangle 1050"/>
          <p:cNvSpPr>
            <a:spLocks noChangeArrowheads="1"/>
          </p:cNvSpPr>
          <p:nvPr/>
        </p:nvSpPr>
        <p:spPr bwMode="auto">
          <a:xfrm>
            <a:off x="3221953" y="4833939"/>
            <a:ext cx="67285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 bits</a:t>
            </a:r>
          </a:p>
        </p:txBody>
      </p:sp>
      <p:sp>
        <p:nvSpPr>
          <p:cNvPr id="229403" name="Rectangle 1051"/>
          <p:cNvSpPr>
            <a:spLocks noChangeArrowheads="1"/>
          </p:cNvSpPr>
          <p:nvPr/>
        </p:nvSpPr>
        <p:spPr bwMode="auto">
          <a:xfrm>
            <a:off x="4318482" y="4833939"/>
            <a:ext cx="7213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 bits</a:t>
            </a:r>
          </a:p>
        </p:txBody>
      </p:sp>
      <p:sp>
        <p:nvSpPr>
          <p:cNvPr id="229404" name="Rectangle 1052"/>
          <p:cNvSpPr>
            <a:spLocks noChangeArrowheads="1"/>
          </p:cNvSpPr>
          <p:nvPr/>
        </p:nvSpPr>
        <p:spPr bwMode="auto">
          <a:xfrm>
            <a:off x="5207000" y="5137151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100</a:t>
            </a:r>
          </a:p>
        </p:txBody>
      </p:sp>
      <p:sp>
        <p:nvSpPr>
          <p:cNvPr id="229405" name="Rectangle 1053"/>
          <p:cNvSpPr>
            <a:spLocks noChangeArrowheads="1"/>
          </p:cNvSpPr>
          <p:nvPr/>
        </p:nvSpPr>
        <p:spPr bwMode="auto">
          <a:xfrm>
            <a:off x="4064000" y="5137151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i</a:t>
            </a:r>
          </a:p>
        </p:txBody>
      </p:sp>
      <p:sp>
        <p:nvSpPr>
          <p:cNvPr id="229406" name="Rectangle 1054"/>
          <p:cNvSpPr>
            <a:spLocks noChangeArrowheads="1"/>
          </p:cNvSpPr>
          <p:nvPr/>
        </p:nvSpPr>
        <p:spPr bwMode="auto">
          <a:xfrm>
            <a:off x="2921000" y="5137151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0110</a:t>
            </a:r>
          </a:p>
        </p:txBody>
      </p:sp>
      <p:sp>
        <p:nvSpPr>
          <p:cNvPr id="229407" name="Text Box 1055"/>
          <p:cNvSpPr txBox="1">
            <a:spLocks noChangeArrowheads="1"/>
          </p:cNvSpPr>
          <p:nvPr/>
        </p:nvSpPr>
        <p:spPr bwMode="auto">
          <a:xfrm>
            <a:off x="6247407" y="5364879"/>
            <a:ext cx="2559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0</a:t>
            </a:r>
          </a:p>
        </p:txBody>
      </p:sp>
      <p:sp>
        <p:nvSpPr>
          <p:cNvPr id="229408" name="Text Box 1056"/>
          <p:cNvSpPr txBox="1">
            <a:spLocks noChangeArrowheads="1"/>
          </p:cNvSpPr>
          <p:nvPr/>
        </p:nvSpPr>
        <p:spPr bwMode="auto">
          <a:xfrm>
            <a:off x="2822593" y="5364879"/>
            <a:ext cx="41271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m-1</a:t>
            </a:r>
          </a:p>
        </p:txBody>
      </p:sp>
      <p:sp>
        <p:nvSpPr>
          <p:cNvPr id="229409" name="Rectangle 1057"/>
          <p:cNvSpPr>
            <a:spLocks noChangeArrowheads="1"/>
          </p:cNvSpPr>
          <p:nvPr/>
        </p:nvSpPr>
        <p:spPr bwMode="auto">
          <a:xfrm>
            <a:off x="5430463" y="4848226"/>
            <a:ext cx="73417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b bits</a:t>
            </a:r>
          </a:p>
        </p:txBody>
      </p:sp>
      <p:sp>
        <p:nvSpPr>
          <p:cNvPr id="229410" name="Rectangle 1058"/>
          <p:cNvSpPr>
            <a:spLocks noChangeArrowheads="1"/>
          </p:cNvSpPr>
          <p:nvPr/>
        </p:nvSpPr>
        <p:spPr bwMode="auto">
          <a:xfrm>
            <a:off x="3293280" y="5381626"/>
            <a:ext cx="49051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29411" name="Rectangle 1059"/>
          <p:cNvSpPr>
            <a:spLocks noChangeArrowheads="1"/>
          </p:cNvSpPr>
          <p:nvPr/>
        </p:nvSpPr>
        <p:spPr bwMode="auto">
          <a:xfrm>
            <a:off x="4135116" y="5381626"/>
            <a:ext cx="10722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index</a:t>
            </a:r>
          </a:p>
        </p:txBody>
      </p:sp>
      <p:sp>
        <p:nvSpPr>
          <p:cNvPr id="229412" name="Rectangle 1060"/>
          <p:cNvSpPr>
            <a:spLocks noChangeArrowheads="1"/>
          </p:cNvSpPr>
          <p:nvPr/>
        </p:nvSpPr>
        <p:spPr bwMode="auto">
          <a:xfrm>
            <a:off x="5124895" y="5381626"/>
            <a:ext cx="133419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block offset</a:t>
            </a:r>
          </a:p>
        </p:txBody>
      </p:sp>
      <p:sp>
        <p:nvSpPr>
          <p:cNvPr id="229413" name="Text Box 1061"/>
          <p:cNvSpPr txBox="1">
            <a:spLocks noChangeArrowheads="1"/>
          </p:cNvSpPr>
          <p:nvPr/>
        </p:nvSpPr>
        <p:spPr bwMode="auto">
          <a:xfrm>
            <a:off x="451407" y="2970798"/>
            <a:ext cx="16784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Helvetica" pitchFamily="34" charset="0"/>
              </a:rPr>
              <a:t>selected set (</a:t>
            </a:r>
            <a:r>
              <a:rPr lang="en-US" sz="1600" dirty="0" err="1">
                <a:latin typeface="Helvetica" pitchFamily="34" charset="0"/>
              </a:rPr>
              <a:t>i</a:t>
            </a:r>
            <a:r>
              <a:rPr lang="en-US" sz="1600" dirty="0">
                <a:latin typeface="Helvetica" pitchFamily="34" charset="0"/>
              </a:rPr>
              <a:t>):</a:t>
            </a:r>
          </a:p>
        </p:txBody>
      </p:sp>
      <p:grpSp>
        <p:nvGrpSpPr>
          <p:cNvPr id="2" name="Group 1062"/>
          <p:cNvGrpSpPr>
            <a:grpSpLocks/>
          </p:cNvGrpSpPr>
          <p:nvPr/>
        </p:nvGrpSpPr>
        <p:grpSpPr bwMode="auto">
          <a:xfrm>
            <a:off x="2319339" y="2014539"/>
            <a:ext cx="3444875" cy="1230313"/>
            <a:chOff x="1461" y="1269"/>
            <a:chExt cx="2170" cy="775"/>
          </a:xfrm>
        </p:grpSpPr>
        <p:sp>
          <p:nvSpPr>
            <p:cNvPr id="229415" name="Text Box 1063"/>
            <p:cNvSpPr txBox="1">
              <a:spLocks noChangeArrowheads="1"/>
            </p:cNvSpPr>
            <p:nvPr/>
          </p:nvSpPr>
          <p:spPr bwMode="auto">
            <a:xfrm>
              <a:off x="1461" y="1278"/>
              <a:ext cx="34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=1?</a:t>
              </a:r>
            </a:p>
          </p:txBody>
        </p:sp>
        <p:sp>
          <p:nvSpPr>
            <p:cNvPr id="229416" name="Line 1064"/>
            <p:cNvSpPr>
              <a:spLocks noChangeShapeType="1"/>
            </p:cNvSpPr>
            <p:nvPr/>
          </p:nvSpPr>
          <p:spPr bwMode="auto">
            <a:xfrm flipV="1">
              <a:off x="1550" y="150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17" name="Line 1065"/>
            <p:cNvSpPr>
              <a:spLocks noChangeShapeType="1"/>
            </p:cNvSpPr>
            <p:nvPr/>
          </p:nvSpPr>
          <p:spPr bwMode="auto">
            <a:xfrm flipV="1">
              <a:off x="1670" y="1505"/>
              <a:ext cx="0" cy="5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18" name="Text Box 1066"/>
            <p:cNvSpPr txBox="1">
              <a:spLocks noChangeArrowheads="1"/>
            </p:cNvSpPr>
            <p:nvPr/>
          </p:nvSpPr>
          <p:spPr bwMode="auto">
            <a:xfrm>
              <a:off x="1777" y="1269"/>
              <a:ext cx="185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(1) The valid bit must be set.</a:t>
              </a:r>
            </a:p>
          </p:txBody>
        </p:sp>
      </p:grpSp>
      <p:grpSp>
        <p:nvGrpSpPr>
          <p:cNvPr id="3" name="Group 1067"/>
          <p:cNvGrpSpPr>
            <a:grpSpLocks/>
          </p:cNvGrpSpPr>
          <p:nvPr/>
        </p:nvGrpSpPr>
        <p:grpSpPr bwMode="auto">
          <a:xfrm>
            <a:off x="0" y="3221038"/>
            <a:ext cx="4032251" cy="1819274"/>
            <a:chOff x="0" y="1987"/>
            <a:chExt cx="2540" cy="1146"/>
          </a:xfrm>
        </p:grpSpPr>
        <p:sp>
          <p:nvSpPr>
            <p:cNvPr id="229420" name="AutoShape 1068"/>
            <p:cNvSpPr>
              <a:spLocks/>
            </p:cNvSpPr>
            <p:nvPr/>
          </p:nvSpPr>
          <p:spPr bwMode="auto">
            <a:xfrm rot="-5400000">
              <a:off x="2142" y="2688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21" name="Text Box 1069"/>
            <p:cNvSpPr txBox="1">
              <a:spLocks noChangeArrowheads="1"/>
            </p:cNvSpPr>
            <p:nvPr/>
          </p:nvSpPr>
          <p:spPr bwMode="auto">
            <a:xfrm>
              <a:off x="2046" y="2553"/>
              <a:ext cx="30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latin typeface="Helvetica" pitchFamily="34" charset="0"/>
                </a:rPr>
                <a:t>= ?</a:t>
              </a:r>
            </a:p>
          </p:txBody>
        </p:sp>
        <p:sp>
          <p:nvSpPr>
            <p:cNvPr id="229422" name="Line 1070"/>
            <p:cNvSpPr>
              <a:spLocks noChangeShapeType="1"/>
            </p:cNvSpPr>
            <p:nvPr/>
          </p:nvSpPr>
          <p:spPr bwMode="auto">
            <a:xfrm>
              <a:off x="2192" y="2756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23" name="Text Box 1071"/>
            <p:cNvSpPr txBox="1">
              <a:spLocks noChangeArrowheads="1"/>
            </p:cNvSpPr>
            <p:nvPr/>
          </p:nvSpPr>
          <p:spPr bwMode="auto">
            <a:xfrm>
              <a:off x="0" y="2454"/>
              <a:ext cx="2076" cy="6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latin typeface="Helvetica" pitchFamily="34" charset="0"/>
                </a:rPr>
                <a:t>(2) The tag bits in one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latin typeface="Helvetica" pitchFamily="34" charset="0"/>
                </a:rPr>
                <a:t>of the cache lines must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latin typeface="Helvetica" pitchFamily="34" charset="0"/>
                </a:rPr>
                <a:t>match the tag bits in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latin typeface="Helvetica" pitchFamily="34" charset="0"/>
                </a:rPr>
                <a:t>the address</a:t>
              </a:r>
            </a:p>
          </p:txBody>
        </p:sp>
        <p:sp>
          <p:nvSpPr>
            <p:cNvPr id="229424" name="Line 1072"/>
            <p:cNvSpPr>
              <a:spLocks noChangeShapeType="1"/>
            </p:cNvSpPr>
            <p:nvPr/>
          </p:nvSpPr>
          <p:spPr bwMode="auto">
            <a:xfrm flipH="1">
              <a:off x="2408" y="2227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25" name="Line 1073"/>
            <p:cNvSpPr>
              <a:spLocks noChangeShapeType="1"/>
            </p:cNvSpPr>
            <p:nvPr/>
          </p:nvSpPr>
          <p:spPr bwMode="auto">
            <a:xfrm>
              <a:off x="2023" y="1987"/>
              <a:ext cx="0" cy="6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74"/>
          <p:cNvGrpSpPr>
            <a:grpSpLocks/>
          </p:cNvGrpSpPr>
          <p:nvPr/>
        </p:nvGrpSpPr>
        <p:grpSpPr bwMode="auto">
          <a:xfrm>
            <a:off x="5238749" y="3563939"/>
            <a:ext cx="3829051" cy="1335087"/>
            <a:chOff x="3300" y="2245"/>
            <a:chExt cx="2412" cy="841"/>
          </a:xfrm>
        </p:grpSpPr>
        <p:sp>
          <p:nvSpPr>
            <p:cNvPr id="229427" name="Line 1075"/>
            <p:cNvSpPr>
              <a:spLocks noChangeShapeType="1"/>
            </p:cNvSpPr>
            <p:nvPr/>
          </p:nvSpPr>
          <p:spPr bwMode="auto">
            <a:xfrm>
              <a:off x="3648" y="2778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076"/>
            <p:cNvGrpSpPr>
              <a:grpSpLocks/>
            </p:cNvGrpSpPr>
            <p:nvPr/>
          </p:nvGrpSpPr>
          <p:grpSpPr bwMode="auto">
            <a:xfrm>
              <a:off x="3300" y="2245"/>
              <a:ext cx="2412" cy="841"/>
              <a:chOff x="3300" y="2245"/>
              <a:chExt cx="2412" cy="841"/>
            </a:xfrm>
          </p:grpSpPr>
          <p:sp>
            <p:nvSpPr>
              <p:cNvPr id="229429" name="AutoShape 1077"/>
              <p:cNvSpPr>
                <a:spLocks/>
              </p:cNvSpPr>
              <p:nvPr/>
            </p:nvSpPr>
            <p:spPr bwMode="auto">
              <a:xfrm rot="-5400000">
                <a:off x="3602" y="2688"/>
                <a:ext cx="96" cy="700"/>
              </a:xfrm>
              <a:prstGeom prst="rightBrace">
                <a:avLst>
                  <a:gd name="adj1" fmla="val 6076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0" name="Line 1078"/>
              <p:cNvSpPr>
                <a:spLocks noChangeShapeType="1"/>
              </p:cNvSpPr>
              <p:nvPr/>
            </p:nvSpPr>
            <p:spPr bwMode="auto">
              <a:xfrm flipV="1">
                <a:off x="3644" y="2774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1" name="Text Box 1079"/>
              <p:cNvSpPr txBox="1">
                <a:spLocks noChangeArrowheads="1"/>
              </p:cNvSpPr>
              <p:nvPr/>
            </p:nvSpPr>
            <p:spPr bwMode="auto">
              <a:xfrm>
                <a:off x="3884" y="2389"/>
                <a:ext cx="1828" cy="6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(3) If (1) and (2), then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cache hit, and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 block  offset selects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Helvetica" pitchFamily="34" charset="0"/>
                  </a:rPr>
                  <a:t>starting byte.</a:t>
                </a:r>
              </a:p>
            </p:txBody>
          </p:sp>
          <p:sp>
            <p:nvSpPr>
              <p:cNvPr id="229432" name="Line 1080"/>
              <p:cNvSpPr>
                <a:spLocks noChangeShapeType="1"/>
              </p:cNvSpPr>
              <p:nvPr/>
            </p:nvSpPr>
            <p:spPr bwMode="auto">
              <a:xfrm flipV="1">
                <a:off x="3844" y="2245"/>
                <a:ext cx="0" cy="5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9433" name="Rectangle 1081"/>
          <p:cNvSpPr>
            <a:spLocks noChangeArrowheads="1"/>
          </p:cNvSpPr>
          <p:nvPr/>
        </p:nvSpPr>
        <p:spPr bwMode="auto">
          <a:xfrm>
            <a:off x="54451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3</a:t>
            </a:r>
          </a:p>
        </p:txBody>
      </p:sp>
      <p:sp>
        <p:nvSpPr>
          <p:cNvPr id="229434" name="Rectangle 1082"/>
          <p:cNvSpPr>
            <a:spLocks noChangeArrowheads="1"/>
          </p:cNvSpPr>
          <p:nvPr/>
        </p:nvSpPr>
        <p:spPr bwMode="auto">
          <a:xfrm>
            <a:off x="41243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0</a:t>
            </a:r>
          </a:p>
        </p:txBody>
      </p:sp>
      <p:sp>
        <p:nvSpPr>
          <p:cNvPr id="229435" name="Rectangle 1083"/>
          <p:cNvSpPr>
            <a:spLocks noChangeArrowheads="1"/>
          </p:cNvSpPr>
          <p:nvPr/>
        </p:nvSpPr>
        <p:spPr bwMode="auto">
          <a:xfrm>
            <a:off x="45815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1</a:t>
            </a:r>
          </a:p>
        </p:txBody>
      </p:sp>
      <p:sp>
        <p:nvSpPr>
          <p:cNvPr id="229436" name="Rectangle 1084"/>
          <p:cNvSpPr>
            <a:spLocks noChangeArrowheads="1"/>
          </p:cNvSpPr>
          <p:nvPr/>
        </p:nvSpPr>
        <p:spPr bwMode="auto">
          <a:xfrm>
            <a:off x="49879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2</a:t>
            </a:r>
          </a:p>
        </p:txBody>
      </p:sp>
      <p:sp>
        <p:nvSpPr>
          <p:cNvPr id="229437" name="Rectangle 1085"/>
          <p:cNvSpPr>
            <a:spLocks noChangeArrowheads="1"/>
          </p:cNvSpPr>
          <p:nvPr/>
        </p:nvSpPr>
        <p:spPr bwMode="auto">
          <a:xfrm>
            <a:off x="71977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7</a:t>
            </a:r>
          </a:p>
        </p:txBody>
      </p:sp>
      <p:sp>
        <p:nvSpPr>
          <p:cNvPr id="229438" name="Rectangle 1086"/>
          <p:cNvSpPr>
            <a:spLocks noChangeArrowheads="1"/>
          </p:cNvSpPr>
          <p:nvPr/>
        </p:nvSpPr>
        <p:spPr bwMode="auto">
          <a:xfrm>
            <a:off x="58769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4</a:t>
            </a:r>
          </a:p>
        </p:txBody>
      </p:sp>
      <p:sp>
        <p:nvSpPr>
          <p:cNvPr id="229439" name="Rectangle 1087"/>
          <p:cNvSpPr>
            <a:spLocks noChangeArrowheads="1"/>
          </p:cNvSpPr>
          <p:nvPr/>
        </p:nvSpPr>
        <p:spPr bwMode="auto">
          <a:xfrm>
            <a:off x="63341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5</a:t>
            </a:r>
          </a:p>
        </p:txBody>
      </p:sp>
      <p:sp>
        <p:nvSpPr>
          <p:cNvPr id="229440" name="Rectangle 1088"/>
          <p:cNvSpPr>
            <a:spLocks noChangeArrowheads="1"/>
          </p:cNvSpPr>
          <p:nvPr/>
        </p:nvSpPr>
        <p:spPr bwMode="auto">
          <a:xfrm>
            <a:off x="6740525" y="25177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latin typeface="Helvetica" pitchFamily="34" charset="0"/>
              </a:rPr>
              <a:t>6</a:t>
            </a:r>
          </a:p>
        </p:txBody>
      </p:sp>
      <p:sp>
        <p:nvSpPr>
          <p:cNvPr id="229441" name="Rectangle 1089"/>
          <p:cNvSpPr>
            <a:spLocks noChangeArrowheads="1"/>
          </p:cNvSpPr>
          <p:nvPr/>
        </p:nvSpPr>
        <p:spPr bwMode="auto">
          <a:xfrm>
            <a:off x="427039" y="5791201"/>
            <a:ext cx="8307387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Why all of this extra work? Any other issues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?</a:t>
            </a:r>
            <a:endParaRPr lang="en-US" sz="2000" dirty="0">
              <a:solidFill>
                <a:srgbClr val="FF000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2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has a cache miss but all entries in the set are valid?</a:t>
            </a:r>
          </a:p>
          <a:p>
            <a:r>
              <a:rPr lang="en-US" dirty="0" smtClean="0"/>
              <a:t>Direct-mapped cache: no decision</a:t>
            </a:r>
          </a:p>
          <a:p>
            <a:pPr lvl="1"/>
            <a:r>
              <a:rPr lang="en-US" dirty="0" smtClean="0"/>
              <a:t>Discard current content and bring needed content in</a:t>
            </a:r>
          </a:p>
          <a:p>
            <a:r>
              <a:rPr lang="en-US" dirty="0" smtClean="0"/>
              <a:t>Set Associate cache: which line to evict?</a:t>
            </a:r>
          </a:p>
          <a:p>
            <a:pPr lvl="1"/>
            <a:r>
              <a:rPr lang="en-US" dirty="0" smtClean="0"/>
              <a:t>Need a replacement algorithm</a:t>
            </a:r>
          </a:p>
          <a:p>
            <a:r>
              <a:rPr lang="en-US" dirty="0" smtClean="0"/>
              <a:t>If we knew the future, can you think of an optimal replacement algorithm?</a:t>
            </a:r>
          </a:p>
          <a:p>
            <a:r>
              <a:rPr lang="en-US" dirty="0" smtClean="0"/>
              <a:t>Since we are oracles, we need to approximate</a:t>
            </a:r>
          </a:p>
          <a:p>
            <a:pPr lvl="1"/>
            <a:r>
              <a:rPr lang="en-US" dirty="0" smtClean="0"/>
              <a:t>FIFO: First-In-First-Out</a:t>
            </a:r>
          </a:p>
          <a:p>
            <a:pPr lvl="1"/>
            <a:r>
              <a:rPr lang="en-US" dirty="0" smtClean="0"/>
              <a:t>LRU: Least Recently Used</a:t>
            </a:r>
          </a:p>
          <a:p>
            <a:pPr lvl="1"/>
            <a:r>
              <a:rPr lang="en-US" dirty="0" smtClean="0"/>
              <a:t>Random: Select victim from set randomly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537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implement FIFO replacement in software?</a:t>
            </a:r>
          </a:p>
          <a:p>
            <a:r>
              <a:rPr lang="en-US" dirty="0" smtClean="0"/>
              <a:t>How would you implement LRU replacement in software?</a:t>
            </a:r>
          </a:p>
          <a:p>
            <a:r>
              <a:rPr lang="en-US" dirty="0" smtClean="0"/>
              <a:t>How would you implement these algorithms in hardware?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983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830388" y="4938713"/>
            <a:ext cx="5113337" cy="1065212"/>
            <a:chOff x="865" y="2691"/>
            <a:chExt cx="3221" cy="671"/>
          </a:xfrm>
        </p:grpSpPr>
        <p:sp>
          <p:nvSpPr>
            <p:cNvPr id="219142" name="Text Box 6"/>
            <p:cNvSpPr txBox="1">
              <a:spLocks noChangeAspect="1" noChangeArrowheads="1"/>
            </p:cNvSpPr>
            <p:nvPr/>
          </p:nvSpPr>
          <p:spPr bwMode="auto">
            <a:xfrm>
              <a:off x="1719" y="2858"/>
              <a:ext cx="1581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local secondary storage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(local disks)</a:t>
              </a:r>
            </a:p>
          </p:txBody>
        </p:sp>
        <p:sp>
          <p:nvSpPr>
            <p:cNvPr id="219148" name="Line 12"/>
            <p:cNvSpPr>
              <a:spLocks noChangeAspect="1" noChangeShapeType="1"/>
            </p:cNvSpPr>
            <p:nvPr/>
          </p:nvSpPr>
          <p:spPr bwMode="auto">
            <a:xfrm>
              <a:off x="1330" y="2691"/>
              <a:ext cx="2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6" name="Line 20"/>
            <p:cNvSpPr>
              <a:spLocks noChangeAspect="1" noChangeShapeType="1"/>
            </p:cNvSpPr>
            <p:nvPr/>
          </p:nvSpPr>
          <p:spPr bwMode="auto">
            <a:xfrm>
              <a:off x="958" y="3362"/>
              <a:ext cx="3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70" name="Text Box 34"/>
            <p:cNvSpPr txBox="1">
              <a:spLocks noChangeAspect="1" noChangeArrowheads="1"/>
            </p:cNvSpPr>
            <p:nvPr/>
          </p:nvSpPr>
          <p:spPr bwMode="auto">
            <a:xfrm>
              <a:off x="865" y="2899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L4:</a:t>
              </a:r>
            </a:p>
          </p:txBody>
        </p:sp>
        <p:sp>
          <p:nvSpPr>
            <p:cNvPr id="219176" name="Line 40"/>
            <p:cNvSpPr>
              <a:spLocks noChangeShapeType="1"/>
            </p:cNvSpPr>
            <p:nvPr/>
          </p:nvSpPr>
          <p:spPr bwMode="auto">
            <a:xfrm flipH="1" flipV="1">
              <a:off x="3699" y="2691"/>
              <a:ext cx="387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177" name="Line 41"/>
            <p:cNvSpPr>
              <a:spLocks noChangeShapeType="1"/>
            </p:cNvSpPr>
            <p:nvPr/>
          </p:nvSpPr>
          <p:spPr bwMode="auto">
            <a:xfrm flipV="1">
              <a:off x="958" y="2691"/>
              <a:ext cx="372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784600" y="419100"/>
            <a:ext cx="1284288" cy="809625"/>
            <a:chOff x="3277" y="422"/>
            <a:chExt cx="809" cy="510"/>
          </a:xfrm>
        </p:grpSpPr>
        <p:sp>
          <p:nvSpPr>
            <p:cNvPr id="219186" name="Text Box 50"/>
            <p:cNvSpPr txBox="1">
              <a:spLocks noChangeAspect="1" noChangeArrowheads="1"/>
            </p:cNvSpPr>
            <p:nvPr/>
          </p:nvSpPr>
          <p:spPr bwMode="auto">
            <a:xfrm>
              <a:off x="3429" y="688"/>
              <a:ext cx="65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registers</a:t>
              </a:r>
            </a:p>
          </p:txBody>
        </p:sp>
        <p:sp>
          <p:nvSpPr>
            <p:cNvPr id="219187" name="Line 51"/>
            <p:cNvSpPr>
              <a:spLocks noChangeAspect="1" noChangeShapeType="1"/>
            </p:cNvSpPr>
            <p:nvPr/>
          </p:nvSpPr>
          <p:spPr bwMode="auto">
            <a:xfrm>
              <a:off x="3395" y="90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88" name="Text Box 52"/>
            <p:cNvSpPr txBox="1">
              <a:spLocks noChangeAspect="1" noChangeArrowheads="1"/>
            </p:cNvSpPr>
            <p:nvPr/>
          </p:nvSpPr>
          <p:spPr bwMode="auto">
            <a:xfrm>
              <a:off x="3277" y="519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L0:</a:t>
              </a:r>
            </a:p>
          </p:txBody>
        </p:sp>
        <p:sp>
          <p:nvSpPr>
            <p:cNvPr id="219189" name="Line 53"/>
            <p:cNvSpPr>
              <a:spLocks noChangeShapeType="1"/>
            </p:cNvSpPr>
            <p:nvPr/>
          </p:nvSpPr>
          <p:spPr bwMode="auto">
            <a:xfrm flipH="1" flipV="1">
              <a:off x="3714" y="422"/>
              <a:ext cx="372" cy="5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190" name="Line 54"/>
            <p:cNvSpPr>
              <a:spLocks noChangeShapeType="1"/>
            </p:cNvSpPr>
            <p:nvPr/>
          </p:nvSpPr>
          <p:spPr bwMode="auto">
            <a:xfrm flipV="1">
              <a:off x="3395" y="422"/>
              <a:ext cx="319" cy="46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409950" y="1511300"/>
            <a:ext cx="2044700" cy="655638"/>
            <a:chOff x="3300" y="1076"/>
            <a:chExt cx="1288" cy="413"/>
          </a:xfrm>
        </p:grpSpPr>
        <p:sp>
          <p:nvSpPr>
            <p:cNvPr id="219192" name="Text Box 56"/>
            <p:cNvSpPr txBox="1">
              <a:spLocks noChangeAspect="1" noChangeArrowheads="1"/>
            </p:cNvSpPr>
            <p:nvPr/>
          </p:nvSpPr>
          <p:spPr bwMode="auto">
            <a:xfrm>
              <a:off x="3512" y="1119"/>
              <a:ext cx="976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on-chip L1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cache (SRAM)</a:t>
              </a:r>
            </a:p>
          </p:txBody>
        </p:sp>
        <p:sp>
          <p:nvSpPr>
            <p:cNvPr id="219193" name="Line 57"/>
            <p:cNvSpPr>
              <a:spLocks noChangeAspect="1" noChangeShapeType="1"/>
            </p:cNvSpPr>
            <p:nvPr/>
          </p:nvSpPr>
          <p:spPr bwMode="auto">
            <a:xfrm>
              <a:off x="3656" y="1087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4" name="Line 58"/>
            <p:cNvSpPr>
              <a:spLocks noChangeAspect="1" noChangeShapeType="1"/>
            </p:cNvSpPr>
            <p:nvPr/>
          </p:nvSpPr>
          <p:spPr bwMode="auto">
            <a:xfrm>
              <a:off x="3423" y="1489"/>
              <a:ext cx="1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5" name="Text Box 59"/>
            <p:cNvSpPr txBox="1">
              <a:spLocks noChangeAspect="1" noChangeArrowheads="1"/>
            </p:cNvSpPr>
            <p:nvPr/>
          </p:nvSpPr>
          <p:spPr bwMode="auto">
            <a:xfrm>
              <a:off x="3300" y="1153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L1:</a:t>
              </a:r>
            </a:p>
          </p:txBody>
        </p:sp>
        <p:sp>
          <p:nvSpPr>
            <p:cNvPr id="219196" name="Line 60"/>
            <p:cNvSpPr>
              <a:spLocks noChangeShapeType="1"/>
            </p:cNvSpPr>
            <p:nvPr/>
          </p:nvSpPr>
          <p:spPr bwMode="auto">
            <a:xfrm flipH="1" flipV="1">
              <a:off x="4326" y="1087"/>
              <a:ext cx="262" cy="4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197" name="Line 61"/>
            <p:cNvSpPr>
              <a:spLocks noChangeShapeType="1"/>
            </p:cNvSpPr>
            <p:nvPr/>
          </p:nvSpPr>
          <p:spPr bwMode="auto">
            <a:xfrm flipV="1">
              <a:off x="3423" y="1076"/>
              <a:ext cx="233" cy="4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971800" y="2478088"/>
            <a:ext cx="2832100" cy="658812"/>
            <a:chOff x="3656" y="1769"/>
            <a:chExt cx="1784" cy="415"/>
          </a:xfrm>
        </p:grpSpPr>
        <p:sp>
          <p:nvSpPr>
            <p:cNvPr id="219199" name="Line 63"/>
            <p:cNvSpPr>
              <a:spLocks noChangeAspect="1" noChangeShapeType="1"/>
            </p:cNvSpPr>
            <p:nvPr/>
          </p:nvSpPr>
          <p:spPr bwMode="auto">
            <a:xfrm>
              <a:off x="4055" y="1769"/>
              <a:ext cx="1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0" name="Line 64"/>
            <p:cNvSpPr>
              <a:spLocks noChangeAspect="1" noChangeShapeType="1"/>
            </p:cNvSpPr>
            <p:nvPr/>
          </p:nvSpPr>
          <p:spPr bwMode="auto">
            <a:xfrm>
              <a:off x="3832" y="2171"/>
              <a:ext cx="1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1" name="Text Box 65"/>
            <p:cNvSpPr txBox="1">
              <a:spLocks noChangeAspect="1" noChangeArrowheads="1"/>
            </p:cNvSpPr>
            <p:nvPr/>
          </p:nvSpPr>
          <p:spPr bwMode="auto">
            <a:xfrm>
              <a:off x="4168" y="1818"/>
              <a:ext cx="976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off-chip L2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cache (SRAM)</a:t>
              </a:r>
            </a:p>
          </p:txBody>
        </p:sp>
        <p:sp>
          <p:nvSpPr>
            <p:cNvPr id="219202" name="Text Box 66"/>
            <p:cNvSpPr txBox="1">
              <a:spLocks noChangeAspect="1" noChangeArrowheads="1"/>
            </p:cNvSpPr>
            <p:nvPr/>
          </p:nvSpPr>
          <p:spPr bwMode="auto">
            <a:xfrm>
              <a:off x="3656" y="1872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L2:</a:t>
              </a:r>
            </a:p>
          </p:txBody>
        </p:sp>
        <p:sp>
          <p:nvSpPr>
            <p:cNvPr id="219203" name="Line 67"/>
            <p:cNvSpPr>
              <a:spLocks noChangeShapeType="1"/>
            </p:cNvSpPr>
            <p:nvPr/>
          </p:nvSpPr>
          <p:spPr bwMode="auto">
            <a:xfrm flipH="1" flipV="1">
              <a:off x="5220" y="1769"/>
              <a:ext cx="204" cy="40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204" name="Line 68"/>
            <p:cNvSpPr>
              <a:spLocks noChangeShapeType="1"/>
            </p:cNvSpPr>
            <p:nvPr/>
          </p:nvSpPr>
          <p:spPr bwMode="auto">
            <a:xfrm flipV="1">
              <a:off x="3816" y="1769"/>
              <a:ext cx="239" cy="40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2432050" y="3446463"/>
            <a:ext cx="3897313" cy="1065212"/>
            <a:chOff x="1340" y="2116"/>
            <a:chExt cx="2455" cy="671"/>
          </a:xfrm>
        </p:grpSpPr>
        <p:sp>
          <p:nvSpPr>
            <p:cNvPr id="219212" name="Text Box 76"/>
            <p:cNvSpPr txBox="1">
              <a:spLocks noChangeAspect="1" noChangeArrowheads="1"/>
            </p:cNvSpPr>
            <p:nvPr/>
          </p:nvSpPr>
          <p:spPr bwMode="auto">
            <a:xfrm>
              <a:off x="2153" y="2284"/>
              <a:ext cx="949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main memory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(DRAM)</a:t>
              </a:r>
            </a:p>
          </p:txBody>
        </p:sp>
        <p:sp>
          <p:nvSpPr>
            <p:cNvPr id="219213" name="Line 77"/>
            <p:cNvSpPr>
              <a:spLocks noChangeAspect="1" noChangeShapeType="1"/>
            </p:cNvSpPr>
            <p:nvPr/>
          </p:nvSpPr>
          <p:spPr bwMode="auto">
            <a:xfrm>
              <a:off x="1814" y="2117"/>
              <a:ext cx="1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4" name="Line 78"/>
            <p:cNvSpPr>
              <a:spLocks noChangeAspect="1" noChangeShapeType="1"/>
            </p:cNvSpPr>
            <p:nvPr/>
          </p:nvSpPr>
          <p:spPr bwMode="auto">
            <a:xfrm>
              <a:off x="1426" y="2787"/>
              <a:ext cx="2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5" name="Text Box 79"/>
            <p:cNvSpPr txBox="1">
              <a:spLocks noChangeAspect="1" noChangeArrowheads="1"/>
            </p:cNvSpPr>
            <p:nvPr/>
          </p:nvSpPr>
          <p:spPr bwMode="auto">
            <a:xfrm>
              <a:off x="1340" y="2324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L3:</a:t>
              </a:r>
            </a:p>
          </p:txBody>
        </p:sp>
        <p:sp>
          <p:nvSpPr>
            <p:cNvPr id="219216" name="Line 80"/>
            <p:cNvSpPr>
              <a:spLocks noChangeShapeType="1"/>
            </p:cNvSpPr>
            <p:nvPr/>
          </p:nvSpPr>
          <p:spPr bwMode="auto">
            <a:xfrm flipV="1">
              <a:off x="1426" y="2116"/>
              <a:ext cx="372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217" name="Line 81"/>
            <p:cNvSpPr>
              <a:spLocks noChangeShapeType="1"/>
            </p:cNvSpPr>
            <p:nvPr/>
          </p:nvSpPr>
          <p:spPr bwMode="auto">
            <a:xfrm flipH="1" flipV="1">
              <a:off x="3404" y="2116"/>
              <a:ext cx="387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9227" name="Rectangle 91"/>
          <p:cNvSpPr>
            <a:spLocks noChangeArrowheads="1"/>
          </p:cNvSpPr>
          <p:nvPr/>
        </p:nvSpPr>
        <p:spPr bwMode="auto">
          <a:xfrm>
            <a:off x="0" y="44450"/>
            <a:ext cx="8307388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Remember:</a:t>
            </a:r>
          </a:p>
          <a:p>
            <a:pPr marL="744538" lvl="1" indent="-2460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  <a:tabLst>
                <a:tab pos="5943600" algn="l"/>
              </a:tabLst>
            </a:pPr>
            <a:r>
              <a:rPr lang="en-US" sz="2000">
                <a:solidFill>
                  <a:srgbClr val="FF0000"/>
                </a:solidFill>
              </a:rPr>
              <a:t>Each level is a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cache for previous</a:t>
            </a:r>
          </a:p>
          <a:p>
            <a:pPr marL="744538" lvl="1" indent="-2460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  <a:tabLst>
                <a:tab pos="5943600" algn="l"/>
              </a:tabLst>
            </a:pPr>
            <a:r>
              <a:rPr lang="en-US" sz="2000">
                <a:solidFill>
                  <a:srgbClr val="FF0000"/>
                </a:solidFill>
              </a:rPr>
              <a:t>Each level stores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different sizes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of information</a:t>
            </a:r>
          </a:p>
        </p:txBody>
      </p:sp>
      <p:sp>
        <p:nvSpPr>
          <p:cNvPr id="219228" name="Line 92"/>
          <p:cNvSpPr>
            <a:spLocks noChangeShapeType="1"/>
          </p:cNvSpPr>
          <p:nvPr/>
        </p:nvSpPr>
        <p:spPr bwMode="auto">
          <a:xfrm>
            <a:off x="5295900" y="841375"/>
            <a:ext cx="2349500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29" name="Text Box 93"/>
          <p:cNvSpPr txBox="1">
            <a:spLocks noChangeArrowheads="1"/>
          </p:cNvSpPr>
          <p:nvPr/>
        </p:nvSpPr>
        <p:spPr bwMode="auto">
          <a:xfrm>
            <a:off x="6096000" y="125413"/>
            <a:ext cx="1117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Request for A</a:t>
            </a:r>
          </a:p>
        </p:txBody>
      </p:sp>
      <p:sp>
        <p:nvSpPr>
          <p:cNvPr id="219239" name="Rectangle 103"/>
          <p:cNvSpPr>
            <a:spLocks noChangeArrowheads="1"/>
          </p:cNvSpPr>
          <p:nvPr/>
        </p:nvSpPr>
        <p:spPr bwMode="auto">
          <a:xfrm>
            <a:off x="7442200" y="2514600"/>
            <a:ext cx="1117600" cy="1120775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0" name="Rectangle 104"/>
          <p:cNvSpPr>
            <a:spLocks noChangeArrowheads="1"/>
          </p:cNvSpPr>
          <p:nvPr/>
        </p:nvSpPr>
        <p:spPr bwMode="auto">
          <a:xfrm>
            <a:off x="7442200" y="2514600"/>
            <a:ext cx="952500" cy="955675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1" name="Rectangle 105"/>
          <p:cNvSpPr>
            <a:spLocks noChangeArrowheads="1"/>
          </p:cNvSpPr>
          <p:nvPr/>
        </p:nvSpPr>
        <p:spPr bwMode="auto">
          <a:xfrm>
            <a:off x="7442200" y="2514600"/>
            <a:ext cx="596900" cy="6477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2" name="Rectangle 106"/>
          <p:cNvSpPr>
            <a:spLocks noChangeArrowheads="1"/>
          </p:cNvSpPr>
          <p:nvPr/>
        </p:nvSpPr>
        <p:spPr bwMode="auto">
          <a:xfrm>
            <a:off x="7442200" y="2514600"/>
            <a:ext cx="419100" cy="401637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3" name="Text Box 107"/>
          <p:cNvSpPr txBox="1">
            <a:spLocks noChangeArrowheads="1"/>
          </p:cNvSpPr>
          <p:nvPr/>
        </p:nvSpPr>
        <p:spPr bwMode="auto">
          <a:xfrm>
            <a:off x="7086600" y="2590800"/>
            <a:ext cx="11176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</a:t>
            </a:r>
          </a:p>
        </p:txBody>
      </p:sp>
      <p:sp>
        <p:nvSpPr>
          <p:cNvPr id="219244" name="Text Box 108"/>
          <p:cNvSpPr txBox="1">
            <a:spLocks noChangeArrowheads="1"/>
          </p:cNvSpPr>
          <p:nvPr/>
        </p:nvSpPr>
        <p:spPr bwMode="auto">
          <a:xfrm>
            <a:off x="7086600" y="2895600"/>
            <a:ext cx="111760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</a:p>
        </p:txBody>
      </p:sp>
      <p:sp>
        <p:nvSpPr>
          <p:cNvPr id="219245" name="Text Box 109"/>
          <p:cNvSpPr txBox="1">
            <a:spLocks noChangeArrowheads="1"/>
          </p:cNvSpPr>
          <p:nvPr/>
        </p:nvSpPr>
        <p:spPr bwMode="auto">
          <a:xfrm>
            <a:off x="7086600" y="3189287"/>
            <a:ext cx="11176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Fully Associative Caches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selection is </a:t>
            </a:r>
            <a:r>
              <a:rPr lang="en-US" dirty="0" smtClean="0"/>
              <a:t>trivial</a:t>
            </a:r>
            <a:endParaRPr lang="en-US" dirty="0"/>
          </a:p>
          <a:p>
            <a:r>
              <a:rPr lang="en-US" dirty="0"/>
              <a:t>Accessing a line is the </a:t>
            </a:r>
            <a:br>
              <a:rPr lang="en-US" dirty="0"/>
            </a:br>
            <a:r>
              <a:rPr lang="en-US" dirty="0"/>
              <a:t>same as a set </a:t>
            </a:r>
            <a:br>
              <a:rPr lang="en-US" dirty="0"/>
            </a:br>
            <a:r>
              <a:rPr lang="en-US" dirty="0"/>
              <a:t>associative </a:t>
            </a:r>
            <a:r>
              <a:rPr lang="en-US" dirty="0" smtClean="0"/>
              <a:t>cache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500563" y="2111375"/>
            <a:ext cx="4267200" cy="29051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Helvetica" pitchFamily="34" charset="0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729163" y="2187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729163" y="258286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5414963" y="2187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5414963" y="25828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3596509" y="3480386"/>
            <a:ext cx="7206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set 0: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4725988" y="29749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4725988" y="337026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5411788" y="29749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5411788" y="33702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34513" name="Rectangle 17"/>
          <p:cNvSpPr>
            <a:spLocks noChangeArrowheads="1"/>
          </p:cNvSpPr>
          <p:nvPr/>
        </p:nvSpPr>
        <p:spPr bwMode="auto">
          <a:xfrm>
            <a:off x="4725988" y="414496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4725988" y="454025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valid</a:t>
            </a:r>
          </a:p>
        </p:txBody>
      </p:sp>
      <p:sp>
        <p:nvSpPr>
          <p:cNvPr id="234515" name="Rectangle 19"/>
          <p:cNvSpPr>
            <a:spLocks noChangeArrowheads="1"/>
          </p:cNvSpPr>
          <p:nvPr/>
        </p:nvSpPr>
        <p:spPr bwMode="auto">
          <a:xfrm>
            <a:off x="5411788" y="41449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5411788" y="454025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tag</a:t>
            </a:r>
          </a:p>
        </p:txBody>
      </p:sp>
      <p:sp>
        <p:nvSpPr>
          <p:cNvPr id="234518" name="Rectangle 22"/>
          <p:cNvSpPr>
            <a:spLocks noChangeArrowheads="1"/>
          </p:cNvSpPr>
          <p:nvPr/>
        </p:nvSpPr>
        <p:spPr bwMode="auto">
          <a:xfrm>
            <a:off x="6329363" y="3763963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• • •</a:t>
            </a:r>
          </a:p>
        </p:txBody>
      </p:sp>
      <p:sp>
        <p:nvSpPr>
          <p:cNvPr id="234534" name="Rectangle 38"/>
          <p:cNvSpPr>
            <a:spLocks noChangeArrowheads="1"/>
          </p:cNvSpPr>
          <p:nvPr/>
        </p:nvSpPr>
        <p:spPr bwMode="auto">
          <a:xfrm>
            <a:off x="6507163" y="2187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234535" name="Rectangle 39"/>
          <p:cNvSpPr>
            <a:spLocks noChangeArrowheads="1"/>
          </p:cNvSpPr>
          <p:nvPr/>
        </p:nvSpPr>
        <p:spPr bwMode="auto">
          <a:xfrm>
            <a:off x="6507163" y="2568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234536" name="Rectangle 40"/>
          <p:cNvSpPr>
            <a:spLocks noChangeArrowheads="1"/>
          </p:cNvSpPr>
          <p:nvPr/>
        </p:nvSpPr>
        <p:spPr bwMode="auto">
          <a:xfrm>
            <a:off x="6507163" y="29749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234537" name="Rectangle 41"/>
          <p:cNvSpPr>
            <a:spLocks noChangeArrowheads="1"/>
          </p:cNvSpPr>
          <p:nvPr/>
        </p:nvSpPr>
        <p:spPr bwMode="auto">
          <a:xfrm>
            <a:off x="6507163" y="33559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234538" name="Rectangle 42"/>
          <p:cNvSpPr>
            <a:spLocks noChangeArrowheads="1"/>
          </p:cNvSpPr>
          <p:nvPr/>
        </p:nvSpPr>
        <p:spPr bwMode="auto">
          <a:xfrm>
            <a:off x="6507163" y="41306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  <p:sp>
        <p:nvSpPr>
          <p:cNvPr id="234539" name="Rectangle 43"/>
          <p:cNvSpPr>
            <a:spLocks noChangeArrowheads="1"/>
          </p:cNvSpPr>
          <p:nvPr/>
        </p:nvSpPr>
        <p:spPr bwMode="auto">
          <a:xfrm>
            <a:off x="6507163" y="45116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 block</a:t>
            </a:r>
          </a:p>
        </p:txBody>
      </p:sp>
    </p:spTree>
    <p:extLst>
      <p:ext uri="{BB962C8B-B14F-4D97-AF65-F5344CB8AC3E}">
        <p14:creationId xmlns:p14="http://schemas.microsoft.com/office/powerpoint/2010/main" val="345052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Direct mapped cache</a:t>
            </a:r>
            <a:endParaRPr lang="en-US"/>
          </a:p>
        </p:txBody>
      </p:sp>
      <p:sp>
        <p:nvSpPr>
          <p:cNvPr id="7936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32 bit address, 64KB cache, 32 byte block</a:t>
            </a:r>
          </a:p>
          <a:p>
            <a:r>
              <a:rPr lang="en-US" smtClean="0"/>
              <a:t>How many sets, how many bits for the tag, how many bits for the offset?</a:t>
            </a:r>
            <a:endParaRPr lang="en-US"/>
          </a:p>
        </p:txBody>
      </p:sp>
      <p:sp>
        <p:nvSpPr>
          <p:cNvPr id="793606" name="Rectangle 6"/>
          <p:cNvSpPr>
            <a:spLocks noChangeArrowheads="1"/>
          </p:cNvSpPr>
          <p:nvPr/>
        </p:nvSpPr>
        <p:spPr bwMode="auto">
          <a:xfrm>
            <a:off x="2743200" y="3581400"/>
            <a:ext cx="411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3607" name="Rectangle 7"/>
          <p:cNvSpPr>
            <a:spLocks noChangeArrowheads="1"/>
          </p:cNvSpPr>
          <p:nvPr/>
        </p:nvSpPr>
        <p:spPr bwMode="auto">
          <a:xfrm>
            <a:off x="2743200" y="4129088"/>
            <a:ext cx="4114800" cy="4572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3608" name="Rectangle 8"/>
          <p:cNvSpPr>
            <a:spLocks noChangeArrowheads="1"/>
          </p:cNvSpPr>
          <p:nvPr/>
        </p:nvSpPr>
        <p:spPr bwMode="auto">
          <a:xfrm>
            <a:off x="2743200" y="4967288"/>
            <a:ext cx="411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3609" name="Rectangle 9"/>
          <p:cNvSpPr>
            <a:spLocks noChangeArrowheads="1"/>
          </p:cNvSpPr>
          <p:nvPr/>
        </p:nvSpPr>
        <p:spPr bwMode="auto">
          <a:xfrm>
            <a:off x="2895600" y="3657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3610" name="Rectangle 10"/>
          <p:cNvSpPr>
            <a:spLocks noChangeArrowheads="1"/>
          </p:cNvSpPr>
          <p:nvPr/>
        </p:nvSpPr>
        <p:spPr bwMode="auto">
          <a:xfrm>
            <a:off x="2895600" y="42052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3611" name="Rectangle 11"/>
          <p:cNvSpPr>
            <a:spLocks noChangeArrowheads="1"/>
          </p:cNvSpPr>
          <p:nvPr/>
        </p:nvSpPr>
        <p:spPr bwMode="auto">
          <a:xfrm>
            <a:off x="2895600" y="50434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3612" name="Rectangle 12"/>
          <p:cNvSpPr>
            <a:spLocks noChangeArrowheads="1"/>
          </p:cNvSpPr>
          <p:nvPr/>
        </p:nvSpPr>
        <p:spPr bwMode="auto">
          <a:xfrm>
            <a:off x="3581400" y="36576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3613" name="Rectangle 13"/>
          <p:cNvSpPr>
            <a:spLocks noChangeArrowheads="1"/>
          </p:cNvSpPr>
          <p:nvPr/>
        </p:nvSpPr>
        <p:spPr bwMode="auto">
          <a:xfrm>
            <a:off x="3581400" y="42052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3614" name="Rectangle 14"/>
          <p:cNvSpPr>
            <a:spLocks noChangeArrowheads="1"/>
          </p:cNvSpPr>
          <p:nvPr/>
        </p:nvSpPr>
        <p:spPr bwMode="auto">
          <a:xfrm>
            <a:off x="3581400" y="50434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3615" name="Text Box 15"/>
          <p:cNvSpPr txBox="1">
            <a:spLocks noChangeArrowheads="1"/>
          </p:cNvSpPr>
          <p:nvPr/>
        </p:nvSpPr>
        <p:spPr bwMode="auto">
          <a:xfrm>
            <a:off x="4571291" y="4595545"/>
            <a:ext cx="514183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93616" name="Text Box 16"/>
          <p:cNvSpPr txBox="1">
            <a:spLocks noChangeArrowheads="1"/>
          </p:cNvSpPr>
          <p:nvPr/>
        </p:nvSpPr>
        <p:spPr bwMode="auto">
          <a:xfrm>
            <a:off x="2042347" y="3649395"/>
            <a:ext cx="720670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93617" name="Text Box 17"/>
          <p:cNvSpPr txBox="1">
            <a:spLocks noChangeArrowheads="1"/>
          </p:cNvSpPr>
          <p:nvPr/>
        </p:nvSpPr>
        <p:spPr bwMode="auto">
          <a:xfrm>
            <a:off x="2039171" y="4214545"/>
            <a:ext cx="720670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93618" name="Rectangle 18"/>
          <p:cNvSpPr>
            <a:spLocks noChangeArrowheads="1"/>
          </p:cNvSpPr>
          <p:nvPr/>
        </p:nvSpPr>
        <p:spPr bwMode="auto">
          <a:xfrm>
            <a:off x="4635500" y="36703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3619" name="Rectangle 19"/>
          <p:cNvSpPr>
            <a:spLocks noChangeArrowheads="1"/>
          </p:cNvSpPr>
          <p:nvPr/>
        </p:nvSpPr>
        <p:spPr bwMode="auto">
          <a:xfrm>
            <a:off x="4635500" y="42037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3620" name="Rectangle 20"/>
          <p:cNvSpPr>
            <a:spLocks noChangeArrowheads="1"/>
          </p:cNvSpPr>
          <p:nvPr/>
        </p:nvSpPr>
        <p:spPr bwMode="auto">
          <a:xfrm>
            <a:off x="4635500" y="50419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1883603" y="5038457"/>
            <a:ext cx="914333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n-1:</a:t>
            </a:r>
          </a:p>
        </p:txBody>
      </p:sp>
    </p:spTree>
    <p:extLst>
      <p:ext uri="{BB962C8B-B14F-4D97-AF65-F5344CB8AC3E}">
        <p14:creationId xmlns:p14="http://schemas.microsoft.com/office/powerpoint/2010/main" val="34109921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2-way associative  cache</a:t>
            </a:r>
            <a:endParaRPr lang="en-US"/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32 bit address, 64KB cache, 32 byte block</a:t>
            </a:r>
          </a:p>
          <a:p>
            <a:r>
              <a:rPr lang="en-US" smtClean="0"/>
              <a:t>How many sets (lines), how many bits for the tag, how many bits for the offset?</a:t>
            </a:r>
            <a:endParaRPr lang="en-US"/>
          </a:p>
        </p:txBody>
      </p:sp>
      <p:sp>
        <p:nvSpPr>
          <p:cNvPr id="795668" name="Rectangle 20"/>
          <p:cNvSpPr>
            <a:spLocks noChangeArrowheads="1"/>
          </p:cNvSpPr>
          <p:nvPr/>
        </p:nvSpPr>
        <p:spPr bwMode="auto">
          <a:xfrm>
            <a:off x="2225675" y="2667001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5669" name="Rectangle 21"/>
          <p:cNvSpPr>
            <a:spLocks noChangeArrowheads="1"/>
          </p:cNvSpPr>
          <p:nvPr/>
        </p:nvSpPr>
        <p:spPr bwMode="auto">
          <a:xfrm>
            <a:off x="2454275" y="27717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5670" name="Rectangle 22"/>
          <p:cNvSpPr>
            <a:spLocks noChangeArrowheads="1"/>
          </p:cNvSpPr>
          <p:nvPr/>
        </p:nvSpPr>
        <p:spPr bwMode="auto">
          <a:xfrm>
            <a:off x="3140075" y="27717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5671" name="Text Box 23"/>
          <p:cNvSpPr txBox="1">
            <a:spLocks noChangeArrowheads="1"/>
          </p:cNvSpPr>
          <p:nvPr/>
        </p:nvSpPr>
        <p:spPr bwMode="auto">
          <a:xfrm>
            <a:off x="1524822" y="2919145"/>
            <a:ext cx="720670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95672" name="AutoShape 24"/>
          <p:cNvSpPr>
            <a:spLocks/>
          </p:cNvSpPr>
          <p:nvPr/>
        </p:nvSpPr>
        <p:spPr bwMode="auto">
          <a:xfrm>
            <a:off x="6569077" y="2667001"/>
            <a:ext cx="144463" cy="928688"/>
          </a:xfrm>
          <a:prstGeom prst="rightBrace">
            <a:avLst>
              <a:gd name="adj1" fmla="val 5357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73" name="Text Box 25"/>
          <p:cNvSpPr txBox="1">
            <a:spLocks noChangeArrowheads="1"/>
          </p:cNvSpPr>
          <p:nvPr/>
        </p:nvSpPr>
        <p:spPr bwMode="auto">
          <a:xfrm>
            <a:off x="6654902" y="2963596"/>
            <a:ext cx="1877813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E=2</a:t>
            </a:r>
            <a:r>
              <a:rPr lang="en-US" sz="1600" b="1">
                <a:latin typeface="Helvetica" pitchFamily="34" charset="0"/>
              </a:rPr>
              <a:t>  lines per set</a:t>
            </a:r>
          </a:p>
        </p:txBody>
      </p:sp>
      <p:sp>
        <p:nvSpPr>
          <p:cNvPr id="795674" name="Rectangle 26"/>
          <p:cNvSpPr>
            <a:spLocks noChangeArrowheads="1"/>
          </p:cNvSpPr>
          <p:nvPr/>
        </p:nvSpPr>
        <p:spPr bwMode="auto">
          <a:xfrm>
            <a:off x="2222500" y="3733801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5675" name="Text Box 27"/>
          <p:cNvSpPr txBox="1">
            <a:spLocks noChangeArrowheads="1"/>
          </p:cNvSpPr>
          <p:nvPr/>
        </p:nvSpPr>
        <p:spPr bwMode="auto">
          <a:xfrm>
            <a:off x="1521647" y="3985945"/>
            <a:ext cx="720670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95676" name="Rectangle 28"/>
          <p:cNvSpPr>
            <a:spLocks noChangeArrowheads="1"/>
          </p:cNvSpPr>
          <p:nvPr/>
        </p:nvSpPr>
        <p:spPr bwMode="auto">
          <a:xfrm>
            <a:off x="2222500" y="4967289"/>
            <a:ext cx="4267200" cy="9286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5677" name="Text Box 29"/>
          <p:cNvSpPr txBox="1">
            <a:spLocks noChangeArrowheads="1"/>
          </p:cNvSpPr>
          <p:nvPr/>
        </p:nvSpPr>
        <p:spPr bwMode="auto">
          <a:xfrm>
            <a:off x="1292056" y="5219432"/>
            <a:ext cx="925854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S-1:</a:t>
            </a:r>
          </a:p>
        </p:txBody>
      </p:sp>
      <p:sp>
        <p:nvSpPr>
          <p:cNvPr id="795678" name="Rectangle 30"/>
          <p:cNvSpPr>
            <a:spLocks noChangeArrowheads="1"/>
          </p:cNvSpPr>
          <p:nvPr/>
        </p:nvSpPr>
        <p:spPr bwMode="auto">
          <a:xfrm>
            <a:off x="4054475" y="4662488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95679" name="Rectangle 31"/>
          <p:cNvSpPr>
            <a:spLocks noChangeArrowheads="1"/>
          </p:cNvSpPr>
          <p:nvPr/>
        </p:nvSpPr>
        <p:spPr bwMode="auto">
          <a:xfrm>
            <a:off x="4283075" y="27717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5680" name="Rectangle 32"/>
          <p:cNvSpPr>
            <a:spLocks noChangeArrowheads="1"/>
          </p:cNvSpPr>
          <p:nvPr/>
        </p:nvSpPr>
        <p:spPr bwMode="auto">
          <a:xfrm>
            <a:off x="2454275" y="31527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5681" name="Rectangle 33"/>
          <p:cNvSpPr>
            <a:spLocks noChangeArrowheads="1"/>
          </p:cNvSpPr>
          <p:nvPr/>
        </p:nvSpPr>
        <p:spPr bwMode="auto">
          <a:xfrm>
            <a:off x="3140075" y="31527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5682" name="Rectangle 34"/>
          <p:cNvSpPr>
            <a:spLocks noChangeArrowheads="1"/>
          </p:cNvSpPr>
          <p:nvPr/>
        </p:nvSpPr>
        <p:spPr bwMode="auto">
          <a:xfrm>
            <a:off x="4283075" y="31527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5683" name="Rectangle 35"/>
          <p:cNvSpPr>
            <a:spLocks noChangeArrowheads="1"/>
          </p:cNvSpPr>
          <p:nvPr/>
        </p:nvSpPr>
        <p:spPr bwMode="auto">
          <a:xfrm>
            <a:off x="2454275" y="3838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5684" name="Rectangle 36"/>
          <p:cNvSpPr>
            <a:spLocks noChangeArrowheads="1"/>
          </p:cNvSpPr>
          <p:nvPr/>
        </p:nvSpPr>
        <p:spPr bwMode="auto">
          <a:xfrm>
            <a:off x="3140075" y="3838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5685" name="Rectangle 37"/>
          <p:cNvSpPr>
            <a:spLocks noChangeArrowheads="1"/>
          </p:cNvSpPr>
          <p:nvPr/>
        </p:nvSpPr>
        <p:spPr bwMode="auto">
          <a:xfrm>
            <a:off x="4283075" y="3838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5686" name="Rectangle 38"/>
          <p:cNvSpPr>
            <a:spLocks noChangeArrowheads="1"/>
          </p:cNvSpPr>
          <p:nvPr/>
        </p:nvSpPr>
        <p:spPr bwMode="auto">
          <a:xfrm>
            <a:off x="2454275" y="42195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5687" name="Rectangle 39"/>
          <p:cNvSpPr>
            <a:spLocks noChangeArrowheads="1"/>
          </p:cNvSpPr>
          <p:nvPr/>
        </p:nvSpPr>
        <p:spPr bwMode="auto">
          <a:xfrm>
            <a:off x="3140075" y="42195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5688" name="Rectangle 40"/>
          <p:cNvSpPr>
            <a:spLocks noChangeArrowheads="1"/>
          </p:cNvSpPr>
          <p:nvPr/>
        </p:nvSpPr>
        <p:spPr bwMode="auto">
          <a:xfrm>
            <a:off x="4283075" y="42195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5689" name="Rectangle 41"/>
          <p:cNvSpPr>
            <a:spLocks noChangeArrowheads="1"/>
          </p:cNvSpPr>
          <p:nvPr/>
        </p:nvSpPr>
        <p:spPr bwMode="auto">
          <a:xfrm>
            <a:off x="2454275" y="50577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5690" name="Rectangle 42"/>
          <p:cNvSpPr>
            <a:spLocks noChangeArrowheads="1"/>
          </p:cNvSpPr>
          <p:nvPr/>
        </p:nvSpPr>
        <p:spPr bwMode="auto">
          <a:xfrm>
            <a:off x="3140075" y="50577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5691" name="Rectangle 43"/>
          <p:cNvSpPr>
            <a:spLocks noChangeArrowheads="1"/>
          </p:cNvSpPr>
          <p:nvPr/>
        </p:nvSpPr>
        <p:spPr bwMode="auto">
          <a:xfrm>
            <a:off x="4283075" y="50577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5692" name="Rectangle 44"/>
          <p:cNvSpPr>
            <a:spLocks noChangeArrowheads="1"/>
          </p:cNvSpPr>
          <p:nvPr/>
        </p:nvSpPr>
        <p:spPr bwMode="auto">
          <a:xfrm>
            <a:off x="2454275" y="54387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5693" name="Rectangle 45"/>
          <p:cNvSpPr>
            <a:spLocks noChangeArrowheads="1"/>
          </p:cNvSpPr>
          <p:nvPr/>
        </p:nvSpPr>
        <p:spPr bwMode="auto">
          <a:xfrm>
            <a:off x="3140075" y="54387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5694" name="Rectangle 46"/>
          <p:cNvSpPr>
            <a:spLocks noChangeArrowheads="1"/>
          </p:cNvSpPr>
          <p:nvPr/>
        </p:nvSpPr>
        <p:spPr bwMode="auto">
          <a:xfrm>
            <a:off x="4283075" y="54387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</p:spTree>
    <p:extLst>
      <p:ext uri="{BB962C8B-B14F-4D97-AF65-F5344CB8AC3E}">
        <p14:creationId xmlns:p14="http://schemas.microsoft.com/office/powerpoint/2010/main" val="36468933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2-way associative  cache</a:t>
            </a:r>
            <a:endParaRPr lang="en-US"/>
          </a:p>
        </p:txBody>
      </p:sp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32 bit address, 32KB cache, 16 byte block</a:t>
            </a:r>
          </a:p>
          <a:p>
            <a:r>
              <a:rPr lang="en-US" smtClean="0"/>
              <a:t>How many sets, how many bits for the tag, how many bits for the offset?</a:t>
            </a:r>
            <a:endParaRPr lang="en-US"/>
          </a:p>
        </p:txBody>
      </p:sp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2378075" y="2819401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6677" name="Rectangle 5"/>
          <p:cNvSpPr>
            <a:spLocks noChangeArrowheads="1"/>
          </p:cNvSpPr>
          <p:nvPr/>
        </p:nvSpPr>
        <p:spPr bwMode="auto">
          <a:xfrm>
            <a:off x="2606675" y="2924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6678" name="Rectangle 6"/>
          <p:cNvSpPr>
            <a:spLocks noChangeArrowheads="1"/>
          </p:cNvSpPr>
          <p:nvPr/>
        </p:nvSpPr>
        <p:spPr bwMode="auto">
          <a:xfrm>
            <a:off x="3292475" y="29241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1677222" y="3071545"/>
            <a:ext cx="720670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96680" name="AutoShape 8"/>
          <p:cNvSpPr>
            <a:spLocks/>
          </p:cNvSpPr>
          <p:nvPr/>
        </p:nvSpPr>
        <p:spPr bwMode="auto">
          <a:xfrm>
            <a:off x="6721477" y="2819401"/>
            <a:ext cx="144463" cy="928688"/>
          </a:xfrm>
          <a:prstGeom prst="rightBrace">
            <a:avLst>
              <a:gd name="adj1" fmla="val 5357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6807302" y="3115996"/>
            <a:ext cx="1877813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E=2</a:t>
            </a:r>
            <a:r>
              <a:rPr lang="en-US" sz="1600" b="1">
                <a:latin typeface="Helvetica" pitchFamily="34" charset="0"/>
              </a:rPr>
              <a:t>  lines per set</a:t>
            </a:r>
          </a:p>
        </p:txBody>
      </p:sp>
      <p:sp>
        <p:nvSpPr>
          <p:cNvPr id="796682" name="Rectangle 10"/>
          <p:cNvSpPr>
            <a:spLocks noChangeArrowheads="1"/>
          </p:cNvSpPr>
          <p:nvPr/>
        </p:nvSpPr>
        <p:spPr bwMode="auto">
          <a:xfrm>
            <a:off x="2374900" y="3886201"/>
            <a:ext cx="4267200" cy="9286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1674047" y="4138345"/>
            <a:ext cx="720670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96684" name="Rectangle 12"/>
          <p:cNvSpPr>
            <a:spLocks noChangeArrowheads="1"/>
          </p:cNvSpPr>
          <p:nvPr/>
        </p:nvSpPr>
        <p:spPr bwMode="auto">
          <a:xfrm>
            <a:off x="2374900" y="5119689"/>
            <a:ext cx="4267200" cy="9286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96685" name="Text Box 13"/>
          <p:cNvSpPr txBox="1">
            <a:spLocks noChangeArrowheads="1"/>
          </p:cNvSpPr>
          <p:nvPr/>
        </p:nvSpPr>
        <p:spPr bwMode="auto">
          <a:xfrm>
            <a:off x="1444456" y="5371832"/>
            <a:ext cx="925854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S-1:</a:t>
            </a:r>
          </a:p>
        </p:txBody>
      </p:sp>
      <p:sp>
        <p:nvSpPr>
          <p:cNvPr id="796686" name="Rectangle 14"/>
          <p:cNvSpPr>
            <a:spLocks noChangeArrowheads="1"/>
          </p:cNvSpPr>
          <p:nvPr/>
        </p:nvSpPr>
        <p:spPr bwMode="auto">
          <a:xfrm>
            <a:off x="4206875" y="4814888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96687" name="Rectangle 15"/>
          <p:cNvSpPr>
            <a:spLocks noChangeArrowheads="1"/>
          </p:cNvSpPr>
          <p:nvPr/>
        </p:nvSpPr>
        <p:spPr bwMode="auto">
          <a:xfrm>
            <a:off x="4435475" y="2924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6688" name="Rectangle 16"/>
          <p:cNvSpPr>
            <a:spLocks noChangeArrowheads="1"/>
          </p:cNvSpPr>
          <p:nvPr/>
        </p:nvSpPr>
        <p:spPr bwMode="auto">
          <a:xfrm>
            <a:off x="2606675" y="3305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6689" name="Rectangle 17"/>
          <p:cNvSpPr>
            <a:spLocks noChangeArrowheads="1"/>
          </p:cNvSpPr>
          <p:nvPr/>
        </p:nvSpPr>
        <p:spPr bwMode="auto">
          <a:xfrm>
            <a:off x="3292475" y="33051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6690" name="Rectangle 18"/>
          <p:cNvSpPr>
            <a:spLocks noChangeArrowheads="1"/>
          </p:cNvSpPr>
          <p:nvPr/>
        </p:nvSpPr>
        <p:spPr bwMode="auto">
          <a:xfrm>
            <a:off x="4435475" y="3305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6691" name="Rectangle 19"/>
          <p:cNvSpPr>
            <a:spLocks noChangeArrowheads="1"/>
          </p:cNvSpPr>
          <p:nvPr/>
        </p:nvSpPr>
        <p:spPr bwMode="auto">
          <a:xfrm>
            <a:off x="2606675" y="39909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6692" name="Rectangle 20"/>
          <p:cNvSpPr>
            <a:spLocks noChangeArrowheads="1"/>
          </p:cNvSpPr>
          <p:nvPr/>
        </p:nvSpPr>
        <p:spPr bwMode="auto">
          <a:xfrm>
            <a:off x="3292475" y="39909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6693" name="Rectangle 21"/>
          <p:cNvSpPr>
            <a:spLocks noChangeArrowheads="1"/>
          </p:cNvSpPr>
          <p:nvPr/>
        </p:nvSpPr>
        <p:spPr bwMode="auto">
          <a:xfrm>
            <a:off x="4435475" y="39909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6694" name="Rectangle 22"/>
          <p:cNvSpPr>
            <a:spLocks noChangeArrowheads="1"/>
          </p:cNvSpPr>
          <p:nvPr/>
        </p:nvSpPr>
        <p:spPr bwMode="auto">
          <a:xfrm>
            <a:off x="2606675" y="43719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6695" name="Rectangle 23"/>
          <p:cNvSpPr>
            <a:spLocks noChangeArrowheads="1"/>
          </p:cNvSpPr>
          <p:nvPr/>
        </p:nvSpPr>
        <p:spPr bwMode="auto">
          <a:xfrm>
            <a:off x="3292475" y="43719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6696" name="Rectangle 24"/>
          <p:cNvSpPr>
            <a:spLocks noChangeArrowheads="1"/>
          </p:cNvSpPr>
          <p:nvPr/>
        </p:nvSpPr>
        <p:spPr bwMode="auto">
          <a:xfrm>
            <a:off x="4435475" y="43719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6697" name="Rectangle 25"/>
          <p:cNvSpPr>
            <a:spLocks noChangeArrowheads="1"/>
          </p:cNvSpPr>
          <p:nvPr/>
        </p:nvSpPr>
        <p:spPr bwMode="auto">
          <a:xfrm>
            <a:off x="2606675" y="5210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6698" name="Rectangle 26"/>
          <p:cNvSpPr>
            <a:spLocks noChangeArrowheads="1"/>
          </p:cNvSpPr>
          <p:nvPr/>
        </p:nvSpPr>
        <p:spPr bwMode="auto">
          <a:xfrm>
            <a:off x="3292475" y="52101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6699" name="Rectangle 27"/>
          <p:cNvSpPr>
            <a:spLocks noChangeArrowheads="1"/>
          </p:cNvSpPr>
          <p:nvPr/>
        </p:nvSpPr>
        <p:spPr bwMode="auto">
          <a:xfrm>
            <a:off x="4435475" y="5210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96700" name="Rectangle 28"/>
          <p:cNvSpPr>
            <a:spLocks noChangeArrowheads="1"/>
          </p:cNvSpPr>
          <p:nvPr/>
        </p:nvSpPr>
        <p:spPr bwMode="auto">
          <a:xfrm>
            <a:off x="2606675" y="5591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96701" name="Rectangle 29"/>
          <p:cNvSpPr>
            <a:spLocks noChangeArrowheads="1"/>
          </p:cNvSpPr>
          <p:nvPr/>
        </p:nvSpPr>
        <p:spPr bwMode="auto">
          <a:xfrm>
            <a:off x="3292475" y="55911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96702" name="Rectangle 30"/>
          <p:cNvSpPr>
            <a:spLocks noChangeArrowheads="1"/>
          </p:cNvSpPr>
          <p:nvPr/>
        </p:nvSpPr>
        <p:spPr bwMode="auto">
          <a:xfrm>
            <a:off x="4435475" y="5591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</p:spTree>
    <p:extLst>
      <p:ext uri="{BB962C8B-B14F-4D97-AF65-F5344CB8AC3E}">
        <p14:creationId xmlns:p14="http://schemas.microsoft.com/office/powerpoint/2010/main" val="30957665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Writes and Cache</a:t>
            </a:r>
          </a:p>
        </p:txBody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Reading information from a cache is straight </a:t>
            </a:r>
            <a:r>
              <a:rPr lang="en-US" sz="2000" dirty="0" smtClean="0"/>
              <a:t>forward</a:t>
            </a:r>
            <a:endParaRPr lang="en-US" sz="2000" dirty="0"/>
          </a:p>
          <a:p>
            <a:r>
              <a:rPr lang="en-US" sz="2000" dirty="0"/>
              <a:t>What about writing?</a:t>
            </a:r>
          </a:p>
          <a:p>
            <a:pPr lvl="1"/>
            <a:r>
              <a:rPr lang="en-US" sz="1800" dirty="0"/>
              <a:t>What if you’re writing data that is already cached (</a:t>
            </a:r>
            <a:r>
              <a:rPr lang="en-US" sz="1800" dirty="0">
                <a:solidFill>
                  <a:schemeClr val="accent1"/>
                </a:solidFill>
              </a:rPr>
              <a:t>write-hit</a:t>
            </a:r>
            <a:r>
              <a:rPr lang="en-US" sz="1800" dirty="0"/>
              <a:t>)?</a:t>
            </a:r>
          </a:p>
          <a:p>
            <a:pPr lvl="1"/>
            <a:r>
              <a:rPr lang="en-US" sz="1800" dirty="0"/>
              <a:t>What if the data is not in the cache (</a:t>
            </a:r>
            <a:r>
              <a:rPr lang="en-US" sz="1800" dirty="0">
                <a:solidFill>
                  <a:schemeClr val="accent1"/>
                </a:solidFill>
              </a:rPr>
              <a:t>write-miss</a:t>
            </a:r>
            <a:r>
              <a:rPr lang="en-US" sz="1800" dirty="0"/>
              <a:t>)?</a:t>
            </a:r>
          </a:p>
          <a:p>
            <a:r>
              <a:rPr lang="en-US" sz="2000" dirty="0"/>
              <a:t>Dealing with a </a:t>
            </a:r>
            <a:r>
              <a:rPr lang="en-US" sz="2000" dirty="0" smtClean="0"/>
              <a:t>write-hit</a:t>
            </a:r>
            <a:endParaRPr lang="en-US" sz="2000" dirty="0"/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Write-through</a:t>
            </a:r>
            <a:r>
              <a:rPr lang="en-US" sz="1800" dirty="0"/>
              <a:t> - immediately write data back to memory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Write-back</a:t>
            </a:r>
            <a:r>
              <a:rPr lang="en-US" sz="1800" dirty="0"/>
              <a:t> - defer the write to memory for as long as possible</a:t>
            </a:r>
          </a:p>
          <a:p>
            <a:r>
              <a:rPr lang="en-US" sz="2000" dirty="0"/>
              <a:t>Dealing with a </a:t>
            </a:r>
            <a:r>
              <a:rPr lang="en-US" sz="2000" dirty="0" smtClean="0"/>
              <a:t>write-miss</a:t>
            </a:r>
            <a:endParaRPr lang="en-US" sz="2000" dirty="0"/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write-allocate</a:t>
            </a:r>
            <a:r>
              <a:rPr lang="en-US" sz="1800" dirty="0"/>
              <a:t> - load the block into memory and update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no-write-allocate</a:t>
            </a:r>
            <a:r>
              <a:rPr lang="en-US" sz="1800" dirty="0"/>
              <a:t> - writes directly to </a:t>
            </a:r>
            <a:r>
              <a:rPr lang="en-US" sz="1800" dirty="0" smtClean="0"/>
              <a:t>memory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Write-through</a:t>
            </a:r>
            <a:r>
              <a:rPr lang="en-US" sz="2000" dirty="0"/>
              <a:t> </a:t>
            </a:r>
            <a:r>
              <a:rPr lang="en-US" sz="2000" dirty="0" smtClean="0"/>
              <a:t>caches are </a:t>
            </a:r>
            <a:r>
              <a:rPr lang="en-US" sz="2000" dirty="0"/>
              <a:t>typically </a:t>
            </a:r>
            <a:r>
              <a:rPr lang="en-US" sz="2000" dirty="0" smtClean="0">
                <a:solidFill>
                  <a:schemeClr val="accent1"/>
                </a:solidFill>
              </a:rPr>
              <a:t>no-write-allocate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Write-back</a:t>
            </a:r>
            <a:r>
              <a:rPr lang="en-US" sz="2000" dirty="0"/>
              <a:t> </a:t>
            </a:r>
            <a:r>
              <a:rPr lang="en-US" sz="2000" dirty="0" smtClean="0"/>
              <a:t>caches are </a:t>
            </a:r>
            <a:r>
              <a:rPr lang="en-US" sz="2000" dirty="0"/>
              <a:t>typically </a:t>
            </a:r>
            <a:r>
              <a:rPr lang="en-US" sz="2000" dirty="0" smtClean="0">
                <a:solidFill>
                  <a:schemeClr val="accent1"/>
                </a:solidFill>
              </a:rPr>
              <a:t>write-allocate</a:t>
            </a:r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80275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Write-Back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need to evict a block that has been written into?</a:t>
            </a:r>
          </a:p>
          <a:p>
            <a:r>
              <a:rPr lang="en-US" dirty="0" smtClean="0"/>
              <a:t>Need to write cached copy to lower-level</a:t>
            </a:r>
          </a:p>
          <a:p>
            <a:pPr lvl="1"/>
            <a:r>
              <a:rPr lang="en-US" dirty="0" smtClean="0"/>
              <a:t>Hence the name write-back</a:t>
            </a:r>
          </a:p>
          <a:p>
            <a:r>
              <a:rPr lang="en-US" dirty="0" smtClean="0"/>
              <a:t>How do we know whether a block has been written to?</a:t>
            </a:r>
          </a:p>
          <a:p>
            <a:pPr lvl="1"/>
            <a:r>
              <a:rPr lang="en-US" dirty="0" smtClean="0"/>
              <a:t>Add a bit – called the dirty bit</a:t>
            </a:r>
          </a:p>
          <a:p>
            <a:pPr lvl="1"/>
            <a:r>
              <a:rPr lang="en-US" dirty="0" smtClean="0"/>
              <a:t>Set dirty bit when writing to a block</a:t>
            </a:r>
          </a:p>
          <a:p>
            <a:pPr lvl="1"/>
            <a:r>
              <a:rPr lang="en-US" dirty="0" smtClean="0"/>
              <a:t>When evicting a block, need to write to lower-level if dirty bit is set</a:t>
            </a:r>
          </a:p>
        </p:txBody>
      </p:sp>
    </p:spTree>
    <p:extLst>
      <p:ext uri="{BB962C8B-B14F-4D97-AF65-F5344CB8AC3E}">
        <p14:creationId xmlns:p14="http://schemas.microsoft.com/office/powerpoint/2010/main" val="16585260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Caches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Options: separate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instruction caches</a:t>
            </a:r>
            <a:r>
              <a:rPr lang="en-US"/>
              <a:t>, or a </a:t>
            </a:r>
            <a:r>
              <a:rPr lang="en-US">
                <a:solidFill>
                  <a:srgbClr val="FF0000"/>
                </a:solidFill>
              </a:rPr>
              <a:t>unified cache</a:t>
            </a:r>
          </a:p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1544639" y="2243138"/>
            <a:ext cx="2197100" cy="17256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2741614" y="3670301"/>
            <a:ext cx="935037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5745163" y="2305051"/>
            <a:ext cx="963612" cy="15716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Memory</a:t>
            </a:r>
            <a:endParaRPr lang="en-US" sz="1200" b="0">
              <a:latin typeface="Helvetica" pitchFamily="34" charset="0"/>
            </a:endParaRPr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2827339" y="2419350"/>
            <a:ext cx="801687" cy="666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L1 </a:t>
            </a:r>
          </a:p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d-cache</a:t>
            </a:r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1733551" y="2471739"/>
            <a:ext cx="650875" cy="433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Regs</a:t>
            </a:r>
          </a:p>
        </p:txBody>
      </p:sp>
      <p:sp>
        <p:nvSpPr>
          <p:cNvPr id="155668" name="Rectangle 20"/>
          <p:cNvSpPr>
            <a:spLocks noChangeArrowheads="1"/>
          </p:cNvSpPr>
          <p:nvPr/>
        </p:nvSpPr>
        <p:spPr bwMode="auto">
          <a:xfrm>
            <a:off x="4287839" y="2281239"/>
            <a:ext cx="801687" cy="163353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Unified</a:t>
            </a:r>
          </a:p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L2 </a:t>
            </a:r>
          </a:p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Cache</a:t>
            </a:r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3629026" y="2551113"/>
            <a:ext cx="658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652839" y="3683000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5105401" y="3095625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6789740" y="3086100"/>
            <a:ext cx="758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3" name="Rectangle 25"/>
          <p:cNvSpPr>
            <a:spLocks noChangeArrowheads="1"/>
          </p:cNvSpPr>
          <p:nvPr/>
        </p:nvSpPr>
        <p:spPr bwMode="auto">
          <a:xfrm>
            <a:off x="284439" y="2551114"/>
            <a:ext cx="12218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Processor</a:t>
            </a: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2384426" y="2703513"/>
            <a:ext cx="4429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55685" name="Rectangle 37"/>
          <p:cNvSpPr>
            <a:spLocks noChangeArrowheads="1"/>
          </p:cNvSpPr>
          <p:nvPr/>
        </p:nvSpPr>
        <p:spPr bwMode="auto">
          <a:xfrm>
            <a:off x="2836865" y="3209925"/>
            <a:ext cx="801687" cy="666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L1 </a:t>
            </a:r>
          </a:p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i-cache</a:t>
            </a:r>
          </a:p>
        </p:txBody>
      </p:sp>
      <p:sp>
        <p:nvSpPr>
          <p:cNvPr id="155661" name="Oval 13"/>
          <p:cNvSpPr>
            <a:spLocks noChangeArrowheads="1"/>
          </p:cNvSpPr>
          <p:nvPr/>
        </p:nvSpPr>
        <p:spPr bwMode="auto">
          <a:xfrm>
            <a:off x="7467600" y="2792413"/>
            <a:ext cx="1328739" cy="5969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disk</a:t>
            </a:r>
            <a:endParaRPr lang="en-US" sz="120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356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612901" y="1447800"/>
            <a:ext cx="3187700" cy="30988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lIns="90487" tIns="44450" rIns="90487" bIns="44450" anchor="b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Processor Chip</a:t>
            </a:r>
          </a:p>
        </p:txBody>
      </p:sp>
      <p:sp>
        <p:nvSpPr>
          <p:cNvPr id="1577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smtClean="0"/>
              <a:t>Pentium </a:t>
            </a:r>
            <a:r>
              <a:rPr lang="en-US" dirty="0"/>
              <a:t>Cache Hierarchy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908300" y="1752600"/>
            <a:ext cx="1498600" cy="127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L1 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1 cycle latency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16 KB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4-way assoc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Write-through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32B lines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679700" y="3352800"/>
            <a:ext cx="1498600" cy="81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L1 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16 KB, 4-way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32B lines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765300" y="1981200"/>
            <a:ext cx="584200" cy="127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Regs.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2374900" y="21971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2374900" y="26543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5029200" y="1905000"/>
            <a:ext cx="1270000" cy="23368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L2 Unified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128KB--2 MB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4-way assoc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Write-back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Write allocate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32B lines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6934200" y="1905000"/>
            <a:ext cx="1270000" cy="23368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Main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Memory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Helvetica" pitchFamily="34" charset="0"/>
              </a:rPr>
              <a:t>Up to 4GB</a:t>
            </a: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4432300" y="25019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4203700" y="379730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6324600" y="30353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834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Performance Metrics</a:t>
            </a:r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Miss Rate</a:t>
            </a:r>
          </a:p>
          <a:p>
            <a:pPr lvl="1"/>
            <a:r>
              <a:rPr lang="en-US" sz="1800" dirty="0" smtClean="0"/>
              <a:t>Fraction of memory references not found in cache (misses/references)</a:t>
            </a:r>
          </a:p>
          <a:p>
            <a:pPr lvl="1"/>
            <a:r>
              <a:rPr lang="en-US" sz="1800" dirty="0" smtClean="0"/>
              <a:t>Typical numbers:</a:t>
            </a:r>
          </a:p>
          <a:p>
            <a:pPr lvl="2"/>
            <a:r>
              <a:rPr lang="en-US" sz="1800" dirty="0" smtClean="0"/>
              <a:t>3-10% for L1</a:t>
            </a:r>
          </a:p>
          <a:p>
            <a:pPr lvl="2"/>
            <a:r>
              <a:rPr lang="en-US" sz="1800" dirty="0" smtClean="0"/>
              <a:t>can be quite small (e.g., &lt; 1%) for L2, depending on size, etc.</a:t>
            </a:r>
          </a:p>
          <a:p>
            <a:r>
              <a:rPr lang="en-US" sz="1800" dirty="0" smtClean="0"/>
              <a:t>Hit Time</a:t>
            </a:r>
          </a:p>
          <a:p>
            <a:pPr lvl="1"/>
            <a:r>
              <a:rPr lang="en-US" sz="1800" dirty="0" smtClean="0"/>
              <a:t>Time to deliver a line in the cache to the processor (includes time to determine whether the line is in the cache)</a:t>
            </a:r>
          </a:p>
          <a:p>
            <a:pPr lvl="1"/>
            <a:r>
              <a:rPr lang="en-US" sz="1800" dirty="0" smtClean="0"/>
              <a:t>Typical numbers:</a:t>
            </a:r>
          </a:p>
          <a:p>
            <a:pPr lvl="2"/>
            <a:r>
              <a:rPr lang="en-US" sz="1800" dirty="0" smtClean="0"/>
              <a:t>1 clock cycle for L1</a:t>
            </a:r>
          </a:p>
          <a:p>
            <a:pPr lvl="2"/>
            <a:r>
              <a:rPr lang="en-US" sz="1800" dirty="0" smtClean="0"/>
              <a:t>3-8 clock cycles for L2</a:t>
            </a:r>
          </a:p>
          <a:p>
            <a:r>
              <a:rPr lang="en-US" sz="1800" dirty="0" smtClean="0"/>
              <a:t>Miss Penalty</a:t>
            </a:r>
          </a:p>
          <a:p>
            <a:pPr lvl="1"/>
            <a:r>
              <a:rPr lang="en-US" sz="1800" dirty="0" smtClean="0"/>
              <a:t>Additional time required because of a miss</a:t>
            </a:r>
          </a:p>
          <a:p>
            <a:pPr lvl="2"/>
            <a:r>
              <a:rPr lang="en-US" sz="1800" dirty="0" smtClean="0"/>
              <a:t>Typically 25-100 cycles for main memory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7167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Cold misses</a:t>
            </a:r>
          </a:p>
          <a:p>
            <a:pPr lvl="1"/>
            <a:r>
              <a:rPr lang="en-US" sz="1800" dirty="0" smtClean="0"/>
              <a:t>When a location is accessed for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time</a:t>
            </a:r>
          </a:p>
          <a:p>
            <a:pPr lvl="1"/>
            <a:r>
              <a:rPr lang="en-US" sz="1800" dirty="0" smtClean="0"/>
              <a:t>Can reduce by increasing block size (leveraging spatial locality)</a:t>
            </a:r>
          </a:p>
          <a:p>
            <a:r>
              <a:rPr lang="en-US" sz="1800" dirty="0" smtClean="0"/>
              <a:t>Conflict misses</a:t>
            </a:r>
          </a:p>
          <a:p>
            <a:pPr lvl="1"/>
            <a:r>
              <a:rPr lang="en-US" sz="1800" dirty="0" smtClean="0"/>
              <a:t>More blocks that map into a single set is concurrently active than can be stored in the set</a:t>
            </a:r>
          </a:p>
          <a:p>
            <a:pPr lvl="1"/>
            <a:r>
              <a:rPr lang="en-US" sz="1800" dirty="0" smtClean="0"/>
              <a:t>Can reduce by increase </a:t>
            </a:r>
            <a:r>
              <a:rPr lang="en-US" sz="1800" dirty="0" err="1" smtClean="0"/>
              <a:t>associativity</a:t>
            </a:r>
            <a:endParaRPr lang="en-US" sz="1800" dirty="0" smtClean="0"/>
          </a:p>
          <a:p>
            <a:r>
              <a:rPr lang="en-US" sz="1800" dirty="0" smtClean="0"/>
              <a:t>Capacity misses</a:t>
            </a:r>
          </a:p>
          <a:p>
            <a:pPr lvl="1"/>
            <a:r>
              <a:rPr lang="en-US" sz="1800" dirty="0" smtClean="0"/>
              <a:t>More blocks are active than can fit into the cache</a:t>
            </a:r>
          </a:p>
          <a:p>
            <a:pPr lvl="1"/>
            <a:r>
              <a:rPr lang="en-US" sz="1800" dirty="0" smtClean="0"/>
              <a:t>Working set</a:t>
            </a:r>
          </a:p>
          <a:p>
            <a:r>
              <a:rPr lang="en-US" sz="1800" dirty="0" smtClean="0"/>
              <a:t>Pre-fetching is a technique that could be used to alleviate all three types of misses</a:t>
            </a:r>
          </a:p>
          <a:p>
            <a:pPr lvl="1"/>
            <a:r>
              <a:rPr lang="en-US" sz="1600" dirty="0" smtClean="0"/>
              <a:t>Predict what will be used next and pre-fetch before actually have a miss</a:t>
            </a:r>
          </a:p>
          <a:p>
            <a:pPr lvl="2"/>
            <a:r>
              <a:rPr lang="en-US" sz="1600" dirty="0" smtClean="0"/>
              <a:t>Large block sizes is a form of </a:t>
            </a:r>
            <a:r>
              <a:rPr lang="en-US" sz="1600" dirty="0" err="1" smtClean="0"/>
              <a:t>prefetching</a:t>
            </a:r>
            <a:endParaRPr lang="en-US" sz="1600" dirty="0" smtClean="0"/>
          </a:p>
          <a:p>
            <a:pPr lvl="1"/>
            <a:r>
              <a:rPr lang="en-US" sz="1600" dirty="0" smtClean="0"/>
              <a:t>If wrong, can worsen performance of 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309775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L1 Cache</a:t>
            </a:r>
            <a:endParaRPr lang="en-US" dirty="0"/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3609975" y="2362200"/>
            <a:ext cx="1066800" cy="838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609975" y="3810000"/>
            <a:ext cx="1066800" cy="2438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3956050" y="11430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3956050" y="12954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9" name="Rectangle 7"/>
          <p:cNvSpPr>
            <a:spLocks noChangeArrowheads="1"/>
          </p:cNvSpPr>
          <p:nvPr/>
        </p:nvSpPr>
        <p:spPr bwMode="auto">
          <a:xfrm>
            <a:off x="3956050" y="14478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80" name="Rectangle 8"/>
          <p:cNvSpPr>
            <a:spLocks noChangeArrowheads="1"/>
          </p:cNvSpPr>
          <p:nvPr/>
        </p:nvSpPr>
        <p:spPr bwMode="auto">
          <a:xfrm>
            <a:off x="3956050" y="16002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3686175" y="3962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a b c d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2667000" y="39624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block 10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3686175" y="4724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p q r s</a:t>
            </a:r>
          </a:p>
        </p:txBody>
      </p:sp>
      <p:sp>
        <p:nvSpPr>
          <p:cNvPr id="694284" name="Text Box 12"/>
          <p:cNvSpPr txBox="1">
            <a:spLocks noChangeArrowheads="1"/>
          </p:cNvSpPr>
          <p:nvPr/>
        </p:nvSpPr>
        <p:spPr bwMode="auto">
          <a:xfrm>
            <a:off x="2654300" y="47244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block 21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3914775" y="50292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3914775" y="42672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694287" name="Rectangle 15"/>
          <p:cNvSpPr>
            <a:spLocks noChangeArrowheads="1"/>
          </p:cNvSpPr>
          <p:nvPr/>
        </p:nvSpPr>
        <p:spPr bwMode="auto">
          <a:xfrm>
            <a:off x="3686175" y="5486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w x y z</a:t>
            </a:r>
          </a:p>
        </p:txBody>
      </p:sp>
      <p:sp>
        <p:nvSpPr>
          <p:cNvPr id="694288" name="Text Box 16"/>
          <p:cNvSpPr txBox="1">
            <a:spLocks noChangeArrowheads="1"/>
          </p:cNvSpPr>
          <p:nvPr/>
        </p:nvSpPr>
        <p:spPr bwMode="auto">
          <a:xfrm>
            <a:off x="2667000" y="54864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block 30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289" name="Text Box 17"/>
          <p:cNvSpPr txBox="1">
            <a:spLocks noChangeArrowheads="1"/>
          </p:cNvSpPr>
          <p:nvPr/>
        </p:nvSpPr>
        <p:spPr bwMode="auto">
          <a:xfrm>
            <a:off x="3935413" y="57912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694290" name="Text Box 18"/>
          <p:cNvSpPr txBox="1">
            <a:spLocks noChangeArrowheads="1"/>
          </p:cNvSpPr>
          <p:nvPr/>
        </p:nvSpPr>
        <p:spPr bwMode="auto">
          <a:xfrm>
            <a:off x="5334000" y="4527550"/>
            <a:ext cx="3014663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big slow </a:t>
            </a:r>
            <a:r>
              <a:rPr lang="en-US" b="1">
                <a:latin typeface="Helvetica" pitchFamily="34" charset="0"/>
              </a:rPr>
              <a:t>main memory</a:t>
            </a:r>
            <a:endParaRPr lang="en-US">
              <a:latin typeface="Helvetica" pitchFamily="34" charset="0"/>
            </a:endParaRPr>
          </a:p>
          <a:p>
            <a:pPr eaLnBrk="0" hangingPunct="0"/>
            <a:r>
              <a:rPr lang="en-US">
                <a:latin typeface="Helvetica" pitchFamily="34" charset="0"/>
              </a:rPr>
              <a:t>has room for many 4-word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blocks.</a:t>
            </a:r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5354638" y="2436813"/>
            <a:ext cx="3663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small fast </a:t>
            </a:r>
            <a:r>
              <a:rPr lang="en-US" b="1">
                <a:latin typeface="Helvetica" pitchFamily="34" charset="0"/>
              </a:rPr>
              <a:t>L1 cache </a:t>
            </a:r>
            <a:r>
              <a:rPr lang="en-US">
                <a:latin typeface="Helvetica" pitchFamily="34" charset="0"/>
              </a:rPr>
              <a:t>has room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for two 4-word blocks.</a:t>
            </a:r>
          </a:p>
        </p:txBody>
      </p:sp>
      <p:sp>
        <p:nvSpPr>
          <p:cNvPr id="694292" name="Text Box 20"/>
          <p:cNvSpPr txBox="1">
            <a:spLocks noChangeArrowheads="1"/>
          </p:cNvSpPr>
          <p:nvPr/>
        </p:nvSpPr>
        <p:spPr bwMode="auto">
          <a:xfrm>
            <a:off x="5230813" y="1143000"/>
            <a:ext cx="382111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tiny, very fast CPU </a:t>
            </a:r>
            <a:r>
              <a:rPr lang="en-US" b="1">
                <a:latin typeface="Helvetica" pitchFamily="34" charset="0"/>
              </a:rPr>
              <a:t>register file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has room for four 4-byte words.</a:t>
            </a:r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3686175" y="2438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3686175" y="2819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94295" name="Line 23"/>
          <p:cNvSpPr>
            <a:spLocks noChangeShapeType="1"/>
          </p:cNvSpPr>
          <p:nvPr/>
        </p:nvSpPr>
        <p:spPr bwMode="auto">
          <a:xfrm>
            <a:off x="4143375" y="175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6" name="Line 24"/>
          <p:cNvSpPr>
            <a:spLocks noChangeShapeType="1"/>
          </p:cNvSpPr>
          <p:nvPr/>
        </p:nvSpPr>
        <p:spPr bwMode="auto">
          <a:xfrm>
            <a:off x="4143375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7" name="AutoShape 25"/>
          <p:cNvSpPr>
            <a:spLocks/>
          </p:cNvSpPr>
          <p:nvPr/>
        </p:nvSpPr>
        <p:spPr bwMode="auto">
          <a:xfrm>
            <a:off x="4876800" y="11430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8" name="AutoShape 26"/>
          <p:cNvSpPr>
            <a:spLocks/>
          </p:cNvSpPr>
          <p:nvPr/>
        </p:nvSpPr>
        <p:spPr bwMode="auto">
          <a:xfrm>
            <a:off x="4876800" y="23622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9" name="AutoShape 27"/>
          <p:cNvSpPr>
            <a:spLocks/>
          </p:cNvSpPr>
          <p:nvPr/>
        </p:nvSpPr>
        <p:spPr bwMode="auto">
          <a:xfrm>
            <a:off x="4876800" y="38100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300" name="Text Box 28"/>
          <p:cNvSpPr txBox="1">
            <a:spLocks noChangeArrowheads="1"/>
          </p:cNvSpPr>
          <p:nvPr/>
        </p:nvSpPr>
        <p:spPr bwMode="auto">
          <a:xfrm>
            <a:off x="6765925" y="143192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94301" name="Text Box 29"/>
          <p:cNvSpPr txBox="1">
            <a:spLocks noChangeArrowheads="1"/>
          </p:cNvSpPr>
          <p:nvPr/>
        </p:nvSpPr>
        <p:spPr bwMode="auto">
          <a:xfrm>
            <a:off x="304800" y="3025775"/>
            <a:ext cx="27813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transfer unit between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the cache and main 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memory is a 4-word block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(16 bytes).</a:t>
            </a:r>
          </a:p>
        </p:txBody>
      </p:sp>
      <p:sp>
        <p:nvSpPr>
          <p:cNvPr id="694302" name="Text Box 30"/>
          <p:cNvSpPr txBox="1">
            <a:spLocks noChangeArrowheads="1"/>
          </p:cNvSpPr>
          <p:nvPr/>
        </p:nvSpPr>
        <p:spPr bwMode="auto">
          <a:xfrm>
            <a:off x="266700" y="1512888"/>
            <a:ext cx="3087688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transfer unit between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the CPU register file and 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the cache is a 4-byte block.</a:t>
            </a:r>
          </a:p>
        </p:txBody>
      </p:sp>
      <p:sp>
        <p:nvSpPr>
          <p:cNvPr id="694303" name="AutoShape 31"/>
          <p:cNvSpPr>
            <a:spLocks/>
          </p:cNvSpPr>
          <p:nvPr/>
        </p:nvSpPr>
        <p:spPr bwMode="auto">
          <a:xfrm flipH="1">
            <a:off x="3048000" y="17526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304" name="AutoShape 32"/>
          <p:cNvSpPr>
            <a:spLocks/>
          </p:cNvSpPr>
          <p:nvPr/>
        </p:nvSpPr>
        <p:spPr bwMode="auto">
          <a:xfrm flipH="1">
            <a:off x="3048000" y="32004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305" name="Text Box 33"/>
          <p:cNvSpPr txBox="1">
            <a:spLocks noChangeArrowheads="1"/>
          </p:cNvSpPr>
          <p:nvPr/>
        </p:nvSpPr>
        <p:spPr bwMode="auto">
          <a:xfrm>
            <a:off x="2913063" y="2406650"/>
            <a:ext cx="6683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line 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306" name="Text Box 34"/>
          <p:cNvSpPr txBox="1">
            <a:spLocks noChangeArrowheads="1"/>
          </p:cNvSpPr>
          <p:nvPr/>
        </p:nvSpPr>
        <p:spPr bwMode="auto">
          <a:xfrm>
            <a:off x="2913063" y="2787650"/>
            <a:ext cx="6683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line 1</a:t>
            </a:r>
            <a:endParaRPr lang="en-US" sz="1600"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Cache 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Repeated references to variables are good (temporal locality)</a:t>
            </a:r>
          </a:p>
          <a:p>
            <a:r>
              <a:rPr lang="en-US" dirty="0"/>
              <a:t>Stride-1 reference patterns are good (spatial locality)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cold cache, 4-byte words, 4-word cache blocks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81001" y="3429000"/>
            <a:ext cx="4001717" cy="230832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sumarrayrows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a[M][N])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j, sum = 0;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M;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for (j = 0; j &lt; N; j++)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sum +=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sum;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764089" y="3451226"/>
            <a:ext cx="4001717" cy="230832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sumarraycols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a[M][N])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j, sum = 0;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M;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sum +=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sum;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793720" y="5811839"/>
            <a:ext cx="13843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Miss rate = 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435569" y="5811839"/>
            <a:ext cx="13843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Miss rate = 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1905001" y="5838826"/>
            <a:ext cx="1536700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Helvetica" pitchFamily="34" charset="0"/>
              </a:rPr>
              <a:t>1/4 = 25%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746831" y="5838826"/>
            <a:ext cx="68271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4778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utoUpdateAnimBg="0"/>
      <p:bldP spid="16077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Example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Major </a:t>
            </a:r>
            <a:r>
              <a:rPr lang="en-US" sz="2000" dirty="0"/>
              <a:t>Cache Effects to Consider</a:t>
            </a:r>
          </a:p>
          <a:p>
            <a:pPr lvl="1"/>
            <a:r>
              <a:rPr lang="en-US" sz="1800" dirty="0"/>
              <a:t>Total cache size</a:t>
            </a:r>
          </a:p>
          <a:p>
            <a:pPr lvl="2"/>
            <a:r>
              <a:rPr lang="en-US" sz="1600" dirty="0"/>
              <a:t>Exploit temporal locality and keep the working set small (e.g., by using blocking)</a:t>
            </a:r>
          </a:p>
          <a:p>
            <a:pPr lvl="1"/>
            <a:r>
              <a:rPr lang="en-US" sz="1800" dirty="0"/>
              <a:t>Block size</a:t>
            </a:r>
          </a:p>
          <a:p>
            <a:pPr lvl="2"/>
            <a:r>
              <a:rPr lang="en-US" sz="1600" dirty="0"/>
              <a:t>Exploit spatial locality</a:t>
            </a:r>
          </a:p>
          <a:p>
            <a:endParaRPr lang="en-US" sz="2000" dirty="0"/>
          </a:p>
          <a:p>
            <a:r>
              <a:rPr lang="en-US" sz="2000" dirty="0"/>
              <a:t>Description:</a:t>
            </a:r>
          </a:p>
          <a:p>
            <a:pPr lvl="1"/>
            <a:r>
              <a:rPr lang="en-US" sz="1800" dirty="0"/>
              <a:t>Multiply N x N matrices</a:t>
            </a:r>
          </a:p>
          <a:p>
            <a:pPr lvl="1"/>
            <a:r>
              <a:rPr lang="en-US" sz="1800" dirty="0"/>
              <a:t>O(N3) total operations</a:t>
            </a:r>
          </a:p>
          <a:p>
            <a:pPr lvl="1"/>
            <a:r>
              <a:rPr lang="en-US" sz="1800" dirty="0"/>
              <a:t>Accesses</a:t>
            </a:r>
          </a:p>
          <a:p>
            <a:pPr lvl="2"/>
            <a:r>
              <a:rPr lang="en-US" sz="1600" dirty="0"/>
              <a:t>N reads per source element</a:t>
            </a:r>
          </a:p>
          <a:p>
            <a:pPr lvl="2"/>
            <a:r>
              <a:rPr lang="en-US" sz="1600" dirty="0"/>
              <a:t>N values summed per destination</a:t>
            </a:r>
          </a:p>
          <a:p>
            <a:pPr lvl="3"/>
            <a:r>
              <a:rPr lang="en-US" sz="1600" dirty="0"/>
              <a:t>but may be able to hold in register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7" y="2564041"/>
            <a:ext cx="4492625" cy="2088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ijk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 {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for (j=0; j&lt;n; j++) {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= 0.0;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(k=0; k&lt;n; k++) 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sum +=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][k] * b[k][j];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= sum;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060129" y="2486026"/>
            <a:ext cx="173252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 i="1">
                <a:solidFill>
                  <a:srgbClr val="FF0000"/>
                </a:solidFill>
                <a:latin typeface="Helvetica" pitchFamily="34" charset="0"/>
              </a:rPr>
              <a:t>Variable </a:t>
            </a:r>
            <a:r>
              <a:rPr lang="en-US" i="1">
                <a:solidFill>
                  <a:srgbClr val="FF0000"/>
                </a:solidFill>
              </a:rPr>
              <a:t>sum</a:t>
            </a:r>
            <a:endParaRPr lang="en-US" b="0" i="1">
              <a:solidFill>
                <a:srgbClr val="FF0000"/>
              </a:solidFill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 i="1">
                <a:solidFill>
                  <a:srgbClr val="FF0000"/>
                </a:solidFill>
                <a:latin typeface="Helvetica" pitchFamily="34" charset="0"/>
              </a:rPr>
              <a:t>held in register</a:t>
            </a:r>
            <a:endParaRPr lang="en-US" b="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H="1" flipV="1">
            <a:off x="6324600" y="33528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H="1">
            <a:off x="7696200" y="30480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553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Assume:</a:t>
            </a:r>
          </a:p>
          <a:p>
            <a:pPr lvl="1"/>
            <a:r>
              <a:rPr lang="en-US"/>
              <a:t>Line size = 32B (big enough for 4 64-bit words)</a:t>
            </a:r>
          </a:p>
          <a:p>
            <a:pPr lvl="1"/>
            <a:r>
              <a:rPr lang="en-US"/>
              <a:t>Matrix dimension (N) is very large</a:t>
            </a:r>
          </a:p>
          <a:p>
            <a:pPr lvl="2"/>
            <a:r>
              <a:rPr lang="en-US"/>
              <a:t>Approximate 1/N as 0.0</a:t>
            </a:r>
          </a:p>
          <a:p>
            <a:pPr lvl="1"/>
            <a:r>
              <a:rPr lang="en-US"/>
              <a:t>Cache is not even big enough to hold multiple rows</a:t>
            </a:r>
          </a:p>
          <a:p>
            <a:r>
              <a:rPr lang="en-US"/>
              <a:t>Analysis Method:</a:t>
            </a:r>
          </a:p>
          <a:p>
            <a:pPr lvl="1"/>
            <a:r>
              <a:rPr lang="en-US"/>
              <a:t>Look at access pattern of inner loop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5865720" y="5257801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12927" y="4367214"/>
            <a:ext cx="1069975" cy="1311275"/>
            <a:chOff x="1142" y="2751"/>
            <a:chExt cx="674" cy="826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1348" y="2980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1426" y="3346"/>
              <a:ext cx="2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A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52" y="2751"/>
              <a:ext cx="464" cy="192"/>
              <a:chOff x="1352" y="2751"/>
              <a:chExt cx="464" cy="192"/>
            </a:xfrm>
          </p:grpSpPr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352" y="2832"/>
                <a:ext cx="4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0" name="Rectangle 10"/>
              <p:cNvSpPr>
                <a:spLocks noChangeArrowheads="1"/>
              </p:cNvSpPr>
              <p:nvPr/>
            </p:nvSpPr>
            <p:spPr bwMode="auto">
              <a:xfrm>
                <a:off x="1429" y="2751"/>
                <a:ext cx="180" cy="19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Helvetica" pitchFamily="34" charset="0"/>
                  </a:rPr>
                  <a:t>k</a:t>
                </a:r>
                <a:endParaRPr lang="en-US" sz="1400" b="0">
                  <a:latin typeface="Helvetica" pitchFamily="34" charset="0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42" y="2984"/>
              <a:ext cx="140" cy="464"/>
              <a:chOff x="1142" y="2984"/>
              <a:chExt cx="140" cy="464"/>
            </a:xfrm>
          </p:grpSpPr>
          <p:sp>
            <p:nvSpPr>
              <p:cNvPr id="168972" name="Line 12"/>
              <p:cNvSpPr>
                <a:spLocks noChangeShapeType="1"/>
              </p:cNvSpPr>
              <p:nvPr/>
            </p:nvSpPr>
            <p:spPr bwMode="auto">
              <a:xfrm>
                <a:off x="1212" y="2984"/>
                <a:ext cx="0" cy="4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3" name="Rectangle 13"/>
              <p:cNvSpPr>
                <a:spLocks noChangeArrowheads="1"/>
              </p:cNvSpPr>
              <p:nvPr/>
            </p:nvSpPr>
            <p:spPr bwMode="auto">
              <a:xfrm>
                <a:off x="1142" y="3039"/>
                <a:ext cx="140" cy="19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 b="0">
                    <a:latin typeface="Helvetica" pitchFamily="34" charset="0"/>
                  </a:rPr>
                  <a:t>i</a:t>
                </a:r>
              </a:p>
            </p:txBody>
          </p: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567115" y="4367214"/>
            <a:ext cx="992187" cy="1311275"/>
            <a:chOff x="2247" y="2751"/>
            <a:chExt cx="625" cy="826"/>
          </a:xfrm>
        </p:grpSpPr>
        <p:sp>
          <p:nvSpPr>
            <p:cNvPr id="168975" name="Rectangle 15"/>
            <p:cNvSpPr>
              <a:spLocks noChangeArrowheads="1"/>
            </p:cNvSpPr>
            <p:nvPr/>
          </p:nvSpPr>
          <p:spPr bwMode="auto">
            <a:xfrm>
              <a:off x="2452" y="2980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2534" y="3346"/>
              <a:ext cx="21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B</a:t>
              </a: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247" y="2984"/>
              <a:ext cx="172" cy="464"/>
              <a:chOff x="2247" y="2984"/>
              <a:chExt cx="172" cy="464"/>
            </a:xfrm>
          </p:grpSpPr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316" y="2984"/>
                <a:ext cx="0" cy="4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9" name="Rectangle 19"/>
              <p:cNvSpPr>
                <a:spLocks noChangeArrowheads="1"/>
              </p:cNvSpPr>
              <p:nvPr/>
            </p:nvSpPr>
            <p:spPr bwMode="auto">
              <a:xfrm>
                <a:off x="2247" y="3039"/>
                <a:ext cx="17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 b="0">
                    <a:latin typeface="Helvetica" pitchFamily="34" charset="0"/>
                  </a:rPr>
                  <a:t>k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08" y="2751"/>
              <a:ext cx="464" cy="192"/>
              <a:chOff x="2408" y="2751"/>
              <a:chExt cx="464" cy="192"/>
            </a:xfrm>
          </p:grpSpPr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2408" y="2832"/>
                <a:ext cx="4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2" name="Rectangle 22"/>
              <p:cNvSpPr>
                <a:spLocks noChangeArrowheads="1"/>
              </p:cNvSpPr>
              <p:nvPr/>
            </p:nvSpPr>
            <p:spPr bwMode="auto">
              <a:xfrm>
                <a:off x="2486" y="2751"/>
                <a:ext cx="147" cy="19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Helvetica" pitchFamily="34" charset="0"/>
                  </a:rPr>
                  <a:t>j</a:t>
                </a:r>
                <a:endParaRPr lang="en-US" sz="1400" b="0">
                  <a:latin typeface="Helvetica" pitchFamily="34" charset="0"/>
                </a:endParaRPr>
              </a:p>
            </p:txBody>
          </p:sp>
        </p:grp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394329" y="4367213"/>
            <a:ext cx="1069975" cy="1106487"/>
            <a:chOff x="3398" y="2751"/>
            <a:chExt cx="674" cy="697"/>
          </a:xfrm>
        </p:grpSpPr>
        <p:sp>
          <p:nvSpPr>
            <p:cNvPr id="168984" name="Rectangle 24"/>
            <p:cNvSpPr>
              <a:spLocks noChangeArrowheads="1"/>
            </p:cNvSpPr>
            <p:nvPr/>
          </p:nvSpPr>
          <p:spPr bwMode="auto">
            <a:xfrm>
              <a:off x="3604" y="2980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398" y="2984"/>
              <a:ext cx="140" cy="464"/>
              <a:chOff x="3398" y="2984"/>
              <a:chExt cx="140" cy="464"/>
            </a:xfrm>
          </p:grpSpPr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3468" y="2984"/>
                <a:ext cx="0" cy="4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7" name="Rectangle 27"/>
              <p:cNvSpPr>
                <a:spLocks noChangeArrowheads="1"/>
              </p:cNvSpPr>
              <p:nvPr/>
            </p:nvSpPr>
            <p:spPr bwMode="auto">
              <a:xfrm>
                <a:off x="3398" y="3039"/>
                <a:ext cx="140" cy="19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 b="0">
                    <a:latin typeface="Helvetica" pitchFamily="34" charset="0"/>
                  </a:rPr>
                  <a:t>i</a:t>
                </a:r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608" y="2751"/>
              <a:ext cx="464" cy="192"/>
              <a:chOff x="3608" y="2751"/>
              <a:chExt cx="464" cy="192"/>
            </a:xfrm>
          </p:grpSpPr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3608" y="2832"/>
                <a:ext cx="4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90" name="Rectangle 30"/>
              <p:cNvSpPr>
                <a:spLocks noChangeArrowheads="1"/>
              </p:cNvSpPr>
              <p:nvPr/>
            </p:nvSpPr>
            <p:spPr bwMode="auto">
              <a:xfrm>
                <a:off x="3683" y="2751"/>
                <a:ext cx="148" cy="19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 b="0">
                    <a:latin typeface="Helvetica" pitchFamily="34" charset="0"/>
                  </a:rPr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51659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of C Arrays in Memory (review)</a:t>
            </a:r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 arrays allocated in row-major order</a:t>
            </a:r>
          </a:p>
          <a:p>
            <a:pPr lvl="1"/>
            <a:r>
              <a:rPr lang="en-US" sz="1800" dirty="0" smtClean="0"/>
              <a:t>each row in contiguous memory locations</a:t>
            </a:r>
          </a:p>
          <a:p>
            <a:r>
              <a:rPr lang="en-US" sz="1800" dirty="0" smtClean="0"/>
              <a:t>Stepping through columns in one row:</a:t>
            </a:r>
          </a:p>
          <a:p>
            <a:pPr lvl="1"/>
            <a:r>
              <a:rPr lang="en-US" sz="1800" dirty="0" smtClean="0"/>
              <a:t>for (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lvl="2"/>
            <a:r>
              <a:rPr lang="en-US" sz="1800" dirty="0" smtClean="0"/>
              <a:t>sum += a[0][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pPr lvl="1"/>
            <a:r>
              <a:rPr lang="en-US" sz="1800" dirty="0" smtClean="0"/>
              <a:t>accesses successive elements</a:t>
            </a:r>
          </a:p>
          <a:p>
            <a:pPr lvl="1"/>
            <a:r>
              <a:rPr lang="en-US" sz="1800" dirty="0" smtClean="0"/>
              <a:t>if block size (B) &gt; 4 bytes, exploit spatial locality</a:t>
            </a:r>
          </a:p>
          <a:p>
            <a:pPr lvl="2"/>
            <a:r>
              <a:rPr lang="en-US" sz="1800" dirty="0" smtClean="0"/>
              <a:t>compulsory miss rate = 4 bytes / B</a:t>
            </a:r>
          </a:p>
          <a:p>
            <a:r>
              <a:rPr lang="en-US" sz="1800" dirty="0" smtClean="0"/>
              <a:t>Stepping through rows in one column:</a:t>
            </a:r>
          </a:p>
          <a:p>
            <a:pPr lvl="1"/>
            <a:r>
              <a:rPr lang="en-US" sz="1800" dirty="0" smtClean="0"/>
              <a:t>for (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lvl="2"/>
            <a:r>
              <a:rPr lang="en-US" sz="1800" dirty="0" smtClean="0"/>
              <a:t>sum += a[</a:t>
            </a:r>
            <a:r>
              <a:rPr lang="en-US" sz="1800" dirty="0" err="1" smtClean="0"/>
              <a:t>i</a:t>
            </a:r>
            <a:r>
              <a:rPr lang="en-US" sz="1800" dirty="0" smtClean="0"/>
              <a:t>][0];</a:t>
            </a:r>
          </a:p>
          <a:p>
            <a:pPr lvl="1"/>
            <a:r>
              <a:rPr lang="en-US" sz="1800" dirty="0" smtClean="0"/>
              <a:t>accesses distant elements</a:t>
            </a:r>
          </a:p>
          <a:p>
            <a:pPr lvl="1"/>
            <a:r>
              <a:rPr lang="en-US" sz="1800" dirty="0" smtClean="0"/>
              <a:t>no spatial locality!</a:t>
            </a:r>
          </a:p>
          <a:p>
            <a:pPr lvl="2"/>
            <a:r>
              <a:rPr lang="en-US" sz="1800" dirty="0" smtClean="0"/>
              <a:t>compulsory miss rate = 1 (i.e. 100%)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509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(ijk)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2" y="1765301"/>
            <a:ext cx="4492625" cy="2338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ijk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for (j=0; j&lt;n; j++)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sum = 0.0;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for (k=0; k&lt;n; k++) 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][k] * b[k][j];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][j] = sum;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1" y="258762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1" y="258762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1" y="258762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16474" y="3168651"/>
            <a:ext cx="3494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2048" y="3168651"/>
            <a:ext cx="3367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5032" y="3168651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6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79138" y="2787651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88738" y="2254251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6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1963" y="2559051"/>
            <a:ext cx="50317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89371" y="1797051"/>
            <a:ext cx="12735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Inner loop: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29376" y="3592513"/>
            <a:ext cx="1055687" cy="1308101"/>
            <a:chOff x="4050" y="2365"/>
            <a:chExt cx="665" cy="824"/>
          </a:xfrm>
        </p:grpSpPr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4050" y="2783"/>
              <a:ext cx="665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Column-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wise</a:t>
              </a: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V="1">
              <a:off x="4404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07557" y="4256089"/>
            <a:ext cx="118316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586665" y="3592513"/>
            <a:ext cx="747712" cy="1030288"/>
            <a:chOff x="4779" y="2365"/>
            <a:chExt cx="471" cy="649"/>
          </a:xfrm>
        </p:grpSpPr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4779" y="2783"/>
              <a:ext cx="47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Fixed</a:t>
              </a:r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V="1">
              <a:off x="5132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1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Misses per Inner Loop Iteration:</a:t>
            </a: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</a:t>
            </a:r>
            <a:r>
              <a:rPr lang="en-US" sz="2000" u="sng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B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C</a:t>
            </a:r>
            <a:endParaRPr lang="en-US" sz="2000" dirty="0">
              <a:latin typeface="Helvetica" pitchFamily="34" charset="0"/>
            </a:endParaRP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0.25	1.0	0.0</a:t>
            </a:r>
          </a:p>
        </p:txBody>
      </p:sp>
    </p:spTree>
    <p:extLst>
      <p:ext uri="{BB962C8B-B14F-4D97-AF65-F5344CB8AC3E}">
        <p14:creationId xmlns:p14="http://schemas.microsoft.com/office/powerpoint/2010/main" val="412838031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40" y="1779589"/>
            <a:ext cx="4721225" cy="2338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for (j=0; j&lt;n; j++)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sum = 0.0;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for (k=0; k&lt;n; k++)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][k] * b[k][j];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][j] = sum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1" y="2654301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1" y="2654301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1" y="2654301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692674" y="3235326"/>
            <a:ext cx="3494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8248" y="3235326"/>
            <a:ext cx="3367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137432" y="3235326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1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5338" y="2854326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4938" y="2320926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1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08163" y="2625726"/>
            <a:ext cx="50317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1771" y="1787526"/>
            <a:ext cx="12735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Inner loop: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26065" y="3803653"/>
            <a:ext cx="1182688" cy="1030288"/>
            <a:chOff x="3355" y="2600"/>
            <a:chExt cx="745" cy="649"/>
          </a:xfrm>
        </p:grpSpPr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3355" y="3018"/>
              <a:ext cx="7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Row-wise</a:t>
              </a:r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flipV="1">
              <a:off x="3711" y="2600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530976" y="3803650"/>
            <a:ext cx="1055687" cy="1308101"/>
            <a:chOff x="4114" y="2600"/>
            <a:chExt cx="665" cy="824"/>
          </a:xfrm>
        </p:grpSpPr>
        <p:sp>
          <p:nvSpPr>
            <p:cNvPr id="172053" name="Rectangle 21"/>
            <p:cNvSpPr>
              <a:spLocks noChangeArrowheads="1"/>
            </p:cNvSpPr>
            <p:nvPr/>
          </p:nvSpPr>
          <p:spPr bwMode="auto">
            <a:xfrm>
              <a:off x="4114" y="3018"/>
              <a:ext cx="665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Column-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wise</a:t>
              </a:r>
            </a:p>
          </p:txBody>
        </p:sp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 flipV="1">
              <a:off x="4468" y="2600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662865" y="3811588"/>
            <a:ext cx="747712" cy="1030288"/>
            <a:chOff x="4827" y="2605"/>
            <a:chExt cx="471" cy="649"/>
          </a:xfrm>
        </p:grpSpPr>
        <p:sp>
          <p:nvSpPr>
            <p:cNvPr id="172056" name="Rectangle 24"/>
            <p:cNvSpPr>
              <a:spLocks noChangeArrowheads="1"/>
            </p:cNvSpPr>
            <p:nvPr/>
          </p:nvSpPr>
          <p:spPr bwMode="auto">
            <a:xfrm>
              <a:off x="4827" y="3023"/>
              <a:ext cx="47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Fixed</a:t>
              </a:r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V="1">
              <a:off x="5180" y="260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1" y="4868864"/>
            <a:ext cx="4813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Misses per Inner Loop Iteration:</a:t>
            </a: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</a:t>
            </a:r>
            <a:r>
              <a:rPr lang="en-US" sz="2000" u="sng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B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C</a:t>
            </a:r>
            <a:endParaRPr lang="en-US" sz="2000" dirty="0">
              <a:latin typeface="Helvetica" pitchFamily="34" charset="0"/>
            </a:endParaRP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0.25	1.0	0.0</a:t>
            </a:r>
          </a:p>
        </p:txBody>
      </p:sp>
    </p:spTree>
    <p:extLst>
      <p:ext uri="{BB962C8B-B14F-4D97-AF65-F5344CB8AC3E}">
        <p14:creationId xmlns:p14="http://schemas.microsoft.com/office/powerpoint/2010/main" val="179931802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40" y="1770064"/>
            <a:ext cx="4264025" cy="2333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for (k=0; k&lt;n; k++)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r =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][k];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for (j=0; j&lt;n; j++)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 += r * b[k][j];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1" y="23780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1" y="23780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1" y="23780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64074" y="2959101"/>
            <a:ext cx="3494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89648" y="2959101"/>
            <a:ext cx="3367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934232" y="2959101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4338" y="2578101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6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40845" y="2349501"/>
            <a:ext cx="56731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(i,k)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5622" y="2349501"/>
            <a:ext cx="60585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76671" y="1816101"/>
            <a:ext cx="12735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Inner loop: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16664" y="3451227"/>
            <a:ext cx="1182688" cy="1030288"/>
            <a:chOff x="3979" y="2264"/>
            <a:chExt cx="745" cy="649"/>
          </a:xfrm>
        </p:grpSpPr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3979" y="2682"/>
              <a:ext cx="7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Row-wise</a:t>
              </a:r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 flipV="1">
              <a:off x="433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459664" y="3451227"/>
            <a:ext cx="1182688" cy="1030288"/>
            <a:chOff x="4699" y="2264"/>
            <a:chExt cx="745" cy="649"/>
          </a:xfrm>
        </p:grpSpPr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4699" y="2682"/>
              <a:ext cx="7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Row-wise</a:t>
              </a:r>
            </a:p>
          </p:txBody>
        </p:sp>
        <p:sp>
          <p:nvSpPr>
            <p:cNvPr id="173078" name="Line 22"/>
            <p:cNvSpPr>
              <a:spLocks noChangeShapeType="1"/>
            </p:cNvSpPr>
            <p:nvPr/>
          </p:nvSpPr>
          <p:spPr bwMode="auto">
            <a:xfrm flipV="1">
              <a:off x="505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72065" y="3459163"/>
            <a:ext cx="747712" cy="1030288"/>
            <a:chOff x="3195" y="2269"/>
            <a:chExt cx="471" cy="649"/>
          </a:xfrm>
        </p:grpSpPr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3195" y="2687"/>
              <a:ext cx="47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Fixed</a:t>
              </a: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 flipV="1">
              <a:off x="3548" y="2269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1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Misses per Inner Loop Iteration:</a:t>
            </a: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</a:t>
            </a:r>
            <a:r>
              <a:rPr lang="en-US" sz="2000" u="sng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B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C</a:t>
            </a:r>
            <a:endParaRPr lang="en-US" sz="2000" dirty="0">
              <a:latin typeface="Helvetica" pitchFamily="34" charset="0"/>
            </a:endParaRP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0.0	0.25	0.25</a:t>
            </a:r>
          </a:p>
        </p:txBody>
      </p:sp>
    </p:spTree>
    <p:extLst>
      <p:ext uri="{BB962C8B-B14F-4D97-AF65-F5344CB8AC3E}">
        <p14:creationId xmlns:p14="http://schemas.microsoft.com/office/powerpoint/2010/main" val="330933480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40" y="1757363"/>
            <a:ext cx="4314825" cy="2127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ikj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for (k=0; k&lt;n; k++)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r =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][k];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for (j=0; j&lt;n; j++)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 += r * b[k][j];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1" y="23780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1" y="23780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1" y="23780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64074" y="2959101"/>
            <a:ext cx="3494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89648" y="2959101"/>
            <a:ext cx="3367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934232" y="2959101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4338" y="2578101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6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69421" y="2349501"/>
            <a:ext cx="56731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5622" y="2349501"/>
            <a:ext cx="60585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76671" y="1816101"/>
            <a:ext cx="12735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Inner loop: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16664" y="3451227"/>
            <a:ext cx="1182688" cy="1030288"/>
            <a:chOff x="3979" y="2264"/>
            <a:chExt cx="745" cy="649"/>
          </a:xfrm>
        </p:grpSpPr>
        <p:sp>
          <p:nvSpPr>
            <p:cNvPr id="174098" name="Rectangle 18"/>
            <p:cNvSpPr>
              <a:spLocks noChangeArrowheads="1"/>
            </p:cNvSpPr>
            <p:nvPr/>
          </p:nvSpPr>
          <p:spPr bwMode="auto">
            <a:xfrm>
              <a:off x="3979" y="2682"/>
              <a:ext cx="7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Row-wise</a:t>
              </a:r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 flipV="1">
              <a:off x="433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459664" y="3451227"/>
            <a:ext cx="1182688" cy="1030288"/>
            <a:chOff x="4699" y="2264"/>
            <a:chExt cx="745" cy="649"/>
          </a:xfrm>
        </p:grpSpPr>
        <p:sp>
          <p:nvSpPr>
            <p:cNvPr id="174101" name="Rectangle 21"/>
            <p:cNvSpPr>
              <a:spLocks noChangeArrowheads="1"/>
            </p:cNvSpPr>
            <p:nvPr/>
          </p:nvSpPr>
          <p:spPr bwMode="auto">
            <a:xfrm>
              <a:off x="4699" y="2682"/>
              <a:ext cx="7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Row-wise</a:t>
              </a:r>
            </a:p>
          </p:txBody>
        </p:sp>
        <p:sp>
          <p:nvSpPr>
            <p:cNvPr id="174102" name="Line 22"/>
            <p:cNvSpPr>
              <a:spLocks noChangeShapeType="1"/>
            </p:cNvSpPr>
            <p:nvPr/>
          </p:nvSpPr>
          <p:spPr bwMode="auto">
            <a:xfrm flipV="1">
              <a:off x="505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3927" y="4122739"/>
            <a:ext cx="74719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1" y="34591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1" y="4868864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Misses per Inner Loop Iteration:</a:t>
            </a: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</a:t>
            </a:r>
            <a:r>
              <a:rPr lang="en-US" sz="2000" u="sng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B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C</a:t>
            </a:r>
            <a:endParaRPr lang="en-US" sz="2000" dirty="0">
              <a:latin typeface="Helvetica" pitchFamily="34" charset="0"/>
            </a:endParaRP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0.0	0.25	0.25</a:t>
            </a:r>
          </a:p>
        </p:txBody>
      </p:sp>
    </p:spTree>
    <p:extLst>
      <p:ext uri="{BB962C8B-B14F-4D97-AF65-F5344CB8AC3E}">
        <p14:creationId xmlns:p14="http://schemas.microsoft.com/office/powerpoint/2010/main" val="83731055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9" y="1766888"/>
            <a:ext cx="4352925" cy="2127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jki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for (j=0; j&lt;n; j++)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for (k=0; k&lt;n; k++)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r = b[k][j];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][k] * r;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1" y="26066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1" y="26066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1" y="26066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64074" y="3187701"/>
            <a:ext cx="3494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89648" y="3187701"/>
            <a:ext cx="3367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934232" y="3187701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3938" y="2273301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(*,j)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3006726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2745" y="2590801"/>
            <a:ext cx="56731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2371" y="1828801"/>
            <a:ext cx="12735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0022" y="2273301"/>
            <a:ext cx="60585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(*,k)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00640" y="3679825"/>
            <a:ext cx="1119187" cy="1308101"/>
            <a:chOff x="3213" y="2408"/>
            <a:chExt cx="705" cy="824"/>
          </a:xfrm>
        </p:grpSpPr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3213" y="2826"/>
              <a:ext cx="705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Column 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wise</a:t>
              </a:r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 flipV="1">
              <a:off x="3567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462839" y="3679825"/>
            <a:ext cx="1055687" cy="1308101"/>
            <a:chOff x="4701" y="2408"/>
            <a:chExt cx="665" cy="824"/>
          </a:xfrm>
        </p:grpSpPr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701" y="2826"/>
              <a:ext cx="665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Column-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wise</a:t>
              </a:r>
            </a:p>
          </p:txBody>
        </p:sp>
        <p:sp>
          <p:nvSpPr>
            <p:cNvPr id="175126" name="Line 22"/>
            <p:cNvSpPr>
              <a:spLocks noChangeShapeType="1"/>
            </p:cNvSpPr>
            <p:nvPr/>
          </p:nvSpPr>
          <p:spPr bwMode="auto">
            <a:xfrm flipV="1">
              <a:off x="5055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367465" y="3687763"/>
            <a:ext cx="747712" cy="1030288"/>
            <a:chOff x="4011" y="2413"/>
            <a:chExt cx="471" cy="649"/>
          </a:xfrm>
        </p:grpSpPr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011" y="2831"/>
              <a:ext cx="47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Fixed</a:t>
              </a:r>
            </a:p>
          </p:txBody>
        </p:sp>
        <p:sp>
          <p:nvSpPr>
            <p:cNvPr id="175129" name="Line 25"/>
            <p:cNvSpPr>
              <a:spLocks noChangeShapeType="1"/>
            </p:cNvSpPr>
            <p:nvPr/>
          </p:nvSpPr>
          <p:spPr bwMode="auto">
            <a:xfrm flipV="1">
              <a:off x="4364" y="2413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1" y="4868864"/>
            <a:ext cx="4813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Misses per Inner Loop Iteration:</a:t>
            </a: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</a:t>
            </a:r>
            <a:r>
              <a:rPr lang="en-US" sz="2000" u="sng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B</a:t>
            </a:r>
            <a:r>
              <a:rPr lang="en-US" sz="2000" dirty="0" smtClean="0">
                <a:latin typeface="Helvetica" pitchFamily="34" charset="0"/>
              </a:rPr>
              <a:t>	</a:t>
            </a:r>
            <a:r>
              <a:rPr lang="en-US" sz="2000" u="sng" dirty="0" smtClean="0">
                <a:latin typeface="Helvetica" pitchFamily="34" charset="0"/>
              </a:rPr>
              <a:t>C</a:t>
            </a:r>
            <a:endParaRPr lang="en-US" sz="2000" dirty="0">
              <a:latin typeface="Helvetica" pitchFamily="34" charset="0"/>
            </a:endParaRP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1.0	0.0	1.0</a:t>
            </a:r>
          </a:p>
        </p:txBody>
      </p:sp>
    </p:spTree>
    <p:extLst>
      <p:ext uri="{BB962C8B-B14F-4D97-AF65-F5344CB8AC3E}">
        <p14:creationId xmlns:p14="http://schemas.microsoft.com/office/powerpoint/2010/main" val="3504502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40" y="1782763"/>
            <a:ext cx="4518025" cy="2088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kji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for (k=0; k&lt;n; k++)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for (j=0; j&lt;n; j++)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r = b[k][j];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][k] * r;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/>
              <a:t>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1" y="26066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1" y="26066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1" y="2606676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1574" y="3187701"/>
            <a:ext cx="3494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7148" y="3187701"/>
            <a:ext cx="3367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51732" y="3187701"/>
            <a:ext cx="3494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1438" y="2273301"/>
            <a:ext cx="5417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6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0245" y="2590801"/>
            <a:ext cx="56731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79871" y="1828801"/>
            <a:ext cx="12735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37522" y="2273301"/>
            <a:ext cx="60585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(*,k)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596065" y="3573463"/>
            <a:ext cx="747712" cy="1030288"/>
            <a:chOff x="4155" y="2365"/>
            <a:chExt cx="471" cy="649"/>
          </a:xfrm>
        </p:grpSpPr>
        <p:sp>
          <p:nvSpPr>
            <p:cNvPr id="176146" name="Rectangle 18"/>
            <p:cNvSpPr>
              <a:spLocks noChangeArrowheads="1"/>
            </p:cNvSpPr>
            <p:nvPr/>
          </p:nvSpPr>
          <p:spPr bwMode="auto">
            <a:xfrm>
              <a:off x="4155" y="2783"/>
              <a:ext cx="47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Fixed</a:t>
              </a:r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 flipV="1">
              <a:off x="4508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405439" y="3565525"/>
            <a:ext cx="1055687" cy="1308101"/>
            <a:chOff x="3405" y="2360"/>
            <a:chExt cx="665" cy="824"/>
          </a:xfrm>
        </p:grpSpPr>
        <p:sp>
          <p:nvSpPr>
            <p:cNvPr id="176149" name="Rectangle 21"/>
            <p:cNvSpPr>
              <a:spLocks noChangeArrowheads="1"/>
            </p:cNvSpPr>
            <p:nvPr/>
          </p:nvSpPr>
          <p:spPr bwMode="auto">
            <a:xfrm>
              <a:off x="3405" y="2778"/>
              <a:ext cx="665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Column-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wise</a:t>
              </a:r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 flipV="1">
              <a:off x="3759" y="2360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691439" y="3565525"/>
            <a:ext cx="1055687" cy="1308101"/>
            <a:chOff x="4845" y="2360"/>
            <a:chExt cx="665" cy="824"/>
          </a:xfrm>
        </p:grpSpPr>
        <p:sp>
          <p:nvSpPr>
            <p:cNvPr id="176152" name="Rectangle 24"/>
            <p:cNvSpPr>
              <a:spLocks noChangeArrowheads="1"/>
            </p:cNvSpPr>
            <p:nvPr/>
          </p:nvSpPr>
          <p:spPr bwMode="auto">
            <a:xfrm>
              <a:off x="4845" y="2778"/>
              <a:ext cx="665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Column-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wise</a:t>
              </a:r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 flipV="1">
              <a:off x="5199" y="2360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1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95000"/>
              </a:lnSpc>
              <a:buClr>
                <a:schemeClr val="hlink"/>
              </a:buClr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Misses per Inner Loop Iteration:</a:t>
            </a: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</a:t>
            </a:r>
            <a:r>
              <a:rPr lang="en-US" sz="2000" u="sng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B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C</a:t>
            </a:r>
            <a:endParaRPr lang="en-US" sz="2000" dirty="0">
              <a:latin typeface="Helvetica" pitchFamily="34" charset="0"/>
            </a:endParaRPr>
          </a:p>
          <a:p>
            <a:pPr marL="560388" lvl="1" indent="-222250" algn="l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000" dirty="0">
                <a:latin typeface="Helvetica" pitchFamily="34" charset="0"/>
              </a:rPr>
              <a:t>		1.0	0.0	1.0</a:t>
            </a:r>
          </a:p>
        </p:txBody>
      </p:sp>
    </p:spTree>
    <p:extLst>
      <p:ext uri="{BB962C8B-B14F-4D97-AF65-F5344CB8AC3E}">
        <p14:creationId xmlns:p14="http://schemas.microsoft.com/office/powerpoint/2010/main" val="15399932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Content</a:t>
            </a:r>
            <a:endParaRPr lang="en-US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Cache: A smaller, faster storage device that acts as a staging area for a subset of the data in a larger, slower device.</a:t>
            </a:r>
          </a:p>
          <a:p>
            <a:r>
              <a:rPr lang="en-US" dirty="0" smtClean="0"/>
              <a:t>You are essentially allowing a smaller region of memory to hold data from a larger region. Not a 1-1 mapping.</a:t>
            </a:r>
          </a:p>
          <a:p>
            <a:r>
              <a:rPr lang="en-US" dirty="0" smtClean="0"/>
              <a:t>What kind of information do we need to keep:</a:t>
            </a:r>
          </a:p>
          <a:p>
            <a:pPr lvl="1"/>
            <a:r>
              <a:rPr lang="en-US" dirty="0" smtClean="0"/>
              <a:t>The actual data</a:t>
            </a:r>
          </a:p>
          <a:p>
            <a:pPr lvl="1"/>
            <a:r>
              <a:rPr lang="en-US" dirty="0" smtClean="0"/>
              <a:t>Where the data actually comes from</a:t>
            </a:r>
          </a:p>
          <a:p>
            <a:pPr lvl="1"/>
            <a:r>
              <a:rPr lang="en-US" dirty="0" smtClean="0"/>
              <a:t>If data is even considered valid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Matrix Multiplication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81000" y="2667000"/>
            <a:ext cx="2667000" cy="1751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>
                <a:latin typeface="Helvetica" pitchFamily="34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  {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(j=0; j&lt;n; j++) {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sum = 0.0;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(k=0; k&lt;n; k++) 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][k] * b[k][j];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c[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][j] = sum;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3552" y="1371601"/>
            <a:ext cx="2362825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sz="2400">
                <a:solidFill>
                  <a:schemeClr val="accent1"/>
                </a:solidFill>
                <a:latin typeface="Helvetica" pitchFamily="34" charset="0"/>
              </a:rPr>
              <a:t>ijk (&amp; jik)</a:t>
            </a:r>
            <a:r>
              <a:rPr lang="en-US" sz="2400">
                <a:latin typeface="Helvetica" pitchFamily="34" charset="0"/>
              </a:rPr>
              <a:t>:</a:t>
            </a:r>
            <a:r>
              <a:rPr lang="en-US">
                <a:latin typeface="Helvetica" pitchFamily="34" charset="0"/>
              </a:rPr>
              <a:t> </a:t>
            </a:r>
          </a:p>
          <a:p>
            <a:pPr marL="114300" lvl="1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8600" algn="l"/>
              </a:tabLst>
            </a:pPr>
            <a:r>
              <a:rPr lang="en-US">
                <a:latin typeface="Helvetica" pitchFamily="34" charset="0"/>
              </a:rPr>
              <a:t> </a:t>
            </a:r>
            <a:r>
              <a:rPr lang="en-US" sz="2000" b="0">
                <a:latin typeface="Helvetica" pitchFamily="34" charset="0"/>
              </a:rPr>
              <a:t>2 loads, 0 stores</a:t>
            </a:r>
          </a:p>
          <a:p>
            <a:pPr marL="114300" lvl="1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Helvetica" pitchFamily="34" charset="0"/>
              </a:rPr>
              <a:t> misses/iter = </a:t>
            </a:r>
            <a:r>
              <a:rPr lang="en-US" sz="2000">
                <a:latin typeface="Helvetica" pitchFamily="34" charset="0"/>
              </a:rPr>
              <a:t>1.25</a:t>
            </a:r>
            <a:endParaRPr lang="en-US">
              <a:latin typeface="Helvetica" pitchFamily="34" charset="0"/>
            </a:endParaRP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3200400" y="2667001"/>
            <a:ext cx="2362200" cy="21210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 (k=0; k&lt;n; k++) {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r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][k];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(j=0; j&lt;n; j++)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c[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][j] += r * b[k][j];   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Helvetica" pitchFamily="34" charset="0"/>
            </a:endParaRP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5638800" y="2667001"/>
            <a:ext cx="2438400" cy="21210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 (j=0; j&lt;n; j++) {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(k=0; k&lt;n; k++) {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r = b[k][j];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c[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][j]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][k] * r;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	</a:t>
            </a:r>
          </a:p>
          <a:p>
            <a:pPr algn="l">
              <a:lnSpc>
                <a:spcPct val="100000"/>
              </a:lnSpc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014239" y="1371601"/>
            <a:ext cx="2221761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sz="2400">
                <a:solidFill>
                  <a:srgbClr val="009900"/>
                </a:solidFill>
                <a:latin typeface="Helvetica" pitchFamily="34" charset="0"/>
              </a:rPr>
              <a:t>kij (&amp; ikj)</a:t>
            </a:r>
            <a:r>
              <a:rPr lang="en-US" sz="2400">
                <a:latin typeface="Helvetica" pitchFamily="34" charset="0"/>
              </a:rPr>
              <a:t>:</a:t>
            </a:r>
            <a:r>
              <a:rPr lang="en-US">
                <a:latin typeface="Helvetica" pitchFamily="34" charset="0"/>
              </a:rPr>
              <a:t> </a:t>
            </a:r>
          </a:p>
          <a:p>
            <a:pPr marL="114300" lvl="1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8600" algn="l"/>
              </a:tabLst>
            </a:pPr>
            <a:r>
              <a:rPr lang="en-US">
                <a:latin typeface="Helvetica" pitchFamily="34" charset="0"/>
              </a:rPr>
              <a:t> </a:t>
            </a:r>
            <a:r>
              <a:rPr lang="en-US" sz="2000" b="0">
                <a:latin typeface="Helvetica" pitchFamily="34" charset="0"/>
              </a:rPr>
              <a:t>2 loads, 1 store</a:t>
            </a:r>
          </a:p>
          <a:p>
            <a:pPr marL="114300" lvl="1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Helvetica" pitchFamily="34" charset="0"/>
              </a:rPr>
              <a:t> misses/iter = </a:t>
            </a:r>
            <a:r>
              <a:rPr lang="en-US" sz="2000">
                <a:latin typeface="Helvetica" pitchFamily="34" charset="0"/>
              </a:rPr>
              <a:t>0.5</a:t>
            </a:r>
            <a:endParaRPr lang="en-US" b="0">
              <a:latin typeface="Helvetica" pitchFamily="34" charset="0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535252" y="1371601"/>
            <a:ext cx="2208937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sz="2400">
                <a:solidFill>
                  <a:srgbClr val="FF0000"/>
                </a:solidFill>
                <a:latin typeface="Helvetica" pitchFamily="34" charset="0"/>
              </a:rPr>
              <a:t>jki (&amp; kji)</a:t>
            </a:r>
            <a:r>
              <a:rPr lang="en-US" sz="2400">
                <a:latin typeface="Helvetica" pitchFamily="34" charset="0"/>
              </a:rPr>
              <a:t>:</a:t>
            </a:r>
            <a:r>
              <a:rPr lang="en-US">
                <a:latin typeface="Helvetica" pitchFamily="34" charset="0"/>
              </a:rPr>
              <a:t> </a:t>
            </a:r>
          </a:p>
          <a:p>
            <a:pPr marL="114300" lvl="1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8600" algn="l"/>
              </a:tabLst>
            </a:pPr>
            <a:r>
              <a:rPr lang="en-US">
                <a:latin typeface="Helvetica" pitchFamily="34" charset="0"/>
              </a:rPr>
              <a:t> </a:t>
            </a:r>
            <a:r>
              <a:rPr lang="en-US" sz="2000" b="0">
                <a:latin typeface="Helvetica" pitchFamily="34" charset="0"/>
              </a:rPr>
              <a:t>2 loads, 1 store</a:t>
            </a:r>
          </a:p>
          <a:p>
            <a:pPr marL="114300" lvl="1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Helvetica" pitchFamily="34" charset="0"/>
              </a:rPr>
              <a:t> misses/iter = </a:t>
            </a:r>
            <a:r>
              <a:rPr lang="en-US" sz="2000">
                <a:latin typeface="Helvetica" pitchFamily="34" charset="0"/>
              </a:rPr>
              <a:t>2.0</a:t>
            </a:r>
            <a:endParaRPr lang="en-US" b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2370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Pentium Matrix Multiply Performance</a:t>
            </a: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 rates are helpful but not perfect predictors.</a:t>
            </a:r>
          </a:p>
          <a:p>
            <a:pPr lvl="2"/>
            <a:r>
              <a:rPr lang="en-US" dirty="0" smtClean="0"/>
              <a:t>Code scheduling matters, too.</a:t>
            </a:r>
            <a:endParaRPr lang="en-US" dirty="0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835026" y="2159001"/>
          <a:ext cx="7623175" cy="5307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11442700" imgH="8686800" progId="">
                  <p:embed/>
                </p:oleObj>
              </mc:Choice>
              <mc:Fallback>
                <p:oleObj name="Worksheet" r:id="rId4" imgW="11442700" imgH="8686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6" y="2159001"/>
                        <a:ext cx="7623175" cy="5307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885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37" name="Rectangle 10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Temporal Locality by Blocking</a:t>
            </a:r>
          </a:p>
        </p:txBody>
      </p:sp>
      <p:sp>
        <p:nvSpPr>
          <p:cNvPr id="179238" name="Rectangle 10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Blocked matrix multiplication</a:t>
            </a:r>
          </a:p>
          <a:p>
            <a:pPr lvl="1"/>
            <a:r>
              <a:rPr lang="en-US"/>
              <a:t>“block” (in this context) does not mean “cache block”.</a:t>
            </a:r>
          </a:p>
          <a:p>
            <a:pPr lvl="1"/>
            <a:r>
              <a:rPr lang="en-US"/>
              <a:t>Instead, it mean a sub-block within the matrix.</a:t>
            </a:r>
          </a:p>
          <a:p>
            <a:pPr lvl="1"/>
            <a:r>
              <a:rPr lang="en-US"/>
              <a:t>Example: N = 8; sub-block size = 4</a:t>
            </a:r>
          </a:p>
        </p:txBody>
      </p:sp>
      <p:sp>
        <p:nvSpPr>
          <p:cNvPr id="179203" name="Rectangle 1027"/>
          <p:cNvSpPr>
            <a:spLocks noChangeArrowheads="1"/>
          </p:cNvSpPr>
          <p:nvPr/>
        </p:nvSpPr>
        <p:spPr bwMode="auto">
          <a:xfrm>
            <a:off x="892183" y="5072063"/>
            <a:ext cx="5176822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  <a:r>
              <a:rPr lang="en-US" b="0" baseline="-25000">
                <a:latin typeface="Helvetica" pitchFamily="34" charset="0"/>
              </a:rPr>
              <a:t>11</a:t>
            </a:r>
            <a:r>
              <a:rPr lang="en-US" b="0">
                <a:latin typeface="Helvetica" pitchFamily="34" charset="0"/>
              </a:rPr>
              <a:t>  =  A</a:t>
            </a:r>
            <a:r>
              <a:rPr lang="en-US" b="0" baseline="-25000">
                <a:latin typeface="Helvetica" pitchFamily="34" charset="0"/>
              </a:rPr>
              <a:t>11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11</a:t>
            </a:r>
            <a:r>
              <a:rPr lang="en-US" b="0">
                <a:latin typeface="Helvetica" pitchFamily="34" charset="0"/>
              </a:rPr>
              <a:t> + A</a:t>
            </a:r>
            <a:r>
              <a:rPr lang="en-US" b="0" baseline="-25000">
                <a:latin typeface="Helvetica" pitchFamily="34" charset="0"/>
              </a:rPr>
              <a:t>12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21           </a:t>
            </a:r>
            <a:r>
              <a:rPr lang="en-US" b="0">
                <a:latin typeface="Helvetica" pitchFamily="34" charset="0"/>
              </a:rPr>
              <a:t>C</a:t>
            </a:r>
            <a:r>
              <a:rPr lang="en-US" b="0" baseline="-25000">
                <a:latin typeface="Helvetica" pitchFamily="34" charset="0"/>
              </a:rPr>
              <a:t>12</a:t>
            </a:r>
            <a:r>
              <a:rPr lang="en-US" b="0">
                <a:latin typeface="Helvetica" pitchFamily="34" charset="0"/>
              </a:rPr>
              <a:t>  =  A</a:t>
            </a:r>
            <a:r>
              <a:rPr lang="en-US" b="0" baseline="-25000">
                <a:latin typeface="Helvetica" pitchFamily="34" charset="0"/>
              </a:rPr>
              <a:t>11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12</a:t>
            </a:r>
            <a:r>
              <a:rPr lang="en-US" b="0">
                <a:latin typeface="Helvetica" pitchFamily="34" charset="0"/>
              </a:rPr>
              <a:t> + A</a:t>
            </a:r>
            <a:r>
              <a:rPr lang="en-US" b="0" baseline="-25000">
                <a:latin typeface="Helvetica" pitchFamily="34" charset="0"/>
              </a:rPr>
              <a:t>12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22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b="0" baseline="-25000"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C</a:t>
            </a:r>
            <a:r>
              <a:rPr lang="en-US" b="0" baseline="-25000">
                <a:latin typeface="Helvetica" pitchFamily="34" charset="0"/>
              </a:rPr>
              <a:t>21</a:t>
            </a:r>
            <a:r>
              <a:rPr lang="en-US" b="0">
                <a:latin typeface="Helvetica" pitchFamily="34" charset="0"/>
              </a:rPr>
              <a:t>  =  A</a:t>
            </a:r>
            <a:r>
              <a:rPr lang="en-US" b="0" baseline="-25000">
                <a:latin typeface="Helvetica" pitchFamily="34" charset="0"/>
              </a:rPr>
              <a:t>21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11</a:t>
            </a:r>
            <a:r>
              <a:rPr lang="en-US" b="0">
                <a:latin typeface="Helvetica" pitchFamily="34" charset="0"/>
              </a:rPr>
              <a:t> + A</a:t>
            </a:r>
            <a:r>
              <a:rPr lang="en-US" b="0" baseline="-25000">
                <a:latin typeface="Helvetica" pitchFamily="34" charset="0"/>
              </a:rPr>
              <a:t>22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21           </a:t>
            </a:r>
            <a:r>
              <a:rPr lang="en-US" b="0">
                <a:latin typeface="Helvetica" pitchFamily="34" charset="0"/>
              </a:rPr>
              <a:t>C</a:t>
            </a:r>
            <a:r>
              <a:rPr lang="en-US" b="0" baseline="-25000">
                <a:latin typeface="Helvetica" pitchFamily="34" charset="0"/>
              </a:rPr>
              <a:t>22</a:t>
            </a:r>
            <a:r>
              <a:rPr lang="en-US" b="0">
                <a:latin typeface="Helvetica" pitchFamily="34" charset="0"/>
              </a:rPr>
              <a:t>  =  A</a:t>
            </a:r>
            <a:r>
              <a:rPr lang="en-US" b="0" baseline="-25000">
                <a:latin typeface="Helvetica" pitchFamily="34" charset="0"/>
              </a:rPr>
              <a:t>21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12</a:t>
            </a:r>
            <a:r>
              <a:rPr lang="en-US" b="0">
                <a:latin typeface="Helvetica" pitchFamily="34" charset="0"/>
              </a:rPr>
              <a:t> + A</a:t>
            </a:r>
            <a:r>
              <a:rPr lang="en-US" b="0" baseline="-25000">
                <a:latin typeface="Helvetica" pitchFamily="34" charset="0"/>
              </a:rPr>
              <a:t>22</a:t>
            </a:r>
            <a:r>
              <a:rPr lang="en-US" b="0">
                <a:latin typeface="Helvetica" pitchFamily="34" charset="0"/>
              </a:rPr>
              <a:t>B</a:t>
            </a:r>
            <a:r>
              <a:rPr lang="en-US" b="0" baseline="-25000">
                <a:latin typeface="Helvetica" pitchFamily="34" charset="0"/>
              </a:rPr>
              <a:t>22</a:t>
            </a:r>
          </a:p>
        </p:txBody>
      </p:sp>
      <p:sp>
        <p:nvSpPr>
          <p:cNvPr id="179204" name="Rectangle 1028"/>
          <p:cNvSpPr>
            <a:spLocks noChangeArrowheads="1"/>
          </p:cNvSpPr>
          <p:nvPr/>
        </p:nvSpPr>
        <p:spPr bwMode="auto">
          <a:xfrm>
            <a:off x="986804" y="3084514"/>
            <a:ext cx="828330" cy="736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A</a:t>
            </a:r>
            <a:r>
              <a:rPr lang="en-US" sz="1400" b="0" baseline="-25000">
                <a:latin typeface="Helvetica" pitchFamily="34" charset="0"/>
              </a:rPr>
              <a:t>11</a:t>
            </a:r>
            <a:r>
              <a:rPr lang="en-US" sz="1400" b="0">
                <a:latin typeface="Helvetica" pitchFamily="34" charset="0"/>
              </a:rPr>
              <a:t>   A</a:t>
            </a:r>
            <a:r>
              <a:rPr lang="en-US" sz="1400" b="0" baseline="-25000">
                <a:latin typeface="Helvetica" pitchFamily="34" charset="0"/>
              </a:rPr>
              <a:t>12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A</a:t>
            </a:r>
            <a:r>
              <a:rPr lang="en-US" sz="1400" b="0" baseline="-25000">
                <a:latin typeface="Helvetica" pitchFamily="34" charset="0"/>
              </a:rPr>
              <a:t>21</a:t>
            </a:r>
            <a:r>
              <a:rPr lang="en-US" sz="1400" b="0">
                <a:latin typeface="Helvetica" pitchFamily="34" charset="0"/>
              </a:rPr>
              <a:t>   A</a:t>
            </a:r>
            <a:r>
              <a:rPr lang="en-US" sz="1400" b="0" baseline="-25000">
                <a:latin typeface="Helvetica" pitchFamily="34" charset="0"/>
              </a:rPr>
              <a:t>22</a:t>
            </a: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928689" y="3060700"/>
            <a:ext cx="215900" cy="838200"/>
            <a:chOff x="576" y="1536"/>
            <a:chExt cx="136" cy="528"/>
          </a:xfrm>
        </p:grpSpPr>
        <p:sp>
          <p:nvSpPr>
            <p:cNvPr id="179206" name="Line 1030"/>
            <p:cNvSpPr>
              <a:spLocks noChangeShapeType="1"/>
            </p:cNvSpPr>
            <p:nvPr/>
          </p:nvSpPr>
          <p:spPr bwMode="auto">
            <a:xfrm>
              <a:off x="576" y="1544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7" name="Line 1031"/>
            <p:cNvSpPr>
              <a:spLocks noChangeShapeType="1"/>
            </p:cNvSpPr>
            <p:nvPr/>
          </p:nvSpPr>
          <p:spPr bwMode="auto">
            <a:xfrm>
              <a:off x="584" y="153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8" name="Line 1032"/>
            <p:cNvSpPr>
              <a:spLocks noChangeShapeType="1"/>
            </p:cNvSpPr>
            <p:nvPr/>
          </p:nvSpPr>
          <p:spPr bwMode="auto">
            <a:xfrm>
              <a:off x="584" y="206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1843088" y="3060700"/>
            <a:ext cx="228600" cy="838200"/>
            <a:chOff x="1152" y="1536"/>
            <a:chExt cx="144" cy="528"/>
          </a:xfrm>
        </p:grpSpPr>
        <p:sp>
          <p:nvSpPr>
            <p:cNvPr id="179210" name="Line 1034"/>
            <p:cNvSpPr>
              <a:spLocks noChangeShapeType="1"/>
            </p:cNvSpPr>
            <p:nvPr/>
          </p:nvSpPr>
          <p:spPr bwMode="auto">
            <a:xfrm flipV="1">
              <a:off x="1296" y="1536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1" name="Line 1035"/>
            <p:cNvSpPr>
              <a:spLocks noChangeShapeType="1"/>
            </p:cNvSpPr>
            <p:nvPr/>
          </p:nvSpPr>
          <p:spPr bwMode="auto">
            <a:xfrm flipH="1">
              <a:off x="1152" y="206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2" name="Line 1036"/>
            <p:cNvSpPr>
              <a:spLocks noChangeShapeType="1"/>
            </p:cNvSpPr>
            <p:nvPr/>
          </p:nvSpPr>
          <p:spPr bwMode="auto">
            <a:xfrm flipH="1">
              <a:off x="1152" y="153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13" name="Rectangle 1037"/>
          <p:cNvSpPr>
            <a:spLocks noChangeArrowheads="1"/>
          </p:cNvSpPr>
          <p:nvPr/>
        </p:nvSpPr>
        <p:spPr bwMode="auto">
          <a:xfrm>
            <a:off x="2656296" y="3084514"/>
            <a:ext cx="842147" cy="736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B</a:t>
            </a:r>
            <a:r>
              <a:rPr lang="en-US" sz="1400" b="0" baseline="-25000">
                <a:latin typeface="Helvetica" pitchFamily="34" charset="0"/>
              </a:rPr>
              <a:t>11</a:t>
            </a:r>
            <a:r>
              <a:rPr lang="en-US" sz="1400" b="0">
                <a:latin typeface="Helvetica" pitchFamily="34" charset="0"/>
              </a:rPr>
              <a:t>   B</a:t>
            </a:r>
            <a:r>
              <a:rPr lang="en-US" sz="1400" b="0" baseline="-25000">
                <a:latin typeface="Helvetica" pitchFamily="34" charset="0"/>
              </a:rPr>
              <a:t>12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B</a:t>
            </a:r>
            <a:r>
              <a:rPr lang="en-US" sz="1400" b="0" baseline="-25000">
                <a:latin typeface="Helvetica" pitchFamily="34" charset="0"/>
              </a:rPr>
              <a:t>21</a:t>
            </a:r>
            <a:r>
              <a:rPr lang="en-US" sz="1400" b="0">
                <a:latin typeface="Helvetica" pitchFamily="34" charset="0"/>
              </a:rPr>
              <a:t>   B</a:t>
            </a:r>
            <a:r>
              <a:rPr lang="en-US" sz="1400" b="0" baseline="-25000">
                <a:latin typeface="Helvetica" pitchFamily="34" charset="0"/>
              </a:rPr>
              <a:t>22</a:t>
            </a:r>
          </a:p>
        </p:txBody>
      </p:sp>
      <p:grpSp>
        <p:nvGrpSpPr>
          <p:cNvPr id="4" name="Group 1038"/>
          <p:cNvGrpSpPr>
            <a:grpSpLocks/>
          </p:cNvGrpSpPr>
          <p:nvPr/>
        </p:nvGrpSpPr>
        <p:grpSpPr bwMode="auto">
          <a:xfrm>
            <a:off x="2605089" y="3060700"/>
            <a:ext cx="215900" cy="838200"/>
            <a:chOff x="1632" y="1536"/>
            <a:chExt cx="136" cy="528"/>
          </a:xfrm>
        </p:grpSpPr>
        <p:sp>
          <p:nvSpPr>
            <p:cNvPr id="179215" name="Line 1039"/>
            <p:cNvSpPr>
              <a:spLocks noChangeShapeType="1"/>
            </p:cNvSpPr>
            <p:nvPr/>
          </p:nvSpPr>
          <p:spPr bwMode="auto">
            <a:xfrm>
              <a:off x="1632" y="1544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6" name="Line 1040"/>
            <p:cNvSpPr>
              <a:spLocks noChangeShapeType="1"/>
            </p:cNvSpPr>
            <p:nvPr/>
          </p:nvSpPr>
          <p:spPr bwMode="auto">
            <a:xfrm>
              <a:off x="1640" y="153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7" name="Line 1041"/>
            <p:cNvSpPr>
              <a:spLocks noChangeShapeType="1"/>
            </p:cNvSpPr>
            <p:nvPr/>
          </p:nvSpPr>
          <p:spPr bwMode="auto">
            <a:xfrm>
              <a:off x="1640" y="206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42"/>
          <p:cNvGrpSpPr>
            <a:grpSpLocks/>
          </p:cNvGrpSpPr>
          <p:nvPr/>
        </p:nvGrpSpPr>
        <p:grpSpPr bwMode="auto">
          <a:xfrm>
            <a:off x="3443288" y="3060700"/>
            <a:ext cx="228600" cy="838200"/>
            <a:chOff x="2160" y="1536"/>
            <a:chExt cx="144" cy="528"/>
          </a:xfrm>
        </p:grpSpPr>
        <p:sp>
          <p:nvSpPr>
            <p:cNvPr id="179219" name="Line 1043"/>
            <p:cNvSpPr>
              <a:spLocks noChangeShapeType="1"/>
            </p:cNvSpPr>
            <p:nvPr/>
          </p:nvSpPr>
          <p:spPr bwMode="auto">
            <a:xfrm flipV="1">
              <a:off x="2304" y="1536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1044"/>
            <p:cNvSpPr>
              <a:spLocks noChangeShapeType="1"/>
            </p:cNvSpPr>
            <p:nvPr/>
          </p:nvSpPr>
          <p:spPr bwMode="auto">
            <a:xfrm flipH="1">
              <a:off x="2160" y="206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1" name="Line 1045"/>
            <p:cNvSpPr>
              <a:spLocks noChangeShapeType="1"/>
            </p:cNvSpPr>
            <p:nvPr/>
          </p:nvSpPr>
          <p:spPr bwMode="auto">
            <a:xfrm flipH="1">
              <a:off x="2160" y="153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22" name="Rectangle 1046"/>
          <p:cNvSpPr>
            <a:spLocks noChangeArrowheads="1"/>
          </p:cNvSpPr>
          <p:nvPr/>
        </p:nvSpPr>
        <p:spPr bwMode="auto">
          <a:xfrm>
            <a:off x="2208575" y="3389314"/>
            <a:ext cx="30249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X</a:t>
            </a:r>
          </a:p>
        </p:txBody>
      </p:sp>
      <p:sp>
        <p:nvSpPr>
          <p:cNvPr id="179223" name="Rectangle 1047"/>
          <p:cNvSpPr>
            <a:spLocks noChangeArrowheads="1"/>
          </p:cNvSpPr>
          <p:nvPr/>
        </p:nvSpPr>
        <p:spPr bwMode="auto">
          <a:xfrm>
            <a:off x="3832895" y="3313114"/>
            <a:ext cx="28758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= </a:t>
            </a:r>
          </a:p>
        </p:txBody>
      </p:sp>
      <p:sp>
        <p:nvSpPr>
          <p:cNvPr id="179224" name="Rectangle 1048"/>
          <p:cNvSpPr>
            <a:spLocks noChangeArrowheads="1"/>
          </p:cNvSpPr>
          <p:nvPr/>
        </p:nvSpPr>
        <p:spPr bwMode="auto">
          <a:xfrm>
            <a:off x="4258114" y="3084514"/>
            <a:ext cx="857960" cy="736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C</a:t>
            </a:r>
            <a:r>
              <a:rPr lang="en-US" sz="1400" b="0" baseline="-25000">
                <a:latin typeface="Helvetica" pitchFamily="34" charset="0"/>
              </a:rPr>
              <a:t>11</a:t>
            </a:r>
            <a:r>
              <a:rPr lang="en-US" sz="1400" b="0">
                <a:latin typeface="Helvetica" pitchFamily="34" charset="0"/>
              </a:rPr>
              <a:t>   C</a:t>
            </a:r>
            <a:r>
              <a:rPr lang="en-US" sz="1400" b="0" baseline="-25000">
                <a:latin typeface="Helvetica" pitchFamily="34" charset="0"/>
              </a:rPr>
              <a:t>12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Helvetica" pitchFamily="34" charset="0"/>
              </a:rPr>
              <a:t>C</a:t>
            </a:r>
            <a:r>
              <a:rPr lang="en-US" sz="1400" b="0" baseline="-25000">
                <a:latin typeface="Helvetica" pitchFamily="34" charset="0"/>
              </a:rPr>
              <a:t>21</a:t>
            </a:r>
            <a:r>
              <a:rPr lang="en-US" sz="1400" b="0">
                <a:latin typeface="Helvetica" pitchFamily="34" charset="0"/>
              </a:rPr>
              <a:t>   C</a:t>
            </a:r>
            <a:r>
              <a:rPr lang="en-US" sz="1400" b="0" baseline="-25000">
                <a:latin typeface="Helvetica" pitchFamily="34" charset="0"/>
              </a:rPr>
              <a:t>22</a:t>
            </a:r>
          </a:p>
        </p:txBody>
      </p:sp>
      <p:grpSp>
        <p:nvGrpSpPr>
          <p:cNvPr id="6" name="Group 1049"/>
          <p:cNvGrpSpPr>
            <a:grpSpLocks/>
          </p:cNvGrpSpPr>
          <p:nvPr/>
        </p:nvGrpSpPr>
        <p:grpSpPr bwMode="auto">
          <a:xfrm>
            <a:off x="4205289" y="3060700"/>
            <a:ext cx="215900" cy="838200"/>
            <a:chOff x="2640" y="1536"/>
            <a:chExt cx="136" cy="528"/>
          </a:xfrm>
        </p:grpSpPr>
        <p:sp>
          <p:nvSpPr>
            <p:cNvPr id="179226" name="Line 1050"/>
            <p:cNvSpPr>
              <a:spLocks noChangeShapeType="1"/>
            </p:cNvSpPr>
            <p:nvPr/>
          </p:nvSpPr>
          <p:spPr bwMode="auto">
            <a:xfrm>
              <a:off x="2640" y="1544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7" name="Line 1051"/>
            <p:cNvSpPr>
              <a:spLocks noChangeShapeType="1"/>
            </p:cNvSpPr>
            <p:nvPr/>
          </p:nvSpPr>
          <p:spPr bwMode="auto">
            <a:xfrm>
              <a:off x="2648" y="153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8" name="Line 1052"/>
            <p:cNvSpPr>
              <a:spLocks noChangeShapeType="1"/>
            </p:cNvSpPr>
            <p:nvPr/>
          </p:nvSpPr>
          <p:spPr bwMode="auto">
            <a:xfrm>
              <a:off x="2648" y="206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53"/>
          <p:cNvGrpSpPr>
            <a:grpSpLocks/>
          </p:cNvGrpSpPr>
          <p:nvPr/>
        </p:nvGrpSpPr>
        <p:grpSpPr bwMode="auto">
          <a:xfrm>
            <a:off x="5043488" y="3060700"/>
            <a:ext cx="228600" cy="838200"/>
            <a:chOff x="3168" y="1536"/>
            <a:chExt cx="144" cy="528"/>
          </a:xfrm>
        </p:grpSpPr>
        <p:sp>
          <p:nvSpPr>
            <p:cNvPr id="179230" name="Line 1054"/>
            <p:cNvSpPr>
              <a:spLocks noChangeShapeType="1"/>
            </p:cNvSpPr>
            <p:nvPr/>
          </p:nvSpPr>
          <p:spPr bwMode="auto">
            <a:xfrm flipV="1">
              <a:off x="3312" y="1536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1" name="Line 1055"/>
            <p:cNvSpPr>
              <a:spLocks noChangeShapeType="1"/>
            </p:cNvSpPr>
            <p:nvPr/>
          </p:nvSpPr>
          <p:spPr bwMode="auto">
            <a:xfrm flipH="1">
              <a:off x="3168" y="206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2" name="Line 1056"/>
            <p:cNvSpPr>
              <a:spLocks noChangeShapeType="1"/>
            </p:cNvSpPr>
            <p:nvPr/>
          </p:nvSpPr>
          <p:spPr bwMode="auto">
            <a:xfrm flipH="1">
              <a:off x="3168" y="153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33" name="Rectangle 1057"/>
          <p:cNvSpPr>
            <a:spLocks noChangeArrowheads="1"/>
          </p:cNvSpPr>
          <p:nvPr/>
        </p:nvSpPr>
        <p:spPr bwMode="auto">
          <a:xfrm>
            <a:off x="838201" y="4257675"/>
            <a:ext cx="650875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 u="sng">
                <a:latin typeface="Helvetica" pitchFamily="34" charset="0"/>
              </a:rPr>
              <a:t>Key idea:</a:t>
            </a:r>
            <a:r>
              <a:rPr lang="en-US" b="0">
                <a:latin typeface="Helvetica" pitchFamily="34" charset="0"/>
              </a:rPr>
              <a:t> Sub-blocks (i.e., </a:t>
            </a:r>
            <a:r>
              <a:rPr lang="en-US">
                <a:latin typeface="Helvetica" pitchFamily="34" charset="0"/>
              </a:rPr>
              <a:t>A</a:t>
            </a:r>
            <a:r>
              <a:rPr lang="en-US" baseline="-25000">
                <a:latin typeface="Helvetica" pitchFamily="34" charset="0"/>
              </a:rPr>
              <a:t>xy</a:t>
            </a:r>
            <a:r>
              <a:rPr lang="en-US" b="0">
                <a:latin typeface="Helvetica" pitchFamily="34" charset="0"/>
              </a:rPr>
              <a:t>) can be treated just like scalars.</a:t>
            </a:r>
          </a:p>
        </p:txBody>
      </p:sp>
    </p:spTree>
    <p:extLst>
      <p:ext uri="{BB962C8B-B14F-4D97-AF65-F5344CB8AC3E}">
        <p14:creationId xmlns:p14="http://schemas.microsoft.com/office/powerpoint/2010/main" val="235502829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Pentium Blocked Matrix </a:t>
            </a:r>
            <a:br>
              <a:rPr lang="en-US"/>
            </a:br>
            <a:r>
              <a:rPr lang="en-US"/>
              <a:t>Multiply Performance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Blocking (bijk and bikj) improves performance by a factor of two over unblocked versions (ijk and jik)</a:t>
            </a:r>
          </a:p>
          <a:p>
            <a:pPr lvl="1"/>
            <a:r>
              <a:rPr lang="en-US"/>
              <a:t>relatively insensitive to array size.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219200" y="2590801"/>
          <a:ext cx="6553200" cy="448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11442700" imgH="6184900" progId="">
                  <p:embed/>
                </p:oleObj>
              </mc:Choice>
              <mc:Fallback>
                <p:oleObj name="Worksheet" r:id="rId4" imgW="11442700" imgH="6184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1"/>
                        <a:ext cx="6553200" cy="448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49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Observations</a:t>
            </a:r>
          </a:p>
        </p:txBody>
      </p:sp>
      <p:sp>
        <p:nvSpPr>
          <p:cNvPr id="18330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Programmer can optimize for cache performance</a:t>
            </a:r>
          </a:p>
          <a:p>
            <a:pPr lvl="1"/>
            <a:r>
              <a:rPr lang="en-US"/>
              <a:t>How data structures are organized</a:t>
            </a:r>
          </a:p>
          <a:p>
            <a:pPr lvl="1"/>
            <a:r>
              <a:rPr lang="en-US"/>
              <a:t>How data are accessed</a:t>
            </a:r>
          </a:p>
          <a:p>
            <a:pPr lvl="2"/>
            <a:r>
              <a:rPr lang="en-US"/>
              <a:t>Nested loop structure</a:t>
            </a:r>
          </a:p>
          <a:p>
            <a:pPr lvl="2"/>
            <a:r>
              <a:rPr lang="en-US"/>
              <a:t>Blocking is a general technique</a:t>
            </a:r>
          </a:p>
          <a:p>
            <a:r>
              <a:rPr lang="en-US"/>
              <a:t>All systems favor “cache friendly code”</a:t>
            </a:r>
          </a:p>
          <a:p>
            <a:pPr lvl="1"/>
            <a:r>
              <a:rPr lang="en-US"/>
              <a:t>Getting absolute optimum performance is very platform specific</a:t>
            </a:r>
          </a:p>
          <a:p>
            <a:pPr lvl="2"/>
            <a:r>
              <a:rPr lang="en-US"/>
              <a:t>Cache sizes, line sizes, associativities, etc.</a:t>
            </a:r>
          </a:p>
          <a:p>
            <a:pPr lvl="1"/>
            <a:r>
              <a:rPr lang="en-US"/>
              <a:t>Can get most of the advantage with generic code</a:t>
            </a:r>
          </a:p>
          <a:p>
            <a:pPr lvl="2"/>
            <a:r>
              <a:rPr lang="en-US"/>
              <a:t>Keep working set reasonably small (temporal locality)</a:t>
            </a:r>
          </a:p>
          <a:p>
            <a:pPr lvl="2"/>
            <a:r>
              <a:rPr lang="en-US"/>
              <a:t>Use small strides (spatial locality)</a:t>
            </a:r>
          </a:p>
        </p:txBody>
      </p:sp>
    </p:spTree>
    <p:extLst>
      <p:ext uri="{BB962C8B-B14F-4D97-AF65-F5344CB8AC3E}">
        <p14:creationId xmlns:p14="http://schemas.microsoft.com/office/powerpoint/2010/main" val="40862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Mapping</a:t>
            </a:r>
            <a:endParaRPr lang="en-US" dirty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967287" cy="5027612"/>
          </a:xfrm>
        </p:spPr>
        <p:txBody>
          <a:bodyPr/>
          <a:lstStyle/>
          <a:p>
            <a:r>
              <a:rPr lang="en-US" dirty="0" smtClean="0"/>
              <a:t>Multiple locations in memory map to same location in cache</a:t>
            </a:r>
          </a:p>
          <a:p>
            <a:r>
              <a:rPr lang="en-US" dirty="0" smtClean="0"/>
              <a:t>In addition to content, cache must keep which entry it is actually caching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7239000" y="5729287"/>
            <a:ext cx="971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Memory</a:t>
            </a:r>
            <a:endParaRPr lang="en-US" sz="1800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5486400" y="19812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486400" y="22098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486400" y="24384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486400" y="26670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7162800" y="19812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7162800" y="22098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162800" y="24384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7162800" y="26670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7162800" y="28956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7162800" y="31242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7162800" y="33528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7162800" y="35814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7162800" y="38100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162800" y="40386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162800" y="42672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7162800" y="44958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7162800" y="47244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7162800" y="49530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7162800" y="51816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7162800" y="54102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4" name="Text Box 28"/>
          <p:cNvSpPr txBox="1">
            <a:spLocks noChangeArrowheads="1"/>
          </p:cNvSpPr>
          <p:nvPr/>
        </p:nvSpPr>
        <p:spPr bwMode="auto">
          <a:xfrm>
            <a:off x="5609795" y="2909887"/>
            <a:ext cx="877163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CC0000"/>
                </a:solidFill>
              </a:rPr>
              <a:t>Cache</a:t>
            </a:r>
            <a:endParaRPr lang="en-US" sz="1800" dirty="0"/>
          </a:p>
        </p:txBody>
      </p:sp>
      <p:cxnSp>
        <p:nvCxnSpPr>
          <p:cNvPr id="136" name="Straight Arrow Connector 135"/>
          <p:cNvCxnSpPr>
            <a:stCxn id="102" idx="3"/>
            <a:endCxn id="118" idx="1"/>
          </p:cNvCxnSpPr>
          <p:nvPr/>
        </p:nvCxnSpPr>
        <p:spPr bwMode="auto">
          <a:xfrm>
            <a:off x="6553200" y="2095500"/>
            <a:ext cx="6096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02" idx="3"/>
            <a:endCxn id="122" idx="1"/>
          </p:cNvCxnSpPr>
          <p:nvPr/>
        </p:nvCxnSpPr>
        <p:spPr bwMode="auto">
          <a:xfrm>
            <a:off x="6553200" y="2095500"/>
            <a:ext cx="60960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Straight Arrow Connector 139"/>
          <p:cNvCxnSpPr>
            <a:stCxn id="102" idx="3"/>
            <a:endCxn id="126" idx="1"/>
          </p:cNvCxnSpPr>
          <p:nvPr/>
        </p:nvCxnSpPr>
        <p:spPr bwMode="auto">
          <a:xfrm>
            <a:off x="6553200" y="2095500"/>
            <a:ext cx="609600" cy="1828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>
            <a:stCxn id="102" idx="3"/>
          </p:cNvCxnSpPr>
          <p:nvPr/>
        </p:nvCxnSpPr>
        <p:spPr bwMode="auto">
          <a:xfrm>
            <a:off x="6553200" y="2095500"/>
            <a:ext cx="609600" cy="278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in cache</a:t>
            </a:r>
            <a:endParaRPr lang="en-US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433887" cy="5027612"/>
          </a:xfrm>
        </p:spPr>
        <p:txBody>
          <a:bodyPr/>
          <a:lstStyle/>
          <a:p>
            <a:r>
              <a:rPr lang="en-US" sz="2000" dirty="0" smtClean="0"/>
              <a:t>Part of memory address applied to cache</a:t>
            </a:r>
          </a:p>
          <a:p>
            <a:r>
              <a:rPr lang="en-US" sz="2000" dirty="0" smtClean="0"/>
              <a:t>Remaining is stored as tag in cache</a:t>
            </a:r>
            <a:endParaRPr lang="en-US" sz="1800" dirty="0" smtClean="0"/>
          </a:p>
          <a:p>
            <a:r>
              <a:rPr lang="en-US" sz="2000" dirty="0" smtClean="0"/>
              <a:t>If tag matches, hit, use data</a:t>
            </a:r>
          </a:p>
          <a:p>
            <a:r>
              <a:rPr lang="en-US" sz="2000" dirty="0" smtClean="0"/>
              <a:t>No match, miss, fetch data from memory</a:t>
            </a:r>
          </a:p>
          <a:p>
            <a:endParaRPr lang="en-US" dirty="0"/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5867400" y="2971800"/>
            <a:ext cx="2057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68580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4800600" y="2895600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788488" name="Text Box 8"/>
          <p:cNvSpPr txBox="1">
            <a:spLocks noChangeArrowheads="1"/>
          </p:cNvSpPr>
          <p:nvPr/>
        </p:nvSpPr>
        <p:spPr bwMode="auto">
          <a:xfrm>
            <a:off x="6096000" y="2590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5943600" y="3733800"/>
            <a:ext cx="1981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490" name="Rectangle 10" descr="Light horizontal"/>
          <p:cNvSpPr>
            <a:spLocks noChangeArrowheads="1"/>
          </p:cNvSpPr>
          <p:nvPr/>
        </p:nvSpPr>
        <p:spPr bwMode="auto">
          <a:xfrm>
            <a:off x="6781800" y="3962400"/>
            <a:ext cx="914400" cy="762000"/>
          </a:xfrm>
          <a:prstGeom prst="rect">
            <a:avLst/>
          </a:prstGeom>
          <a:pattFill prst="ltHorz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491" name="Rectangle 11" descr="Light horizontal"/>
          <p:cNvSpPr>
            <a:spLocks noChangeArrowheads="1"/>
          </p:cNvSpPr>
          <p:nvPr/>
        </p:nvSpPr>
        <p:spPr bwMode="auto">
          <a:xfrm>
            <a:off x="6172200" y="3962400"/>
            <a:ext cx="381000" cy="762000"/>
          </a:xfrm>
          <a:prstGeom prst="rect">
            <a:avLst/>
          </a:prstGeom>
          <a:pattFill prst="ltHorz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Elbow Connector 15"/>
          <p:cNvCxnSpPr>
            <a:stCxn id="788484" idx="3"/>
            <a:endCxn id="788489" idx="3"/>
          </p:cNvCxnSpPr>
          <p:nvPr/>
        </p:nvCxnSpPr>
        <p:spPr bwMode="auto">
          <a:xfrm>
            <a:off x="7924800" y="3086100"/>
            <a:ext cx="1588" cy="1257300"/>
          </a:xfrm>
          <a:prstGeom prst="bentConnector3">
            <a:avLst>
              <a:gd name="adj1" fmla="val 143954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6057900" y="3467100"/>
            <a:ext cx="533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228600"/>
            <a:ext cx="8940800" cy="573088"/>
          </a:xfrm>
        </p:spPr>
        <p:txBody>
          <a:bodyPr/>
          <a:lstStyle/>
          <a:p>
            <a:r>
              <a:rPr lang="en-US"/>
              <a:t>General Org of a Cache Memory</a:t>
            </a:r>
          </a:p>
        </p:txBody>
      </p:sp>
      <p:sp>
        <p:nvSpPr>
          <p:cNvPr id="698371" name="Rectangle 3"/>
          <p:cNvSpPr>
            <a:spLocks noChangeArrowheads="1"/>
          </p:cNvSpPr>
          <p:nvPr/>
        </p:nvSpPr>
        <p:spPr bwMode="auto">
          <a:xfrm>
            <a:off x="3435350" y="1585913"/>
            <a:ext cx="4267200" cy="12080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6330950" y="16621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73" name="Rectangle 5"/>
          <p:cNvSpPr>
            <a:spLocks noChangeArrowheads="1"/>
          </p:cNvSpPr>
          <p:nvPr/>
        </p:nvSpPr>
        <p:spPr bwMode="auto">
          <a:xfrm>
            <a:off x="70167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58737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54165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6330950" y="23352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70167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58737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54165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36639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381" name="Rectangle 13"/>
          <p:cNvSpPr>
            <a:spLocks noChangeArrowheads="1"/>
          </p:cNvSpPr>
          <p:nvPr/>
        </p:nvSpPr>
        <p:spPr bwMode="auto">
          <a:xfrm>
            <a:off x="36639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382" name="Rectangle 14"/>
          <p:cNvSpPr>
            <a:spLocks noChangeArrowheads="1"/>
          </p:cNvSpPr>
          <p:nvPr/>
        </p:nvSpPr>
        <p:spPr bwMode="auto">
          <a:xfrm>
            <a:off x="4349750" y="16621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383" name="Rectangle 15"/>
          <p:cNvSpPr>
            <a:spLocks noChangeArrowheads="1"/>
          </p:cNvSpPr>
          <p:nvPr/>
        </p:nvSpPr>
        <p:spPr bwMode="auto">
          <a:xfrm>
            <a:off x="4349750" y="23352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384" name="Text Box 16"/>
          <p:cNvSpPr txBox="1">
            <a:spLocks noChangeArrowheads="1"/>
          </p:cNvSpPr>
          <p:nvPr/>
        </p:nvSpPr>
        <p:spPr bwMode="auto">
          <a:xfrm>
            <a:off x="2752725" y="2057400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698385" name="AutoShape 17"/>
          <p:cNvSpPr>
            <a:spLocks/>
          </p:cNvSpPr>
          <p:nvPr/>
        </p:nvSpPr>
        <p:spPr bwMode="auto">
          <a:xfrm rot="-5400000">
            <a:off x="6330950" y="442913"/>
            <a:ext cx="152400" cy="1981200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5670550" y="823913"/>
            <a:ext cx="17192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B = 2</a:t>
            </a:r>
            <a:r>
              <a:rPr lang="en-US" sz="1600" b="1" i="1" baseline="30000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 bytes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cache block</a:t>
            </a:r>
          </a:p>
        </p:txBody>
      </p:sp>
      <p:sp>
        <p:nvSpPr>
          <p:cNvPr id="698387" name="AutoShape 19"/>
          <p:cNvSpPr>
            <a:spLocks/>
          </p:cNvSpPr>
          <p:nvPr/>
        </p:nvSpPr>
        <p:spPr bwMode="auto">
          <a:xfrm>
            <a:off x="7778750" y="1585913"/>
            <a:ext cx="152400" cy="1208087"/>
          </a:xfrm>
          <a:prstGeom prst="rightBrace">
            <a:avLst>
              <a:gd name="adj1" fmla="val 6605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7904163" y="1857375"/>
            <a:ext cx="954087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E</a:t>
            </a:r>
            <a:r>
              <a:rPr lang="en-US" sz="1600" b="1">
                <a:latin typeface="Helvetica" pitchFamily="34" charset="0"/>
              </a:rPr>
              <a:t>  lines 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set</a:t>
            </a:r>
          </a:p>
        </p:txBody>
      </p:sp>
      <p:sp>
        <p:nvSpPr>
          <p:cNvPr id="698389" name="AutoShape 21"/>
          <p:cNvSpPr>
            <a:spLocks/>
          </p:cNvSpPr>
          <p:nvPr/>
        </p:nvSpPr>
        <p:spPr bwMode="auto">
          <a:xfrm>
            <a:off x="2444750" y="1662113"/>
            <a:ext cx="228600" cy="4281487"/>
          </a:xfrm>
          <a:prstGeom prst="leftBrace">
            <a:avLst>
              <a:gd name="adj1" fmla="val 1560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1301750" y="3625850"/>
            <a:ext cx="1206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S = 2</a:t>
            </a:r>
            <a:r>
              <a:rPr lang="en-US" sz="1600" b="1" i="1" baseline="30000">
                <a:latin typeface="Helvetica" pitchFamily="34" charset="0"/>
              </a:rPr>
              <a:t>s</a:t>
            </a:r>
            <a:r>
              <a:rPr lang="en-US" sz="1600" b="1">
                <a:latin typeface="Helvetica" pitchFamily="34" charset="0"/>
              </a:rPr>
              <a:t> sets</a:t>
            </a:r>
          </a:p>
        </p:txBody>
      </p:sp>
      <p:sp>
        <p:nvSpPr>
          <p:cNvPr id="698391" name="AutoShape 23"/>
          <p:cNvSpPr>
            <a:spLocks/>
          </p:cNvSpPr>
          <p:nvPr/>
        </p:nvSpPr>
        <p:spPr bwMode="auto">
          <a:xfrm rot="-5400000">
            <a:off x="4691063" y="976313"/>
            <a:ext cx="152400" cy="914400"/>
          </a:xfrm>
          <a:prstGeom prst="rightBrace">
            <a:avLst>
              <a:gd name="adj1" fmla="val 50000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92" name="Text Box 24"/>
          <p:cNvSpPr txBox="1">
            <a:spLocks noChangeArrowheads="1"/>
          </p:cNvSpPr>
          <p:nvPr/>
        </p:nvSpPr>
        <p:spPr bwMode="auto">
          <a:xfrm>
            <a:off x="4300538" y="762000"/>
            <a:ext cx="1033462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t </a:t>
            </a:r>
            <a:r>
              <a:rPr lang="en-US" sz="1600" b="1">
                <a:latin typeface="Helvetica" pitchFamily="34" charset="0"/>
              </a:rPr>
              <a:t>tag bits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line</a:t>
            </a:r>
          </a:p>
        </p:txBody>
      </p:sp>
      <p:sp>
        <p:nvSpPr>
          <p:cNvPr id="698393" name="AutoShape 25"/>
          <p:cNvSpPr>
            <a:spLocks/>
          </p:cNvSpPr>
          <p:nvPr/>
        </p:nvSpPr>
        <p:spPr bwMode="auto">
          <a:xfrm rot="-5400000" flipH="1" flipV="1">
            <a:off x="3784600" y="1147763"/>
            <a:ext cx="190500" cy="5334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94" name="Text Box 26"/>
          <p:cNvSpPr txBox="1">
            <a:spLocks noChangeArrowheads="1"/>
          </p:cNvSpPr>
          <p:nvPr/>
        </p:nvSpPr>
        <p:spPr bwMode="auto">
          <a:xfrm>
            <a:off x="3219450" y="776288"/>
            <a:ext cx="11239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1 valid bit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line</a:t>
            </a:r>
          </a:p>
        </p:txBody>
      </p:sp>
      <p:sp>
        <p:nvSpPr>
          <p:cNvPr id="698395" name="Text Box 27"/>
          <p:cNvSpPr txBox="1">
            <a:spLocks noChangeArrowheads="1"/>
          </p:cNvSpPr>
          <p:nvPr/>
        </p:nvSpPr>
        <p:spPr bwMode="auto">
          <a:xfrm>
            <a:off x="3794125" y="6064250"/>
            <a:ext cx="37274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Cache size:  </a:t>
            </a:r>
            <a:r>
              <a:rPr lang="en-US" sz="1600" b="1" i="1">
                <a:latin typeface="Helvetica" pitchFamily="34" charset="0"/>
              </a:rPr>
              <a:t>C = B x E x S </a:t>
            </a:r>
            <a:r>
              <a:rPr lang="en-US" sz="1600" b="1">
                <a:latin typeface="Helvetica" pitchFamily="34" charset="0"/>
              </a:rPr>
              <a:t>data bytes</a:t>
            </a:r>
            <a:endParaRPr lang="en-US" sz="1600" b="1" i="1">
              <a:latin typeface="Helvetica" pitchFamily="34" charset="0"/>
            </a:endParaRPr>
          </a:p>
        </p:txBody>
      </p:sp>
      <p:sp>
        <p:nvSpPr>
          <p:cNvPr id="698396" name="Rectangle 28"/>
          <p:cNvSpPr>
            <a:spLocks noChangeArrowheads="1"/>
          </p:cNvSpPr>
          <p:nvPr/>
        </p:nvSpPr>
        <p:spPr bwMode="auto">
          <a:xfrm>
            <a:off x="5213350" y="2005013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97" name="Rectangle 29"/>
          <p:cNvSpPr>
            <a:spLocks noChangeArrowheads="1"/>
          </p:cNvSpPr>
          <p:nvPr/>
        </p:nvSpPr>
        <p:spPr bwMode="auto">
          <a:xfrm>
            <a:off x="3432175" y="2971800"/>
            <a:ext cx="4267200" cy="12080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98398" name="Rectangle 30"/>
          <p:cNvSpPr>
            <a:spLocks noChangeArrowheads="1"/>
          </p:cNvSpPr>
          <p:nvPr/>
        </p:nvSpPr>
        <p:spPr bwMode="auto">
          <a:xfrm>
            <a:off x="6327775" y="3048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99" name="Rectangle 31"/>
          <p:cNvSpPr>
            <a:spLocks noChangeArrowheads="1"/>
          </p:cNvSpPr>
          <p:nvPr/>
        </p:nvSpPr>
        <p:spPr bwMode="auto">
          <a:xfrm>
            <a:off x="70135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00" name="Rectangle 32"/>
          <p:cNvSpPr>
            <a:spLocks noChangeArrowheads="1"/>
          </p:cNvSpPr>
          <p:nvPr/>
        </p:nvSpPr>
        <p:spPr bwMode="auto">
          <a:xfrm>
            <a:off x="58705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01" name="Rectangle 33"/>
          <p:cNvSpPr>
            <a:spLocks noChangeArrowheads="1"/>
          </p:cNvSpPr>
          <p:nvPr/>
        </p:nvSpPr>
        <p:spPr bwMode="auto">
          <a:xfrm>
            <a:off x="54133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02" name="Rectangle 34"/>
          <p:cNvSpPr>
            <a:spLocks noChangeArrowheads="1"/>
          </p:cNvSpPr>
          <p:nvPr/>
        </p:nvSpPr>
        <p:spPr bwMode="auto">
          <a:xfrm>
            <a:off x="6327775" y="37211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03" name="Rectangle 35"/>
          <p:cNvSpPr>
            <a:spLocks noChangeArrowheads="1"/>
          </p:cNvSpPr>
          <p:nvPr/>
        </p:nvSpPr>
        <p:spPr bwMode="auto">
          <a:xfrm>
            <a:off x="70135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04" name="Rectangle 36"/>
          <p:cNvSpPr>
            <a:spLocks noChangeArrowheads="1"/>
          </p:cNvSpPr>
          <p:nvPr/>
        </p:nvSpPr>
        <p:spPr bwMode="auto">
          <a:xfrm>
            <a:off x="58705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05" name="Rectangle 37"/>
          <p:cNvSpPr>
            <a:spLocks noChangeArrowheads="1"/>
          </p:cNvSpPr>
          <p:nvPr/>
        </p:nvSpPr>
        <p:spPr bwMode="auto">
          <a:xfrm>
            <a:off x="54133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06" name="Rectangle 38"/>
          <p:cNvSpPr>
            <a:spLocks noChangeArrowheads="1"/>
          </p:cNvSpPr>
          <p:nvPr/>
        </p:nvSpPr>
        <p:spPr bwMode="auto">
          <a:xfrm>
            <a:off x="36607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07" name="Rectangle 39"/>
          <p:cNvSpPr>
            <a:spLocks noChangeArrowheads="1"/>
          </p:cNvSpPr>
          <p:nvPr/>
        </p:nvSpPr>
        <p:spPr bwMode="auto">
          <a:xfrm>
            <a:off x="36607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08" name="Rectangle 40"/>
          <p:cNvSpPr>
            <a:spLocks noChangeArrowheads="1"/>
          </p:cNvSpPr>
          <p:nvPr/>
        </p:nvSpPr>
        <p:spPr bwMode="auto">
          <a:xfrm>
            <a:off x="4346575" y="3048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09" name="Rectangle 41"/>
          <p:cNvSpPr>
            <a:spLocks noChangeArrowheads="1"/>
          </p:cNvSpPr>
          <p:nvPr/>
        </p:nvSpPr>
        <p:spPr bwMode="auto">
          <a:xfrm>
            <a:off x="4346575" y="37211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10" name="Text Box 42"/>
          <p:cNvSpPr txBox="1">
            <a:spLocks noChangeArrowheads="1"/>
          </p:cNvSpPr>
          <p:nvPr/>
        </p:nvSpPr>
        <p:spPr bwMode="auto">
          <a:xfrm>
            <a:off x="2749550" y="3443288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698411" name="Rectangle 43"/>
          <p:cNvSpPr>
            <a:spLocks noChangeArrowheads="1"/>
          </p:cNvSpPr>
          <p:nvPr/>
        </p:nvSpPr>
        <p:spPr bwMode="auto">
          <a:xfrm>
            <a:off x="5210175" y="3390900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12" name="Rectangle 44"/>
          <p:cNvSpPr>
            <a:spLocks noChangeArrowheads="1"/>
          </p:cNvSpPr>
          <p:nvPr/>
        </p:nvSpPr>
        <p:spPr bwMode="auto">
          <a:xfrm>
            <a:off x="3432175" y="4735513"/>
            <a:ext cx="4267200" cy="12080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98413" name="Rectangle 45"/>
          <p:cNvSpPr>
            <a:spLocks noChangeArrowheads="1"/>
          </p:cNvSpPr>
          <p:nvPr/>
        </p:nvSpPr>
        <p:spPr bwMode="auto">
          <a:xfrm>
            <a:off x="6327775" y="48117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14" name="Rectangle 46"/>
          <p:cNvSpPr>
            <a:spLocks noChangeArrowheads="1"/>
          </p:cNvSpPr>
          <p:nvPr/>
        </p:nvSpPr>
        <p:spPr bwMode="auto">
          <a:xfrm>
            <a:off x="70135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15" name="Rectangle 47"/>
          <p:cNvSpPr>
            <a:spLocks noChangeArrowheads="1"/>
          </p:cNvSpPr>
          <p:nvPr/>
        </p:nvSpPr>
        <p:spPr bwMode="auto">
          <a:xfrm>
            <a:off x="58705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16" name="Rectangle 48"/>
          <p:cNvSpPr>
            <a:spLocks noChangeArrowheads="1"/>
          </p:cNvSpPr>
          <p:nvPr/>
        </p:nvSpPr>
        <p:spPr bwMode="auto">
          <a:xfrm>
            <a:off x="54133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17" name="Rectangle 49"/>
          <p:cNvSpPr>
            <a:spLocks noChangeArrowheads="1"/>
          </p:cNvSpPr>
          <p:nvPr/>
        </p:nvSpPr>
        <p:spPr bwMode="auto">
          <a:xfrm>
            <a:off x="6327775" y="54848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18" name="Rectangle 50"/>
          <p:cNvSpPr>
            <a:spLocks noChangeArrowheads="1"/>
          </p:cNvSpPr>
          <p:nvPr/>
        </p:nvSpPr>
        <p:spPr bwMode="auto">
          <a:xfrm>
            <a:off x="70135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19" name="Rectangle 51"/>
          <p:cNvSpPr>
            <a:spLocks noChangeArrowheads="1"/>
          </p:cNvSpPr>
          <p:nvPr/>
        </p:nvSpPr>
        <p:spPr bwMode="auto">
          <a:xfrm>
            <a:off x="58705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20" name="Rectangle 52"/>
          <p:cNvSpPr>
            <a:spLocks noChangeArrowheads="1"/>
          </p:cNvSpPr>
          <p:nvPr/>
        </p:nvSpPr>
        <p:spPr bwMode="auto">
          <a:xfrm>
            <a:off x="54133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21" name="Rectangle 53"/>
          <p:cNvSpPr>
            <a:spLocks noChangeArrowheads="1"/>
          </p:cNvSpPr>
          <p:nvPr/>
        </p:nvSpPr>
        <p:spPr bwMode="auto">
          <a:xfrm>
            <a:off x="36607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22" name="Rectangle 54"/>
          <p:cNvSpPr>
            <a:spLocks noChangeArrowheads="1"/>
          </p:cNvSpPr>
          <p:nvPr/>
        </p:nvSpPr>
        <p:spPr bwMode="auto">
          <a:xfrm>
            <a:off x="36607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23" name="Rectangle 55"/>
          <p:cNvSpPr>
            <a:spLocks noChangeArrowheads="1"/>
          </p:cNvSpPr>
          <p:nvPr/>
        </p:nvSpPr>
        <p:spPr bwMode="auto">
          <a:xfrm>
            <a:off x="4346575" y="48117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24" name="Rectangle 56"/>
          <p:cNvSpPr>
            <a:spLocks noChangeArrowheads="1"/>
          </p:cNvSpPr>
          <p:nvPr/>
        </p:nvSpPr>
        <p:spPr bwMode="auto">
          <a:xfrm>
            <a:off x="4346575" y="54848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25" name="Text Box 57"/>
          <p:cNvSpPr txBox="1">
            <a:spLocks noChangeArrowheads="1"/>
          </p:cNvSpPr>
          <p:nvPr/>
        </p:nvSpPr>
        <p:spPr bwMode="auto">
          <a:xfrm>
            <a:off x="2549525" y="5207000"/>
            <a:ext cx="919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</a:t>
            </a:r>
            <a:r>
              <a:rPr lang="en-US" sz="1600" b="1" i="1">
                <a:latin typeface="Helvetica" pitchFamily="34" charset="0"/>
              </a:rPr>
              <a:t>S</a:t>
            </a:r>
            <a:r>
              <a:rPr lang="en-US" sz="1600" b="1">
                <a:latin typeface="Helvetica" pitchFamily="34" charset="0"/>
              </a:rPr>
              <a:t>-1:</a:t>
            </a:r>
          </a:p>
        </p:txBody>
      </p:sp>
      <p:sp>
        <p:nvSpPr>
          <p:cNvPr id="698426" name="Rectangle 58"/>
          <p:cNvSpPr>
            <a:spLocks noChangeArrowheads="1"/>
          </p:cNvSpPr>
          <p:nvPr/>
        </p:nvSpPr>
        <p:spPr bwMode="auto">
          <a:xfrm>
            <a:off x="5210175" y="5154613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27" name="Rectangle 59"/>
          <p:cNvSpPr>
            <a:spLocks noChangeArrowheads="1"/>
          </p:cNvSpPr>
          <p:nvPr/>
        </p:nvSpPr>
        <p:spPr bwMode="auto">
          <a:xfrm>
            <a:off x="5264150" y="4343400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152400" y="1066800"/>
            <a:ext cx="2178050" cy="2314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Cache is an array</a:t>
            </a:r>
          </a:p>
          <a:p>
            <a:pPr eaLnBrk="0" hangingPunct="0"/>
            <a:r>
              <a:rPr lang="en-US" b="1">
                <a:latin typeface="Helvetica" pitchFamily="34" charset="0"/>
              </a:rPr>
              <a:t>of sets.</a:t>
            </a:r>
          </a:p>
          <a:p>
            <a:pPr eaLnBrk="0" hangingPunct="0"/>
            <a:endParaRPr lang="en-US" b="1">
              <a:latin typeface="Helvetica" pitchFamily="34" charset="0"/>
            </a:endParaRPr>
          </a:p>
          <a:p>
            <a:pPr eaLnBrk="0" hangingPunct="0"/>
            <a:r>
              <a:rPr lang="en-US" b="1">
                <a:latin typeface="Helvetica" pitchFamily="34" charset="0"/>
              </a:rPr>
              <a:t>Each set contains</a:t>
            </a:r>
          </a:p>
          <a:p>
            <a:pPr eaLnBrk="0" hangingPunct="0"/>
            <a:r>
              <a:rPr lang="en-US" b="1">
                <a:latin typeface="Helvetica" pitchFamily="34" charset="0"/>
              </a:rPr>
              <a:t>one or more lines.</a:t>
            </a:r>
          </a:p>
          <a:p>
            <a:pPr eaLnBrk="0" hangingPunct="0"/>
            <a:endParaRPr lang="en-US" b="1">
              <a:latin typeface="Helvetica" pitchFamily="34" charset="0"/>
            </a:endParaRPr>
          </a:p>
          <a:p>
            <a:pPr eaLnBrk="0" hangingPunct="0"/>
            <a:r>
              <a:rPr lang="en-US" b="1">
                <a:latin typeface="Helvetica" pitchFamily="34" charset="0"/>
              </a:rPr>
              <a:t>Each line holds a</a:t>
            </a:r>
          </a:p>
          <a:p>
            <a:pPr eaLnBrk="0" hangingPunct="0"/>
            <a:r>
              <a:rPr lang="en-US" b="1">
                <a:latin typeface="Helvetica" pitchFamily="34" charset="0"/>
              </a:rPr>
              <a:t>block of data.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 Caches</a:t>
            </a:r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5324475" y="1744663"/>
            <a:ext cx="6683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 bits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6423025" y="1744663"/>
            <a:ext cx="7127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 bits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7307263" y="2124075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6164263" y="2124075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0423" name="Rectangle 7"/>
          <p:cNvSpPr>
            <a:spLocks noChangeArrowheads="1"/>
          </p:cNvSpPr>
          <p:nvPr/>
        </p:nvSpPr>
        <p:spPr bwMode="auto">
          <a:xfrm>
            <a:off x="5021263" y="2124075"/>
            <a:ext cx="1143000" cy="2317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0424" name="Rectangle 8"/>
          <p:cNvSpPr>
            <a:spLocks noChangeArrowheads="1"/>
          </p:cNvSpPr>
          <p:nvPr/>
        </p:nvSpPr>
        <p:spPr bwMode="auto">
          <a:xfrm>
            <a:off x="7554913" y="1714500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b bits</a:t>
            </a: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8323263" y="2324100"/>
            <a:ext cx="2540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0</a:t>
            </a:r>
          </a:p>
        </p:txBody>
      </p:sp>
      <p:sp>
        <p:nvSpPr>
          <p:cNvPr id="700426" name="Text Box 10"/>
          <p:cNvSpPr txBox="1">
            <a:spLocks noChangeArrowheads="1"/>
          </p:cNvSpPr>
          <p:nvPr/>
        </p:nvSpPr>
        <p:spPr bwMode="auto">
          <a:xfrm>
            <a:off x="4924425" y="2324100"/>
            <a:ext cx="409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m-1</a:t>
            </a:r>
          </a:p>
        </p:txBody>
      </p:sp>
      <p:sp>
        <p:nvSpPr>
          <p:cNvPr id="700427" name="Rectangle 11"/>
          <p:cNvSpPr>
            <a:spLocks noChangeArrowheads="1"/>
          </p:cNvSpPr>
          <p:nvPr/>
        </p:nvSpPr>
        <p:spPr bwMode="auto">
          <a:xfrm>
            <a:off x="5326063" y="2828925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&lt;tag&gt;</a:t>
            </a:r>
          </a:p>
        </p:txBody>
      </p:sp>
      <p:sp>
        <p:nvSpPr>
          <p:cNvPr id="700428" name="Rectangle 12"/>
          <p:cNvSpPr>
            <a:spLocks noChangeArrowheads="1"/>
          </p:cNvSpPr>
          <p:nvPr/>
        </p:nvSpPr>
        <p:spPr bwMode="auto">
          <a:xfrm>
            <a:off x="6035675" y="2828925"/>
            <a:ext cx="130016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&lt;set index&gt;</a:t>
            </a:r>
          </a:p>
        </p:txBody>
      </p:sp>
      <p:sp>
        <p:nvSpPr>
          <p:cNvPr id="700429" name="Rectangle 13"/>
          <p:cNvSpPr>
            <a:spLocks noChangeArrowheads="1"/>
          </p:cNvSpPr>
          <p:nvPr/>
        </p:nvSpPr>
        <p:spPr bwMode="auto">
          <a:xfrm>
            <a:off x="7240588" y="2828925"/>
            <a:ext cx="1560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&lt;block offset&gt;</a:t>
            </a:r>
          </a:p>
        </p:txBody>
      </p:sp>
      <p:sp>
        <p:nvSpPr>
          <p:cNvPr id="700430" name="AutoShape 14"/>
          <p:cNvSpPr>
            <a:spLocks/>
          </p:cNvSpPr>
          <p:nvPr/>
        </p:nvSpPr>
        <p:spPr bwMode="auto">
          <a:xfrm rot="5400000">
            <a:off x="5402263" y="21717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1" name="AutoShape 15"/>
          <p:cNvSpPr>
            <a:spLocks/>
          </p:cNvSpPr>
          <p:nvPr/>
        </p:nvSpPr>
        <p:spPr bwMode="auto">
          <a:xfrm rot="5400000">
            <a:off x="6545263" y="21717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2" name="AutoShape 16"/>
          <p:cNvSpPr>
            <a:spLocks/>
          </p:cNvSpPr>
          <p:nvPr/>
        </p:nvSpPr>
        <p:spPr bwMode="auto">
          <a:xfrm rot="5400000">
            <a:off x="7764463" y="21717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3" name="Text Box 17"/>
          <p:cNvSpPr txBox="1">
            <a:spLocks noChangeArrowheads="1"/>
          </p:cNvSpPr>
          <p:nvPr/>
        </p:nvSpPr>
        <p:spPr bwMode="auto">
          <a:xfrm>
            <a:off x="4940300" y="1416050"/>
            <a:ext cx="1266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Address A:</a:t>
            </a:r>
          </a:p>
        </p:txBody>
      </p:sp>
      <p:sp>
        <p:nvSpPr>
          <p:cNvPr id="700434" name="Line 18"/>
          <p:cNvSpPr>
            <a:spLocks noChangeShapeType="1"/>
          </p:cNvSpPr>
          <p:nvPr/>
        </p:nvSpPr>
        <p:spPr bwMode="auto">
          <a:xfrm>
            <a:off x="6705600" y="3149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5" name="Line 19"/>
          <p:cNvSpPr>
            <a:spLocks noChangeShapeType="1"/>
          </p:cNvSpPr>
          <p:nvPr/>
        </p:nvSpPr>
        <p:spPr bwMode="auto">
          <a:xfrm>
            <a:off x="7912100" y="3162300"/>
            <a:ext cx="0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6" name="Rectangle 20"/>
          <p:cNvSpPr>
            <a:spLocks noChangeAspect="1" noChangeArrowheads="1"/>
          </p:cNvSpPr>
          <p:nvPr/>
        </p:nvSpPr>
        <p:spPr bwMode="auto">
          <a:xfrm>
            <a:off x="798513" y="2414588"/>
            <a:ext cx="3087687" cy="8747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700437" name="Rectangle 21"/>
          <p:cNvSpPr>
            <a:spLocks noChangeAspect="1" noChangeArrowheads="1"/>
          </p:cNvSpPr>
          <p:nvPr/>
        </p:nvSpPr>
        <p:spPr bwMode="auto">
          <a:xfrm>
            <a:off x="2894013" y="2470150"/>
            <a:ext cx="4953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38" name="Rectangle 22"/>
          <p:cNvSpPr>
            <a:spLocks noChangeAspect="1" noChangeArrowheads="1"/>
          </p:cNvSpPr>
          <p:nvPr/>
        </p:nvSpPr>
        <p:spPr bwMode="auto">
          <a:xfrm>
            <a:off x="3389313" y="2470150"/>
            <a:ext cx="331787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39" name="Rectangle 23"/>
          <p:cNvSpPr>
            <a:spLocks noChangeAspect="1" noChangeArrowheads="1"/>
          </p:cNvSpPr>
          <p:nvPr/>
        </p:nvSpPr>
        <p:spPr bwMode="auto">
          <a:xfrm>
            <a:off x="2562225" y="2470150"/>
            <a:ext cx="3317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40" name="Rectangle 24"/>
          <p:cNvSpPr>
            <a:spLocks noChangeAspect="1" noChangeArrowheads="1"/>
          </p:cNvSpPr>
          <p:nvPr/>
        </p:nvSpPr>
        <p:spPr bwMode="auto">
          <a:xfrm>
            <a:off x="2232025" y="24701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41" name="Rectangle 25"/>
          <p:cNvSpPr>
            <a:spLocks noChangeAspect="1" noChangeArrowheads="1"/>
          </p:cNvSpPr>
          <p:nvPr/>
        </p:nvSpPr>
        <p:spPr bwMode="auto">
          <a:xfrm>
            <a:off x="2894013" y="2957513"/>
            <a:ext cx="4953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42" name="Rectangle 26"/>
          <p:cNvSpPr>
            <a:spLocks noChangeAspect="1" noChangeArrowheads="1"/>
          </p:cNvSpPr>
          <p:nvPr/>
        </p:nvSpPr>
        <p:spPr bwMode="auto">
          <a:xfrm>
            <a:off x="3389313" y="2957513"/>
            <a:ext cx="331787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43" name="Rectangle 27"/>
          <p:cNvSpPr>
            <a:spLocks noChangeAspect="1" noChangeArrowheads="1"/>
          </p:cNvSpPr>
          <p:nvPr/>
        </p:nvSpPr>
        <p:spPr bwMode="auto">
          <a:xfrm>
            <a:off x="2562225" y="2957513"/>
            <a:ext cx="3317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44" name="Rectangle 28"/>
          <p:cNvSpPr>
            <a:spLocks noChangeAspect="1" noChangeArrowheads="1"/>
          </p:cNvSpPr>
          <p:nvPr/>
        </p:nvSpPr>
        <p:spPr bwMode="auto">
          <a:xfrm>
            <a:off x="2232025" y="29575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45" name="Rectangle 29"/>
          <p:cNvSpPr>
            <a:spLocks noChangeAspect="1" noChangeArrowheads="1"/>
          </p:cNvSpPr>
          <p:nvPr/>
        </p:nvSpPr>
        <p:spPr bwMode="auto">
          <a:xfrm>
            <a:off x="963613" y="24701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46" name="Rectangle 30"/>
          <p:cNvSpPr>
            <a:spLocks noChangeAspect="1" noChangeArrowheads="1"/>
          </p:cNvSpPr>
          <p:nvPr/>
        </p:nvSpPr>
        <p:spPr bwMode="auto">
          <a:xfrm>
            <a:off x="963613" y="29575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47" name="Rectangle 31"/>
          <p:cNvSpPr>
            <a:spLocks noChangeAspect="1" noChangeArrowheads="1"/>
          </p:cNvSpPr>
          <p:nvPr/>
        </p:nvSpPr>
        <p:spPr bwMode="auto">
          <a:xfrm>
            <a:off x="1460500" y="2470150"/>
            <a:ext cx="6604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48" name="Rectangle 32"/>
          <p:cNvSpPr>
            <a:spLocks noChangeAspect="1" noChangeArrowheads="1"/>
          </p:cNvSpPr>
          <p:nvPr/>
        </p:nvSpPr>
        <p:spPr bwMode="auto">
          <a:xfrm>
            <a:off x="1460500" y="2957513"/>
            <a:ext cx="6604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71438" y="2724150"/>
            <a:ext cx="6461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set 0:</a:t>
            </a:r>
          </a:p>
        </p:txBody>
      </p:sp>
      <p:sp>
        <p:nvSpPr>
          <p:cNvPr id="700450" name="Rectangle 34"/>
          <p:cNvSpPr>
            <a:spLocks noChangeAspect="1" noChangeArrowheads="1"/>
          </p:cNvSpPr>
          <p:nvPr/>
        </p:nvSpPr>
        <p:spPr bwMode="auto">
          <a:xfrm>
            <a:off x="2084388" y="2717800"/>
            <a:ext cx="496887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51" name="Rectangle 35"/>
          <p:cNvSpPr>
            <a:spLocks noChangeAspect="1" noChangeArrowheads="1"/>
          </p:cNvSpPr>
          <p:nvPr/>
        </p:nvSpPr>
        <p:spPr bwMode="auto">
          <a:xfrm>
            <a:off x="787400" y="3435350"/>
            <a:ext cx="3089275" cy="8747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700452" name="Rectangle 36"/>
          <p:cNvSpPr>
            <a:spLocks noChangeAspect="1" noChangeArrowheads="1"/>
          </p:cNvSpPr>
          <p:nvPr/>
        </p:nvSpPr>
        <p:spPr bwMode="auto">
          <a:xfrm>
            <a:off x="2890838" y="3473450"/>
            <a:ext cx="496887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53" name="Rectangle 37"/>
          <p:cNvSpPr>
            <a:spLocks noChangeAspect="1" noChangeArrowheads="1"/>
          </p:cNvSpPr>
          <p:nvPr/>
        </p:nvSpPr>
        <p:spPr bwMode="auto">
          <a:xfrm>
            <a:off x="3387725" y="34734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54" name="Rectangle 38"/>
          <p:cNvSpPr>
            <a:spLocks noChangeAspect="1" noChangeArrowheads="1"/>
          </p:cNvSpPr>
          <p:nvPr/>
        </p:nvSpPr>
        <p:spPr bwMode="auto">
          <a:xfrm>
            <a:off x="2560638" y="34734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55" name="Rectangle 39"/>
          <p:cNvSpPr>
            <a:spLocks noChangeAspect="1" noChangeArrowheads="1"/>
          </p:cNvSpPr>
          <p:nvPr/>
        </p:nvSpPr>
        <p:spPr bwMode="auto">
          <a:xfrm>
            <a:off x="2228850" y="3473450"/>
            <a:ext cx="3317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56" name="Rectangle 40"/>
          <p:cNvSpPr>
            <a:spLocks noChangeAspect="1" noChangeArrowheads="1"/>
          </p:cNvSpPr>
          <p:nvPr/>
        </p:nvSpPr>
        <p:spPr bwMode="auto">
          <a:xfrm>
            <a:off x="2890838" y="3960813"/>
            <a:ext cx="496887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57" name="Rectangle 41"/>
          <p:cNvSpPr>
            <a:spLocks noChangeAspect="1" noChangeArrowheads="1"/>
          </p:cNvSpPr>
          <p:nvPr/>
        </p:nvSpPr>
        <p:spPr bwMode="auto">
          <a:xfrm>
            <a:off x="3387725" y="39608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58" name="Rectangle 42"/>
          <p:cNvSpPr>
            <a:spLocks noChangeAspect="1" noChangeArrowheads="1"/>
          </p:cNvSpPr>
          <p:nvPr/>
        </p:nvSpPr>
        <p:spPr bwMode="auto">
          <a:xfrm>
            <a:off x="2560638" y="39608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59" name="Rectangle 43"/>
          <p:cNvSpPr>
            <a:spLocks noChangeAspect="1" noChangeArrowheads="1"/>
          </p:cNvSpPr>
          <p:nvPr/>
        </p:nvSpPr>
        <p:spPr bwMode="auto">
          <a:xfrm>
            <a:off x="2228850" y="3960813"/>
            <a:ext cx="3317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60" name="Rectangle 44"/>
          <p:cNvSpPr>
            <a:spLocks noChangeAspect="1" noChangeArrowheads="1"/>
          </p:cNvSpPr>
          <p:nvPr/>
        </p:nvSpPr>
        <p:spPr bwMode="auto">
          <a:xfrm>
            <a:off x="962025" y="34734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61" name="Rectangle 45"/>
          <p:cNvSpPr>
            <a:spLocks noChangeAspect="1" noChangeArrowheads="1"/>
          </p:cNvSpPr>
          <p:nvPr/>
        </p:nvSpPr>
        <p:spPr bwMode="auto">
          <a:xfrm>
            <a:off x="962025" y="39608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62" name="Rectangle 46"/>
          <p:cNvSpPr>
            <a:spLocks noChangeAspect="1" noChangeArrowheads="1"/>
          </p:cNvSpPr>
          <p:nvPr/>
        </p:nvSpPr>
        <p:spPr bwMode="auto">
          <a:xfrm>
            <a:off x="1457325" y="3473450"/>
            <a:ext cx="6619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63" name="Rectangle 47"/>
          <p:cNvSpPr>
            <a:spLocks noChangeAspect="1" noChangeArrowheads="1"/>
          </p:cNvSpPr>
          <p:nvPr/>
        </p:nvSpPr>
        <p:spPr bwMode="auto">
          <a:xfrm>
            <a:off x="1457325" y="3960813"/>
            <a:ext cx="661988" cy="22066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64" name="Text Box 48"/>
          <p:cNvSpPr txBox="1">
            <a:spLocks noChangeAspect="1" noChangeArrowheads="1"/>
          </p:cNvSpPr>
          <p:nvPr/>
        </p:nvSpPr>
        <p:spPr bwMode="auto">
          <a:xfrm>
            <a:off x="68263" y="3729038"/>
            <a:ext cx="6461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set 1:</a:t>
            </a:r>
          </a:p>
        </p:txBody>
      </p:sp>
      <p:sp>
        <p:nvSpPr>
          <p:cNvPr id="700465" name="Rectangle 49"/>
          <p:cNvSpPr>
            <a:spLocks noChangeAspect="1" noChangeArrowheads="1"/>
          </p:cNvSpPr>
          <p:nvPr/>
        </p:nvSpPr>
        <p:spPr bwMode="auto">
          <a:xfrm>
            <a:off x="2082800" y="3721100"/>
            <a:ext cx="495300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66" name="Rectangle 50"/>
          <p:cNvSpPr>
            <a:spLocks noChangeAspect="1" noChangeArrowheads="1"/>
          </p:cNvSpPr>
          <p:nvPr/>
        </p:nvSpPr>
        <p:spPr bwMode="auto">
          <a:xfrm>
            <a:off x="795338" y="4694238"/>
            <a:ext cx="3089275" cy="8747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700467" name="Rectangle 51"/>
          <p:cNvSpPr>
            <a:spLocks noChangeAspect="1" noChangeArrowheads="1"/>
          </p:cNvSpPr>
          <p:nvPr/>
        </p:nvSpPr>
        <p:spPr bwMode="auto">
          <a:xfrm>
            <a:off x="2890838" y="4749800"/>
            <a:ext cx="496887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68" name="Rectangle 52"/>
          <p:cNvSpPr>
            <a:spLocks noChangeAspect="1" noChangeArrowheads="1"/>
          </p:cNvSpPr>
          <p:nvPr/>
        </p:nvSpPr>
        <p:spPr bwMode="auto">
          <a:xfrm>
            <a:off x="3387725" y="474980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69" name="Rectangle 53"/>
          <p:cNvSpPr>
            <a:spLocks noChangeAspect="1" noChangeArrowheads="1"/>
          </p:cNvSpPr>
          <p:nvPr/>
        </p:nvSpPr>
        <p:spPr bwMode="auto">
          <a:xfrm>
            <a:off x="2560638" y="474980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70" name="Rectangle 54"/>
          <p:cNvSpPr>
            <a:spLocks noChangeAspect="1" noChangeArrowheads="1"/>
          </p:cNvSpPr>
          <p:nvPr/>
        </p:nvSpPr>
        <p:spPr bwMode="auto">
          <a:xfrm>
            <a:off x="2228850" y="4749800"/>
            <a:ext cx="3317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71" name="Rectangle 55"/>
          <p:cNvSpPr>
            <a:spLocks noChangeAspect="1" noChangeArrowheads="1"/>
          </p:cNvSpPr>
          <p:nvPr/>
        </p:nvSpPr>
        <p:spPr bwMode="auto">
          <a:xfrm>
            <a:off x="2890838" y="5237163"/>
            <a:ext cx="496887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72" name="Rectangle 56"/>
          <p:cNvSpPr>
            <a:spLocks noChangeAspect="1" noChangeArrowheads="1"/>
          </p:cNvSpPr>
          <p:nvPr/>
        </p:nvSpPr>
        <p:spPr bwMode="auto">
          <a:xfrm>
            <a:off x="3387725" y="523716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73" name="Rectangle 57"/>
          <p:cNvSpPr>
            <a:spLocks noChangeAspect="1" noChangeArrowheads="1"/>
          </p:cNvSpPr>
          <p:nvPr/>
        </p:nvSpPr>
        <p:spPr bwMode="auto">
          <a:xfrm>
            <a:off x="2560638" y="523716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74" name="Rectangle 58"/>
          <p:cNvSpPr>
            <a:spLocks noChangeAspect="1" noChangeArrowheads="1"/>
          </p:cNvSpPr>
          <p:nvPr/>
        </p:nvSpPr>
        <p:spPr bwMode="auto">
          <a:xfrm>
            <a:off x="2228850" y="5237163"/>
            <a:ext cx="3317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75" name="Rectangle 59"/>
          <p:cNvSpPr>
            <a:spLocks noChangeAspect="1" noChangeArrowheads="1"/>
          </p:cNvSpPr>
          <p:nvPr/>
        </p:nvSpPr>
        <p:spPr bwMode="auto">
          <a:xfrm>
            <a:off x="962025" y="474980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76" name="Rectangle 60"/>
          <p:cNvSpPr>
            <a:spLocks noChangeAspect="1" noChangeArrowheads="1"/>
          </p:cNvSpPr>
          <p:nvPr/>
        </p:nvSpPr>
        <p:spPr bwMode="auto">
          <a:xfrm>
            <a:off x="962025" y="523716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77" name="Rectangle 61"/>
          <p:cNvSpPr>
            <a:spLocks noChangeAspect="1" noChangeArrowheads="1"/>
          </p:cNvSpPr>
          <p:nvPr/>
        </p:nvSpPr>
        <p:spPr bwMode="auto">
          <a:xfrm>
            <a:off x="1457325" y="4749800"/>
            <a:ext cx="6619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78" name="Rectangle 62"/>
          <p:cNvSpPr>
            <a:spLocks noChangeAspect="1" noChangeArrowheads="1"/>
          </p:cNvSpPr>
          <p:nvPr/>
        </p:nvSpPr>
        <p:spPr bwMode="auto">
          <a:xfrm>
            <a:off x="1457325" y="5237163"/>
            <a:ext cx="6619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79" name="Text Box 63"/>
          <p:cNvSpPr txBox="1">
            <a:spLocks noChangeAspect="1" noChangeArrowheads="1"/>
          </p:cNvSpPr>
          <p:nvPr/>
        </p:nvSpPr>
        <p:spPr bwMode="auto">
          <a:xfrm>
            <a:off x="-76200" y="5003800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set </a:t>
            </a:r>
            <a:r>
              <a:rPr lang="en-US" sz="1400" b="1" i="1">
                <a:latin typeface="Helvetica" pitchFamily="34" charset="0"/>
              </a:rPr>
              <a:t>S</a:t>
            </a:r>
            <a:r>
              <a:rPr lang="en-US" sz="1400" b="1">
                <a:latin typeface="Helvetica" pitchFamily="34" charset="0"/>
              </a:rPr>
              <a:t>-1:</a:t>
            </a:r>
          </a:p>
        </p:txBody>
      </p:sp>
      <p:sp>
        <p:nvSpPr>
          <p:cNvPr id="700480" name="Rectangle 64"/>
          <p:cNvSpPr>
            <a:spLocks noChangeAspect="1" noChangeArrowheads="1"/>
          </p:cNvSpPr>
          <p:nvPr/>
        </p:nvSpPr>
        <p:spPr bwMode="auto">
          <a:xfrm>
            <a:off x="2082800" y="4997450"/>
            <a:ext cx="495300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81" name="Rectangle 65"/>
          <p:cNvSpPr>
            <a:spLocks noChangeAspect="1" noChangeArrowheads="1"/>
          </p:cNvSpPr>
          <p:nvPr/>
        </p:nvSpPr>
        <p:spPr bwMode="auto">
          <a:xfrm>
            <a:off x="2120900" y="4410075"/>
            <a:ext cx="496888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82" name="Line 66"/>
          <p:cNvSpPr>
            <a:spLocks noChangeAspect="1" noChangeShapeType="1"/>
          </p:cNvSpPr>
          <p:nvPr/>
        </p:nvSpPr>
        <p:spPr bwMode="auto">
          <a:xfrm>
            <a:off x="3079750" y="3748088"/>
            <a:ext cx="0" cy="220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83" name="Line 67"/>
          <p:cNvSpPr>
            <a:spLocks noChangeShapeType="1"/>
          </p:cNvSpPr>
          <p:nvPr/>
        </p:nvSpPr>
        <p:spPr bwMode="auto">
          <a:xfrm flipH="1">
            <a:off x="3060700" y="3727450"/>
            <a:ext cx="4851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84" name="Line 68"/>
          <p:cNvSpPr>
            <a:spLocks noChangeShapeType="1"/>
          </p:cNvSpPr>
          <p:nvPr/>
        </p:nvSpPr>
        <p:spPr bwMode="auto">
          <a:xfrm flipH="1" flipV="1">
            <a:off x="3886200" y="3435350"/>
            <a:ext cx="283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85" name="Text Box 69"/>
          <p:cNvSpPr txBox="1">
            <a:spLocks noChangeArrowheads="1"/>
          </p:cNvSpPr>
          <p:nvPr/>
        </p:nvSpPr>
        <p:spPr bwMode="auto">
          <a:xfrm>
            <a:off x="4267200" y="4106174"/>
            <a:ext cx="4634602" cy="183742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Helvetica" pitchFamily="34" charset="0"/>
              </a:rPr>
              <a:t>The word at address A is in the cache if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the tag bits in one of the &lt;valid&gt; lines in 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set &lt;set index&gt; match &lt;tag&gt;.</a:t>
            </a:r>
          </a:p>
          <a:p>
            <a:pPr algn="l" eaLnBrk="0" hangingPunct="0"/>
            <a:endParaRPr lang="en-US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The word contents begin at offset 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&lt;block offset&gt; bytes from the beginning 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of the block.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/>
              <a:t>Simplest kind of cache</a:t>
            </a:r>
          </a:p>
          <a:p>
            <a:pPr marL="385763" indent="-385763"/>
            <a:r>
              <a:rPr lang="en-US"/>
              <a:t>Characterized by exactly one line per set.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2438400" y="2805113"/>
            <a:ext cx="42672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2438400" y="3352800"/>
            <a:ext cx="42672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438400" y="4191000"/>
            <a:ext cx="42672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2667000" y="28813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26670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2667000" y="4267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2474" name="Rectangle 10"/>
          <p:cNvSpPr>
            <a:spLocks noChangeArrowheads="1"/>
          </p:cNvSpPr>
          <p:nvPr/>
        </p:nvSpPr>
        <p:spPr bwMode="auto">
          <a:xfrm>
            <a:off x="3352800" y="28813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3352800" y="3429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2476" name="Rectangle 12"/>
          <p:cNvSpPr>
            <a:spLocks noChangeArrowheads="1"/>
          </p:cNvSpPr>
          <p:nvPr/>
        </p:nvSpPr>
        <p:spPr bwMode="auto">
          <a:xfrm>
            <a:off x="3352800" y="4267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2477" name="Text Box 13"/>
          <p:cNvSpPr txBox="1">
            <a:spLocks noChangeArrowheads="1"/>
          </p:cNvSpPr>
          <p:nvPr/>
        </p:nvSpPr>
        <p:spPr bwMode="auto">
          <a:xfrm>
            <a:off x="4343400" y="3810000"/>
            <a:ext cx="5127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02478" name="Text Box 14"/>
          <p:cNvSpPr txBox="1">
            <a:spLocks noChangeArrowheads="1"/>
          </p:cNvSpPr>
          <p:nvPr/>
        </p:nvSpPr>
        <p:spPr bwMode="auto">
          <a:xfrm>
            <a:off x="1739900" y="2863850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02479" name="Text Box 15"/>
          <p:cNvSpPr txBox="1">
            <a:spLocks noChangeArrowheads="1"/>
          </p:cNvSpPr>
          <p:nvPr/>
        </p:nvSpPr>
        <p:spPr bwMode="auto">
          <a:xfrm>
            <a:off x="1736725" y="3429000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1584325" y="4267200"/>
            <a:ext cx="919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S-1:</a:t>
            </a:r>
          </a:p>
        </p:txBody>
      </p:sp>
      <p:sp>
        <p:nvSpPr>
          <p:cNvPr id="702481" name="AutoShape 17"/>
          <p:cNvSpPr>
            <a:spLocks/>
          </p:cNvSpPr>
          <p:nvPr/>
        </p:nvSpPr>
        <p:spPr bwMode="auto">
          <a:xfrm>
            <a:off x="6781800" y="2805113"/>
            <a:ext cx="152400" cy="471487"/>
          </a:xfrm>
          <a:prstGeom prst="rightBrace">
            <a:avLst>
              <a:gd name="adj1" fmla="val 2578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6880225" y="2863850"/>
            <a:ext cx="1852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E=1</a:t>
            </a:r>
            <a:r>
              <a:rPr lang="en-US" sz="1600" b="1">
                <a:latin typeface="Helvetica" pitchFamily="34" charset="0"/>
              </a:rPr>
              <a:t>  lines per set</a:t>
            </a:r>
          </a:p>
        </p:txBody>
      </p:sp>
      <p:sp>
        <p:nvSpPr>
          <p:cNvPr id="702483" name="Rectangle 19"/>
          <p:cNvSpPr>
            <a:spLocks noChangeArrowheads="1"/>
          </p:cNvSpPr>
          <p:nvPr/>
        </p:nvSpPr>
        <p:spPr bwMode="auto">
          <a:xfrm>
            <a:off x="4419600" y="28813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2484" name="Rectangle 20"/>
          <p:cNvSpPr>
            <a:spLocks noChangeArrowheads="1"/>
          </p:cNvSpPr>
          <p:nvPr/>
        </p:nvSpPr>
        <p:spPr bwMode="auto">
          <a:xfrm>
            <a:off x="4419600" y="34147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2485" name="Rectangle 21"/>
          <p:cNvSpPr>
            <a:spLocks noChangeArrowheads="1"/>
          </p:cNvSpPr>
          <p:nvPr/>
        </p:nvSpPr>
        <p:spPr bwMode="auto">
          <a:xfrm>
            <a:off x="4419600" y="42529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8528</TotalTime>
  <Pages>15</Pages>
  <Words>3563</Words>
  <Application>Microsoft Office PowerPoint</Application>
  <PresentationFormat>On-screen Show (4:3)</PresentationFormat>
  <Paragraphs>1032</Paragraphs>
  <Slides>44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class6-wrapup</vt:lpstr>
      <vt:lpstr>Worksheet</vt:lpstr>
      <vt:lpstr>CS 211: Computer Architecture Memory Hierarchy &amp; Caching </vt:lpstr>
      <vt:lpstr>PowerPoint Presentation</vt:lpstr>
      <vt:lpstr>L1 Cache</vt:lpstr>
      <vt:lpstr>Cache Content</vt:lpstr>
      <vt:lpstr>Cache Mapping</vt:lpstr>
      <vt:lpstr>Finding data in cache</vt:lpstr>
      <vt:lpstr>General Org of a Cache Memory</vt:lpstr>
      <vt:lpstr>Addressing  Caches</vt:lpstr>
      <vt:lpstr>Direct-Mapped Cache</vt:lpstr>
      <vt:lpstr>Accessing Direct-Mapped Caches</vt:lpstr>
      <vt:lpstr>Accessing Direct-Mapped Caches</vt:lpstr>
      <vt:lpstr>Why Use Middle Bits as Index?</vt:lpstr>
      <vt:lpstr>Direct-Mapped Cache Simulation</vt:lpstr>
      <vt:lpstr>Set Associative Caches</vt:lpstr>
      <vt:lpstr>Accessing Set Associative Caches</vt:lpstr>
      <vt:lpstr>Accessing Set Associative Caches</vt:lpstr>
      <vt:lpstr>Accessing Set Associative Caches</vt:lpstr>
      <vt:lpstr>Replacement</vt:lpstr>
      <vt:lpstr>Replacement</vt:lpstr>
      <vt:lpstr>Fully Associative Caches</vt:lpstr>
      <vt:lpstr>Example: Direct mapped cache</vt:lpstr>
      <vt:lpstr>Example: 2-way associative  cache</vt:lpstr>
      <vt:lpstr>Example: 2-way associative  cache</vt:lpstr>
      <vt:lpstr>Writes and Cache</vt:lpstr>
      <vt:lpstr>Write-Back Caches</vt:lpstr>
      <vt:lpstr>Multi-Level Caches</vt:lpstr>
      <vt:lpstr>Intel Pentium Cache Hierarchy</vt:lpstr>
      <vt:lpstr>Cache Performance Metrics</vt:lpstr>
      <vt:lpstr>Miss Types</vt:lpstr>
      <vt:lpstr>Writing Cache Friendly Code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Pentium Matrix Multiply Performance</vt:lpstr>
      <vt:lpstr>Improving Temporal Locality by Blocking</vt:lpstr>
      <vt:lpstr>Pentium Blocked Matrix  Multiply Performance</vt:lpstr>
      <vt:lpstr>Concluding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307</cp:revision>
  <cp:lastPrinted>1999-01-11T23:34:46Z</cp:lastPrinted>
  <dcterms:created xsi:type="dcterms:W3CDTF">2010-02-04T16:54:31Z</dcterms:created>
  <dcterms:modified xsi:type="dcterms:W3CDTF">2011-12-05T16:13:01Z</dcterms:modified>
</cp:coreProperties>
</file>