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9"/>
  </p:notesMasterIdLst>
  <p:handoutMasterIdLst>
    <p:handoutMasterId r:id="rId50"/>
  </p:handoutMasterIdLst>
  <p:sldIdLst>
    <p:sldId id="256" r:id="rId2"/>
    <p:sldId id="463" r:id="rId3"/>
    <p:sldId id="477" r:id="rId4"/>
    <p:sldId id="496" r:id="rId5"/>
    <p:sldId id="394" r:id="rId6"/>
    <p:sldId id="510" r:id="rId7"/>
    <p:sldId id="511" r:id="rId8"/>
    <p:sldId id="502" r:id="rId9"/>
    <p:sldId id="503" r:id="rId10"/>
    <p:sldId id="504" r:id="rId11"/>
    <p:sldId id="505" r:id="rId12"/>
    <p:sldId id="529" r:id="rId13"/>
    <p:sldId id="537" r:id="rId14"/>
    <p:sldId id="538" r:id="rId15"/>
    <p:sldId id="539" r:id="rId16"/>
    <p:sldId id="540" r:id="rId17"/>
    <p:sldId id="541" r:id="rId18"/>
    <p:sldId id="542" r:id="rId19"/>
    <p:sldId id="543" r:id="rId20"/>
    <p:sldId id="549" r:id="rId21"/>
    <p:sldId id="545" r:id="rId22"/>
    <p:sldId id="546" r:id="rId23"/>
    <p:sldId id="547" r:id="rId24"/>
    <p:sldId id="548" r:id="rId25"/>
    <p:sldId id="530" r:id="rId26"/>
    <p:sldId id="531" r:id="rId27"/>
    <p:sldId id="532" r:id="rId28"/>
    <p:sldId id="533" r:id="rId29"/>
    <p:sldId id="508" r:id="rId30"/>
    <p:sldId id="275" r:id="rId31"/>
    <p:sldId id="402" r:id="rId32"/>
    <p:sldId id="400" r:id="rId33"/>
    <p:sldId id="534" r:id="rId34"/>
    <p:sldId id="535" r:id="rId35"/>
    <p:sldId id="417" r:id="rId36"/>
    <p:sldId id="418" r:id="rId37"/>
    <p:sldId id="442" r:id="rId38"/>
    <p:sldId id="443" r:id="rId39"/>
    <p:sldId id="444" r:id="rId40"/>
    <p:sldId id="445" r:id="rId41"/>
    <p:sldId id="446" r:id="rId42"/>
    <p:sldId id="447" r:id="rId43"/>
    <p:sldId id="448" r:id="rId44"/>
    <p:sldId id="449" r:id="rId45"/>
    <p:sldId id="450" r:id="rId46"/>
    <p:sldId id="451" r:id="rId47"/>
    <p:sldId id="452" r:id="rId48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99CC"/>
    <a:srgbClr val="CCFFFF"/>
    <a:srgbClr val="FFFF99"/>
    <a:srgbClr val="CC0000"/>
    <a:srgbClr val="000000"/>
    <a:srgbClr val="00001E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0" autoAdjust="0"/>
    <p:restoredTop sz="90588" autoAdjust="0"/>
  </p:normalViewPr>
  <p:slideViewPr>
    <p:cSldViewPr>
      <p:cViewPr>
        <p:scale>
          <a:sx n="80" d="100"/>
          <a:sy n="80" d="100"/>
        </p:scale>
        <p:origin x="-1120" y="-352"/>
      </p:cViewPr>
      <p:guideLst>
        <p:guide orient="horz" pos="2304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6734"/>
    </p:cViewPr>
  </p:sorterViewPr>
  <p:notesViewPr>
    <p:cSldViewPr>
      <p:cViewPr varScale="1">
        <p:scale>
          <a:sx n="83" d="100"/>
          <a:sy n="83" d="100"/>
        </p:scale>
        <p:origin x="-1920" y="-84"/>
      </p:cViewPr>
      <p:guideLst>
        <p:guide orient="horz" pos="3024"/>
        <p:guide pos="2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8.xml"/><Relationship Id="rId4" Type="http://schemas.openxmlformats.org/officeDocument/2006/relationships/slide" Target="slides/slide19.xml"/><Relationship Id="rId5" Type="http://schemas.openxmlformats.org/officeDocument/2006/relationships/slide" Target="slides/slide21.xml"/><Relationship Id="rId6" Type="http://schemas.openxmlformats.org/officeDocument/2006/relationships/slide" Target="slides/slide22.xml"/><Relationship Id="rId7" Type="http://schemas.openxmlformats.org/officeDocument/2006/relationships/slide" Target="slides/slide23.xml"/><Relationship Id="rId1" Type="http://schemas.openxmlformats.org/officeDocument/2006/relationships/slide" Target="slides/slide16.xml"/><Relationship Id="rId2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001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610" y="4560789"/>
            <a:ext cx="5365981" cy="43209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416" tIns="46871" rIns="95416" bIns="468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248843" y="9145558"/>
            <a:ext cx="817516" cy="2608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067" tIns="46871" rIns="92067" bIns="46871">
            <a:spAutoFit/>
          </a:bodyPr>
          <a:lstStyle/>
          <a:p>
            <a:pPr defTabSz="915865"/>
            <a:r>
              <a:rPr lang="en-US" sz="1200" b="0" dirty="0">
                <a:latin typeface="Century Gothic" pitchFamily="34" charset="0"/>
              </a:rPr>
              <a:t>Page </a:t>
            </a:r>
            <a:fld id="{5DC85E0A-D1C1-40D4-92BC-19060C4762CF}" type="slidenum">
              <a:rPr lang="en-US" sz="1200" b="0">
                <a:latin typeface="Century Gothic" pitchFamily="34" charset="0"/>
              </a:rPr>
              <a:pPr defTabSz="915865"/>
              <a:t>‹#›</a:t>
            </a:fld>
            <a:endParaRPr lang="en-US" sz="1200" b="0" dirty="0">
              <a:latin typeface="Century Gothic" pitchFamily="34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5488"/>
            <a:ext cx="4783138" cy="35893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20450289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725488"/>
            <a:ext cx="4783137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861" y="4560789"/>
            <a:ext cx="5363479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725488"/>
            <a:ext cx="4783137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861" y="4560789"/>
            <a:ext cx="5363479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725488"/>
            <a:ext cx="4783137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861" y="4560789"/>
            <a:ext cx="5363479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725488"/>
            <a:ext cx="4783137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861" y="4560789"/>
            <a:ext cx="5363479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725488"/>
            <a:ext cx="4783137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861" y="4560789"/>
            <a:ext cx="5363479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725488"/>
            <a:ext cx="4783137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861" y="4560789"/>
            <a:ext cx="5363479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725488"/>
            <a:ext cx="4783137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861" y="4560789"/>
            <a:ext cx="5363479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725488"/>
            <a:ext cx="4783137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861" y="4560789"/>
            <a:ext cx="5363479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725488"/>
            <a:ext cx="4783137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861" y="4560789"/>
            <a:ext cx="5363479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725488"/>
            <a:ext cx="4783137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861" y="4560789"/>
            <a:ext cx="5363479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725488"/>
            <a:ext cx="4783137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861" y="4560789"/>
            <a:ext cx="5363479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725488"/>
            <a:ext cx="4783137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433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861" y="4560789"/>
            <a:ext cx="5363479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725488"/>
            <a:ext cx="4783137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861" y="4560789"/>
            <a:ext cx="5363479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725488"/>
            <a:ext cx="4783137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861" y="4560789"/>
            <a:ext cx="5363479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725488"/>
            <a:ext cx="4783137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861" y="4560789"/>
            <a:ext cx="5363479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725488"/>
            <a:ext cx="4783137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861" y="4560789"/>
            <a:ext cx="5363479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725488"/>
            <a:ext cx="4783137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861" y="4560789"/>
            <a:ext cx="5363479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725488"/>
            <a:ext cx="4783137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861" y="4560789"/>
            <a:ext cx="5363479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725488"/>
            <a:ext cx="4783137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861" y="4560789"/>
            <a:ext cx="5363479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725488"/>
            <a:ext cx="4783137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861" y="4560789"/>
            <a:ext cx="5363479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725488"/>
            <a:ext cx="4783137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861" y="4560789"/>
            <a:ext cx="5363479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725488"/>
            <a:ext cx="4783137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861" y="4560789"/>
            <a:ext cx="5363479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5488"/>
            <a:ext cx="4783138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610" y="4560789"/>
            <a:ext cx="5365981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5488"/>
            <a:ext cx="4783138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610" y="4560789"/>
            <a:ext cx="5365981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5488"/>
            <a:ext cx="4783138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157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610" y="4560789"/>
            <a:ext cx="5365981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5488"/>
            <a:ext cx="4783138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610" y="4560789"/>
            <a:ext cx="5365981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5488"/>
            <a:ext cx="4783138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610" y="4560789"/>
            <a:ext cx="5365981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5488"/>
            <a:ext cx="4783138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610" y="4560789"/>
            <a:ext cx="5365981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5488"/>
            <a:ext cx="4783138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610" y="4560789"/>
            <a:ext cx="5365981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725488"/>
            <a:ext cx="4783137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861" y="4560789"/>
            <a:ext cx="5363479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5488"/>
            <a:ext cx="4783138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610" y="4560789"/>
            <a:ext cx="5365981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5488"/>
            <a:ext cx="4783138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610" y="4560789"/>
            <a:ext cx="5365981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5488"/>
            <a:ext cx="4783138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610" y="4560789"/>
            <a:ext cx="5365981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5488"/>
            <a:ext cx="4783138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610" y="4560789"/>
            <a:ext cx="5365981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725488"/>
            <a:ext cx="4783137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861" y="4560789"/>
            <a:ext cx="5363479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725488"/>
            <a:ext cx="4783137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861" y="4560789"/>
            <a:ext cx="5363479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725488"/>
            <a:ext cx="4783137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861" y="4560789"/>
            <a:ext cx="5363479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725488"/>
            <a:ext cx="4783137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861" y="4560789"/>
            <a:ext cx="5363479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8413" y="725488"/>
            <a:ext cx="4783137" cy="35893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861" y="4560789"/>
            <a:ext cx="5363479" cy="4320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90800"/>
            <a:ext cx="6400800" cy="1752600"/>
          </a:xfrm>
        </p:spPr>
        <p:txBody>
          <a:bodyPr/>
          <a:lstStyle>
            <a:lvl1pPr marL="0" indent="0" algn="l"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143000"/>
          </a:xfrm>
          <a:effectLst/>
        </p:spPr>
        <p:txBody>
          <a:bodyPr lIns="92066" tIns="46033" rIns="92066" bIns="46033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7988" y="247650"/>
            <a:ext cx="2157412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750" y="247650"/>
            <a:ext cx="6319838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657600" y="6400800"/>
            <a:ext cx="19812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235450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220788"/>
            <a:ext cx="4237037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624887" cy="502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247650"/>
            <a:ext cx="8586788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xmlns:p14="http://schemas.microsoft.com/office/powerpoint/2010/main" spd="med"/>
  <p:txStyles>
    <p:titleStyle>
      <a:lvl1pPr algn="ctr" rtl="0" fontAlgn="base">
        <a:lnSpc>
          <a:spcPct val="87000"/>
        </a:lnSpc>
        <a:spcBef>
          <a:spcPct val="0"/>
        </a:spcBef>
        <a:spcAft>
          <a:spcPct val="0"/>
        </a:spcAft>
        <a:defRPr sz="3400" b="1" baseline="0">
          <a:solidFill>
            <a:schemeClr val="hlink"/>
          </a:solidFill>
          <a:effectLst/>
          <a:latin typeface="+mj-lt"/>
          <a:ea typeface="+mj-ea"/>
          <a:cs typeface="+mj-cs"/>
        </a:defRPr>
      </a:lvl1pPr>
      <a:lvl2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2pPr>
      <a:lvl3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3pPr>
      <a:lvl4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4pPr>
      <a:lvl5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5pPr>
      <a:lvl6pPr marL="4572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6pPr>
      <a:lvl7pPr marL="9144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7pPr>
      <a:lvl8pPr marL="13716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8pPr>
      <a:lvl9pPr marL="18288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9pPr>
    </p:titleStyle>
    <p:bodyStyle>
      <a:lvl1pPr marL="0" indent="0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pitchFamily="2" charset="2"/>
        <a:defRPr sz="2400" b="0" i="0" baseline="0">
          <a:solidFill>
            <a:schemeClr val="accent4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1pPr>
      <a:lvl2pPr marL="744538" indent="-246063" algn="l" rtl="0" fontAlgn="base">
        <a:spcBef>
          <a:spcPct val="25000"/>
        </a:spcBef>
        <a:spcAft>
          <a:spcPct val="0"/>
        </a:spcAft>
        <a:buClrTx/>
        <a:buSzPct val="75000"/>
        <a:buFont typeface="Wingdings" pitchFamily="2" charset="2"/>
        <a:buChar char="n"/>
        <a:defRPr sz="2200" b="0" i="0" baseline="0">
          <a:solidFill>
            <a:schemeClr val="tx1"/>
          </a:solidFill>
          <a:latin typeface="+mn-lt"/>
        </a:defRPr>
      </a:lvl2pPr>
      <a:lvl3pPr marL="1146175" indent="-238125" algn="l" rtl="0" fontAlgn="base">
        <a:lnSpc>
          <a:spcPct val="107000"/>
        </a:lnSpc>
        <a:spcBef>
          <a:spcPct val="10000"/>
        </a:spcBef>
        <a:spcAft>
          <a:spcPct val="0"/>
        </a:spcAft>
        <a:buClrTx/>
        <a:buSzPct val="90000"/>
        <a:buFont typeface="Wingdings" pitchFamily="2" charset="2"/>
        <a:buChar char="l"/>
        <a:defRPr sz="2200" b="0" i="0" baseline="0">
          <a:solidFill>
            <a:srgbClr val="0000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4pPr>
      <a:lvl5pPr marL="24511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algn="l"/>
            <a:r>
              <a:rPr lang="en-US" dirty="0" err="1" smtClean="0"/>
              <a:t>Abhishek</a:t>
            </a:r>
            <a:r>
              <a:rPr lang="en-US" dirty="0" smtClean="0"/>
              <a:t> </a:t>
            </a:r>
            <a:r>
              <a:rPr lang="en-US" dirty="0" err="1" smtClean="0"/>
              <a:t>Bhattacharjee</a:t>
            </a:r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Topic:</a:t>
            </a:r>
          </a:p>
          <a:p>
            <a:pPr lvl="1"/>
            <a:r>
              <a:rPr lang="en-US" dirty="0" smtClean="0"/>
              <a:t>C Programming</a:t>
            </a:r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211: Computer Architecture</a:t>
            </a:r>
            <a:br>
              <a:rPr lang="en-US" dirty="0" smtClean="0"/>
            </a:br>
            <a:r>
              <a:rPr lang="en-US" dirty="0" smtClean="0"/>
              <a:t>Fall </a:t>
            </a:r>
            <a:r>
              <a:rPr lang="en-US" dirty="0" smtClean="0"/>
              <a:t>2015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 of Structs</a:t>
            </a:r>
            <a:endParaRPr lang="en-US" dirty="0"/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declare an array of </a:t>
            </a:r>
            <a:r>
              <a:rPr lang="en-US" dirty="0" err="1" smtClean="0"/>
              <a:t>struct</a:t>
            </a:r>
            <a:r>
              <a:rPr lang="en-US" dirty="0" smtClean="0"/>
              <a:t> items: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struct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flightType</a:t>
            </a:r>
            <a:r>
              <a:rPr lang="en-US" dirty="0" smtClean="0">
                <a:solidFill>
                  <a:schemeClr val="accent1"/>
                </a:solidFill>
              </a:rPr>
              <a:t> planes[100];</a:t>
            </a:r>
          </a:p>
          <a:p>
            <a:r>
              <a:rPr lang="en-US" dirty="0" smtClean="0"/>
              <a:t>Each array element is a </a:t>
            </a:r>
            <a:r>
              <a:rPr lang="en-US" dirty="0" err="1" smtClean="0"/>
              <a:t>struct</a:t>
            </a:r>
            <a:r>
              <a:rPr lang="en-US" dirty="0" smtClean="0"/>
              <a:t> item of type “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flightType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To access member of a particular element: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planes[34].altitude = 10000;</a:t>
            </a:r>
          </a:p>
          <a:p>
            <a:r>
              <a:rPr lang="en-US" dirty="0" smtClean="0"/>
              <a:t>Because the </a:t>
            </a:r>
            <a:r>
              <a:rPr lang="en-US" dirty="0" smtClean="0">
                <a:solidFill>
                  <a:schemeClr val="accent1"/>
                </a:solidFill>
              </a:rPr>
              <a:t>[]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r>
              <a:rPr lang="en-US" dirty="0" smtClean="0"/>
              <a:t> operators are at the same precedence,</a:t>
            </a:r>
            <a:br>
              <a:rPr lang="en-US" dirty="0" smtClean="0"/>
            </a:br>
            <a:r>
              <a:rPr lang="en-US" dirty="0" smtClean="0"/>
              <a:t>and both associate left-to-right, this is the same as: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(planes[34]).altitude = 10000;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Pointer to Struct</a:t>
            </a:r>
            <a:endParaRPr lang="en-US"/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declare and create a pointer to a </a:t>
            </a:r>
            <a:r>
              <a:rPr lang="en-US" dirty="0" err="1" smtClean="0"/>
              <a:t>struct</a:t>
            </a:r>
            <a:r>
              <a:rPr lang="en-US" dirty="0" smtClean="0"/>
              <a:t>:</a:t>
            </a:r>
          </a:p>
          <a:p>
            <a:pPr lvl="2">
              <a:buNone/>
            </a:pPr>
            <a:r>
              <a:rPr lang="en-US" dirty="0" smtClean="0">
                <a:solidFill>
                  <a:schemeClr val="accent1"/>
                </a:solidFill>
              </a:rPr>
              <a:t>   </a:t>
            </a:r>
            <a:r>
              <a:rPr lang="en-US" dirty="0" err="1" smtClean="0">
                <a:solidFill>
                  <a:schemeClr val="accent1"/>
                </a:solidFill>
              </a:rPr>
              <a:t>struct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flightType</a:t>
            </a:r>
            <a:r>
              <a:rPr lang="en-US" dirty="0" smtClean="0">
                <a:solidFill>
                  <a:schemeClr val="accent1"/>
                </a:solidFill>
              </a:rPr>
              <a:t> *</a:t>
            </a:r>
            <a:r>
              <a:rPr lang="en-US" dirty="0" err="1" smtClean="0">
                <a:solidFill>
                  <a:schemeClr val="accent1"/>
                </a:solidFill>
              </a:rPr>
              <a:t>planePtr</a:t>
            </a:r>
            <a:r>
              <a:rPr lang="en-US" dirty="0" smtClean="0">
                <a:solidFill>
                  <a:schemeClr val="accent1"/>
                </a:solidFill>
              </a:rPr>
              <a:t>;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err="1" smtClean="0">
                <a:solidFill>
                  <a:schemeClr val="accent1"/>
                </a:solidFill>
              </a:rPr>
              <a:t>planePtr</a:t>
            </a:r>
            <a:r>
              <a:rPr lang="en-US" dirty="0" smtClean="0">
                <a:solidFill>
                  <a:schemeClr val="accent1"/>
                </a:solidFill>
              </a:rPr>
              <a:t> = &amp;planes[34];</a:t>
            </a:r>
          </a:p>
          <a:p>
            <a:r>
              <a:rPr lang="en-US" dirty="0" smtClean="0"/>
              <a:t>To access a member of the </a:t>
            </a:r>
            <a:r>
              <a:rPr lang="en-US" dirty="0" err="1" smtClean="0"/>
              <a:t>struct</a:t>
            </a:r>
            <a:r>
              <a:rPr lang="en-US" dirty="0" smtClean="0"/>
              <a:t> addressed by </a:t>
            </a:r>
            <a:r>
              <a:rPr lang="en-US" dirty="0" err="1" smtClean="0"/>
              <a:t>dayPtr</a:t>
            </a:r>
            <a:r>
              <a:rPr lang="en-US" dirty="0" smtClean="0"/>
              <a:t>:</a:t>
            </a:r>
          </a:p>
          <a:p>
            <a:pPr lvl="2"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chemeClr val="accent1"/>
                </a:solidFill>
              </a:rPr>
              <a:t>(*</a:t>
            </a:r>
            <a:r>
              <a:rPr lang="en-US" dirty="0" err="1" smtClean="0">
                <a:solidFill>
                  <a:schemeClr val="accent1"/>
                </a:solidFill>
              </a:rPr>
              <a:t>planePtr</a:t>
            </a:r>
            <a:r>
              <a:rPr lang="en-US" dirty="0" smtClean="0">
                <a:solidFill>
                  <a:schemeClr val="accent1"/>
                </a:solidFill>
              </a:rPr>
              <a:t>).altitude = 10000;</a:t>
            </a:r>
          </a:p>
          <a:p>
            <a:r>
              <a:rPr lang="en-US" dirty="0" smtClean="0"/>
              <a:t>Because the 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r>
              <a:rPr lang="en-US" dirty="0" smtClean="0"/>
              <a:t> operator has higher precedence than </a:t>
            </a:r>
            <a:r>
              <a:rPr lang="en-US" dirty="0" smtClean="0">
                <a:solidFill>
                  <a:schemeClr val="accent1"/>
                </a:solidFill>
              </a:rPr>
              <a:t>*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this is NOT the same as:</a:t>
            </a:r>
          </a:p>
          <a:p>
            <a:pPr lvl="2"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chemeClr val="accent1"/>
                </a:solidFill>
              </a:rPr>
              <a:t>*</a:t>
            </a:r>
            <a:r>
              <a:rPr lang="en-US" dirty="0" err="1" smtClean="0">
                <a:solidFill>
                  <a:schemeClr val="accent1"/>
                </a:solidFill>
              </a:rPr>
              <a:t>planePtr.altitude</a:t>
            </a:r>
            <a:r>
              <a:rPr lang="en-US" dirty="0" smtClean="0">
                <a:solidFill>
                  <a:schemeClr val="accent1"/>
                </a:solidFill>
              </a:rPr>
              <a:t> = 10000;</a:t>
            </a:r>
            <a:endParaRPr lang="en-US" dirty="0" smtClean="0"/>
          </a:p>
          <a:p>
            <a:r>
              <a:rPr lang="en-US" dirty="0" smtClean="0"/>
              <a:t>C provides special syntax for accessing a </a:t>
            </a:r>
            <a:r>
              <a:rPr lang="en-US" dirty="0" err="1" smtClean="0"/>
              <a:t>struct</a:t>
            </a:r>
            <a:r>
              <a:rPr lang="en-US" dirty="0" smtClean="0"/>
              <a:t> member</a:t>
            </a:r>
            <a:br>
              <a:rPr lang="en-US" dirty="0" smtClean="0"/>
            </a:br>
            <a:r>
              <a:rPr lang="en-US" dirty="0" smtClean="0"/>
              <a:t>through a pointer:</a:t>
            </a:r>
          </a:p>
          <a:p>
            <a:pPr lvl="2">
              <a:buNone/>
            </a:pPr>
            <a:r>
              <a:rPr lang="en-US" dirty="0" smtClean="0"/>
              <a:t>  </a:t>
            </a:r>
            <a:r>
              <a:rPr lang="en-US" dirty="0" err="1" smtClean="0">
                <a:solidFill>
                  <a:schemeClr val="accent1"/>
                </a:solidFill>
              </a:rPr>
              <a:t>planePtr</a:t>
            </a:r>
            <a:r>
              <a:rPr lang="en-US" dirty="0" smtClean="0">
                <a:solidFill>
                  <a:schemeClr val="accent1"/>
                </a:solidFill>
              </a:rPr>
              <a:t>-&gt;altitude = 10000;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Allocation</a:t>
            </a:r>
            <a:endParaRPr lang="en-US"/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if we want to write a program to handle a variable amount of data?</a:t>
            </a:r>
          </a:p>
          <a:p>
            <a:pPr lvl="1"/>
            <a:r>
              <a:rPr lang="en-US" dirty="0" smtClean="0"/>
              <a:t>E.g., sort an arbitrary set of numbers</a:t>
            </a:r>
          </a:p>
          <a:p>
            <a:pPr lvl="1"/>
            <a:r>
              <a:rPr lang="en-US" dirty="0" smtClean="0"/>
              <a:t>Can’t allocate an array because don’t know how many numbers we will get</a:t>
            </a:r>
          </a:p>
          <a:p>
            <a:pPr lvl="2"/>
            <a:r>
              <a:rPr lang="en-US" dirty="0" smtClean="0"/>
              <a:t>Could allocate a very large array</a:t>
            </a:r>
          </a:p>
          <a:p>
            <a:pPr lvl="2"/>
            <a:r>
              <a:rPr lang="en-US" dirty="0" smtClean="0"/>
              <a:t>Inflexible and inefficient</a:t>
            </a:r>
          </a:p>
          <a:p>
            <a:r>
              <a:rPr lang="en-US" dirty="0" smtClean="0"/>
              <a:t>Answer: dynamic memory allocation</a:t>
            </a:r>
          </a:p>
          <a:p>
            <a:pPr lvl="1"/>
            <a:r>
              <a:rPr lang="en-US" dirty="0" smtClean="0"/>
              <a:t>Similar to “new” in Java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Management 101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function call is performed in a program, the run-time system must allocate resources to execute it</a:t>
            </a:r>
          </a:p>
          <a:p>
            <a:pPr lvl="1"/>
            <a:r>
              <a:rPr lang="en-US" dirty="0"/>
              <a:t>Memory for any local </a:t>
            </a:r>
            <a:r>
              <a:rPr lang="en-US" dirty="0" smtClean="0"/>
              <a:t>variables, arguments, and result</a:t>
            </a:r>
            <a:endParaRPr lang="en-US" dirty="0"/>
          </a:p>
          <a:p>
            <a:r>
              <a:rPr lang="en-US" dirty="0"/>
              <a:t>The same function can be called many times (Example: recursion)</a:t>
            </a:r>
          </a:p>
          <a:p>
            <a:pPr lvl="1"/>
            <a:r>
              <a:rPr lang="en-US" dirty="0"/>
              <a:t>Each instance will require some resources</a:t>
            </a:r>
          </a:p>
          <a:p>
            <a:r>
              <a:rPr lang="en-US" dirty="0"/>
              <a:t>The state associated with a function is called an </a:t>
            </a:r>
            <a:r>
              <a:rPr lang="en-US" dirty="0">
                <a:solidFill>
                  <a:srgbClr val="CC0000"/>
                </a:solidFill>
              </a:rPr>
              <a:t>activation </a:t>
            </a:r>
            <a:r>
              <a:rPr lang="en-US" dirty="0" smtClean="0">
                <a:solidFill>
                  <a:srgbClr val="CC0000"/>
                </a:solidFill>
              </a:rPr>
              <a:t>record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Allocating Space for Variables</a:t>
            </a:r>
            <a:endParaRPr lang="en-US"/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5805487" cy="5027612"/>
          </a:xfrm>
        </p:spPr>
        <p:txBody>
          <a:bodyPr/>
          <a:lstStyle/>
          <a:p>
            <a:r>
              <a:rPr lang="en-US" dirty="0" smtClean="0"/>
              <a:t>Activation records are allocated on a </a:t>
            </a:r>
            <a:r>
              <a:rPr lang="en-US" dirty="0" smtClean="0">
                <a:solidFill>
                  <a:srgbClr val="FF0000"/>
                </a:solidFill>
              </a:rPr>
              <a:t>call stack</a:t>
            </a:r>
          </a:p>
          <a:p>
            <a:pPr lvl="1"/>
            <a:r>
              <a:rPr lang="en-US" dirty="0" smtClean="0"/>
              <a:t>Function calls leads to a new activation record pushed on top of the stack</a:t>
            </a:r>
          </a:p>
          <a:p>
            <a:pPr lvl="1"/>
            <a:r>
              <a:rPr lang="en-US" dirty="0" smtClean="0"/>
              <a:t>Activation record is popped off the stack when the function returns</a:t>
            </a:r>
          </a:p>
          <a:p>
            <a:r>
              <a:rPr lang="en-US" dirty="0" smtClean="0"/>
              <a:t>Let’s see an example</a:t>
            </a:r>
          </a:p>
          <a:p>
            <a:endParaRPr lang="en-US" dirty="0"/>
          </a:p>
        </p:txBody>
      </p:sp>
      <p:sp>
        <p:nvSpPr>
          <p:cNvPr id="591876" name="Rectangle 4"/>
          <p:cNvSpPr>
            <a:spLocks noChangeArrowheads="1"/>
          </p:cNvSpPr>
          <p:nvPr/>
        </p:nvSpPr>
        <p:spPr bwMode="auto">
          <a:xfrm>
            <a:off x="7162800" y="1371600"/>
            <a:ext cx="1828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1877" name="Rectangle 5"/>
          <p:cNvSpPr>
            <a:spLocks noChangeArrowheads="1"/>
          </p:cNvSpPr>
          <p:nvPr/>
        </p:nvSpPr>
        <p:spPr bwMode="auto">
          <a:xfrm>
            <a:off x="7162800" y="1981200"/>
            <a:ext cx="1828800" cy="838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>
                <a:solidFill>
                  <a:schemeClr val="bg1"/>
                </a:solidFill>
                <a:latin typeface="Tahoma" pitchFamily="34" charset="0"/>
              </a:rPr>
              <a:t>instructions</a:t>
            </a:r>
          </a:p>
        </p:txBody>
      </p:sp>
      <p:sp>
        <p:nvSpPr>
          <p:cNvPr id="591878" name="Rectangle 6"/>
          <p:cNvSpPr>
            <a:spLocks noChangeArrowheads="1"/>
          </p:cNvSpPr>
          <p:nvPr/>
        </p:nvSpPr>
        <p:spPr bwMode="auto">
          <a:xfrm>
            <a:off x="7162800" y="2819400"/>
            <a:ext cx="1828800" cy="4572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>
                <a:latin typeface="Tahoma" pitchFamily="34" charset="0"/>
              </a:rPr>
              <a:t>global data</a:t>
            </a:r>
          </a:p>
        </p:txBody>
      </p:sp>
      <p:sp>
        <p:nvSpPr>
          <p:cNvPr id="591879" name="Text Box 7"/>
          <p:cNvSpPr txBox="1">
            <a:spLocks noChangeArrowheads="1"/>
          </p:cNvSpPr>
          <p:nvPr/>
        </p:nvSpPr>
        <p:spPr bwMode="auto">
          <a:xfrm>
            <a:off x="6172200" y="1219200"/>
            <a:ext cx="917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>
                <a:latin typeface="CourierPS" pitchFamily="49" charset="0"/>
              </a:rPr>
              <a:t>0x0000</a:t>
            </a:r>
          </a:p>
        </p:txBody>
      </p:sp>
      <p:sp>
        <p:nvSpPr>
          <p:cNvPr id="591880" name="Text Box 8"/>
          <p:cNvSpPr txBox="1">
            <a:spLocks noChangeArrowheads="1"/>
          </p:cNvSpPr>
          <p:nvPr/>
        </p:nvSpPr>
        <p:spPr bwMode="auto">
          <a:xfrm>
            <a:off x="6172200" y="6140450"/>
            <a:ext cx="917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>
                <a:latin typeface="CourierPS" pitchFamily="49" charset="0"/>
              </a:rPr>
              <a:t>0xFFFF</a:t>
            </a:r>
          </a:p>
        </p:txBody>
      </p:sp>
      <p:sp>
        <p:nvSpPr>
          <p:cNvPr id="591881" name="Rectangle 9"/>
          <p:cNvSpPr>
            <a:spLocks noChangeArrowheads="1"/>
          </p:cNvSpPr>
          <p:nvPr/>
        </p:nvSpPr>
        <p:spPr bwMode="auto">
          <a:xfrm>
            <a:off x="7162800" y="3276600"/>
            <a:ext cx="1828800" cy="312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1882" name="Rectangle 10"/>
          <p:cNvSpPr>
            <a:spLocks noChangeArrowheads="1"/>
          </p:cNvSpPr>
          <p:nvPr/>
        </p:nvSpPr>
        <p:spPr bwMode="auto">
          <a:xfrm>
            <a:off x="7162800" y="3276600"/>
            <a:ext cx="1828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>
                <a:latin typeface="Tahoma" pitchFamily="34" charset="0"/>
              </a:rPr>
              <a:t>Stack</a:t>
            </a:r>
          </a:p>
        </p:txBody>
      </p:sp>
      <p:sp>
        <p:nvSpPr>
          <p:cNvPr id="591883" name="Line 11"/>
          <p:cNvSpPr>
            <a:spLocks noChangeShapeType="1"/>
          </p:cNvSpPr>
          <p:nvPr/>
        </p:nvSpPr>
        <p:spPr bwMode="auto">
          <a:xfrm>
            <a:off x="8001000" y="3733800"/>
            <a:ext cx="0" cy="685800"/>
          </a:xfrm>
          <a:prstGeom prst="line">
            <a:avLst/>
          </a:prstGeom>
          <a:noFill/>
          <a:ln w="444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Allocating Space for Variables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5943600" cy="57150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Compute the sum of number from 1 </a:t>
            </a:r>
            <a:r>
              <a:rPr lang="en-US" dirty="0" smtClean="0">
                <a:solidFill>
                  <a:srgbClr val="000000"/>
                </a:solidFill>
              </a:rPr>
              <a:t>to N</a:t>
            </a:r>
            <a:endParaRPr lang="en-US" dirty="0">
              <a:solidFill>
                <a:srgbClr val="000000"/>
              </a:solidFill>
              <a:latin typeface="Courier New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summation(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n){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	if(n == 0) return 0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	else return 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n + summation(n-1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}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…</a:t>
            </a:r>
          </a:p>
          <a:p>
            <a:pPr lvl="1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summation(5);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Recall </a:t>
            </a:r>
            <a:r>
              <a:rPr lang="en-US" dirty="0">
                <a:solidFill>
                  <a:srgbClr val="000000"/>
                </a:solidFill>
              </a:rPr>
              <a:t>that the activation record for a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function contains state for all </a:t>
            </a:r>
            <a:r>
              <a:rPr lang="en-US" dirty="0" smtClean="0">
                <a:solidFill>
                  <a:srgbClr val="000000"/>
                </a:solidFill>
              </a:rPr>
              <a:t>arguments, local variables, and result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93924" name="Rectangle 4"/>
          <p:cNvSpPr>
            <a:spLocks noChangeArrowheads="1"/>
          </p:cNvSpPr>
          <p:nvPr/>
        </p:nvSpPr>
        <p:spPr bwMode="auto">
          <a:xfrm>
            <a:off x="7162800" y="1371600"/>
            <a:ext cx="1828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25" name="Rectangle 5"/>
          <p:cNvSpPr>
            <a:spLocks noChangeArrowheads="1"/>
          </p:cNvSpPr>
          <p:nvPr/>
        </p:nvSpPr>
        <p:spPr bwMode="auto">
          <a:xfrm>
            <a:off x="7162800" y="1981200"/>
            <a:ext cx="1828800" cy="838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>
                <a:solidFill>
                  <a:schemeClr val="bg1"/>
                </a:solidFill>
                <a:latin typeface="Tahoma" pitchFamily="34" charset="0"/>
              </a:rPr>
              <a:t>instructions</a:t>
            </a:r>
          </a:p>
        </p:txBody>
      </p:sp>
      <p:sp>
        <p:nvSpPr>
          <p:cNvPr id="593926" name="Rectangle 6"/>
          <p:cNvSpPr>
            <a:spLocks noChangeArrowheads="1"/>
          </p:cNvSpPr>
          <p:nvPr/>
        </p:nvSpPr>
        <p:spPr bwMode="auto">
          <a:xfrm>
            <a:off x="7162800" y="2819400"/>
            <a:ext cx="1828800" cy="4572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>
                <a:latin typeface="Tahoma" pitchFamily="34" charset="0"/>
              </a:rPr>
              <a:t>global data</a:t>
            </a:r>
          </a:p>
        </p:txBody>
      </p:sp>
      <p:sp>
        <p:nvSpPr>
          <p:cNvPr id="593927" name="Text Box 7"/>
          <p:cNvSpPr txBox="1">
            <a:spLocks noChangeArrowheads="1"/>
          </p:cNvSpPr>
          <p:nvPr/>
        </p:nvSpPr>
        <p:spPr bwMode="auto">
          <a:xfrm>
            <a:off x="6172200" y="1219200"/>
            <a:ext cx="917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>
                <a:latin typeface="CourierPS" pitchFamily="49" charset="0"/>
              </a:rPr>
              <a:t>0x0000</a:t>
            </a:r>
          </a:p>
        </p:txBody>
      </p:sp>
      <p:sp>
        <p:nvSpPr>
          <p:cNvPr id="593928" name="Text Box 8"/>
          <p:cNvSpPr txBox="1">
            <a:spLocks noChangeArrowheads="1"/>
          </p:cNvSpPr>
          <p:nvPr/>
        </p:nvSpPr>
        <p:spPr bwMode="auto">
          <a:xfrm>
            <a:off x="6172200" y="6140450"/>
            <a:ext cx="917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>
                <a:latin typeface="CourierPS" pitchFamily="49" charset="0"/>
              </a:rPr>
              <a:t>0xFFFF</a:t>
            </a:r>
          </a:p>
        </p:txBody>
      </p:sp>
      <p:sp>
        <p:nvSpPr>
          <p:cNvPr id="593929" name="Rectangle 9"/>
          <p:cNvSpPr>
            <a:spLocks noChangeArrowheads="1"/>
          </p:cNvSpPr>
          <p:nvPr/>
        </p:nvSpPr>
        <p:spPr bwMode="auto">
          <a:xfrm>
            <a:off x="7162800" y="3276600"/>
            <a:ext cx="1828800" cy="312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30" name="Rectangle 10"/>
          <p:cNvSpPr>
            <a:spLocks noChangeArrowheads="1"/>
          </p:cNvSpPr>
          <p:nvPr/>
        </p:nvSpPr>
        <p:spPr bwMode="auto">
          <a:xfrm>
            <a:off x="7162800" y="3276600"/>
            <a:ext cx="1828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>
                <a:latin typeface="Tahoma" pitchFamily="34" charset="0"/>
              </a:rPr>
              <a:t>Stack</a:t>
            </a:r>
          </a:p>
        </p:txBody>
      </p:sp>
      <p:sp>
        <p:nvSpPr>
          <p:cNvPr id="593931" name="Line 11"/>
          <p:cNvSpPr>
            <a:spLocks noChangeShapeType="1"/>
          </p:cNvSpPr>
          <p:nvPr/>
        </p:nvSpPr>
        <p:spPr bwMode="auto">
          <a:xfrm>
            <a:off x="8001000" y="3733800"/>
            <a:ext cx="0" cy="685800"/>
          </a:xfrm>
          <a:prstGeom prst="line">
            <a:avLst/>
          </a:prstGeom>
          <a:noFill/>
          <a:ln w="444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593932" name="Rectangle 12"/>
          <p:cNvSpPr>
            <a:spLocks noChangeArrowheads="1"/>
          </p:cNvSpPr>
          <p:nvPr/>
        </p:nvSpPr>
        <p:spPr bwMode="auto">
          <a:xfrm>
            <a:off x="1219200" y="4724400"/>
            <a:ext cx="2895600" cy="6096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593933" name="Text Box 13"/>
          <p:cNvSpPr txBox="1">
            <a:spLocks noChangeArrowheads="1"/>
          </p:cNvSpPr>
          <p:nvPr/>
        </p:nvSpPr>
        <p:spPr bwMode="auto">
          <a:xfrm>
            <a:off x="1752600" y="4876800"/>
            <a:ext cx="19812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int</a:t>
            </a:r>
            <a:r>
              <a:rPr lang="en-US" dirty="0"/>
              <a:t> n;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result;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ChangeArrowheads="1"/>
          </p:cNvSpPr>
          <p:nvPr/>
        </p:nvSpPr>
        <p:spPr bwMode="auto">
          <a:xfrm>
            <a:off x="3124200" y="1524000"/>
            <a:ext cx="2895600" cy="6096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Allocating Space for Variables</a:t>
            </a:r>
          </a:p>
        </p:txBody>
      </p:sp>
      <p:sp>
        <p:nvSpPr>
          <p:cNvPr id="595972" name="Rectangle 4"/>
          <p:cNvSpPr>
            <a:spLocks noChangeArrowheads="1"/>
          </p:cNvSpPr>
          <p:nvPr/>
        </p:nvSpPr>
        <p:spPr bwMode="auto">
          <a:xfrm>
            <a:off x="7162800" y="1371600"/>
            <a:ext cx="1828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5973" name="Rectangle 5"/>
          <p:cNvSpPr>
            <a:spLocks noChangeArrowheads="1"/>
          </p:cNvSpPr>
          <p:nvPr/>
        </p:nvSpPr>
        <p:spPr bwMode="auto">
          <a:xfrm>
            <a:off x="7162800" y="1981200"/>
            <a:ext cx="1828800" cy="838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>
                <a:solidFill>
                  <a:schemeClr val="bg1"/>
                </a:solidFill>
                <a:latin typeface="Tahoma" pitchFamily="34" charset="0"/>
              </a:rPr>
              <a:t>instructions</a:t>
            </a:r>
          </a:p>
        </p:txBody>
      </p:sp>
      <p:sp>
        <p:nvSpPr>
          <p:cNvPr id="595974" name="Rectangle 6"/>
          <p:cNvSpPr>
            <a:spLocks noChangeArrowheads="1"/>
          </p:cNvSpPr>
          <p:nvPr/>
        </p:nvSpPr>
        <p:spPr bwMode="auto">
          <a:xfrm>
            <a:off x="7162800" y="2819400"/>
            <a:ext cx="1828800" cy="4572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>
                <a:latin typeface="Tahoma" pitchFamily="34" charset="0"/>
              </a:rPr>
              <a:t>global data</a:t>
            </a:r>
          </a:p>
        </p:txBody>
      </p:sp>
      <p:sp>
        <p:nvSpPr>
          <p:cNvPr id="595975" name="Text Box 7"/>
          <p:cNvSpPr txBox="1">
            <a:spLocks noChangeArrowheads="1"/>
          </p:cNvSpPr>
          <p:nvPr/>
        </p:nvSpPr>
        <p:spPr bwMode="auto">
          <a:xfrm>
            <a:off x="6172200" y="1219200"/>
            <a:ext cx="917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>
                <a:latin typeface="CourierPS" pitchFamily="49" charset="0"/>
              </a:rPr>
              <a:t>0x0000</a:t>
            </a:r>
          </a:p>
        </p:txBody>
      </p:sp>
      <p:sp>
        <p:nvSpPr>
          <p:cNvPr id="595976" name="Text Box 8"/>
          <p:cNvSpPr txBox="1">
            <a:spLocks noChangeArrowheads="1"/>
          </p:cNvSpPr>
          <p:nvPr/>
        </p:nvSpPr>
        <p:spPr bwMode="auto">
          <a:xfrm>
            <a:off x="6172200" y="6140450"/>
            <a:ext cx="917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>
                <a:latin typeface="CourierPS" pitchFamily="49" charset="0"/>
              </a:rPr>
              <a:t>0xFFFF</a:t>
            </a:r>
          </a:p>
        </p:txBody>
      </p:sp>
      <p:sp>
        <p:nvSpPr>
          <p:cNvPr id="595977" name="Rectangle 9"/>
          <p:cNvSpPr>
            <a:spLocks noChangeArrowheads="1"/>
          </p:cNvSpPr>
          <p:nvPr/>
        </p:nvSpPr>
        <p:spPr bwMode="auto">
          <a:xfrm>
            <a:off x="7162800" y="3276600"/>
            <a:ext cx="1828800" cy="312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5978" name="Rectangle 10"/>
          <p:cNvSpPr>
            <a:spLocks noChangeArrowheads="1"/>
          </p:cNvSpPr>
          <p:nvPr/>
        </p:nvSpPr>
        <p:spPr bwMode="auto">
          <a:xfrm>
            <a:off x="7162800" y="3276600"/>
            <a:ext cx="1828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>
                <a:latin typeface="Tahoma" pitchFamily="34" charset="0"/>
              </a:rPr>
              <a:t>Stack</a:t>
            </a:r>
          </a:p>
        </p:txBody>
      </p:sp>
      <p:sp>
        <p:nvSpPr>
          <p:cNvPr id="595979" name="Line 11"/>
          <p:cNvSpPr>
            <a:spLocks noChangeShapeType="1"/>
          </p:cNvSpPr>
          <p:nvPr/>
        </p:nvSpPr>
        <p:spPr bwMode="auto">
          <a:xfrm>
            <a:off x="8001000" y="3962400"/>
            <a:ext cx="0" cy="685800"/>
          </a:xfrm>
          <a:prstGeom prst="line">
            <a:avLst/>
          </a:prstGeom>
          <a:noFill/>
          <a:ln w="444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595980" name="Text Box 12"/>
          <p:cNvSpPr txBox="1">
            <a:spLocks noChangeArrowheads="1"/>
          </p:cNvSpPr>
          <p:nvPr/>
        </p:nvSpPr>
        <p:spPr bwMode="auto">
          <a:xfrm>
            <a:off x="3657600" y="1676400"/>
            <a:ext cx="18288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n=5; </a:t>
            </a:r>
            <a:r>
              <a:rPr lang="en-US" dirty="0" smtClean="0"/>
              <a:t>result </a:t>
            </a:r>
            <a:r>
              <a:rPr lang="en-US" dirty="0"/>
              <a:t>= ?</a:t>
            </a:r>
          </a:p>
        </p:txBody>
      </p:sp>
      <p:sp>
        <p:nvSpPr>
          <p:cNvPr id="595981" name="Rectangle 13"/>
          <p:cNvSpPr>
            <a:spLocks noChangeArrowheads="1"/>
          </p:cNvSpPr>
          <p:nvPr/>
        </p:nvSpPr>
        <p:spPr bwMode="auto">
          <a:xfrm>
            <a:off x="381000" y="1676400"/>
            <a:ext cx="2465388" cy="4206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summation(5);</a:t>
            </a:r>
          </a:p>
        </p:txBody>
      </p:sp>
      <p:sp>
        <p:nvSpPr>
          <p:cNvPr id="595982" name="Rectangle 14"/>
          <p:cNvSpPr>
            <a:spLocks noChangeArrowheads="1"/>
          </p:cNvSpPr>
          <p:nvPr/>
        </p:nvSpPr>
        <p:spPr bwMode="auto">
          <a:xfrm>
            <a:off x="7162800" y="3733800"/>
            <a:ext cx="1828800" cy="2286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595983" name="Line 15"/>
          <p:cNvSpPr>
            <a:spLocks noChangeShapeType="1"/>
          </p:cNvSpPr>
          <p:nvPr/>
        </p:nvSpPr>
        <p:spPr bwMode="auto">
          <a:xfrm>
            <a:off x="6019800" y="1828800"/>
            <a:ext cx="1143000" cy="20574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ChangeArrowheads="1"/>
          </p:cNvSpPr>
          <p:nvPr/>
        </p:nvSpPr>
        <p:spPr bwMode="auto">
          <a:xfrm>
            <a:off x="3124200" y="1524000"/>
            <a:ext cx="2895600" cy="6096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Allocating Space for Variables</a:t>
            </a:r>
          </a:p>
        </p:txBody>
      </p:sp>
      <p:sp>
        <p:nvSpPr>
          <p:cNvPr id="598020" name="Rectangle 4"/>
          <p:cNvSpPr>
            <a:spLocks noChangeArrowheads="1"/>
          </p:cNvSpPr>
          <p:nvPr/>
        </p:nvSpPr>
        <p:spPr bwMode="auto">
          <a:xfrm>
            <a:off x="7162800" y="1371600"/>
            <a:ext cx="1828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8021" name="Rectangle 5"/>
          <p:cNvSpPr>
            <a:spLocks noChangeArrowheads="1"/>
          </p:cNvSpPr>
          <p:nvPr/>
        </p:nvSpPr>
        <p:spPr bwMode="auto">
          <a:xfrm>
            <a:off x="7162800" y="1981200"/>
            <a:ext cx="1828800" cy="838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>
                <a:solidFill>
                  <a:schemeClr val="bg1"/>
                </a:solidFill>
                <a:latin typeface="Tahoma" pitchFamily="34" charset="0"/>
              </a:rPr>
              <a:t>instructions</a:t>
            </a:r>
          </a:p>
        </p:txBody>
      </p:sp>
      <p:sp>
        <p:nvSpPr>
          <p:cNvPr id="598022" name="Rectangle 6"/>
          <p:cNvSpPr>
            <a:spLocks noChangeArrowheads="1"/>
          </p:cNvSpPr>
          <p:nvPr/>
        </p:nvSpPr>
        <p:spPr bwMode="auto">
          <a:xfrm>
            <a:off x="7162800" y="2819400"/>
            <a:ext cx="1828800" cy="4572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>
                <a:latin typeface="Tahoma" pitchFamily="34" charset="0"/>
              </a:rPr>
              <a:t>global data</a:t>
            </a:r>
          </a:p>
        </p:txBody>
      </p:sp>
      <p:sp>
        <p:nvSpPr>
          <p:cNvPr id="598023" name="Text Box 7"/>
          <p:cNvSpPr txBox="1">
            <a:spLocks noChangeArrowheads="1"/>
          </p:cNvSpPr>
          <p:nvPr/>
        </p:nvSpPr>
        <p:spPr bwMode="auto">
          <a:xfrm>
            <a:off x="6172200" y="1219200"/>
            <a:ext cx="917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>
                <a:latin typeface="CourierPS" pitchFamily="49" charset="0"/>
              </a:rPr>
              <a:t>0x0000</a:t>
            </a:r>
          </a:p>
        </p:txBody>
      </p:sp>
      <p:sp>
        <p:nvSpPr>
          <p:cNvPr id="598024" name="Text Box 8"/>
          <p:cNvSpPr txBox="1">
            <a:spLocks noChangeArrowheads="1"/>
          </p:cNvSpPr>
          <p:nvPr/>
        </p:nvSpPr>
        <p:spPr bwMode="auto">
          <a:xfrm>
            <a:off x="6172200" y="6140450"/>
            <a:ext cx="917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>
                <a:latin typeface="CourierPS" pitchFamily="49" charset="0"/>
              </a:rPr>
              <a:t>0xFFFF</a:t>
            </a:r>
          </a:p>
        </p:txBody>
      </p:sp>
      <p:sp>
        <p:nvSpPr>
          <p:cNvPr id="598025" name="Rectangle 9"/>
          <p:cNvSpPr>
            <a:spLocks noChangeArrowheads="1"/>
          </p:cNvSpPr>
          <p:nvPr/>
        </p:nvSpPr>
        <p:spPr bwMode="auto">
          <a:xfrm>
            <a:off x="7162800" y="3276600"/>
            <a:ext cx="1828800" cy="312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8026" name="Rectangle 10"/>
          <p:cNvSpPr>
            <a:spLocks noChangeArrowheads="1"/>
          </p:cNvSpPr>
          <p:nvPr/>
        </p:nvSpPr>
        <p:spPr bwMode="auto">
          <a:xfrm>
            <a:off x="7162800" y="3276600"/>
            <a:ext cx="1828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>
                <a:latin typeface="Tahoma" pitchFamily="34" charset="0"/>
              </a:rPr>
              <a:t>Stack</a:t>
            </a:r>
          </a:p>
        </p:txBody>
      </p:sp>
      <p:sp>
        <p:nvSpPr>
          <p:cNvPr id="598027" name="Line 11"/>
          <p:cNvSpPr>
            <a:spLocks noChangeShapeType="1"/>
          </p:cNvSpPr>
          <p:nvPr/>
        </p:nvSpPr>
        <p:spPr bwMode="auto">
          <a:xfrm>
            <a:off x="8001000" y="4191000"/>
            <a:ext cx="0" cy="685800"/>
          </a:xfrm>
          <a:prstGeom prst="line">
            <a:avLst/>
          </a:prstGeom>
          <a:noFill/>
          <a:ln w="444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598028" name="Rectangle 12"/>
          <p:cNvSpPr>
            <a:spLocks noChangeArrowheads="1"/>
          </p:cNvSpPr>
          <p:nvPr/>
        </p:nvSpPr>
        <p:spPr bwMode="auto">
          <a:xfrm>
            <a:off x="381000" y="1676400"/>
            <a:ext cx="2465388" cy="4206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summation(5);</a:t>
            </a:r>
          </a:p>
        </p:txBody>
      </p:sp>
      <p:sp>
        <p:nvSpPr>
          <p:cNvPr id="598029" name="Line 13"/>
          <p:cNvSpPr>
            <a:spLocks noChangeShapeType="1"/>
          </p:cNvSpPr>
          <p:nvPr/>
        </p:nvSpPr>
        <p:spPr bwMode="auto">
          <a:xfrm>
            <a:off x="6019800" y="1828800"/>
            <a:ext cx="1143000" cy="20574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598030" name="Line 14"/>
          <p:cNvSpPr>
            <a:spLocks noChangeShapeType="1"/>
          </p:cNvSpPr>
          <p:nvPr/>
        </p:nvSpPr>
        <p:spPr bwMode="auto">
          <a:xfrm>
            <a:off x="1371600" y="2133600"/>
            <a:ext cx="0" cy="7620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598031" name="Rectangle 15"/>
          <p:cNvSpPr>
            <a:spLocks noChangeArrowheads="1"/>
          </p:cNvSpPr>
          <p:nvPr/>
        </p:nvSpPr>
        <p:spPr bwMode="auto">
          <a:xfrm>
            <a:off x="381000" y="2855913"/>
            <a:ext cx="2465388" cy="42068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summation(4);</a:t>
            </a:r>
          </a:p>
        </p:txBody>
      </p:sp>
      <p:sp>
        <p:nvSpPr>
          <p:cNvPr id="598032" name="Rectangle 16"/>
          <p:cNvSpPr>
            <a:spLocks noChangeArrowheads="1"/>
          </p:cNvSpPr>
          <p:nvPr/>
        </p:nvSpPr>
        <p:spPr bwMode="auto">
          <a:xfrm>
            <a:off x="3124200" y="2667000"/>
            <a:ext cx="2895600" cy="6096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598033" name="Line 17"/>
          <p:cNvSpPr>
            <a:spLocks noChangeShapeType="1"/>
          </p:cNvSpPr>
          <p:nvPr/>
        </p:nvSpPr>
        <p:spPr bwMode="auto">
          <a:xfrm>
            <a:off x="6019800" y="2971800"/>
            <a:ext cx="1143000" cy="11430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598034" name="Rectangle 18"/>
          <p:cNvSpPr>
            <a:spLocks noChangeArrowheads="1"/>
          </p:cNvSpPr>
          <p:nvPr/>
        </p:nvSpPr>
        <p:spPr bwMode="auto">
          <a:xfrm>
            <a:off x="7162800" y="3733800"/>
            <a:ext cx="1828800" cy="2286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598035" name="Rectangle 19"/>
          <p:cNvSpPr>
            <a:spLocks noChangeArrowheads="1"/>
          </p:cNvSpPr>
          <p:nvPr/>
        </p:nvSpPr>
        <p:spPr bwMode="auto">
          <a:xfrm>
            <a:off x="7162800" y="3962400"/>
            <a:ext cx="1828800" cy="2286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598036" name="Text Box 20"/>
          <p:cNvSpPr txBox="1">
            <a:spLocks noChangeArrowheads="1"/>
          </p:cNvSpPr>
          <p:nvPr/>
        </p:nvSpPr>
        <p:spPr bwMode="auto">
          <a:xfrm>
            <a:off x="3657600" y="2819400"/>
            <a:ext cx="18288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n=4; </a:t>
            </a:r>
            <a:r>
              <a:rPr lang="en-US" dirty="0" smtClean="0"/>
              <a:t>result </a:t>
            </a:r>
            <a:r>
              <a:rPr lang="en-US" dirty="0"/>
              <a:t>= ?</a:t>
            </a:r>
          </a:p>
        </p:txBody>
      </p:sp>
      <p:sp>
        <p:nvSpPr>
          <p:cNvPr id="598037" name="Text Box 21"/>
          <p:cNvSpPr txBox="1">
            <a:spLocks noChangeArrowheads="1"/>
          </p:cNvSpPr>
          <p:nvPr/>
        </p:nvSpPr>
        <p:spPr bwMode="auto">
          <a:xfrm>
            <a:off x="3657600" y="1676400"/>
            <a:ext cx="18288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n=5</a:t>
            </a:r>
            <a:r>
              <a:rPr lang="en-US" dirty="0" smtClean="0"/>
              <a:t>; result </a:t>
            </a:r>
            <a:r>
              <a:rPr lang="en-US" dirty="0"/>
              <a:t>= 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ChangeArrowheads="1"/>
          </p:cNvSpPr>
          <p:nvPr/>
        </p:nvSpPr>
        <p:spPr bwMode="auto">
          <a:xfrm>
            <a:off x="3124200" y="1524000"/>
            <a:ext cx="2895600" cy="6096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000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Allocating Space for Variables</a:t>
            </a:r>
          </a:p>
        </p:txBody>
      </p:sp>
      <p:sp>
        <p:nvSpPr>
          <p:cNvPr id="600068" name="Rectangle 4"/>
          <p:cNvSpPr>
            <a:spLocks noChangeArrowheads="1"/>
          </p:cNvSpPr>
          <p:nvPr/>
        </p:nvSpPr>
        <p:spPr bwMode="auto">
          <a:xfrm>
            <a:off x="7162800" y="1371600"/>
            <a:ext cx="1828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0069" name="Rectangle 5"/>
          <p:cNvSpPr>
            <a:spLocks noChangeArrowheads="1"/>
          </p:cNvSpPr>
          <p:nvPr/>
        </p:nvSpPr>
        <p:spPr bwMode="auto">
          <a:xfrm>
            <a:off x="7162800" y="1981200"/>
            <a:ext cx="1828800" cy="838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>
                <a:solidFill>
                  <a:schemeClr val="bg1"/>
                </a:solidFill>
                <a:latin typeface="Tahoma" pitchFamily="34" charset="0"/>
              </a:rPr>
              <a:t>instructions</a:t>
            </a:r>
          </a:p>
        </p:txBody>
      </p:sp>
      <p:sp>
        <p:nvSpPr>
          <p:cNvPr id="600070" name="Rectangle 6"/>
          <p:cNvSpPr>
            <a:spLocks noChangeArrowheads="1"/>
          </p:cNvSpPr>
          <p:nvPr/>
        </p:nvSpPr>
        <p:spPr bwMode="auto">
          <a:xfrm>
            <a:off x="7162800" y="2819400"/>
            <a:ext cx="1828800" cy="4572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>
                <a:latin typeface="Tahoma" pitchFamily="34" charset="0"/>
              </a:rPr>
              <a:t>global data</a:t>
            </a:r>
          </a:p>
        </p:txBody>
      </p:sp>
      <p:sp>
        <p:nvSpPr>
          <p:cNvPr id="600071" name="Text Box 7"/>
          <p:cNvSpPr txBox="1">
            <a:spLocks noChangeArrowheads="1"/>
          </p:cNvSpPr>
          <p:nvPr/>
        </p:nvSpPr>
        <p:spPr bwMode="auto">
          <a:xfrm>
            <a:off x="6172200" y="1219200"/>
            <a:ext cx="917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>
                <a:latin typeface="CourierPS" pitchFamily="49" charset="0"/>
              </a:rPr>
              <a:t>0x0000</a:t>
            </a:r>
          </a:p>
        </p:txBody>
      </p:sp>
      <p:sp>
        <p:nvSpPr>
          <p:cNvPr id="600072" name="Text Box 8"/>
          <p:cNvSpPr txBox="1">
            <a:spLocks noChangeArrowheads="1"/>
          </p:cNvSpPr>
          <p:nvPr/>
        </p:nvSpPr>
        <p:spPr bwMode="auto">
          <a:xfrm>
            <a:off x="6172200" y="6140450"/>
            <a:ext cx="917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>
                <a:latin typeface="CourierPS" pitchFamily="49" charset="0"/>
              </a:rPr>
              <a:t>0xFFFF</a:t>
            </a:r>
          </a:p>
        </p:txBody>
      </p:sp>
      <p:sp>
        <p:nvSpPr>
          <p:cNvPr id="600073" name="Rectangle 9"/>
          <p:cNvSpPr>
            <a:spLocks noChangeArrowheads="1"/>
          </p:cNvSpPr>
          <p:nvPr/>
        </p:nvSpPr>
        <p:spPr bwMode="auto">
          <a:xfrm>
            <a:off x="7162800" y="3276600"/>
            <a:ext cx="1828800" cy="312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0074" name="Rectangle 10"/>
          <p:cNvSpPr>
            <a:spLocks noChangeArrowheads="1"/>
          </p:cNvSpPr>
          <p:nvPr/>
        </p:nvSpPr>
        <p:spPr bwMode="auto">
          <a:xfrm>
            <a:off x="7162800" y="3276600"/>
            <a:ext cx="1828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>
                <a:latin typeface="Tahoma" pitchFamily="34" charset="0"/>
              </a:rPr>
              <a:t>Stack</a:t>
            </a:r>
          </a:p>
        </p:txBody>
      </p:sp>
      <p:sp>
        <p:nvSpPr>
          <p:cNvPr id="600075" name="Line 11"/>
          <p:cNvSpPr>
            <a:spLocks noChangeShapeType="1"/>
          </p:cNvSpPr>
          <p:nvPr/>
        </p:nvSpPr>
        <p:spPr bwMode="auto">
          <a:xfrm>
            <a:off x="6019800" y="4419600"/>
            <a:ext cx="1143000" cy="609600"/>
          </a:xfrm>
          <a:prstGeom prst="line">
            <a:avLst/>
          </a:prstGeom>
          <a:noFill/>
          <a:ln w="444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00076" name="Rectangle 12"/>
          <p:cNvSpPr>
            <a:spLocks noChangeArrowheads="1"/>
          </p:cNvSpPr>
          <p:nvPr/>
        </p:nvSpPr>
        <p:spPr bwMode="auto">
          <a:xfrm>
            <a:off x="381000" y="1676400"/>
            <a:ext cx="2465388" cy="4206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summation(5);</a:t>
            </a:r>
          </a:p>
        </p:txBody>
      </p:sp>
      <p:sp>
        <p:nvSpPr>
          <p:cNvPr id="600077" name="Line 13"/>
          <p:cNvSpPr>
            <a:spLocks noChangeShapeType="1"/>
          </p:cNvSpPr>
          <p:nvPr/>
        </p:nvSpPr>
        <p:spPr bwMode="auto">
          <a:xfrm>
            <a:off x="6019800" y="1828800"/>
            <a:ext cx="1143000" cy="20574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00078" name="Line 14"/>
          <p:cNvSpPr>
            <a:spLocks noChangeShapeType="1"/>
          </p:cNvSpPr>
          <p:nvPr/>
        </p:nvSpPr>
        <p:spPr bwMode="auto">
          <a:xfrm>
            <a:off x="1371600" y="2133600"/>
            <a:ext cx="0" cy="7620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00079" name="Rectangle 15"/>
          <p:cNvSpPr>
            <a:spLocks noChangeArrowheads="1"/>
          </p:cNvSpPr>
          <p:nvPr/>
        </p:nvSpPr>
        <p:spPr bwMode="auto">
          <a:xfrm>
            <a:off x="381000" y="2855913"/>
            <a:ext cx="2465388" cy="42068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summation(4);</a:t>
            </a:r>
          </a:p>
        </p:txBody>
      </p:sp>
      <p:sp>
        <p:nvSpPr>
          <p:cNvPr id="600080" name="Rectangle 16"/>
          <p:cNvSpPr>
            <a:spLocks noChangeArrowheads="1"/>
          </p:cNvSpPr>
          <p:nvPr/>
        </p:nvSpPr>
        <p:spPr bwMode="auto">
          <a:xfrm>
            <a:off x="3124200" y="2667000"/>
            <a:ext cx="2895600" cy="6096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00081" name="Line 17"/>
          <p:cNvSpPr>
            <a:spLocks noChangeShapeType="1"/>
          </p:cNvSpPr>
          <p:nvPr/>
        </p:nvSpPr>
        <p:spPr bwMode="auto">
          <a:xfrm>
            <a:off x="6019800" y="2971800"/>
            <a:ext cx="1143000" cy="11430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00082" name="Rectangle 18"/>
          <p:cNvSpPr>
            <a:spLocks noChangeArrowheads="1"/>
          </p:cNvSpPr>
          <p:nvPr/>
        </p:nvSpPr>
        <p:spPr bwMode="auto">
          <a:xfrm>
            <a:off x="381000" y="4227513"/>
            <a:ext cx="2465388" cy="42068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summation(0);</a:t>
            </a:r>
          </a:p>
        </p:txBody>
      </p:sp>
      <p:sp>
        <p:nvSpPr>
          <p:cNvPr id="600083" name="Rectangle 19"/>
          <p:cNvSpPr>
            <a:spLocks noChangeArrowheads="1"/>
          </p:cNvSpPr>
          <p:nvPr/>
        </p:nvSpPr>
        <p:spPr bwMode="auto">
          <a:xfrm>
            <a:off x="3124200" y="4114800"/>
            <a:ext cx="2895600" cy="6096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00084" name="Text Box 20"/>
          <p:cNvSpPr txBox="1">
            <a:spLocks noChangeArrowheads="1"/>
          </p:cNvSpPr>
          <p:nvPr/>
        </p:nvSpPr>
        <p:spPr bwMode="auto">
          <a:xfrm>
            <a:off x="4038600" y="3698875"/>
            <a:ext cx="10668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…</a:t>
            </a:r>
          </a:p>
        </p:txBody>
      </p:sp>
      <p:sp>
        <p:nvSpPr>
          <p:cNvPr id="600085" name="Text Box 21"/>
          <p:cNvSpPr txBox="1">
            <a:spLocks noChangeArrowheads="1"/>
          </p:cNvSpPr>
          <p:nvPr/>
        </p:nvSpPr>
        <p:spPr bwMode="auto">
          <a:xfrm>
            <a:off x="838200" y="3698875"/>
            <a:ext cx="10668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…</a:t>
            </a:r>
          </a:p>
        </p:txBody>
      </p:sp>
      <p:sp>
        <p:nvSpPr>
          <p:cNvPr id="600086" name="Line 22"/>
          <p:cNvSpPr>
            <a:spLocks noChangeShapeType="1"/>
          </p:cNvSpPr>
          <p:nvPr/>
        </p:nvSpPr>
        <p:spPr bwMode="auto">
          <a:xfrm>
            <a:off x="4572000" y="3429000"/>
            <a:ext cx="0" cy="3810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00087" name="Rectangle 23"/>
          <p:cNvSpPr>
            <a:spLocks noChangeArrowheads="1"/>
          </p:cNvSpPr>
          <p:nvPr/>
        </p:nvSpPr>
        <p:spPr bwMode="auto">
          <a:xfrm>
            <a:off x="7162800" y="3733800"/>
            <a:ext cx="1828800" cy="2286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00088" name="Rectangle 24"/>
          <p:cNvSpPr>
            <a:spLocks noChangeArrowheads="1"/>
          </p:cNvSpPr>
          <p:nvPr/>
        </p:nvSpPr>
        <p:spPr bwMode="auto">
          <a:xfrm>
            <a:off x="7162800" y="3962400"/>
            <a:ext cx="1828800" cy="2286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00089" name="Rectangle 25"/>
          <p:cNvSpPr>
            <a:spLocks noChangeArrowheads="1"/>
          </p:cNvSpPr>
          <p:nvPr/>
        </p:nvSpPr>
        <p:spPr bwMode="auto">
          <a:xfrm>
            <a:off x="7162800" y="4191000"/>
            <a:ext cx="1828800" cy="2286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00090" name="Rectangle 26"/>
          <p:cNvSpPr>
            <a:spLocks noChangeArrowheads="1"/>
          </p:cNvSpPr>
          <p:nvPr/>
        </p:nvSpPr>
        <p:spPr bwMode="auto">
          <a:xfrm>
            <a:off x="7162800" y="4419600"/>
            <a:ext cx="1828800" cy="2286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00091" name="Rectangle 27"/>
          <p:cNvSpPr>
            <a:spLocks noChangeArrowheads="1"/>
          </p:cNvSpPr>
          <p:nvPr/>
        </p:nvSpPr>
        <p:spPr bwMode="auto">
          <a:xfrm>
            <a:off x="7162800" y="4648200"/>
            <a:ext cx="1828800" cy="2286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00092" name="Rectangle 28"/>
          <p:cNvSpPr>
            <a:spLocks noChangeArrowheads="1"/>
          </p:cNvSpPr>
          <p:nvPr/>
        </p:nvSpPr>
        <p:spPr bwMode="auto">
          <a:xfrm>
            <a:off x="7162800" y="4876800"/>
            <a:ext cx="1828800" cy="2286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00093" name="Line 29"/>
          <p:cNvSpPr>
            <a:spLocks noChangeShapeType="1"/>
          </p:cNvSpPr>
          <p:nvPr/>
        </p:nvSpPr>
        <p:spPr bwMode="auto">
          <a:xfrm>
            <a:off x="1371600" y="3429000"/>
            <a:ext cx="0" cy="3810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00095" name="Text Box 31"/>
          <p:cNvSpPr txBox="1">
            <a:spLocks noChangeArrowheads="1"/>
          </p:cNvSpPr>
          <p:nvPr/>
        </p:nvSpPr>
        <p:spPr bwMode="auto">
          <a:xfrm>
            <a:off x="3657600" y="2819400"/>
            <a:ext cx="18288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n=4; </a:t>
            </a:r>
            <a:r>
              <a:rPr lang="en-US" dirty="0" smtClean="0"/>
              <a:t>result </a:t>
            </a:r>
            <a:r>
              <a:rPr lang="en-US" dirty="0"/>
              <a:t>= ?</a:t>
            </a:r>
          </a:p>
        </p:txBody>
      </p:sp>
      <p:sp>
        <p:nvSpPr>
          <p:cNvPr id="600096" name="Text Box 32"/>
          <p:cNvSpPr txBox="1">
            <a:spLocks noChangeArrowheads="1"/>
          </p:cNvSpPr>
          <p:nvPr/>
        </p:nvSpPr>
        <p:spPr bwMode="auto">
          <a:xfrm>
            <a:off x="3657600" y="1676400"/>
            <a:ext cx="18288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n=5</a:t>
            </a:r>
            <a:r>
              <a:rPr lang="en-US" dirty="0" smtClean="0"/>
              <a:t>; result </a:t>
            </a:r>
            <a:r>
              <a:rPr lang="en-US" dirty="0"/>
              <a:t>= ?</a:t>
            </a:r>
          </a:p>
        </p:txBody>
      </p:sp>
      <p:sp>
        <p:nvSpPr>
          <p:cNvPr id="600097" name="Text Box 33"/>
          <p:cNvSpPr txBox="1">
            <a:spLocks noChangeArrowheads="1"/>
          </p:cNvSpPr>
          <p:nvPr/>
        </p:nvSpPr>
        <p:spPr bwMode="auto">
          <a:xfrm>
            <a:off x="3657600" y="4267200"/>
            <a:ext cx="18288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n=0; </a:t>
            </a:r>
            <a:r>
              <a:rPr lang="en-US" dirty="0" smtClean="0"/>
              <a:t>result </a:t>
            </a:r>
            <a:r>
              <a:rPr lang="en-US" dirty="0"/>
              <a:t>= 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ChangeArrowheads="1"/>
          </p:cNvSpPr>
          <p:nvPr/>
        </p:nvSpPr>
        <p:spPr bwMode="auto">
          <a:xfrm>
            <a:off x="3124200" y="1524000"/>
            <a:ext cx="2895600" cy="6096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021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Allocating Space for Variables</a:t>
            </a:r>
          </a:p>
        </p:txBody>
      </p:sp>
      <p:sp>
        <p:nvSpPr>
          <p:cNvPr id="602116" name="Rectangle 4"/>
          <p:cNvSpPr>
            <a:spLocks noChangeArrowheads="1"/>
          </p:cNvSpPr>
          <p:nvPr/>
        </p:nvSpPr>
        <p:spPr bwMode="auto">
          <a:xfrm>
            <a:off x="7162800" y="1371600"/>
            <a:ext cx="1828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2117" name="Rectangle 5"/>
          <p:cNvSpPr>
            <a:spLocks noChangeArrowheads="1"/>
          </p:cNvSpPr>
          <p:nvPr/>
        </p:nvSpPr>
        <p:spPr bwMode="auto">
          <a:xfrm>
            <a:off x="7162800" y="1981200"/>
            <a:ext cx="1828800" cy="838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>
                <a:solidFill>
                  <a:schemeClr val="bg1"/>
                </a:solidFill>
                <a:latin typeface="Tahoma" pitchFamily="34" charset="0"/>
              </a:rPr>
              <a:t>instructions</a:t>
            </a:r>
          </a:p>
        </p:txBody>
      </p:sp>
      <p:sp>
        <p:nvSpPr>
          <p:cNvPr id="602118" name="Rectangle 6"/>
          <p:cNvSpPr>
            <a:spLocks noChangeArrowheads="1"/>
          </p:cNvSpPr>
          <p:nvPr/>
        </p:nvSpPr>
        <p:spPr bwMode="auto">
          <a:xfrm>
            <a:off x="7162800" y="2819400"/>
            <a:ext cx="1828800" cy="4572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>
                <a:latin typeface="Tahoma" pitchFamily="34" charset="0"/>
              </a:rPr>
              <a:t>global data</a:t>
            </a:r>
          </a:p>
        </p:txBody>
      </p:sp>
      <p:sp>
        <p:nvSpPr>
          <p:cNvPr id="602119" name="Text Box 7"/>
          <p:cNvSpPr txBox="1">
            <a:spLocks noChangeArrowheads="1"/>
          </p:cNvSpPr>
          <p:nvPr/>
        </p:nvSpPr>
        <p:spPr bwMode="auto">
          <a:xfrm>
            <a:off x="6172200" y="1219200"/>
            <a:ext cx="917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>
                <a:latin typeface="CourierPS" pitchFamily="49" charset="0"/>
              </a:rPr>
              <a:t>0x0000</a:t>
            </a:r>
          </a:p>
        </p:txBody>
      </p:sp>
      <p:sp>
        <p:nvSpPr>
          <p:cNvPr id="602120" name="Text Box 8"/>
          <p:cNvSpPr txBox="1">
            <a:spLocks noChangeArrowheads="1"/>
          </p:cNvSpPr>
          <p:nvPr/>
        </p:nvSpPr>
        <p:spPr bwMode="auto">
          <a:xfrm>
            <a:off x="6172200" y="6140450"/>
            <a:ext cx="917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>
                <a:latin typeface="CourierPS" pitchFamily="49" charset="0"/>
              </a:rPr>
              <a:t>0xFFFF</a:t>
            </a:r>
          </a:p>
        </p:txBody>
      </p:sp>
      <p:sp>
        <p:nvSpPr>
          <p:cNvPr id="602121" name="Rectangle 9"/>
          <p:cNvSpPr>
            <a:spLocks noChangeArrowheads="1"/>
          </p:cNvSpPr>
          <p:nvPr/>
        </p:nvSpPr>
        <p:spPr bwMode="auto">
          <a:xfrm>
            <a:off x="7162800" y="3276600"/>
            <a:ext cx="1828800" cy="312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2122" name="Rectangle 10"/>
          <p:cNvSpPr>
            <a:spLocks noChangeArrowheads="1"/>
          </p:cNvSpPr>
          <p:nvPr/>
        </p:nvSpPr>
        <p:spPr bwMode="auto">
          <a:xfrm>
            <a:off x="7162800" y="3276600"/>
            <a:ext cx="1828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>
                <a:latin typeface="Tahoma" pitchFamily="34" charset="0"/>
              </a:rPr>
              <a:t>Stack</a:t>
            </a:r>
          </a:p>
        </p:txBody>
      </p:sp>
      <p:sp>
        <p:nvSpPr>
          <p:cNvPr id="602123" name="Rectangle 11"/>
          <p:cNvSpPr>
            <a:spLocks noChangeArrowheads="1"/>
          </p:cNvSpPr>
          <p:nvPr/>
        </p:nvSpPr>
        <p:spPr bwMode="auto">
          <a:xfrm>
            <a:off x="381000" y="1676400"/>
            <a:ext cx="2465388" cy="4206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summation(5);</a:t>
            </a:r>
          </a:p>
        </p:txBody>
      </p:sp>
      <p:sp>
        <p:nvSpPr>
          <p:cNvPr id="602124" name="Line 12"/>
          <p:cNvSpPr>
            <a:spLocks noChangeShapeType="1"/>
          </p:cNvSpPr>
          <p:nvPr/>
        </p:nvSpPr>
        <p:spPr bwMode="auto">
          <a:xfrm>
            <a:off x="6019800" y="1828800"/>
            <a:ext cx="1143000" cy="20574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02125" name="Line 13"/>
          <p:cNvSpPr>
            <a:spLocks noChangeShapeType="1"/>
          </p:cNvSpPr>
          <p:nvPr/>
        </p:nvSpPr>
        <p:spPr bwMode="auto">
          <a:xfrm>
            <a:off x="1371600" y="2133600"/>
            <a:ext cx="0" cy="7620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02126" name="Rectangle 14"/>
          <p:cNvSpPr>
            <a:spLocks noChangeArrowheads="1"/>
          </p:cNvSpPr>
          <p:nvPr/>
        </p:nvSpPr>
        <p:spPr bwMode="auto">
          <a:xfrm>
            <a:off x="381000" y="2855913"/>
            <a:ext cx="2465388" cy="42068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summation(4);</a:t>
            </a:r>
          </a:p>
        </p:txBody>
      </p:sp>
      <p:sp>
        <p:nvSpPr>
          <p:cNvPr id="602127" name="Rectangle 15"/>
          <p:cNvSpPr>
            <a:spLocks noChangeArrowheads="1"/>
          </p:cNvSpPr>
          <p:nvPr/>
        </p:nvSpPr>
        <p:spPr bwMode="auto">
          <a:xfrm>
            <a:off x="3124200" y="2667000"/>
            <a:ext cx="2895600" cy="6096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02128" name="Line 16"/>
          <p:cNvSpPr>
            <a:spLocks noChangeShapeType="1"/>
          </p:cNvSpPr>
          <p:nvPr/>
        </p:nvSpPr>
        <p:spPr bwMode="auto">
          <a:xfrm>
            <a:off x="6019800" y="2971800"/>
            <a:ext cx="1143000" cy="11430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02129" name="Rectangle 17"/>
          <p:cNvSpPr>
            <a:spLocks noChangeArrowheads="1"/>
          </p:cNvSpPr>
          <p:nvPr/>
        </p:nvSpPr>
        <p:spPr bwMode="auto">
          <a:xfrm>
            <a:off x="381000" y="4227513"/>
            <a:ext cx="2465388" cy="42068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summation(0);</a:t>
            </a:r>
          </a:p>
        </p:txBody>
      </p:sp>
      <p:sp>
        <p:nvSpPr>
          <p:cNvPr id="602130" name="Rectangle 18"/>
          <p:cNvSpPr>
            <a:spLocks noChangeArrowheads="1"/>
          </p:cNvSpPr>
          <p:nvPr/>
        </p:nvSpPr>
        <p:spPr bwMode="auto">
          <a:xfrm>
            <a:off x="3124200" y="4114800"/>
            <a:ext cx="2895600" cy="6096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02131" name="Text Box 19"/>
          <p:cNvSpPr txBox="1">
            <a:spLocks noChangeArrowheads="1"/>
          </p:cNvSpPr>
          <p:nvPr/>
        </p:nvSpPr>
        <p:spPr bwMode="auto">
          <a:xfrm>
            <a:off x="4038600" y="3698875"/>
            <a:ext cx="10668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…</a:t>
            </a:r>
          </a:p>
        </p:txBody>
      </p:sp>
      <p:sp>
        <p:nvSpPr>
          <p:cNvPr id="602132" name="Text Box 20"/>
          <p:cNvSpPr txBox="1">
            <a:spLocks noChangeArrowheads="1"/>
          </p:cNvSpPr>
          <p:nvPr/>
        </p:nvSpPr>
        <p:spPr bwMode="auto">
          <a:xfrm>
            <a:off x="838200" y="3698875"/>
            <a:ext cx="10668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…</a:t>
            </a:r>
          </a:p>
        </p:txBody>
      </p:sp>
      <p:sp>
        <p:nvSpPr>
          <p:cNvPr id="602133" name="Rectangle 21"/>
          <p:cNvSpPr>
            <a:spLocks noChangeArrowheads="1"/>
          </p:cNvSpPr>
          <p:nvPr/>
        </p:nvSpPr>
        <p:spPr bwMode="auto">
          <a:xfrm>
            <a:off x="7162800" y="3733800"/>
            <a:ext cx="1828800" cy="2286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02134" name="Rectangle 22"/>
          <p:cNvSpPr>
            <a:spLocks noChangeArrowheads="1"/>
          </p:cNvSpPr>
          <p:nvPr/>
        </p:nvSpPr>
        <p:spPr bwMode="auto">
          <a:xfrm>
            <a:off x="7162800" y="3962400"/>
            <a:ext cx="1828800" cy="2286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02135" name="Line 23"/>
          <p:cNvSpPr>
            <a:spLocks noChangeShapeType="1"/>
          </p:cNvSpPr>
          <p:nvPr/>
        </p:nvSpPr>
        <p:spPr bwMode="auto">
          <a:xfrm>
            <a:off x="1371600" y="3429000"/>
            <a:ext cx="0" cy="3810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triangl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02136" name="Text Box 24"/>
          <p:cNvSpPr txBox="1">
            <a:spLocks noChangeArrowheads="1"/>
          </p:cNvSpPr>
          <p:nvPr/>
        </p:nvSpPr>
        <p:spPr bwMode="auto">
          <a:xfrm>
            <a:off x="304800" y="5029200"/>
            <a:ext cx="6553200" cy="122802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As functions, return their activation records are removed</a:t>
            </a:r>
          </a:p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accent1"/>
                </a:solidFill>
              </a:rPr>
              <a:t>CRITICAL</a:t>
            </a:r>
            <a:r>
              <a:rPr lang="en-US" dirty="0"/>
              <a:t>: The state in a function call can be accessed </a:t>
            </a:r>
            <a:br>
              <a:rPr lang="en-US" dirty="0"/>
            </a:br>
            <a:r>
              <a:rPr lang="en-US" dirty="0"/>
              <a:t>                   </a:t>
            </a:r>
            <a:r>
              <a:rPr lang="en-US" dirty="0" smtClean="0"/>
              <a:t>safely only </a:t>
            </a:r>
            <a:r>
              <a:rPr lang="en-US" dirty="0"/>
              <a:t>so long as its activation record </a:t>
            </a:r>
            <a:r>
              <a:rPr lang="en-US" dirty="0" smtClean="0"/>
              <a:t>is</a:t>
            </a:r>
            <a:br>
              <a:rPr lang="en-US" dirty="0" smtClean="0"/>
            </a:br>
            <a:r>
              <a:rPr lang="en-US" dirty="0" smtClean="0"/>
              <a:t>                   still active on the stack</a:t>
            </a:r>
          </a:p>
        </p:txBody>
      </p:sp>
      <p:sp>
        <p:nvSpPr>
          <p:cNvPr id="602137" name="Line 25"/>
          <p:cNvSpPr>
            <a:spLocks noChangeShapeType="1"/>
          </p:cNvSpPr>
          <p:nvPr/>
        </p:nvSpPr>
        <p:spPr bwMode="auto">
          <a:xfrm>
            <a:off x="4495800" y="3417888"/>
            <a:ext cx="0" cy="3810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triangle" w="med" len="med"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02138" name="Text Box 26"/>
          <p:cNvSpPr txBox="1">
            <a:spLocks noChangeArrowheads="1"/>
          </p:cNvSpPr>
          <p:nvPr/>
        </p:nvSpPr>
        <p:spPr bwMode="auto">
          <a:xfrm>
            <a:off x="3657600" y="2743200"/>
            <a:ext cx="18288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n=4; </a:t>
            </a:r>
            <a:r>
              <a:rPr lang="en-US" dirty="0" smtClean="0"/>
              <a:t>result </a:t>
            </a:r>
            <a:r>
              <a:rPr lang="en-US" dirty="0"/>
              <a:t>= 10</a:t>
            </a:r>
          </a:p>
        </p:txBody>
      </p:sp>
      <p:sp>
        <p:nvSpPr>
          <p:cNvPr id="602139" name="Text Box 27"/>
          <p:cNvSpPr txBox="1">
            <a:spLocks noChangeArrowheads="1"/>
          </p:cNvSpPr>
          <p:nvPr/>
        </p:nvSpPr>
        <p:spPr bwMode="auto">
          <a:xfrm>
            <a:off x="3657600" y="1676400"/>
            <a:ext cx="18288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n=5; </a:t>
            </a:r>
            <a:r>
              <a:rPr lang="en-US" dirty="0" smtClean="0"/>
              <a:t>result </a:t>
            </a:r>
            <a:r>
              <a:rPr lang="en-US" dirty="0"/>
              <a:t>= ?</a:t>
            </a:r>
          </a:p>
        </p:txBody>
      </p:sp>
      <p:sp>
        <p:nvSpPr>
          <p:cNvPr id="602140" name="Text Box 28"/>
          <p:cNvSpPr txBox="1">
            <a:spLocks noChangeArrowheads="1"/>
          </p:cNvSpPr>
          <p:nvPr/>
        </p:nvSpPr>
        <p:spPr bwMode="auto">
          <a:xfrm>
            <a:off x="3657600" y="4267200"/>
            <a:ext cx="18288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n=0; </a:t>
            </a:r>
            <a:r>
              <a:rPr lang="en-US" dirty="0" smtClean="0"/>
              <a:t>result </a:t>
            </a:r>
            <a:r>
              <a:rPr lang="en-US" dirty="0"/>
              <a:t>= 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C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cMessage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[] = "Hello\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/* Execution will start here */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main (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, char **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, count;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count = atoi(argv[1]);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&lt; count;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    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printf("Hello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%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d\n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800" b="0" dirty="0"/>
          </a:p>
        </p:txBody>
      </p:sp>
      <p:sp>
        <p:nvSpPr>
          <p:cNvPr id="4" name="Rectangular Callout 3"/>
          <p:cNvSpPr/>
          <p:nvPr/>
        </p:nvSpPr>
        <p:spPr>
          <a:xfrm>
            <a:off x="4038600" y="990600"/>
            <a:ext cx="2971800" cy="612648"/>
          </a:xfrm>
          <a:prstGeom prst="wedgeRectCallout">
            <a:avLst>
              <a:gd name="adj1" fmla="val -83013"/>
              <a:gd name="adj2" fmla="val 39178"/>
            </a:avLst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include files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5943600" y="1749552"/>
            <a:ext cx="2971800" cy="612648"/>
          </a:xfrm>
          <a:prstGeom prst="wedgeRectCallout">
            <a:avLst>
              <a:gd name="adj1" fmla="val -103205"/>
              <a:gd name="adj2" fmla="val 28295"/>
            </a:avLst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declaration of global variables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5867400" y="3276600"/>
            <a:ext cx="2971800" cy="993648"/>
          </a:xfrm>
          <a:prstGeom prst="wedgeRectCallout">
            <a:avLst>
              <a:gd name="adj1" fmla="val -87666"/>
              <a:gd name="adj2" fmla="val -69758"/>
            </a:avLst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one or more function;</a:t>
            </a:r>
          </a:p>
          <a:p>
            <a:pPr algn="ctr"/>
            <a:r>
              <a:rPr lang="en-US" dirty="0" smtClean="0"/>
              <a:t>each program starts execution at “main”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5867400" y="4645152"/>
            <a:ext cx="2971800" cy="688848"/>
          </a:xfrm>
          <a:prstGeom prst="wedgeRectCallout">
            <a:avLst>
              <a:gd name="adj1" fmla="val -153564"/>
              <a:gd name="adj2" fmla="val -198052"/>
            </a:avLst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declaration of local variables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3733800" y="5486400"/>
            <a:ext cx="2971800" cy="688848"/>
          </a:xfrm>
          <a:prstGeom prst="wedgeRectCallout">
            <a:avLst>
              <a:gd name="adj1" fmla="val -86790"/>
              <a:gd name="adj2" fmla="val -123676"/>
            </a:avLst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implementing function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5943600" y="2587752"/>
            <a:ext cx="2971800" cy="460248"/>
          </a:xfrm>
          <a:prstGeom prst="wedgeRectCallout">
            <a:avLst>
              <a:gd name="adj1" fmla="val -93269"/>
              <a:gd name="adj2" fmla="val -25471"/>
            </a:avLst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comment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Allocation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want</a:t>
            </a:r>
          </a:p>
          <a:p>
            <a:pPr lvl="1"/>
            <a:r>
              <a:rPr lang="en-US" dirty="0" smtClean="0"/>
              <a:t>Memory area whose lifetime does not match any particular function?</a:t>
            </a:r>
          </a:p>
          <a:p>
            <a:pPr lvl="1"/>
            <a:r>
              <a:rPr lang="en-US" dirty="0" smtClean="0"/>
              <a:t>Memory area whose size is not known at compile time?</a:t>
            </a:r>
          </a:p>
          <a:p>
            <a:r>
              <a:rPr lang="en-US" dirty="0" smtClean="0"/>
              <a:t>Two ways to “get memory”</a:t>
            </a:r>
          </a:p>
          <a:p>
            <a:pPr lvl="1"/>
            <a:r>
              <a:rPr lang="en-US" dirty="0" smtClean="0"/>
              <a:t>Declare a variable</a:t>
            </a:r>
          </a:p>
          <a:p>
            <a:pPr lvl="2"/>
            <a:r>
              <a:rPr lang="en-US" dirty="0" smtClean="0"/>
              <a:t>Placed in global area or stack</a:t>
            </a:r>
          </a:p>
          <a:p>
            <a:pPr lvl="2"/>
            <a:r>
              <a:rPr lang="en-US" dirty="0" smtClean="0"/>
              <a:t>Either “lives” forever or “live-and-die” with containing function</a:t>
            </a:r>
          </a:p>
          <a:p>
            <a:pPr lvl="2"/>
            <a:r>
              <a:rPr lang="en-US" dirty="0" smtClean="0"/>
              <a:t>Size must be known at compile time</a:t>
            </a:r>
          </a:p>
          <a:p>
            <a:pPr lvl="1"/>
            <a:r>
              <a:rPr lang="en-US" dirty="0" smtClean="0"/>
              <a:t>Ask the run-time system for a “chunk” of memory dynamically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1026"/>
          <p:cNvSpPr>
            <a:spLocks noChangeArrowheads="1"/>
          </p:cNvSpPr>
          <p:nvPr/>
        </p:nvSpPr>
        <p:spPr bwMode="auto">
          <a:xfrm>
            <a:off x="3124200" y="1524000"/>
            <a:ext cx="2895600" cy="6096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47171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Allocating Space for Variables</a:t>
            </a:r>
          </a:p>
        </p:txBody>
      </p:sp>
      <p:sp>
        <p:nvSpPr>
          <p:cNvPr id="647172" name="Rectangle 1028"/>
          <p:cNvSpPr>
            <a:spLocks noChangeArrowheads="1"/>
          </p:cNvSpPr>
          <p:nvPr/>
        </p:nvSpPr>
        <p:spPr bwMode="auto">
          <a:xfrm>
            <a:off x="7162800" y="1371600"/>
            <a:ext cx="1828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7173" name="Rectangle 1029"/>
          <p:cNvSpPr>
            <a:spLocks noChangeArrowheads="1"/>
          </p:cNvSpPr>
          <p:nvPr/>
        </p:nvSpPr>
        <p:spPr bwMode="auto">
          <a:xfrm>
            <a:off x="7162800" y="1981200"/>
            <a:ext cx="1828800" cy="838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>
                <a:solidFill>
                  <a:schemeClr val="bg1"/>
                </a:solidFill>
                <a:latin typeface="Tahoma" pitchFamily="34" charset="0"/>
              </a:rPr>
              <a:t>instructions</a:t>
            </a:r>
          </a:p>
        </p:txBody>
      </p:sp>
      <p:sp>
        <p:nvSpPr>
          <p:cNvPr id="647174" name="Rectangle 1030"/>
          <p:cNvSpPr>
            <a:spLocks noChangeArrowheads="1"/>
          </p:cNvSpPr>
          <p:nvPr/>
        </p:nvSpPr>
        <p:spPr bwMode="auto">
          <a:xfrm>
            <a:off x="7162800" y="2819400"/>
            <a:ext cx="1828800" cy="4572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>
                <a:latin typeface="Tahoma" pitchFamily="34" charset="0"/>
              </a:rPr>
              <a:t>global data</a:t>
            </a:r>
          </a:p>
        </p:txBody>
      </p:sp>
      <p:sp>
        <p:nvSpPr>
          <p:cNvPr id="647175" name="Text Box 1031"/>
          <p:cNvSpPr txBox="1">
            <a:spLocks noChangeArrowheads="1"/>
          </p:cNvSpPr>
          <p:nvPr/>
        </p:nvSpPr>
        <p:spPr bwMode="auto">
          <a:xfrm>
            <a:off x="6172200" y="1219200"/>
            <a:ext cx="917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>
                <a:latin typeface="CourierPS" pitchFamily="49" charset="0"/>
              </a:rPr>
              <a:t>0x0000</a:t>
            </a:r>
          </a:p>
        </p:txBody>
      </p:sp>
      <p:sp>
        <p:nvSpPr>
          <p:cNvPr id="647176" name="Text Box 1032"/>
          <p:cNvSpPr txBox="1">
            <a:spLocks noChangeArrowheads="1"/>
          </p:cNvSpPr>
          <p:nvPr/>
        </p:nvSpPr>
        <p:spPr bwMode="auto">
          <a:xfrm>
            <a:off x="6172200" y="6140450"/>
            <a:ext cx="917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>
                <a:latin typeface="CourierPS" pitchFamily="49" charset="0"/>
              </a:rPr>
              <a:t>0xFFFF</a:t>
            </a:r>
          </a:p>
        </p:txBody>
      </p:sp>
      <p:sp>
        <p:nvSpPr>
          <p:cNvPr id="647177" name="Rectangle 1033"/>
          <p:cNvSpPr>
            <a:spLocks noChangeArrowheads="1"/>
          </p:cNvSpPr>
          <p:nvPr/>
        </p:nvSpPr>
        <p:spPr bwMode="auto">
          <a:xfrm>
            <a:off x="7162800" y="3276600"/>
            <a:ext cx="1828800" cy="312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7178" name="Rectangle 1034"/>
          <p:cNvSpPr>
            <a:spLocks noChangeArrowheads="1"/>
          </p:cNvSpPr>
          <p:nvPr/>
        </p:nvSpPr>
        <p:spPr bwMode="auto">
          <a:xfrm>
            <a:off x="7162800" y="3276600"/>
            <a:ext cx="1828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>
                <a:latin typeface="Tahoma" pitchFamily="34" charset="0"/>
              </a:rPr>
              <a:t>Stack</a:t>
            </a:r>
          </a:p>
        </p:txBody>
      </p:sp>
      <p:sp>
        <p:nvSpPr>
          <p:cNvPr id="647179" name="Rectangle 1035"/>
          <p:cNvSpPr>
            <a:spLocks noChangeArrowheads="1"/>
          </p:cNvSpPr>
          <p:nvPr/>
        </p:nvSpPr>
        <p:spPr bwMode="auto">
          <a:xfrm>
            <a:off x="752475" y="1676400"/>
            <a:ext cx="1735138" cy="4206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program_x</a:t>
            </a:r>
          </a:p>
        </p:txBody>
      </p:sp>
      <p:sp>
        <p:nvSpPr>
          <p:cNvPr id="647180" name="Line 1036"/>
          <p:cNvSpPr>
            <a:spLocks noChangeShapeType="1"/>
          </p:cNvSpPr>
          <p:nvPr/>
        </p:nvSpPr>
        <p:spPr bwMode="auto">
          <a:xfrm>
            <a:off x="6019800" y="1828800"/>
            <a:ext cx="1143000" cy="20574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47189" name="Rectangle 1045"/>
          <p:cNvSpPr>
            <a:spLocks noChangeArrowheads="1"/>
          </p:cNvSpPr>
          <p:nvPr/>
        </p:nvSpPr>
        <p:spPr bwMode="auto">
          <a:xfrm>
            <a:off x="7162800" y="3733800"/>
            <a:ext cx="1828800" cy="2286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47195" name="Text Box 1051"/>
          <p:cNvSpPr txBox="1">
            <a:spLocks noChangeArrowheads="1"/>
          </p:cNvSpPr>
          <p:nvPr/>
        </p:nvSpPr>
        <p:spPr bwMode="auto">
          <a:xfrm>
            <a:off x="3657600" y="1676400"/>
            <a:ext cx="18288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x = ?</a:t>
            </a:r>
          </a:p>
        </p:txBody>
      </p:sp>
      <p:sp>
        <p:nvSpPr>
          <p:cNvPr id="647197" name="Rectangle 1053"/>
          <p:cNvSpPr>
            <a:spLocks noChangeArrowheads="1"/>
          </p:cNvSpPr>
          <p:nvPr/>
        </p:nvSpPr>
        <p:spPr bwMode="auto">
          <a:xfrm>
            <a:off x="7162800" y="3733800"/>
            <a:ext cx="1828800" cy="5334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ChangeArrowheads="1"/>
          </p:cNvSpPr>
          <p:nvPr/>
        </p:nvSpPr>
        <p:spPr bwMode="auto">
          <a:xfrm>
            <a:off x="3124200" y="1524000"/>
            <a:ext cx="2895600" cy="6096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5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Allocating Space for Variables</a:t>
            </a:r>
          </a:p>
        </p:txBody>
      </p:sp>
      <p:sp>
        <p:nvSpPr>
          <p:cNvPr id="651268" name="Rectangle 4"/>
          <p:cNvSpPr>
            <a:spLocks noChangeArrowheads="1"/>
          </p:cNvSpPr>
          <p:nvPr/>
        </p:nvSpPr>
        <p:spPr bwMode="auto">
          <a:xfrm>
            <a:off x="7162800" y="1371600"/>
            <a:ext cx="1828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1269" name="Rectangle 5"/>
          <p:cNvSpPr>
            <a:spLocks noChangeArrowheads="1"/>
          </p:cNvSpPr>
          <p:nvPr/>
        </p:nvSpPr>
        <p:spPr bwMode="auto">
          <a:xfrm>
            <a:off x="7162800" y="1981200"/>
            <a:ext cx="1828800" cy="838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>
                <a:solidFill>
                  <a:schemeClr val="bg1"/>
                </a:solidFill>
                <a:latin typeface="Tahoma" pitchFamily="34" charset="0"/>
              </a:rPr>
              <a:t>instructions</a:t>
            </a:r>
          </a:p>
        </p:txBody>
      </p:sp>
      <p:sp>
        <p:nvSpPr>
          <p:cNvPr id="651270" name="Rectangle 6"/>
          <p:cNvSpPr>
            <a:spLocks noChangeArrowheads="1"/>
          </p:cNvSpPr>
          <p:nvPr/>
        </p:nvSpPr>
        <p:spPr bwMode="auto">
          <a:xfrm>
            <a:off x="7162800" y="2819400"/>
            <a:ext cx="1828800" cy="4572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>
                <a:latin typeface="Tahoma" pitchFamily="34" charset="0"/>
              </a:rPr>
              <a:t>global data</a:t>
            </a:r>
          </a:p>
        </p:txBody>
      </p:sp>
      <p:sp>
        <p:nvSpPr>
          <p:cNvPr id="651271" name="Text Box 7"/>
          <p:cNvSpPr txBox="1">
            <a:spLocks noChangeArrowheads="1"/>
          </p:cNvSpPr>
          <p:nvPr/>
        </p:nvSpPr>
        <p:spPr bwMode="auto">
          <a:xfrm>
            <a:off x="6172200" y="1219200"/>
            <a:ext cx="917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>
                <a:latin typeface="CourierPS" pitchFamily="49" charset="0"/>
              </a:rPr>
              <a:t>0x0000</a:t>
            </a:r>
          </a:p>
        </p:txBody>
      </p:sp>
      <p:sp>
        <p:nvSpPr>
          <p:cNvPr id="651272" name="Text Box 8"/>
          <p:cNvSpPr txBox="1">
            <a:spLocks noChangeArrowheads="1"/>
          </p:cNvSpPr>
          <p:nvPr/>
        </p:nvSpPr>
        <p:spPr bwMode="auto">
          <a:xfrm>
            <a:off x="6172200" y="6140450"/>
            <a:ext cx="917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>
                <a:latin typeface="CourierPS" pitchFamily="49" charset="0"/>
              </a:rPr>
              <a:t>0xFFFF</a:t>
            </a:r>
          </a:p>
        </p:txBody>
      </p:sp>
      <p:sp>
        <p:nvSpPr>
          <p:cNvPr id="651273" name="Rectangle 9"/>
          <p:cNvSpPr>
            <a:spLocks noChangeArrowheads="1"/>
          </p:cNvSpPr>
          <p:nvPr/>
        </p:nvSpPr>
        <p:spPr bwMode="auto">
          <a:xfrm>
            <a:off x="7162800" y="3276600"/>
            <a:ext cx="1828800" cy="312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1274" name="Rectangle 10"/>
          <p:cNvSpPr>
            <a:spLocks noChangeArrowheads="1"/>
          </p:cNvSpPr>
          <p:nvPr/>
        </p:nvSpPr>
        <p:spPr bwMode="auto">
          <a:xfrm>
            <a:off x="7162800" y="3276600"/>
            <a:ext cx="1828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>
                <a:latin typeface="Tahoma" pitchFamily="34" charset="0"/>
              </a:rPr>
              <a:t>Stack</a:t>
            </a:r>
          </a:p>
        </p:txBody>
      </p:sp>
      <p:sp>
        <p:nvSpPr>
          <p:cNvPr id="651275" name="Rectangle 11"/>
          <p:cNvSpPr>
            <a:spLocks noChangeArrowheads="1"/>
          </p:cNvSpPr>
          <p:nvPr/>
        </p:nvSpPr>
        <p:spPr bwMode="auto">
          <a:xfrm>
            <a:off x="652151" y="1676400"/>
            <a:ext cx="1935786" cy="4339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function_x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651276" name="Line 12"/>
          <p:cNvSpPr>
            <a:spLocks noChangeShapeType="1"/>
          </p:cNvSpPr>
          <p:nvPr/>
        </p:nvSpPr>
        <p:spPr bwMode="auto">
          <a:xfrm>
            <a:off x="6019800" y="1828800"/>
            <a:ext cx="1143000" cy="22098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51277" name="Rectangle 13"/>
          <p:cNvSpPr>
            <a:spLocks noChangeArrowheads="1"/>
          </p:cNvSpPr>
          <p:nvPr/>
        </p:nvSpPr>
        <p:spPr bwMode="auto">
          <a:xfrm>
            <a:off x="7162800" y="3733800"/>
            <a:ext cx="1828800" cy="5334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51278" name="Text Box 14"/>
          <p:cNvSpPr txBox="1">
            <a:spLocks noChangeArrowheads="1"/>
          </p:cNvSpPr>
          <p:nvPr/>
        </p:nvSpPr>
        <p:spPr bwMode="auto">
          <a:xfrm>
            <a:off x="3657600" y="1676400"/>
            <a:ext cx="18288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x = ?</a:t>
            </a:r>
          </a:p>
        </p:txBody>
      </p:sp>
      <p:sp>
        <p:nvSpPr>
          <p:cNvPr id="651280" name="Line 16"/>
          <p:cNvSpPr>
            <a:spLocks noChangeShapeType="1"/>
          </p:cNvSpPr>
          <p:nvPr/>
        </p:nvSpPr>
        <p:spPr bwMode="auto">
          <a:xfrm>
            <a:off x="2362200" y="2857500"/>
            <a:ext cx="0" cy="7239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51281" name="Text Box 17"/>
          <p:cNvSpPr txBox="1">
            <a:spLocks noChangeArrowheads="1"/>
          </p:cNvSpPr>
          <p:nvPr/>
        </p:nvSpPr>
        <p:spPr bwMode="auto">
          <a:xfrm>
            <a:off x="2590800" y="2819400"/>
            <a:ext cx="2133600" cy="8540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function_x asks for a chunk of memory</a:t>
            </a:r>
          </a:p>
        </p:txBody>
      </p:sp>
      <p:sp>
        <p:nvSpPr>
          <p:cNvPr id="651282" name="Rectangle 18"/>
          <p:cNvSpPr>
            <a:spLocks noChangeArrowheads="1"/>
          </p:cNvSpPr>
          <p:nvPr/>
        </p:nvSpPr>
        <p:spPr bwMode="auto">
          <a:xfrm>
            <a:off x="7162800" y="4953000"/>
            <a:ext cx="1828800" cy="2286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51283" name="Line 19"/>
          <p:cNvSpPr>
            <a:spLocks noChangeShapeType="1"/>
          </p:cNvSpPr>
          <p:nvPr/>
        </p:nvSpPr>
        <p:spPr bwMode="auto">
          <a:xfrm>
            <a:off x="4800600" y="3657600"/>
            <a:ext cx="2362200" cy="14478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51284" name="Text Box 20"/>
          <p:cNvSpPr txBox="1">
            <a:spLocks noChangeArrowheads="1"/>
          </p:cNvSpPr>
          <p:nvPr/>
        </p:nvSpPr>
        <p:spPr bwMode="auto">
          <a:xfrm>
            <a:off x="3200400" y="4479925"/>
            <a:ext cx="2590800" cy="8540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NOTE: This allocation is NOT part of the activation record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Allocating Space for Variables</a:t>
            </a:r>
            <a:endParaRPr lang="en-US"/>
          </a:p>
        </p:txBody>
      </p:sp>
      <p:sp>
        <p:nvSpPr>
          <p:cNvPr id="653316" name="Rectangle 4"/>
          <p:cNvSpPr>
            <a:spLocks noChangeArrowheads="1"/>
          </p:cNvSpPr>
          <p:nvPr/>
        </p:nvSpPr>
        <p:spPr bwMode="auto">
          <a:xfrm>
            <a:off x="7162800" y="1371600"/>
            <a:ext cx="1828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7162800" y="1981200"/>
            <a:ext cx="1828800" cy="838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>
                <a:solidFill>
                  <a:schemeClr val="bg1"/>
                </a:solidFill>
                <a:latin typeface="Tahoma" pitchFamily="34" charset="0"/>
              </a:rPr>
              <a:t>instructions</a:t>
            </a:r>
          </a:p>
        </p:txBody>
      </p:sp>
      <p:sp>
        <p:nvSpPr>
          <p:cNvPr id="653318" name="Rectangle 6"/>
          <p:cNvSpPr>
            <a:spLocks noChangeArrowheads="1"/>
          </p:cNvSpPr>
          <p:nvPr/>
        </p:nvSpPr>
        <p:spPr bwMode="auto">
          <a:xfrm>
            <a:off x="7162800" y="2819400"/>
            <a:ext cx="1828800" cy="4572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>
                <a:latin typeface="Tahoma" pitchFamily="34" charset="0"/>
              </a:rPr>
              <a:t>global data</a:t>
            </a:r>
          </a:p>
        </p:txBody>
      </p:sp>
      <p:sp>
        <p:nvSpPr>
          <p:cNvPr id="653319" name="Text Box 7"/>
          <p:cNvSpPr txBox="1">
            <a:spLocks noChangeArrowheads="1"/>
          </p:cNvSpPr>
          <p:nvPr/>
        </p:nvSpPr>
        <p:spPr bwMode="auto">
          <a:xfrm>
            <a:off x="6172200" y="1219200"/>
            <a:ext cx="917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>
                <a:latin typeface="CourierPS" pitchFamily="49" charset="0"/>
              </a:rPr>
              <a:t>0x0000</a:t>
            </a:r>
          </a:p>
        </p:txBody>
      </p:sp>
      <p:sp>
        <p:nvSpPr>
          <p:cNvPr id="653320" name="Text Box 8"/>
          <p:cNvSpPr txBox="1">
            <a:spLocks noChangeArrowheads="1"/>
          </p:cNvSpPr>
          <p:nvPr/>
        </p:nvSpPr>
        <p:spPr bwMode="auto">
          <a:xfrm>
            <a:off x="6172200" y="6140450"/>
            <a:ext cx="917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>
                <a:latin typeface="CourierPS" pitchFamily="49" charset="0"/>
              </a:rPr>
              <a:t>0xFFFF</a:t>
            </a:r>
          </a:p>
        </p:txBody>
      </p:sp>
      <p:sp>
        <p:nvSpPr>
          <p:cNvPr id="653321" name="Rectangle 9"/>
          <p:cNvSpPr>
            <a:spLocks noChangeArrowheads="1"/>
          </p:cNvSpPr>
          <p:nvPr/>
        </p:nvSpPr>
        <p:spPr bwMode="auto">
          <a:xfrm>
            <a:off x="7162800" y="3276600"/>
            <a:ext cx="1828800" cy="312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3322" name="Rectangle 10"/>
          <p:cNvSpPr>
            <a:spLocks noChangeArrowheads="1"/>
          </p:cNvSpPr>
          <p:nvPr/>
        </p:nvSpPr>
        <p:spPr bwMode="auto">
          <a:xfrm>
            <a:off x="7162800" y="3276600"/>
            <a:ext cx="1828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>
                <a:latin typeface="Tahoma" pitchFamily="34" charset="0"/>
              </a:rPr>
              <a:t>Stack</a:t>
            </a:r>
          </a:p>
        </p:txBody>
      </p:sp>
      <p:sp>
        <p:nvSpPr>
          <p:cNvPr id="653329" name="Rectangle 17"/>
          <p:cNvSpPr>
            <a:spLocks noChangeArrowheads="1"/>
          </p:cNvSpPr>
          <p:nvPr/>
        </p:nvSpPr>
        <p:spPr bwMode="auto">
          <a:xfrm>
            <a:off x="7162800" y="4953000"/>
            <a:ext cx="1828800" cy="2286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653334" name="Rectangle 22"/>
          <p:cNvSpPr>
            <a:spLocks noChangeArrowheads="1"/>
          </p:cNvSpPr>
          <p:nvPr/>
        </p:nvSpPr>
        <p:spPr bwMode="auto">
          <a:xfrm>
            <a:off x="290513" y="1373188"/>
            <a:ext cx="8624887" cy="522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/>
          <a:p>
            <a:pPr marL="385763" indent="-385763"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After function returns, memory is still</a:t>
            </a:r>
            <a:b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allocated</a:t>
            </a:r>
            <a:b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sz="2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85763" indent="-385763"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Request for dynamic chunks of memory</a:t>
            </a:r>
            <a:b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performed using a call to the underlying</a:t>
            </a:r>
            <a:b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runtime system (a system call).</a:t>
            </a:r>
          </a:p>
          <a:p>
            <a:pPr marL="500063" lvl="1" indent="-1588"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l"/>
            </a:pPr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Commands: </a:t>
            </a:r>
            <a:r>
              <a:rPr lang="en-US" sz="2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malloc </a:t>
            </a:r>
            <a:r>
              <a:rPr lang="en-US" sz="2400">
                <a:solidFill>
                  <a:srgbClr val="00001E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and</a:t>
            </a:r>
            <a:r>
              <a:rPr lang="en-US" sz="2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free</a:t>
            </a:r>
          </a:p>
          <a:p>
            <a:pPr marL="500063" lvl="1" indent="-1588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l"/>
            </a:pPr>
            <a:endParaRPr lang="en-US" sz="2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85763" indent="-385763"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en-US" sz="2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Memory</a:t>
            </a:r>
            <a:endParaRPr lang="en-US"/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area region of memory exists, </a:t>
            </a:r>
            <a:br>
              <a:rPr lang="en-US" dirty="0" smtClean="0"/>
            </a:br>
            <a:r>
              <a:rPr lang="en-US" dirty="0" smtClean="0"/>
              <a:t>it is called the </a:t>
            </a:r>
            <a:r>
              <a:rPr lang="en-US" dirty="0" smtClean="0">
                <a:solidFill>
                  <a:srgbClr val="FF0000"/>
                </a:solidFill>
              </a:rPr>
              <a:t>heap</a:t>
            </a:r>
            <a:endParaRPr lang="en-US" dirty="0" smtClean="0"/>
          </a:p>
          <a:p>
            <a:r>
              <a:rPr lang="en-US" dirty="0" smtClean="0"/>
              <a:t>Dynamic request for memory are allocated</a:t>
            </a:r>
            <a:br>
              <a:rPr lang="en-US" dirty="0" smtClean="0"/>
            </a:br>
            <a:r>
              <a:rPr lang="en-US" dirty="0" smtClean="0"/>
              <a:t>from this region</a:t>
            </a:r>
          </a:p>
          <a:p>
            <a:r>
              <a:rPr lang="en-US" dirty="0" smtClean="0"/>
              <a:t>Managed by the run-time system</a:t>
            </a:r>
            <a:br>
              <a:rPr lang="en-US" dirty="0" smtClean="0"/>
            </a:br>
            <a:r>
              <a:rPr lang="en-US" dirty="0" smtClean="0"/>
              <a:t>(actually, just a fancy name for a library</a:t>
            </a:r>
            <a:br>
              <a:rPr lang="en-US" dirty="0" smtClean="0"/>
            </a:br>
            <a:r>
              <a:rPr lang="en-US" dirty="0" smtClean="0"/>
              <a:t>that’s linked with all C code)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06212" name="Rectangle 4"/>
          <p:cNvSpPr>
            <a:spLocks noChangeArrowheads="1"/>
          </p:cNvSpPr>
          <p:nvPr/>
        </p:nvSpPr>
        <p:spPr bwMode="auto">
          <a:xfrm>
            <a:off x="7162800" y="1371600"/>
            <a:ext cx="1828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6213" name="Rectangle 5"/>
          <p:cNvSpPr>
            <a:spLocks noChangeArrowheads="1"/>
          </p:cNvSpPr>
          <p:nvPr/>
        </p:nvSpPr>
        <p:spPr bwMode="auto">
          <a:xfrm>
            <a:off x="7162800" y="1981200"/>
            <a:ext cx="1828800" cy="838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>
                <a:solidFill>
                  <a:schemeClr val="bg1"/>
                </a:solidFill>
                <a:latin typeface="Tahoma" pitchFamily="34" charset="0"/>
              </a:rPr>
              <a:t>instructions</a:t>
            </a:r>
          </a:p>
        </p:txBody>
      </p:sp>
      <p:sp>
        <p:nvSpPr>
          <p:cNvPr id="606214" name="Rectangle 6"/>
          <p:cNvSpPr>
            <a:spLocks noChangeArrowheads="1"/>
          </p:cNvSpPr>
          <p:nvPr/>
        </p:nvSpPr>
        <p:spPr bwMode="auto">
          <a:xfrm>
            <a:off x="7162800" y="2819400"/>
            <a:ext cx="1828800" cy="4572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>
                <a:latin typeface="Tahoma" pitchFamily="34" charset="0"/>
              </a:rPr>
              <a:t>global data</a:t>
            </a:r>
          </a:p>
        </p:txBody>
      </p:sp>
      <p:sp>
        <p:nvSpPr>
          <p:cNvPr id="606215" name="Rectangle 7"/>
          <p:cNvSpPr>
            <a:spLocks noChangeArrowheads="1"/>
          </p:cNvSpPr>
          <p:nvPr/>
        </p:nvSpPr>
        <p:spPr bwMode="auto">
          <a:xfrm>
            <a:off x="7162800" y="4800600"/>
            <a:ext cx="1828800" cy="990600"/>
          </a:xfrm>
          <a:prstGeom prst="rect">
            <a:avLst/>
          </a:prstGeom>
          <a:solidFill>
            <a:srgbClr val="CE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>
                <a:solidFill>
                  <a:schemeClr val="bg1"/>
                </a:solidFill>
                <a:latin typeface="Tahoma" pitchFamily="34" charset="0"/>
              </a:rPr>
              <a:t>run-time</a:t>
            </a:r>
          </a:p>
          <a:p>
            <a:pPr>
              <a:lnSpc>
                <a:spcPct val="100000"/>
              </a:lnSpc>
            </a:pPr>
            <a:r>
              <a:rPr lang="en-US" sz="2400" b="0">
                <a:solidFill>
                  <a:schemeClr val="bg1"/>
                </a:solidFill>
                <a:latin typeface="Tahoma" pitchFamily="34" charset="0"/>
              </a:rPr>
              <a:t>heap</a:t>
            </a:r>
          </a:p>
        </p:txBody>
      </p:sp>
      <p:sp>
        <p:nvSpPr>
          <p:cNvPr id="606216" name="Rectangle 8"/>
          <p:cNvSpPr>
            <a:spLocks noChangeArrowheads="1"/>
          </p:cNvSpPr>
          <p:nvPr/>
        </p:nvSpPr>
        <p:spPr bwMode="auto">
          <a:xfrm>
            <a:off x="7162800" y="5791200"/>
            <a:ext cx="1828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6217" name="Text Box 9"/>
          <p:cNvSpPr txBox="1">
            <a:spLocks noChangeArrowheads="1"/>
          </p:cNvSpPr>
          <p:nvPr/>
        </p:nvSpPr>
        <p:spPr bwMode="auto">
          <a:xfrm>
            <a:off x="6172200" y="1219200"/>
            <a:ext cx="917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>
                <a:latin typeface="CourierPS" pitchFamily="49" charset="0"/>
              </a:rPr>
              <a:t>0x0000</a:t>
            </a:r>
          </a:p>
        </p:txBody>
      </p:sp>
      <p:sp>
        <p:nvSpPr>
          <p:cNvPr id="606218" name="Text Box 10"/>
          <p:cNvSpPr txBox="1">
            <a:spLocks noChangeArrowheads="1"/>
          </p:cNvSpPr>
          <p:nvPr/>
        </p:nvSpPr>
        <p:spPr bwMode="auto">
          <a:xfrm>
            <a:off x="6172200" y="6140450"/>
            <a:ext cx="917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>
                <a:latin typeface="CourierPS" pitchFamily="49" charset="0"/>
              </a:rPr>
              <a:t>0xFFFF</a:t>
            </a:r>
          </a:p>
        </p:txBody>
      </p:sp>
      <p:sp>
        <p:nvSpPr>
          <p:cNvPr id="606219" name="Rectangle 11"/>
          <p:cNvSpPr>
            <a:spLocks noChangeArrowheads="1"/>
          </p:cNvSpPr>
          <p:nvPr/>
        </p:nvSpPr>
        <p:spPr bwMode="auto">
          <a:xfrm>
            <a:off x="7162800" y="3276600"/>
            <a:ext cx="18288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6220" name="Line 12"/>
          <p:cNvSpPr>
            <a:spLocks noChangeShapeType="1"/>
          </p:cNvSpPr>
          <p:nvPr/>
        </p:nvSpPr>
        <p:spPr bwMode="auto">
          <a:xfrm>
            <a:off x="7848600" y="41910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6221" name="Rectangle 13"/>
          <p:cNvSpPr>
            <a:spLocks noChangeArrowheads="1"/>
          </p:cNvSpPr>
          <p:nvPr/>
        </p:nvSpPr>
        <p:spPr bwMode="auto">
          <a:xfrm>
            <a:off x="7162800" y="3276600"/>
            <a:ext cx="1828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400" b="0">
                <a:latin typeface="Tahoma" pitchFamily="34" charset="0"/>
              </a:rPr>
              <a:t>Stack</a:t>
            </a:r>
          </a:p>
        </p:txBody>
      </p:sp>
      <p:sp>
        <p:nvSpPr>
          <p:cNvPr id="606222" name="Line 14"/>
          <p:cNvSpPr>
            <a:spLocks noChangeShapeType="1"/>
          </p:cNvSpPr>
          <p:nvPr/>
        </p:nvSpPr>
        <p:spPr bwMode="auto">
          <a:xfrm>
            <a:off x="8229600" y="37338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malloc</a:t>
            </a:r>
            <a:endParaRPr lang="en-US" dirty="0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Standard C Library provides a function for dynamic memory allocation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1"/>
                </a:solidFill>
              </a:rPr>
              <a:t>void *</a:t>
            </a:r>
            <a:r>
              <a:rPr lang="en-US" dirty="0" err="1" smtClean="0">
                <a:solidFill>
                  <a:schemeClr val="accent1"/>
                </a:solidFill>
              </a:rPr>
              <a:t>malloc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numBytes</a:t>
            </a:r>
            <a:r>
              <a:rPr lang="en-US" dirty="0" smtClean="0">
                <a:solidFill>
                  <a:schemeClr val="accent1"/>
                </a:solidFill>
              </a:rPr>
              <a:t>);</a:t>
            </a:r>
          </a:p>
          <a:p>
            <a:r>
              <a:rPr lang="en-US" dirty="0" err="1" smtClean="0">
                <a:solidFill>
                  <a:schemeClr val="accent1"/>
                </a:solidFill>
              </a:rPr>
              <a:t>malloc</a:t>
            </a:r>
            <a:r>
              <a:rPr lang="en-US" dirty="0" smtClean="0">
                <a:solidFill>
                  <a:schemeClr val="accent1"/>
                </a:solidFill>
              </a:rPr>
              <a:t>()</a:t>
            </a:r>
            <a:r>
              <a:rPr lang="en-US" dirty="0" smtClean="0"/>
              <a:t> (and </a:t>
            </a:r>
            <a:r>
              <a:rPr lang="en-US" dirty="0" smtClean="0">
                <a:solidFill>
                  <a:schemeClr val="accent1"/>
                </a:solidFill>
              </a:rPr>
              <a:t>free()</a:t>
            </a:r>
            <a:r>
              <a:rPr lang="en-US" dirty="0" smtClean="0"/>
              <a:t>) manages a region of memory called the </a:t>
            </a:r>
            <a:r>
              <a:rPr lang="en-US" dirty="0" smtClean="0">
                <a:solidFill>
                  <a:srgbClr val="FF0000"/>
                </a:solidFill>
              </a:rPr>
              <a:t>heap</a:t>
            </a:r>
          </a:p>
          <a:p>
            <a:pPr lvl="1"/>
            <a:r>
              <a:rPr lang="en-US" dirty="0" smtClean="0"/>
              <a:t>We’ll explain what a heap is later on and how it works</a:t>
            </a:r>
          </a:p>
          <a:p>
            <a:r>
              <a:rPr lang="en-US" dirty="0" err="1" smtClean="0">
                <a:solidFill>
                  <a:schemeClr val="accent1"/>
                </a:solidFill>
              </a:rPr>
              <a:t>malloc</a:t>
            </a:r>
            <a:r>
              <a:rPr lang="en-US" dirty="0" smtClean="0">
                <a:solidFill>
                  <a:schemeClr val="accent1"/>
                </a:solidFill>
              </a:rPr>
              <a:t>() </a:t>
            </a:r>
            <a:r>
              <a:rPr lang="en-US" dirty="0" smtClean="0"/>
              <a:t>allocates a contiguous region of memory of size </a:t>
            </a:r>
            <a:r>
              <a:rPr lang="en-US" dirty="0" err="1" smtClean="0">
                <a:solidFill>
                  <a:schemeClr val="accent1"/>
                </a:solidFill>
              </a:rPr>
              <a:t>numBytes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if there is enough free memory and returns a pointer to the beginning of this region</a:t>
            </a:r>
          </a:p>
          <a:p>
            <a:pPr lvl="1"/>
            <a:r>
              <a:rPr lang="en-US" dirty="0" smtClean="0"/>
              <a:t>Returns NULL if insufficient free memory</a:t>
            </a:r>
          </a:p>
          <a:p>
            <a:r>
              <a:rPr lang="en-US" dirty="0" smtClean="0"/>
              <a:t>Why is the return type </a:t>
            </a:r>
            <a:r>
              <a:rPr lang="en-US" dirty="0" smtClean="0">
                <a:solidFill>
                  <a:schemeClr val="accent1"/>
                </a:solidFill>
              </a:rPr>
              <a:t>void*</a:t>
            </a:r>
            <a:r>
              <a:rPr lang="en-US" dirty="0" smtClean="0"/>
              <a:t>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malloc</a:t>
            </a:r>
            <a:endParaRPr lang="en-US"/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we know how many bytes to allocate?</a:t>
            </a:r>
          </a:p>
          <a:p>
            <a:r>
              <a:rPr lang="en-US" dirty="0" smtClean="0"/>
              <a:t>Function</a:t>
            </a:r>
          </a:p>
          <a:p>
            <a:pPr lvl="1">
              <a:buNone/>
            </a:pPr>
            <a:r>
              <a:rPr lang="en-US" sz="20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(type)</a:t>
            </a:r>
          </a:p>
          <a:p>
            <a:pPr lvl="1">
              <a:buNone/>
            </a:pP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0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izeof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(variable)</a:t>
            </a:r>
          </a:p>
          <a:p>
            <a:r>
              <a:rPr lang="en-US" dirty="0" smtClean="0"/>
              <a:t>Allocate right number of bytes, then cast to the right type</a:t>
            </a:r>
          </a:p>
          <a:p>
            <a:pPr lvl="1">
              <a:buNone/>
            </a:pPr>
            <a:r>
              <a:rPr lang="en-US" sz="20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*numbers = (</a:t>
            </a:r>
            <a:r>
              <a:rPr lang="en-US" sz="20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*)</a:t>
            </a:r>
            <a:r>
              <a:rPr lang="en-US" sz="20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) * n);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free</a:t>
            </a:r>
            <a:endParaRPr lang="en-US"/>
          </a:p>
        </p:txBody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 a dynamically allocated piece of memory is no longer needed, need to release it</a:t>
            </a:r>
          </a:p>
          <a:p>
            <a:pPr lvl="1"/>
            <a:r>
              <a:rPr lang="en-US" dirty="0" smtClean="0"/>
              <a:t>Have finite amount of memory</a:t>
            </a:r>
          </a:p>
          <a:p>
            <a:pPr lvl="1"/>
            <a:r>
              <a:rPr lang="en-US" dirty="0" smtClean="0"/>
              <a:t>If don’t release, will eventually run out of heap space</a:t>
            </a:r>
          </a:p>
          <a:p>
            <a:r>
              <a:rPr lang="en-US" dirty="0" smtClean="0"/>
              <a:t>Function:</a:t>
            </a:r>
          </a:p>
          <a:p>
            <a:pPr lvl="1">
              <a:buNone/>
            </a:pP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void free(void*);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airbornePlanes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;</a:t>
            </a:r>
            <a:b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sz="2000" b="1" dirty="0" err="1" smtClean="0">
                <a:solidFill>
                  <a:schemeClr val="accent1"/>
                </a:solidFill>
                <a:latin typeface="Courier New" pitchFamily="49" charset="0"/>
              </a:rPr>
              <a:t>struct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accent1"/>
                </a:solidFill>
                <a:latin typeface="Courier New" pitchFamily="49" charset="0"/>
              </a:rPr>
              <a:t>flightType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*planes;</a:t>
            </a:r>
            <a:b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/>
            </a:r>
            <a:b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printf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(“How many planes are in the air?”);</a:t>
            </a:r>
            <a:b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scanf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(“%d”, &amp;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airbornePlanes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);</a:t>
            </a:r>
            <a:b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/>
            </a:r>
            <a:b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planes = </a:t>
            </a:r>
            <a:b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</a:rPr>
              <a:t>(</a:t>
            </a:r>
            <a:r>
              <a:rPr lang="en-US" sz="2000" b="1" dirty="0" err="1" smtClean="0">
                <a:solidFill>
                  <a:schemeClr val="accent1"/>
                </a:solidFill>
                <a:latin typeface="Courier New" pitchFamily="49" charset="0"/>
              </a:rPr>
              <a:t>struct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accent1"/>
                </a:solidFill>
                <a:latin typeface="Courier New" pitchFamily="49" charset="0"/>
              </a:rPr>
              <a:t>flightType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</a:rPr>
              <a:t>*)</a:t>
            </a:r>
            <a:r>
              <a:rPr lang="en-US" sz="2000" b="1" dirty="0" err="1" smtClean="0">
                <a:solidFill>
                  <a:schemeClr val="accent1"/>
                </a:solidFill>
                <a:latin typeface="Courier New" pitchFamily="49" charset="0"/>
              </a:rPr>
              <a:t>malloc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</a:rPr>
              <a:t>(</a:t>
            </a:r>
            <a:r>
              <a:rPr lang="en-US" sz="2000" b="1" dirty="0" err="1" smtClean="0">
                <a:solidFill>
                  <a:schemeClr val="accent1"/>
                </a:solidFill>
                <a:latin typeface="Courier New" pitchFamily="49" charset="0"/>
              </a:rPr>
              <a:t>sizeof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</a:rPr>
              <a:t>(</a:t>
            </a:r>
            <a:r>
              <a:rPr lang="en-US" sz="2000" b="1" dirty="0" err="1" smtClean="0">
                <a:solidFill>
                  <a:schemeClr val="accent1"/>
                </a:solidFill>
                <a:latin typeface="Courier New" pitchFamily="49" charset="0"/>
              </a:rPr>
              <a:t>struct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accent1"/>
                </a:solidFill>
                <a:latin typeface="Courier New" pitchFamily="49" charset="0"/>
              </a:rPr>
              <a:t>flightType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</a:rPr>
              <a:t>)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* </a:t>
            </a:r>
            <a:b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          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</a:rPr>
              <a:t>	 </a:t>
            </a:r>
            <a:r>
              <a:rPr lang="en-US" sz="2000" b="1" dirty="0" err="1" smtClean="0">
                <a:solidFill>
                  <a:schemeClr val="accent1"/>
                </a:solidFill>
                <a:latin typeface="Courier New" pitchFamily="49" charset="0"/>
              </a:rPr>
              <a:t>airbornePlanes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);</a:t>
            </a:r>
            <a:b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if (planes == NULL) {</a:t>
            </a:r>
            <a:b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printf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(“Error in allocating the data array.\n”);</a:t>
            </a:r>
            <a:b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 ...</a:t>
            </a:r>
            <a:b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}</a:t>
            </a:r>
            <a:b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planes[0].altitude = ...</a:t>
            </a:r>
          </a:p>
          <a:p>
            <a:pPr marL="0" indent="0"/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…</a:t>
            </a:r>
          </a:p>
          <a:p>
            <a:pPr marL="0" indent="0"/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free(planes);</a:t>
            </a:r>
          </a:p>
        </p:txBody>
      </p:sp>
      <p:sp>
        <p:nvSpPr>
          <p:cNvPr id="612356" name="Text Box 4"/>
          <p:cNvSpPr txBox="1">
            <a:spLocks noChangeArrowheads="1"/>
          </p:cNvSpPr>
          <p:nvPr/>
        </p:nvSpPr>
        <p:spPr bwMode="auto">
          <a:xfrm>
            <a:off x="6324600" y="2590800"/>
            <a:ext cx="2578100" cy="711200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solidFill>
                  <a:srgbClr val="CE0000"/>
                </a:solidFill>
                <a:latin typeface="Arial" charset="0"/>
              </a:rPr>
              <a:t>If allocation fails,</a:t>
            </a:r>
            <a:br>
              <a:rPr lang="en-US" sz="2000" b="0">
                <a:solidFill>
                  <a:srgbClr val="CE0000"/>
                </a:solidFill>
                <a:latin typeface="Arial" charset="0"/>
              </a:rPr>
            </a:br>
            <a:r>
              <a:rPr lang="en-US" sz="2000" b="0">
                <a:solidFill>
                  <a:srgbClr val="CE0000"/>
                </a:solidFill>
                <a:latin typeface="Arial" charset="0"/>
              </a:rPr>
              <a:t>malloc returns NULL.</a:t>
            </a:r>
          </a:p>
        </p:txBody>
      </p:sp>
      <p:sp>
        <p:nvSpPr>
          <p:cNvPr id="612357" name="Text Box 5"/>
          <p:cNvSpPr txBox="1">
            <a:spLocks noChangeArrowheads="1"/>
          </p:cNvSpPr>
          <p:nvPr/>
        </p:nvSpPr>
        <p:spPr bwMode="auto">
          <a:xfrm>
            <a:off x="5410200" y="4953000"/>
            <a:ext cx="3436938" cy="711200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solidFill>
                  <a:srgbClr val="CE0000"/>
                </a:solidFill>
                <a:latin typeface="Arial" charset="0"/>
              </a:rPr>
              <a:t>Note: Can use array notation</a:t>
            </a:r>
            <a:br>
              <a:rPr lang="en-US" sz="2000" b="0">
                <a:solidFill>
                  <a:srgbClr val="CE0000"/>
                </a:solidFill>
                <a:latin typeface="Arial" charset="0"/>
              </a:rPr>
            </a:br>
            <a:r>
              <a:rPr lang="en-US" sz="2000" b="0">
                <a:solidFill>
                  <a:srgbClr val="CE0000"/>
                </a:solidFill>
                <a:latin typeface="Arial" charset="0"/>
              </a:rPr>
              <a:t>or pointer notation.</a:t>
            </a:r>
          </a:p>
        </p:txBody>
      </p:sp>
      <p:sp>
        <p:nvSpPr>
          <p:cNvPr id="612358" name="Line 6"/>
          <p:cNvSpPr>
            <a:spLocks noChangeShapeType="1"/>
          </p:cNvSpPr>
          <p:nvPr/>
        </p:nvSpPr>
        <p:spPr bwMode="auto">
          <a:xfrm flipH="1">
            <a:off x="2438400" y="2743200"/>
            <a:ext cx="3810000" cy="381000"/>
          </a:xfrm>
          <a:prstGeom prst="line">
            <a:avLst/>
          </a:prstGeom>
          <a:noFill/>
          <a:ln w="28575">
            <a:solidFill>
              <a:srgbClr val="CE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2359" name="Line 7"/>
          <p:cNvSpPr>
            <a:spLocks noChangeShapeType="1"/>
          </p:cNvSpPr>
          <p:nvPr/>
        </p:nvSpPr>
        <p:spPr bwMode="auto">
          <a:xfrm flipH="1">
            <a:off x="4191000" y="5029200"/>
            <a:ext cx="1066800" cy="0"/>
          </a:xfrm>
          <a:prstGeom prst="line">
            <a:avLst/>
          </a:prstGeom>
          <a:noFill/>
          <a:ln w="28575">
            <a:solidFill>
              <a:srgbClr val="CE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typedef</a:t>
            </a:r>
            <a:endParaRPr lang="en-US"/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typedef</a:t>
            </a:r>
            <a:r>
              <a:rPr lang="en-US" dirty="0" smtClean="0"/>
              <a:t> is used to name types (for clarity and ease-of-use)</a:t>
            </a:r>
          </a:p>
          <a:p>
            <a:pPr lvl="1"/>
            <a:r>
              <a:rPr lang="en-US" dirty="0" err="1" smtClean="0"/>
              <a:t>typedef</a:t>
            </a:r>
            <a:r>
              <a:rPr lang="en-US" dirty="0" smtClean="0"/>
              <a:t> &lt;type&gt; &lt;name&gt;;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typedef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Color;</a:t>
            </a: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typedef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struct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flightType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WeatherData</a:t>
            </a:r>
            <a:r>
              <a:rPr lang="en-US" dirty="0" smtClean="0">
                <a:solidFill>
                  <a:schemeClr val="accent1"/>
                </a:solidFill>
              </a:rPr>
              <a:t>;</a:t>
            </a: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typedef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struct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ab_type</a:t>
            </a:r>
            <a:r>
              <a:rPr lang="en-US" dirty="0" smtClean="0">
                <a:solidFill>
                  <a:schemeClr val="accent1"/>
                </a:solidFill>
              </a:rPr>
              <a:t> {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		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a;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     	double </a:t>
            </a:r>
            <a:r>
              <a:rPr lang="en-US" dirty="0" err="1" smtClean="0">
                <a:solidFill>
                  <a:schemeClr val="accent1"/>
                </a:solidFill>
              </a:rPr>
              <a:t>b</a:t>
            </a:r>
            <a:r>
              <a:rPr lang="en-US" dirty="0" smtClean="0">
                <a:solidFill>
                  <a:schemeClr val="accent1"/>
                </a:solidFill>
              </a:rPr>
              <a:t>;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 		} </a:t>
            </a:r>
            <a:r>
              <a:rPr lang="en-US" dirty="0" err="1" smtClean="0">
                <a:solidFill>
                  <a:schemeClr val="accent1"/>
                </a:solidFill>
              </a:rPr>
              <a:t>ABGroup</a:t>
            </a:r>
            <a:r>
              <a:rPr lang="en-US" dirty="0" smtClean="0">
                <a:solidFill>
                  <a:schemeClr val="accent1"/>
                </a:solidFill>
              </a:rPr>
              <a:t>;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Pointers</a:t>
            </a:r>
            <a:endParaRPr lang="en-US" dirty="0"/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624887" cy="5027612"/>
          </a:xfrm>
        </p:spPr>
        <p:txBody>
          <a:bodyPr/>
          <a:lstStyle/>
          <a:p>
            <a:r>
              <a:rPr lang="en-US" dirty="0" smtClean="0"/>
              <a:t>A pointer is just an address</a:t>
            </a:r>
          </a:p>
          <a:p>
            <a:r>
              <a:rPr lang="en-US" dirty="0" smtClean="0"/>
              <a:t>Can have variables of type pointer</a:t>
            </a:r>
          </a:p>
          <a:p>
            <a:pPr lvl="1"/>
            <a:r>
              <a:rPr lang="en-US" dirty="0" smtClean="0"/>
              <a:t>Hold addresses as values</a:t>
            </a:r>
          </a:p>
          <a:p>
            <a:pPr lvl="1"/>
            <a:r>
              <a:rPr lang="en-US" dirty="0" smtClean="0"/>
              <a:t>Used for indirection</a:t>
            </a:r>
          </a:p>
          <a:p>
            <a:r>
              <a:rPr lang="en-US" dirty="0" smtClean="0"/>
              <a:t>When declaring a pointer variable, need to declare the type of the data item the pointer will point to</a:t>
            </a:r>
          </a:p>
          <a:p>
            <a:pPr lvl="1">
              <a:buClr>
                <a:schemeClr val="tx1"/>
              </a:buClr>
            </a:pP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*p;	/* p will point to a 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data item */</a:t>
            </a:r>
          </a:p>
          <a:p>
            <a:r>
              <a:rPr lang="en-US" dirty="0" smtClean="0"/>
              <a:t>Pointer operators</a:t>
            </a:r>
          </a:p>
          <a:p>
            <a:pPr lvl="1"/>
            <a:r>
              <a:rPr lang="en-US" dirty="0" smtClean="0"/>
              <a:t>De-reference: </a:t>
            </a:r>
            <a:r>
              <a:rPr lang="en-US" dirty="0" smtClean="0">
                <a:solidFill>
                  <a:schemeClr val="accent1"/>
                </a:solidFill>
              </a:rPr>
              <a:t>*</a:t>
            </a:r>
          </a:p>
          <a:p>
            <a:pPr lvl="2">
              <a:buClr>
                <a:srgbClr val="000000"/>
              </a:buClr>
            </a:pPr>
            <a:r>
              <a:rPr lang="en-US" dirty="0" smtClean="0">
                <a:solidFill>
                  <a:schemeClr val="accent1"/>
                </a:solidFill>
              </a:rPr>
              <a:t>*p</a:t>
            </a:r>
            <a:r>
              <a:rPr lang="en-US" dirty="0" smtClean="0"/>
              <a:t> gives the value stored at the address pointed to by p</a:t>
            </a:r>
          </a:p>
          <a:p>
            <a:pPr lvl="1">
              <a:buClr>
                <a:srgbClr val="000000"/>
              </a:buClr>
            </a:pPr>
            <a:r>
              <a:rPr lang="en-US" dirty="0" smtClean="0"/>
              <a:t>Address: &amp;</a:t>
            </a:r>
          </a:p>
          <a:p>
            <a:pPr lvl="2">
              <a:buClr>
                <a:srgbClr val="000000"/>
              </a:buClr>
            </a:pPr>
            <a:r>
              <a:rPr lang="en-US" dirty="0" smtClean="0">
                <a:solidFill>
                  <a:schemeClr val="accent1"/>
                </a:solidFill>
              </a:rPr>
              <a:t>&amp;v</a:t>
            </a:r>
            <a:r>
              <a:rPr lang="en-US" dirty="0" smtClean="0"/>
              <a:t> gives the address of the variable v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Preprocessor</a:t>
            </a:r>
            <a:endParaRPr 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 compilation uses a preprocess called </a:t>
            </a:r>
            <a:r>
              <a:rPr lang="en-US" dirty="0" err="1" smtClean="0"/>
              <a:t>cpp</a:t>
            </a:r>
            <a:endParaRPr lang="en-US" dirty="0" smtClean="0"/>
          </a:p>
          <a:p>
            <a:r>
              <a:rPr lang="en-US" dirty="0" smtClean="0"/>
              <a:t>The preprocessor manipulates the source code in various ways before the code is passed through the compiler</a:t>
            </a:r>
          </a:p>
          <a:p>
            <a:pPr lvl="1"/>
            <a:r>
              <a:rPr lang="en-US" dirty="0" smtClean="0"/>
              <a:t>Preprocessor is controlled by </a:t>
            </a:r>
            <a:r>
              <a:rPr lang="en-US" dirty="0" smtClean="0">
                <a:solidFill>
                  <a:srgbClr val="FF0000"/>
                </a:solidFill>
              </a:rPr>
              <a:t>directives</a:t>
            </a:r>
          </a:p>
          <a:p>
            <a:pPr lvl="1"/>
            <a:r>
              <a:rPr lang="en-US" dirty="0" err="1" smtClean="0"/>
              <a:t>cpp</a:t>
            </a:r>
            <a:r>
              <a:rPr lang="en-US" dirty="0" smtClean="0"/>
              <a:t> is pretty rich in functionality</a:t>
            </a:r>
          </a:p>
          <a:p>
            <a:r>
              <a:rPr lang="en-US" dirty="0" smtClean="0"/>
              <a:t>Our use of the preprocessor will be pretty limited</a:t>
            </a:r>
          </a:p>
          <a:p>
            <a:pPr lvl="1"/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lvl="1"/>
            <a:r>
              <a:rPr lang="en-US" smtClean="0"/>
              <a:t>#include </a:t>
            </a:r>
            <a:r>
              <a:rPr lang="en-US" dirty="0" smtClean="0"/>
              <a:t>“</a:t>
            </a:r>
            <a:r>
              <a:rPr lang="en-US" dirty="0" err="1" smtClean="0"/>
              <a:t>myHeader.h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#</a:t>
            </a:r>
            <a:r>
              <a:rPr lang="en-US" dirty="0" err="1" smtClean="0"/>
              <a:t>ifndef</a:t>
            </a:r>
            <a:r>
              <a:rPr lang="en-US" dirty="0" smtClean="0"/>
              <a:t> _MY_HEADER_H</a:t>
            </a:r>
            <a:br>
              <a:rPr lang="en-US" dirty="0" smtClean="0"/>
            </a:br>
            <a:r>
              <a:rPr lang="en-US" dirty="0" smtClean="0"/>
              <a:t>#define _MY_HEADER_H</a:t>
            </a:r>
            <a:br>
              <a:rPr lang="en-US" dirty="0" smtClean="0"/>
            </a:br>
            <a:r>
              <a:rPr lang="en-US" dirty="0" smtClean="0"/>
              <a:t>		…</a:t>
            </a:r>
            <a:br>
              <a:rPr lang="en-US" dirty="0" smtClean="0"/>
            </a:br>
            <a:r>
              <a:rPr lang="en-US" dirty="0" smtClean="0"/>
              <a:t>#</a:t>
            </a:r>
            <a:r>
              <a:rPr lang="en-US" dirty="0" err="1" smtClean="0"/>
              <a:t>endif</a:t>
            </a:r>
            <a:r>
              <a:rPr lang="en-US" dirty="0" smtClean="0"/>
              <a:t> /* _MY_HEADER_H */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C Library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Much useful functionality provided by </a:t>
            </a:r>
            <a:r>
              <a:rPr lang="en-US" dirty="0">
                <a:solidFill>
                  <a:srgbClr val="CE0000"/>
                </a:solidFill>
              </a:rPr>
              <a:t>Standard C </a:t>
            </a:r>
            <a:r>
              <a:rPr lang="en-US" dirty="0" smtClean="0">
                <a:solidFill>
                  <a:srgbClr val="CE0000"/>
                </a:solidFill>
              </a:rPr>
              <a:t>Library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 collection of functions and </a:t>
            </a:r>
            <a:r>
              <a:rPr lang="en-US" dirty="0" smtClean="0"/>
              <a:t>macros that </a:t>
            </a:r>
            <a:r>
              <a:rPr lang="en-US" dirty="0"/>
              <a:t>must be implemented by any ANSI standard </a:t>
            </a:r>
            <a:r>
              <a:rPr lang="en-US" dirty="0" smtClean="0"/>
              <a:t>implementation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E.g., I/O, string handling, etc.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Automatically linked with every </a:t>
            </a:r>
            <a:r>
              <a:rPr lang="en-US" dirty="0" smtClean="0"/>
              <a:t>executable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Implementation depends on processor, operating system, etc</a:t>
            </a:r>
            <a:r>
              <a:rPr lang="en-US" dirty="0" smtClean="0"/>
              <a:t>., but </a:t>
            </a:r>
            <a:r>
              <a:rPr lang="en-US" dirty="0"/>
              <a:t>interface is </a:t>
            </a:r>
            <a:r>
              <a:rPr lang="en-US" dirty="0" smtClean="0"/>
              <a:t>standard</a:t>
            </a:r>
            <a:endParaRPr lang="en-US" dirty="0"/>
          </a:p>
          <a:p>
            <a:pPr>
              <a:lnSpc>
                <a:spcPct val="85000"/>
              </a:lnSpc>
            </a:pPr>
            <a:r>
              <a:rPr lang="en-US" dirty="0" smtClean="0"/>
              <a:t>Since </a:t>
            </a:r>
            <a:r>
              <a:rPr lang="en-US" dirty="0"/>
              <a:t>they are not part of the language, </a:t>
            </a:r>
            <a:r>
              <a:rPr lang="en-US" dirty="0" smtClean="0"/>
              <a:t>compiler </a:t>
            </a:r>
            <a:r>
              <a:rPr lang="en-US" dirty="0"/>
              <a:t>must be told about function </a:t>
            </a:r>
            <a:r>
              <a:rPr lang="en-US" dirty="0" smtClean="0"/>
              <a:t>interfaces</a:t>
            </a:r>
            <a:endParaRPr lang="en-US" dirty="0"/>
          </a:p>
          <a:p>
            <a:pPr>
              <a:lnSpc>
                <a:spcPct val="85000"/>
              </a:lnSpc>
            </a:pPr>
            <a:r>
              <a:rPr lang="en-US" dirty="0" smtClean="0"/>
              <a:t>Standard </a:t>
            </a:r>
            <a:r>
              <a:rPr lang="en-US" dirty="0">
                <a:solidFill>
                  <a:srgbClr val="CE0000"/>
                </a:solidFill>
              </a:rPr>
              <a:t>header files</a:t>
            </a:r>
            <a:r>
              <a:rPr lang="en-US" dirty="0"/>
              <a:t> are </a:t>
            </a:r>
            <a:r>
              <a:rPr lang="en-US" dirty="0" smtClean="0"/>
              <a:t>provided, which </a:t>
            </a:r>
            <a:r>
              <a:rPr lang="en-US" dirty="0"/>
              <a:t>contain declarations of functions, variables, etc</a:t>
            </a:r>
            <a:r>
              <a:rPr lang="en-US" dirty="0" smtClean="0"/>
              <a:t>.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E.g., </a:t>
            </a:r>
            <a:r>
              <a:rPr lang="en-US" dirty="0" err="1" smtClean="0"/>
              <a:t>stdio.h</a:t>
            </a:r>
            <a:endParaRPr lang="en-US" dirty="0" smtClean="0"/>
          </a:p>
          <a:p>
            <a:pPr lvl="1">
              <a:lnSpc>
                <a:spcPct val="85000"/>
              </a:lnSpc>
            </a:pPr>
            <a:r>
              <a:rPr lang="en-US" dirty="0" smtClean="0"/>
              <a:t>Typically in /</a:t>
            </a:r>
            <a:r>
              <a:rPr lang="en-US" dirty="0" err="1" smtClean="0"/>
              <a:t>usr</a:t>
            </a:r>
            <a:r>
              <a:rPr lang="en-US" dirty="0" smtClean="0"/>
              <a:t>/include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Command Line Arguments</a:t>
            </a:r>
            <a:endParaRPr lang="en-US"/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using a shell</a:t>
            </a:r>
          </a:p>
          <a:p>
            <a:pPr lvl="1">
              <a:buNone/>
            </a:pPr>
            <a:r>
              <a:rPr lang="en-US" dirty="0" smtClean="0"/>
              <a:t>$ hello 5</a:t>
            </a:r>
          </a:p>
          <a:p>
            <a:r>
              <a:rPr lang="en-US" dirty="0" smtClean="0"/>
              <a:t>Entire command line will be given to your program as a sequence of strings</a:t>
            </a:r>
          </a:p>
          <a:p>
            <a:pPr lvl="1"/>
            <a:r>
              <a:rPr lang="en-US" dirty="0" smtClean="0"/>
              <a:t>White spaces are typically the separator characters</a:t>
            </a:r>
          </a:p>
          <a:p>
            <a:pPr lvl="2"/>
            <a:r>
              <a:rPr lang="en-US" dirty="0" smtClean="0"/>
              <a:t>Shell dependent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 * </a:t>
            </a:r>
            <a:r>
              <a:rPr lang="en-US" dirty="0" err="1" smtClean="0"/>
              <a:t>argv</a:t>
            </a:r>
            <a:r>
              <a:rPr lang="en-US" dirty="0" smtClean="0"/>
              <a:t> []) {</a:t>
            </a:r>
            <a:br>
              <a:rPr lang="en-US" dirty="0" smtClean="0"/>
            </a:br>
            <a:r>
              <a:rPr lang="en-US" dirty="0" smtClean="0"/>
              <a:t>	…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lvl="2"/>
            <a:r>
              <a:rPr lang="en-US" dirty="0" err="1" smtClean="0"/>
              <a:t>argc</a:t>
            </a:r>
            <a:r>
              <a:rPr lang="en-US" dirty="0" smtClean="0"/>
              <a:t>: number of strings in command line</a:t>
            </a:r>
          </a:p>
          <a:p>
            <a:pPr lvl="3"/>
            <a:r>
              <a:rPr lang="en-US" dirty="0" smtClean="0"/>
              <a:t>In our example, </a:t>
            </a:r>
            <a:r>
              <a:rPr lang="en-US" dirty="0" err="1" smtClean="0"/>
              <a:t>argc</a:t>
            </a:r>
            <a:r>
              <a:rPr lang="en-US" dirty="0" smtClean="0"/>
              <a:t> = 2</a:t>
            </a:r>
          </a:p>
          <a:p>
            <a:pPr lvl="2"/>
            <a:r>
              <a:rPr lang="en-US" dirty="0" err="1" smtClean="0"/>
              <a:t>argv</a:t>
            </a:r>
            <a:r>
              <a:rPr lang="en-US" dirty="0" smtClean="0"/>
              <a:t>: the strings themselves</a:t>
            </a:r>
          </a:p>
          <a:p>
            <a:pPr lvl="3"/>
            <a:r>
              <a:rPr lang="en-US" dirty="0" smtClean="0"/>
              <a:t>In our example, </a:t>
            </a:r>
            <a:r>
              <a:rPr lang="en-US" dirty="0" err="1" smtClean="0"/>
              <a:t>argv</a:t>
            </a:r>
            <a:r>
              <a:rPr lang="en-US" dirty="0" smtClean="0"/>
              <a:t>[1] = “hello\0” and </a:t>
            </a:r>
            <a:r>
              <a:rPr lang="en-US" dirty="0" err="1" smtClean="0"/>
              <a:t>arg</a:t>
            </a:r>
            <a:r>
              <a:rPr lang="en-US" dirty="0" smtClean="0"/>
              <a:t>[1] = “5\0”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operating system extends the functionality of the underlying hardware</a:t>
            </a:r>
          </a:p>
          <a:p>
            <a:pPr lvl="1"/>
            <a:r>
              <a:rPr lang="en-US" dirty="0" smtClean="0"/>
              <a:t>OS functionalities exported as a set of system calls</a:t>
            </a:r>
          </a:p>
          <a:p>
            <a:pPr lvl="1"/>
            <a:r>
              <a:rPr lang="en-US" dirty="0" smtClean="0"/>
              <a:t>In C, system calls are “wrapped” by C functions</a:t>
            </a:r>
          </a:p>
          <a:p>
            <a:pPr lvl="2"/>
            <a:r>
              <a:rPr lang="en-US" dirty="0" smtClean="0"/>
              <a:t>System calls look like C function calls</a:t>
            </a:r>
          </a:p>
          <a:p>
            <a:pPr lvl="1"/>
            <a:r>
              <a:rPr lang="en-US" dirty="0" smtClean="0"/>
              <a:t>System calls are described in section 2 of online manual</a:t>
            </a:r>
          </a:p>
          <a:p>
            <a:pPr lvl="2"/>
            <a:r>
              <a:rPr lang="en-US" dirty="0" smtClean="0"/>
              <a:t>E.g., man 2 open</a:t>
            </a:r>
          </a:p>
          <a:p>
            <a:r>
              <a:rPr lang="en-US" dirty="0" smtClean="0"/>
              <a:t>In some instances, the C standard library adds functionality on top of system calls</a:t>
            </a:r>
          </a:p>
          <a:p>
            <a:pPr lvl="1"/>
            <a:r>
              <a:rPr lang="en-US" dirty="0" smtClean="0"/>
              <a:t>File I/O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file is a contiguous set of bytes</a:t>
            </a:r>
          </a:p>
          <a:p>
            <a:pPr lvl="1"/>
            <a:r>
              <a:rPr lang="en-US" dirty="0" smtClean="0"/>
              <a:t>Has a name</a:t>
            </a:r>
          </a:p>
          <a:p>
            <a:pPr lvl="1"/>
            <a:r>
              <a:rPr lang="en-US" dirty="0" smtClean="0"/>
              <a:t>Can create, remove, read, write, and append</a:t>
            </a:r>
          </a:p>
          <a:p>
            <a:r>
              <a:rPr lang="en-US" dirty="0" smtClean="0"/>
              <a:t>Unix/Linux supports persistent files stored on disk</a:t>
            </a:r>
          </a:p>
          <a:p>
            <a:pPr lvl="1"/>
            <a:r>
              <a:rPr lang="en-US" dirty="0" smtClean="0"/>
              <a:t>Access using system calls: open(), read(), write(), close(), </a:t>
            </a:r>
            <a:r>
              <a:rPr lang="en-US" dirty="0" err="1" smtClean="0"/>
              <a:t>creat</a:t>
            </a:r>
            <a:r>
              <a:rPr lang="en-US" dirty="0" smtClean="0"/>
              <a:t>(), </a:t>
            </a:r>
            <a:r>
              <a:rPr lang="en-US" dirty="0" err="1" smtClean="0"/>
              <a:t>lseek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Provide random access</a:t>
            </a:r>
          </a:p>
          <a:p>
            <a:pPr lvl="1"/>
            <a:r>
              <a:rPr lang="en-US" dirty="0" smtClean="0"/>
              <a:t>Section 2 of online manual (man)</a:t>
            </a:r>
          </a:p>
          <a:p>
            <a:r>
              <a:rPr lang="en-US" dirty="0" smtClean="0"/>
              <a:t>C supports extended interface to UNIX files</a:t>
            </a:r>
          </a:p>
          <a:p>
            <a:pPr lvl="1"/>
            <a:r>
              <a:rPr lang="en-US" dirty="0" err="1" smtClean="0"/>
              <a:t>fopen</a:t>
            </a:r>
            <a:r>
              <a:rPr lang="en-US" dirty="0" smtClean="0"/>
              <a:t>(), </a:t>
            </a:r>
            <a:r>
              <a:rPr lang="en-US" dirty="0" err="1" smtClean="0"/>
              <a:t>fscanf</a:t>
            </a:r>
            <a:r>
              <a:rPr lang="en-US" dirty="0" smtClean="0"/>
              <a:t>(), </a:t>
            </a:r>
            <a:r>
              <a:rPr lang="en-US" dirty="0" err="1" smtClean="0"/>
              <a:t>fprintf</a:t>
            </a:r>
            <a:r>
              <a:rPr lang="en-US" dirty="0" smtClean="0"/>
              <a:t>(), </a:t>
            </a:r>
            <a:r>
              <a:rPr lang="en-US" dirty="0" err="1" smtClean="0"/>
              <a:t>fgetc</a:t>
            </a:r>
            <a:r>
              <a:rPr lang="en-US" dirty="0" smtClean="0"/>
              <a:t>(), </a:t>
            </a:r>
            <a:r>
              <a:rPr lang="en-US" dirty="0" err="1" smtClean="0"/>
              <a:t>fputc</a:t>
            </a:r>
            <a:r>
              <a:rPr lang="en-US" dirty="0" smtClean="0"/>
              <a:t>(), </a:t>
            </a:r>
            <a:r>
              <a:rPr lang="en-US" dirty="0" err="1" smtClean="0"/>
              <a:t>fclose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View files as streams of bytes</a:t>
            </a:r>
          </a:p>
          <a:p>
            <a:pPr lvl="1"/>
            <a:r>
              <a:rPr lang="en-US" dirty="0" smtClean="0"/>
              <a:t>Section 3 of online manual (man)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fopen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334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The </a:t>
            </a:r>
            <a:r>
              <a:rPr lang="en-US" dirty="0" err="1"/>
              <a:t>fopen</a:t>
            </a:r>
            <a:r>
              <a:rPr lang="en-US" dirty="0"/>
              <a:t> </a:t>
            </a:r>
            <a:r>
              <a:rPr lang="en-US" b="0" dirty="0"/>
              <a:t>(pronounced "</a:t>
            </a:r>
            <a:r>
              <a:rPr lang="en-US" b="0" dirty="0" err="1"/>
              <a:t>eff</a:t>
            </a:r>
            <a:r>
              <a:rPr lang="en-US" b="0" dirty="0"/>
              <a:t>-open")</a:t>
            </a:r>
            <a:r>
              <a:rPr lang="en-US" dirty="0"/>
              <a:t> function associates a physical file with a stream.</a:t>
            </a:r>
          </a:p>
          <a:p>
            <a:pPr>
              <a:lnSpc>
                <a:spcPct val="85000"/>
              </a:lnSpc>
            </a:pPr>
            <a:r>
              <a:rPr lang="en-US" dirty="0">
                <a:solidFill>
                  <a:srgbClr val="009900"/>
                </a:solidFill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FILE *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</a:rPr>
              <a:t>fopen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(char* name, char* mode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</a:rPr>
              <a:t>);</a:t>
            </a:r>
            <a:endParaRPr lang="en-US" dirty="0">
              <a:solidFill>
                <a:srgbClr val="009900"/>
              </a:solidFill>
            </a:endParaRPr>
          </a:p>
          <a:p>
            <a:pPr>
              <a:lnSpc>
                <a:spcPct val="85000"/>
              </a:lnSpc>
            </a:pPr>
            <a:r>
              <a:rPr lang="en-US" dirty="0">
                <a:solidFill>
                  <a:srgbClr val="CE0000"/>
                </a:solidFill>
              </a:rPr>
              <a:t>First argument:</a:t>
            </a:r>
            <a:r>
              <a:rPr lang="en-US" dirty="0">
                <a:solidFill>
                  <a:srgbClr val="009900"/>
                </a:solidFill>
              </a:rPr>
              <a:t> </a:t>
            </a:r>
            <a:r>
              <a:rPr lang="en-US" sz="2800" dirty="0">
                <a:solidFill>
                  <a:srgbClr val="009900"/>
                </a:solidFill>
                <a:latin typeface="Courier New" pitchFamily="49" charset="0"/>
              </a:rPr>
              <a:t>name</a:t>
            </a:r>
            <a:endParaRPr lang="en-US" dirty="0">
              <a:solidFill>
                <a:srgbClr val="0099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The name of the physical file, or how to locate it on the</a:t>
            </a:r>
            <a:br>
              <a:rPr lang="en-US" dirty="0"/>
            </a:br>
            <a:r>
              <a:rPr lang="en-US" dirty="0"/>
              <a:t>storage device.  This may be dependent on the underlying operating system.</a:t>
            </a:r>
          </a:p>
          <a:p>
            <a:pPr>
              <a:lnSpc>
                <a:spcPct val="85000"/>
              </a:lnSpc>
            </a:pPr>
            <a:r>
              <a:rPr lang="en-US" dirty="0">
                <a:solidFill>
                  <a:srgbClr val="CE0000"/>
                </a:solidFill>
              </a:rPr>
              <a:t>Second argument:</a:t>
            </a:r>
            <a:r>
              <a:rPr lang="en-US" dirty="0"/>
              <a:t> </a:t>
            </a:r>
            <a:r>
              <a:rPr lang="en-US" sz="2800" dirty="0">
                <a:solidFill>
                  <a:srgbClr val="009900"/>
                </a:solidFill>
                <a:latin typeface="Courier New" pitchFamily="49" charset="0"/>
              </a:rPr>
              <a:t>mode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How the file will be used:</a:t>
            </a:r>
            <a:br>
              <a:rPr lang="en-US" dirty="0"/>
            </a:br>
            <a:r>
              <a:rPr lang="en-US" dirty="0">
                <a:solidFill>
                  <a:srgbClr val="009900"/>
                </a:solidFill>
                <a:latin typeface="Courier New" pitchFamily="49" charset="0"/>
              </a:rPr>
              <a:t>"</a:t>
            </a:r>
            <a:r>
              <a:rPr lang="en-US" dirty="0" err="1">
                <a:solidFill>
                  <a:srgbClr val="009900"/>
                </a:solidFill>
                <a:latin typeface="Courier New" pitchFamily="49" charset="0"/>
              </a:rPr>
              <a:t>r</a:t>
            </a:r>
            <a:r>
              <a:rPr lang="en-US" dirty="0">
                <a:solidFill>
                  <a:srgbClr val="009900"/>
                </a:solidFill>
                <a:latin typeface="Courier New" pitchFamily="49" charset="0"/>
              </a:rPr>
              <a:t>"</a:t>
            </a:r>
            <a:r>
              <a:rPr lang="en-US" dirty="0"/>
              <a:t> -- read from the file</a:t>
            </a:r>
            <a:br>
              <a:rPr lang="en-US" dirty="0"/>
            </a:br>
            <a:r>
              <a:rPr lang="en-US" dirty="0">
                <a:solidFill>
                  <a:srgbClr val="009900"/>
                </a:solidFill>
                <a:latin typeface="Courier New" pitchFamily="49" charset="0"/>
              </a:rPr>
              <a:t>"</a:t>
            </a:r>
            <a:r>
              <a:rPr lang="en-US" dirty="0" err="1">
                <a:solidFill>
                  <a:srgbClr val="009900"/>
                </a:solidFill>
                <a:latin typeface="Courier New" pitchFamily="49" charset="0"/>
              </a:rPr>
              <a:t>w</a:t>
            </a:r>
            <a:r>
              <a:rPr lang="en-US" dirty="0">
                <a:solidFill>
                  <a:srgbClr val="009900"/>
                </a:solidFill>
                <a:latin typeface="Courier New" pitchFamily="49" charset="0"/>
              </a:rPr>
              <a:t>"</a:t>
            </a:r>
            <a:r>
              <a:rPr lang="en-US" dirty="0"/>
              <a:t> -- write, starting at the beginning of the file</a:t>
            </a:r>
            <a:br>
              <a:rPr lang="en-US" dirty="0"/>
            </a:br>
            <a:r>
              <a:rPr lang="en-US" dirty="0">
                <a:solidFill>
                  <a:srgbClr val="009900"/>
                </a:solidFill>
                <a:latin typeface="Courier New" pitchFamily="49" charset="0"/>
              </a:rPr>
              <a:t>"a"</a:t>
            </a:r>
            <a:r>
              <a:rPr lang="en-US" dirty="0"/>
              <a:t> -- write, starting at the end of the file (append)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fprintf and fscanf</a:t>
            </a:r>
            <a:endParaRPr lang="en-US"/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 a file is opened, it can be read or written using </a:t>
            </a:r>
            <a:r>
              <a:rPr lang="en-US" dirty="0" err="1" smtClean="0">
                <a:solidFill>
                  <a:schemeClr val="accent1"/>
                </a:solidFill>
              </a:rPr>
              <a:t>fscanf</a:t>
            </a:r>
            <a:r>
              <a:rPr lang="en-US" dirty="0" smtClean="0">
                <a:solidFill>
                  <a:schemeClr val="accent1"/>
                </a:solidFill>
              </a:rPr>
              <a:t>()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chemeClr val="accent1"/>
                </a:solidFill>
              </a:rPr>
              <a:t>fprintf</a:t>
            </a:r>
            <a:r>
              <a:rPr lang="en-US" dirty="0" smtClean="0">
                <a:solidFill>
                  <a:schemeClr val="accent1"/>
                </a:solidFill>
              </a:rPr>
              <a:t>()</a:t>
            </a:r>
            <a:endParaRPr lang="en-US" dirty="0" smtClean="0"/>
          </a:p>
          <a:p>
            <a:r>
              <a:rPr lang="en-US" dirty="0" smtClean="0"/>
              <a:t>These are just like </a:t>
            </a:r>
            <a:r>
              <a:rPr lang="en-US" dirty="0" err="1" smtClean="0">
                <a:solidFill>
                  <a:schemeClr val="accent1"/>
                </a:solidFill>
              </a:rPr>
              <a:t>scanf</a:t>
            </a:r>
            <a:r>
              <a:rPr lang="en-US" dirty="0" smtClean="0">
                <a:solidFill>
                  <a:schemeClr val="accent1"/>
                </a:solidFill>
              </a:rPr>
              <a:t>()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chemeClr val="accent1"/>
                </a:solidFill>
              </a:rPr>
              <a:t>printf</a:t>
            </a:r>
            <a:r>
              <a:rPr lang="en-US" dirty="0" smtClean="0">
                <a:solidFill>
                  <a:schemeClr val="accent1"/>
                </a:solidFill>
              </a:rPr>
              <a:t>()</a:t>
            </a:r>
            <a:r>
              <a:rPr lang="en-US" dirty="0" smtClean="0"/>
              <a:t> except with an additional argument specifying a file pointer</a:t>
            </a:r>
          </a:p>
          <a:p>
            <a:pPr lvl="1"/>
            <a:r>
              <a:rPr lang="en-US" dirty="0" err="1" smtClean="0"/>
              <a:t>fprintf</a:t>
            </a:r>
            <a:r>
              <a:rPr lang="en-US" dirty="0" smtClean="0"/>
              <a:t>(</a:t>
            </a:r>
            <a:r>
              <a:rPr lang="en-US" dirty="0" err="1" smtClean="0"/>
              <a:t>outfile</a:t>
            </a:r>
            <a:r>
              <a:rPr lang="en-US" dirty="0" smtClean="0"/>
              <a:t>, "The answer is %</a:t>
            </a:r>
            <a:r>
              <a:rPr lang="en-US" dirty="0" err="1" smtClean="0"/>
              <a:t>d\n</a:t>
            </a:r>
            <a:r>
              <a:rPr lang="en-US" dirty="0" smtClean="0"/>
              <a:t>", x);</a:t>
            </a:r>
          </a:p>
          <a:p>
            <a:pPr lvl="1"/>
            <a:r>
              <a:rPr lang="en-US" dirty="0" err="1" smtClean="0"/>
              <a:t>fscanf</a:t>
            </a:r>
            <a:r>
              <a:rPr lang="en-US" dirty="0" smtClean="0"/>
              <a:t>(</a:t>
            </a:r>
            <a:r>
              <a:rPr lang="en-US" dirty="0" err="1" smtClean="0"/>
              <a:t>infile</a:t>
            </a:r>
            <a:r>
              <a:rPr lang="en-US" dirty="0" smtClean="0"/>
              <a:t>, "%s %</a:t>
            </a:r>
            <a:r>
              <a:rPr lang="en-US" dirty="0" err="1" smtClean="0"/>
              <a:t>d/%d/%d</a:t>
            </a:r>
            <a:r>
              <a:rPr lang="en-US" dirty="0" smtClean="0"/>
              <a:t> %lf", </a:t>
            </a:r>
            <a:br>
              <a:rPr lang="en-US" dirty="0" smtClean="0"/>
            </a:br>
            <a:r>
              <a:rPr lang="en-US" dirty="0" smtClean="0"/>
              <a:t>           &amp;name, &amp;</a:t>
            </a:r>
            <a:r>
              <a:rPr lang="en-US" dirty="0" err="1" smtClean="0"/>
              <a:t>bMonth</a:t>
            </a:r>
            <a:r>
              <a:rPr lang="en-US" dirty="0" smtClean="0"/>
              <a:t>, &amp;</a:t>
            </a:r>
            <a:r>
              <a:rPr lang="en-US" dirty="0" err="1" smtClean="0"/>
              <a:t>bDay</a:t>
            </a:r>
            <a:r>
              <a:rPr lang="en-US" dirty="0" smtClean="0"/>
              <a:t>, &amp;</a:t>
            </a:r>
            <a:r>
              <a:rPr lang="en-US" dirty="0" err="1" smtClean="0"/>
              <a:t>bYear</a:t>
            </a:r>
            <a:r>
              <a:rPr lang="en-US" dirty="0" smtClean="0"/>
              <a:t>, &amp;</a:t>
            </a:r>
            <a:r>
              <a:rPr lang="en-US" dirty="0" err="1" smtClean="0"/>
              <a:t>gpa</a:t>
            </a:r>
            <a:r>
              <a:rPr lang="en-US" dirty="0" smtClean="0"/>
              <a:t>);</a:t>
            </a:r>
          </a:p>
          <a:p>
            <a:r>
              <a:rPr lang="en-US" dirty="0" smtClean="0"/>
              <a:t>When started, each executing program has three standard streams open for input, output, and errors</a:t>
            </a:r>
          </a:p>
          <a:p>
            <a:pPr lvl="1"/>
            <a:r>
              <a:rPr lang="en-US" dirty="0" err="1" smtClean="0"/>
              <a:t>stdin</a:t>
            </a:r>
            <a:r>
              <a:rPr lang="en-US" dirty="0" smtClean="0"/>
              <a:t>, </a:t>
            </a:r>
            <a:r>
              <a:rPr lang="en-US" dirty="0" err="1" smtClean="0"/>
              <a:t>stdout</a:t>
            </a:r>
            <a:r>
              <a:rPr lang="en-US" dirty="0" smtClean="0"/>
              <a:t>, </a:t>
            </a:r>
            <a:r>
              <a:rPr lang="en-US" dirty="0" err="1" smtClean="0"/>
              <a:t>stderr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Classic Memory Bugs</a:t>
            </a:r>
            <a:endParaRPr lang="en-US"/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Memory management is one of the biggest differences between C and Java</a:t>
            </a:r>
          </a:p>
          <a:p>
            <a:r>
              <a:rPr lang="en-US" dirty="0" smtClean="0"/>
              <a:t>Here are some classic bugs that might afflict you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Bug - # 1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00001E"/>
                </a:solidFill>
                <a:effectLst/>
                <a:latin typeface="Arial" charset="0"/>
              </a:rPr>
              <a:t>The classic </a:t>
            </a:r>
            <a:r>
              <a:rPr lang="en-US">
                <a:solidFill>
                  <a:srgbClr val="00001E"/>
                </a:solidFill>
                <a:effectLst/>
                <a:latin typeface="Courier" pitchFamily="49" charset="0"/>
              </a:rPr>
              <a:t>scanf </a:t>
            </a:r>
            <a:r>
              <a:rPr lang="en-US">
                <a:solidFill>
                  <a:srgbClr val="00001E"/>
                </a:solidFill>
                <a:effectLst/>
                <a:latin typeface="Arial" charset="0"/>
              </a:rPr>
              <a:t>bug</a:t>
            </a:r>
          </a:p>
        </p:txBody>
      </p:sp>
      <p:sp>
        <p:nvSpPr>
          <p:cNvPr id="618500" name="Text Box 4"/>
          <p:cNvSpPr txBox="1">
            <a:spLocks noChangeArrowheads="1"/>
          </p:cNvSpPr>
          <p:nvPr/>
        </p:nvSpPr>
        <p:spPr bwMode="auto">
          <a:xfrm>
            <a:off x="3355975" y="3222625"/>
            <a:ext cx="2432050" cy="3587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1E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scanf(“%d”, val</a:t>
            </a:r>
            <a:r>
              <a:rPr lang="en-US">
                <a:solidFill>
                  <a:srgbClr val="00001E"/>
                </a:solidFill>
                <a:latin typeface="Courier New" pitchFamily="49" charset="0"/>
              </a:rPr>
              <a:t>);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Bug - # 2</a:t>
            </a:r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1E"/>
                </a:solidFill>
                <a:effectLst/>
                <a:latin typeface="Arial" charset="0"/>
              </a:rPr>
              <a:t>Reading Uninitialized Memory</a:t>
            </a:r>
          </a:p>
          <a:p>
            <a:pPr lvl="1"/>
            <a:r>
              <a:rPr lang="en-US" dirty="0">
                <a:latin typeface="Arial" charset="0"/>
              </a:rPr>
              <a:t>Assuming that heap data is initialized to zero</a:t>
            </a:r>
          </a:p>
        </p:txBody>
      </p:sp>
      <p:sp>
        <p:nvSpPr>
          <p:cNvPr id="620548" name="Text Box 4"/>
          <p:cNvSpPr txBox="1">
            <a:spLocks noChangeArrowheads="1"/>
          </p:cNvSpPr>
          <p:nvPr/>
        </p:nvSpPr>
        <p:spPr bwMode="auto">
          <a:xfrm>
            <a:off x="1828800" y="2362200"/>
            <a:ext cx="5486400" cy="34448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/* return y = Ax */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int *matvec(int **A, int *x) {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  int *y = malloc(N*sizeof(int));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  int i, j;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  for (i=0; i&lt;N; i++)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    for (j=0; j&lt;N; j++)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      y[i] += A[i][j]*x[j];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  return y;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Arrays</a:t>
            </a:r>
            <a:endParaRPr lang="en-US"/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are contiguous sequences of data items</a:t>
            </a:r>
          </a:p>
          <a:p>
            <a:pPr lvl="1"/>
            <a:r>
              <a:rPr lang="en-US" dirty="0" smtClean="0"/>
              <a:t>All data items are of the same type</a:t>
            </a:r>
          </a:p>
          <a:p>
            <a:pPr lvl="1"/>
            <a:r>
              <a:rPr lang="en-US" dirty="0" smtClean="0"/>
              <a:t>Declaration of an array of integers: “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a[20];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Access of an array item: “</a:t>
            </a:r>
            <a:r>
              <a:rPr lang="en-US" dirty="0" smtClean="0">
                <a:solidFill>
                  <a:schemeClr val="accent1"/>
                </a:solidFill>
              </a:rPr>
              <a:t>a[15]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Array index </a:t>
            </a:r>
            <a:r>
              <a:rPr lang="en-US" dirty="0" smtClean="0">
                <a:solidFill>
                  <a:srgbClr val="FF0000"/>
                </a:solidFill>
              </a:rPr>
              <a:t>always</a:t>
            </a:r>
            <a:r>
              <a:rPr lang="en-US" dirty="0" smtClean="0"/>
              <a:t> start at 0</a:t>
            </a:r>
          </a:p>
          <a:p>
            <a:r>
              <a:rPr lang="en-US" dirty="0" smtClean="0"/>
              <a:t>The C compiler and runtime system do not check array boundaries</a:t>
            </a:r>
          </a:p>
          <a:p>
            <a:pPr lvl="1"/>
            <a:r>
              <a:rPr lang="en-US" dirty="0" smtClean="0"/>
              <a:t>The compiler will happily let you do the following:</a:t>
            </a:r>
          </a:p>
          <a:p>
            <a:pPr lvl="2"/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a[10]; a[11] = 5;</a:t>
            </a:r>
          </a:p>
          <a:p>
            <a:pPr lvl="1">
              <a:buNone/>
            </a:pPr>
            <a:endParaRPr lang="en-US" dirty="0" smtClean="0">
              <a:solidFill>
                <a:schemeClr val="accent4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Bug - # 3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Overwriting Memory</a:t>
            </a:r>
          </a:p>
          <a:p>
            <a:pPr lvl="1"/>
            <a:r>
              <a:rPr lang="en-US" dirty="0"/>
              <a:t>Allocating the (possibly) wrong sized object</a:t>
            </a:r>
          </a:p>
          <a:p>
            <a:endParaRPr lang="en-US" dirty="0"/>
          </a:p>
        </p:txBody>
      </p:sp>
      <p:sp>
        <p:nvSpPr>
          <p:cNvPr id="622596" name="Text Box 4"/>
          <p:cNvSpPr txBox="1">
            <a:spLocks noChangeArrowheads="1"/>
          </p:cNvSpPr>
          <p:nvPr/>
        </p:nvSpPr>
        <p:spPr bwMode="auto">
          <a:xfrm>
            <a:off x="2057400" y="2667000"/>
            <a:ext cx="5257800" cy="190182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int **p;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p = malloc(N*sizeof(int));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for (i=0; i&lt;N; i++) {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   p[i] = malloc(M*sizeof(int));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Bug - # 4</a:t>
            </a: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Overwriting Memory</a:t>
            </a:r>
          </a:p>
          <a:p>
            <a:pPr lvl="1"/>
            <a:r>
              <a:rPr lang="en-US" dirty="0"/>
              <a:t>Off-by-one error</a:t>
            </a:r>
          </a:p>
        </p:txBody>
      </p:sp>
      <p:sp>
        <p:nvSpPr>
          <p:cNvPr id="624644" name="Text Box 4"/>
          <p:cNvSpPr txBox="1">
            <a:spLocks noChangeArrowheads="1"/>
          </p:cNvSpPr>
          <p:nvPr/>
        </p:nvSpPr>
        <p:spPr bwMode="auto">
          <a:xfrm>
            <a:off x="2209800" y="2971800"/>
            <a:ext cx="4724400" cy="190182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int **p;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p = malloc(N*sizeof(int *));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for (i=0; i&lt;=N; i++) {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  p[i] = malloc(M*sizeof(int));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Bug - # 5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Overwriting Memory</a:t>
            </a:r>
          </a:p>
          <a:p>
            <a:pPr lvl="1"/>
            <a:r>
              <a:rPr lang="en-US" dirty="0"/>
              <a:t>Misunderstanding pointer arithmetic</a:t>
            </a:r>
          </a:p>
        </p:txBody>
      </p:sp>
      <p:sp>
        <p:nvSpPr>
          <p:cNvPr id="626692" name="Text Box 4"/>
          <p:cNvSpPr txBox="1">
            <a:spLocks noChangeArrowheads="1"/>
          </p:cNvSpPr>
          <p:nvPr/>
        </p:nvSpPr>
        <p:spPr bwMode="auto">
          <a:xfrm>
            <a:off x="2362200" y="2630488"/>
            <a:ext cx="4419600" cy="190182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int *search(int *p, int val) {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  while (*p &amp;&amp; *p != val)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     p += sizeof(int);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  return p;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Bug - # 6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Referencing Nonexistent Variables</a:t>
            </a:r>
          </a:p>
          <a:p>
            <a:pPr lvl="1"/>
            <a:r>
              <a:rPr lang="en-US" dirty="0"/>
              <a:t>Forgetting that local variables disappear when a function returns</a:t>
            </a:r>
          </a:p>
        </p:txBody>
      </p:sp>
      <p:sp>
        <p:nvSpPr>
          <p:cNvPr id="628740" name="Text Box 4"/>
          <p:cNvSpPr txBox="1">
            <a:spLocks noChangeArrowheads="1"/>
          </p:cNvSpPr>
          <p:nvPr/>
        </p:nvSpPr>
        <p:spPr bwMode="auto">
          <a:xfrm>
            <a:off x="3124200" y="3048000"/>
            <a:ext cx="2971800" cy="151606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int *foo () {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  int val;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  return &amp;val;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Bug - # 7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143000"/>
            <a:ext cx="8624887" cy="5027612"/>
          </a:xfrm>
        </p:spPr>
        <p:txBody>
          <a:bodyPr/>
          <a:lstStyle/>
          <a:p>
            <a:r>
              <a:rPr lang="en-US" dirty="0"/>
              <a:t>Freeing Blocks Multiple Times</a:t>
            </a:r>
          </a:p>
          <a:p>
            <a:endParaRPr lang="en-US" dirty="0"/>
          </a:p>
        </p:txBody>
      </p:sp>
      <p:sp>
        <p:nvSpPr>
          <p:cNvPr id="630788" name="Text Box 4"/>
          <p:cNvSpPr txBox="1">
            <a:spLocks noChangeArrowheads="1"/>
          </p:cNvSpPr>
          <p:nvPr/>
        </p:nvSpPr>
        <p:spPr bwMode="auto">
          <a:xfrm>
            <a:off x="2476500" y="2438400"/>
            <a:ext cx="4191000" cy="2673350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x = malloc(N*sizeof(int));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&lt;manipulate x&gt;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free(x);</a:t>
            </a:r>
          </a:p>
          <a:p>
            <a:pPr algn="l">
              <a:spcBef>
                <a:spcPct val="50000"/>
              </a:spcBef>
            </a:pPr>
            <a:endParaRPr lang="en-US">
              <a:solidFill>
                <a:srgbClr val="000065"/>
              </a:solidFill>
              <a:latin typeface="Courier New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y = malloc(M*sizeof(int));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&lt;manipulate y&gt;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free(x);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Bug - # 8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Referencing Freed Blocks</a:t>
            </a:r>
          </a:p>
        </p:txBody>
      </p:sp>
      <p:sp>
        <p:nvSpPr>
          <p:cNvPr id="632836" name="Text Box 4"/>
          <p:cNvSpPr txBox="1">
            <a:spLocks noChangeArrowheads="1"/>
          </p:cNvSpPr>
          <p:nvPr/>
        </p:nvSpPr>
        <p:spPr bwMode="auto">
          <a:xfrm>
            <a:off x="2438400" y="2667000"/>
            <a:ext cx="4800600" cy="2673350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x = malloc(N*sizeof(int));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&lt;manipulate x&gt;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free(x);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...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y = malloc(M*sizeof(int));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for (i=0; i&lt;M; i++)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 New" pitchFamily="49" charset="0"/>
              </a:rPr>
              <a:t>y[i] = x[i]++;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Bug - # 9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Failing to Free Blocks (Memory Leaks)</a:t>
            </a:r>
          </a:p>
          <a:p>
            <a:pPr lvl="1"/>
            <a:r>
              <a:rPr lang="en-US" dirty="0"/>
              <a:t>Slow, long-term killer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34884" name="Text Box 4"/>
          <p:cNvSpPr txBox="1">
            <a:spLocks noChangeArrowheads="1"/>
          </p:cNvSpPr>
          <p:nvPr/>
        </p:nvSpPr>
        <p:spPr bwMode="auto">
          <a:xfrm>
            <a:off x="2095500" y="2895600"/>
            <a:ext cx="4953000" cy="190182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" pitchFamily="49" charset="0"/>
              </a:rPr>
              <a:t>foo() {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" pitchFamily="49" charset="0"/>
              </a:rPr>
              <a:t>  int *x = malloc(N*sizeof(int));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" pitchFamily="49" charset="0"/>
              </a:rPr>
              <a:t>  ...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" pitchFamily="49" charset="0"/>
              </a:rPr>
              <a:t>  return;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rgbClr val="000065"/>
                </a:solidFill>
                <a:latin typeface="Courier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Bug - # 10 </a:t>
            </a:r>
          </a:p>
        </p:txBody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624887" cy="5224463"/>
          </a:xfrm>
        </p:spPr>
        <p:txBody>
          <a:bodyPr/>
          <a:lstStyle/>
          <a:p>
            <a:r>
              <a:rPr lang="en-US" dirty="0"/>
              <a:t>Failing to Free Blocks (Memory Leaks)</a:t>
            </a:r>
          </a:p>
          <a:p>
            <a:pPr lvl="1"/>
            <a:r>
              <a:rPr lang="en-US" dirty="0"/>
              <a:t>Freeing only part of a data structure</a:t>
            </a:r>
          </a:p>
          <a:p>
            <a:pPr lvl="1"/>
            <a:endParaRPr lang="en-US" dirty="0"/>
          </a:p>
        </p:txBody>
      </p:sp>
      <p:sp>
        <p:nvSpPr>
          <p:cNvPr id="636932" name="Text Box 4"/>
          <p:cNvSpPr txBox="1">
            <a:spLocks noChangeArrowheads="1"/>
          </p:cNvSpPr>
          <p:nvPr/>
        </p:nvSpPr>
        <p:spPr bwMode="auto">
          <a:xfrm>
            <a:off x="1143000" y="1981200"/>
            <a:ext cx="7315200" cy="3761030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err="1">
                <a:solidFill>
                  <a:srgbClr val="000065"/>
                </a:solidFill>
                <a:latin typeface="Courier New" pitchFamily="49" charset="0"/>
              </a:rPr>
              <a:t>struct</a:t>
            </a:r>
            <a:r>
              <a:rPr lang="en-US" sz="1600" dirty="0">
                <a:solidFill>
                  <a:srgbClr val="000065"/>
                </a:solidFill>
                <a:latin typeface="Courier New" pitchFamily="49" charset="0"/>
              </a:rPr>
              <a:t> list </a:t>
            </a:r>
            <a:r>
              <a:rPr lang="en-US" sz="1600" dirty="0" smtClean="0">
                <a:solidFill>
                  <a:srgbClr val="000065"/>
                </a:solidFill>
                <a:latin typeface="Courier New" pitchFamily="49" charset="0"/>
              </a:rPr>
              <a:t>{ </a:t>
            </a:r>
            <a:r>
              <a:rPr lang="en-US" sz="1600" dirty="0" err="1" smtClean="0">
                <a:solidFill>
                  <a:srgbClr val="000065"/>
                </a:solidFill>
                <a:latin typeface="Courier New" pitchFamily="49" charset="0"/>
              </a:rPr>
              <a:t>int</a:t>
            </a:r>
            <a:r>
              <a:rPr lang="en-US" sz="1600" dirty="0" smtClean="0">
                <a:solidFill>
                  <a:srgbClr val="000065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000065"/>
                </a:solidFill>
                <a:latin typeface="Courier New" pitchFamily="49" charset="0"/>
              </a:rPr>
              <a:t>val</a:t>
            </a:r>
            <a:r>
              <a:rPr lang="en-US" sz="1600" dirty="0" smtClean="0">
                <a:solidFill>
                  <a:srgbClr val="000065"/>
                </a:solidFill>
                <a:latin typeface="Courier New" pitchFamily="49" charset="0"/>
              </a:rPr>
              <a:t>; </a:t>
            </a:r>
            <a:r>
              <a:rPr lang="en-US" sz="1600" dirty="0" err="1" smtClean="0">
                <a:solidFill>
                  <a:srgbClr val="000065"/>
                </a:solidFill>
                <a:latin typeface="Courier New" pitchFamily="49" charset="0"/>
              </a:rPr>
              <a:t>struct</a:t>
            </a:r>
            <a:r>
              <a:rPr lang="en-US" sz="1600" dirty="0" smtClean="0">
                <a:solidFill>
                  <a:srgbClr val="000065"/>
                </a:solidFill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000065"/>
                </a:solidFill>
                <a:latin typeface="Courier New" pitchFamily="49" charset="0"/>
              </a:rPr>
              <a:t>list *next</a:t>
            </a:r>
            <a:r>
              <a:rPr lang="en-US" sz="1600" dirty="0" smtClean="0">
                <a:solidFill>
                  <a:srgbClr val="000065"/>
                </a:solidFill>
                <a:latin typeface="Courier New" pitchFamily="49" charset="0"/>
              </a:rPr>
              <a:t>;};</a:t>
            </a:r>
            <a:endParaRPr lang="en-US" sz="1600" dirty="0">
              <a:solidFill>
                <a:srgbClr val="000065"/>
              </a:solidFill>
              <a:latin typeface="Courier New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sz="1600" dirty="0" err="1">
                <a:solidFill>
                  <a:srgbClr val="000065"/>
                </a:solidFill>
                <a:latin typeface="Courier New" pitchFamily="49" charset="0"/>
              </a:rPr>
              <a:t>foo</a:t>
            </a:r>
            <a:r>
              <a:rPr lang="en-US" sz="1600" dirty="0">
                <a:solidFill>
                  <a:srgbClr val="000065"/>
                </a:solidFill>
                <a:latin typeface="Courier New" pitchFamily="49" charset="0"/>
              </a:rPr>
              <a:t>() {</a:t>
            </a:r>
          </a:p>
          <a:p>
            <a:pPr algn="l">
              <a:spcBef>
                <a:spcPct val="50000"/>
              </a:spcBef>
            </a:pPr>
            <a:r>
              <a:rPr lang="en-US" sz="1600" dirty="0">
                <a:solidFill>
                  <a:srgbClr val="000065"/>
                </a:solidFill>
                <a:latin typeface="Courier New" pitchFamily="49" charset="0"/>
              </a:rPr>
              <a:t>  </a:t>
            </a:r>
            <a:r>
              <a:rPr lang="en-US" sz="1600" dirty="0" err="1">
                <a:solidFill>
                  <a:srgbClr val="000065"/>
                </a:solidFill>
                <a:latin typeface="Courier New" pitchFamily="49" charset="0"/>
              </a:rPr>
              <a:t>struct</a:t>
            </a:r>
            <a:r>
              <a:rPr lang="en-US" sz="1600" dirty="0">
                <a:solidFill>
                  <a:srgbClr val="000065"/>
                </a:solidFill>
                <a:latin typeface="Courier New" pitchFamily="49" charset="0"/>
              </a:rPr>
              <a:t> list *head =</a:t>
            </a:r>
          </a:p>
          <a:p>
            <a:pPr algn="l">
              <a:spcBef>
                <a:spcPct val="50000"/>
              </a:spcBef>
            </a:pPr>
            <a:r>
              <a:rPr lang="en-US" sz="1600" dirty="0">
                <a:solidFill>
                  <a:srgbClr val="000065"/>
                </a:solidFill>
                <a:latin typeface="Courier New" pitchFamily="49" charset="0"/>
              </a:rPr>
              <a:t>  </a:t>
            </a:r>
            <a:r>
              <a:rPr lang="en-US" sz="1600" dirty="0" smtClean="0">
                <a:solidFill>
                  <a:srgbClr val="000065"/>
                </a:solidFill>
                <a:latin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000065"/>
                </a:solidFill>
                <a:latin typeface="Courier New" pitchFamily="49" charset="0"/>
              </a:rPr>
              <a:t>malloc</a:t>
            </a:r>
            <a:r>
              <a:rPr lang="en-US" sz="1600" dirty="0" smtClean="0">
                <a:solidFill>
                  <a:srgbClr val="000065"/>
                </a:solidFill>
                <a:latin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000065"/>
                </a:solidFill>
                <a:latin typeface="Courier New" pitchFamily="49" charset="0"/>
              </a:rPr>
              <a:t>sizeof</a:t>
            </a:r>
            <a:r>
              <a:rPr lang="en-US" sz="1600" dirty="0" smtClean="0">
                <a:solidFill>
                  <a:srgbClr val="000065"/>
                </a:solidFill>
                <a:latin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000065"/>
                </a:solidFill>
                <a:latin typeface="Courier New" pitchFamily="49" charset="0"/>
              </a:rPr>
              <a:t>struct</a:t>
            </a:r>
            <a:r>
              <a:rPr lang="en-US" sz="1600" dirty="0" smtClean="0">
                <a:solidFill>
                  <a:srgbClr val="000065"/>
                </a:solidFill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000065"/>
                </a:solidFill>
                <a:latin typeface="Courier New" pitchFamily="49" charset="0"/>
              </a:rPr>
              <a:t>list));</a:t>
            </a:r>
          </a:p>
          <a:p>
            <a:pPr algn="l">
              <a:spcBef>
                <a:spcPct val="50000"/>
              </a:spcBef>
            </a:pPr>
            <a:r>
              <a:rPr lang="en-US" sz="1600" dirty="0">
                <a:solidFill>
                  <a:srgbClr val="000065"/>
                </a:solidFill>
                <a:latin typeface="Courier New" pitchFamily="49" charset="0"/>
              </a:rPr>
              <a:t>  head-&gt;</a:t>
            </a:r>
            <a:r>
              <a:rPr lang="en-US" sz="1600" dirty="0" err="1">
                <a:solidFill>
                  <a:srgbClr val="000065"/>
                </a:solidFill>
                <a:latin typeface="Courier New" pitchFamily="49" charset="0"/>
              </a:rPr>
              <a:t>val</a:t>
            </a:r>
            <a:r>
              <a:rPr lang="en-US" sz="1600" dirty="0">
                <a:solidFill>
                  <a:srgbClr val="000065"/>
                </a:solidFill>
                <a:latin typeface="Courier New" pitchFamily="49" charset="0"/>
              </a:rPr>
              <a:t> = 0;</a:t>
            </a:r>
          </a:p>
          <a:p>
            <a:pPr algn="l">
              <a:spcBef>
                <a:spcPct val="50000"/>
              </a:spcBef>
            </a:pPr>
            <a:r>
              <a:rPr lang="en-US" sz="1600" dirty="0">
                <a:solidFill>
                  <a:srgbClr val="000065"/>
                </a:solidFill>
                <a:latin typeface="Courier New" pitchFamily="49" charset="0"/>
              </a:rPr>
              <a:t>  head-&gt;next = NULL;</a:t>
            </a:r>
          </a:p>
          <a:p>
            <a:pPr algn="l">
              <a:spcBef>
                <a:spcPct val="50000"/>
              </a:spcBef>
            </a:pPr>
            <a:r>
              <a:rPr lang="en-US" sz="1600" dirty="0">
                <a:solidFill>
                  <a:srgbClr val="000065"/>
                </a:solidFill>
                <a:latin typeface="Courier New" pitchFamily="49" charset="0"/>
              </a:rPr>
              <a:t>  &lt;create and manipulate the rest of the list&gt;</a:t>
            </a:r>
          </a:p>
          <a:p>
            <a:pPr algn="l">
              <a:spcBef>
                <a:spcPct val="50000"/>
              </a:spcBef>
            </a:pPr>
            <a:r>
              <a:rPr lang="en-US" sz="1600" dirty="0">
                <a:solidFill>
                  <a:srgbClr val="000065"/>
                </a:solidFill>
                <a:latin typeface="Courier New" pitchFamily="49" charset="0"/>
              </a:rPr>
              <a:t>  ...</a:t>
            </a:r>
          </a:p>
          <a:p>
            <a:pPr algn="l">
              <a:spcBef>
                <a:spcPct val="50000"/>
              </a:spcBef>
            </a:pPr>
            <a:r>
              <a:rPr lang="en-US" sz="1600" dirty="0">
                <a:solidFill>
                  <a:srgbClr val="000065"/>
                </a:solidFill>
                <a:latin typeface="Courier New" pitchFamily="49" charset="0"/>
              </a:rPr>
              <a:t>  free(head);</a:t>
            </a:r>
          </a:p>
          <a:p>
            <a:pPr algn="l">
              <a:spcBef>
                <a:spcPct val="50000"/>
              </a:spcBef>
            </a:pPr>
            <a:r>
              <a:rPr lang="en-US" sz="1600" dirty="0">
                <a:solidFill>
                  <a:srgbClr val="000065"/>
                </a:solidFill>
                <a:latin typeface="Courier New" pitchFamily="49" charset="0"/>
              </a:rPr>
              <a:t>return;</a:t>
            </a:r>
          </a:p>
          <a:p>
            <a:pPr algn="l">
              <a:spcBef>
                <a:spcPct val="50000"/>
              </a:spcBef>
            </a:pPr>
            <a:r>
              <a:rPr lang="en-US" sz="1600" dirty="0">
                <a:solidFill>
                  <a:srgbClr val="000065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&amp; Pointers</a:t>
            </a:r>
            <a:endParaRPr lang="en-US" dirty="0"/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tabLst>
                <a:tab pos="2740025" algn="l"/>
                <a:tab pos="5480050" algn="l"/>
              </a:tabLst>
            </a:pPr>
            <a:r>
              <a:rPr lang="en-US" dirty="0" smtClean="0"/>
              <a:t>Given</a:t>
            </a:r>
            <a:endParaRPr lang="en-US" dirty="0"/>
          </a:p>
          <a:p>
            <a:pPr lvl="1" indent="0">
              <a:buNone/>
              <a:tabLst>
                <a:tab pos="2740025" algn="l"/>
                <a:tab pos="5480050" algn="l"/>
              </a:tabLst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char word[10];</a:t>
            </a:r>
            <a:b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cptr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cptr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word; </a:t>
            </a:r>
            <a:endParaRPr lang="en-US" sz="1800" b="1" dirty="0">
              <a:solidFill>
                <a:srgbClr val="0099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tabLst>
                <a:tab pos="2740025" algn="l"/>
                <a:tab pos="5480050" algn="l"/>
              </a:tabLst>
            </a:pPr>
            <a:r>
              <a:rPr lang="en-US" dirty="0" smtClean="0"/>
              <a:t>Each row in following table gives equivalent forms</a:t>
            </a:r>
          </a:p>
          <a:p>
            <a:pPr marL="0" indent="0">
              <a:tabLst>
                <a:tab pos="2740025" algn="l"/>
                <a:tab pos="5480050" algn="l"/>
              </a:tabLst>
            </a:pPr>
            <a:r>
              <a:rPr lang="en-US" dirty="0"/>
              <a:t/>
            </a:r>
            <a:br>
              <a:rPr lang="en-US" dirty="0"/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cptr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word	&amp;word[0]</a:t>
            </a:r>
          </a:p>
          <a:p>
            <a:pPr marL="0" indent="0">
              <a:tabLst>
                <a:tab pos="2740025" algn="l"/>
                <a:tab pos="5480050" algn="l"/>
              </a:tabLst>
            </a:pP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cptr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word + n	&amp;word[n]</a:t>
            </a:r>
          </a:p>
          <a:p>
            <a:pPr marL="0" indent="0">
              <a:tabLst>
                <a:tab pos="2740025" algn="l"/>
                <a:tab pos="5480050" algn="l"/>
              </a:tabLst>
            </a:pP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*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cptr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*word	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word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[0]</a:t>
            </a:r>
          </a:p>
          <a:p>
            <a:pPr marL="0" indent="0">
              <a:tabLst>
                <a:tab pos="2740025" algn="l"/>
                <a:tab pos="5480050" algn="l"/>
              </a:tabLst>
            </a:pP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*(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cptr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+ n)	*(word + n)	word[n]</a:t>
            </a:r>
          </a:p>
        </p:txBody>
      </p:sp>
      <p:sp>
        <p:nvSpPr>
          <p:cNvPr id="518148" name="Line 4"/>
          <p:cNvSpPr>
            <a:spLocks noChangeShapeType="1"/>
          </p:cNvSpPr>
          <p:nvPr/>
        </p:nvSpPr>
        <p:spPr bwMode="auto">
          <a:xfrm>
            <a:off x="228600" y="3429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49" name="Line 5"/>
          <p:cNvSpPr>
            <a:spLocks noChangeShapeType="1"/>
          </p:cNvSpPr>
          <p:nvPr/>
        </p:nvSpPr>
        <p:spPr bwMode="auto">
          <a:xfrm>
            <a:off x="228600" y="39624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0" name="Line 6"/>
          <p:cNvSpPr>
            <a:spLocks noChangeShapeType="1"/>
          </p:cNvSpPr>
          <p:nvPr/>
        </p:nvSpPr>
        <p:spPr bwMode="auto">
          <a:xfrm>
            <a:off x="228600" y="44196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1" name="Line 7"/>
          <p:cNvSpPr>
            <a:spLocks noChangeShapeType="1"/>
          </p:cNvSpPr>
          <p:nvPr/>
        </p:nvSpPr>
        <p:spPr bwMode="auto">
          <a:xfrm>
            <a:off x="228600" y="48006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2" name="Line 8"/>
          <p:cNvSpPr>
            <a:spLocks noChangeShapeType="1"/>
          </p:cNvSpPr>
          <p:nvPr/>
        </p:nvSpPr>
        <p:spPr bwMode="auto">
          <a:xfrm>
            <a:off x="228600" y="52578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Pointer Arithmetic</a:t>
            </a:r>
            <a:endParaRPr lang="en-US"/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careful when you are computing addresses</a:t>
            </a:r>
          </a:p>
          <a:p>
            <a:r>
              <a:rPr lang="en-US" dirty="0" smtClean="0"/>
              <a:t>Address calculations with pointers are dependent on the size of the data the pointers are pointing to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 …;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++;	/*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+ 4 */</a:t>
            </a:r>
          </a:p>
          <a:p>
            <a:pPr lvl="1"/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char *c; …; c++; 	/* c =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+ 1 */</a:t>
            </a:r>
          </a:p>
          <a:p>
            <a:pPr lvl="1"/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double *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; …;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++;	/*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+ 8 */</a:t>
            </a:r>
          </a:p>
          <a:p>
            <a:r>
              <a:rPr lang="en-US" dirty="0" smtClean="0"/>
              <a:t>Another example:</a:t>
            </a:r>
          </a:p>
          <a:p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double x[10]; </a:t>
            </a:r>
            <a:b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double *y = x;</a:t>
            </a:r>
            <a:b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*(y + 3) = 13;	/* x[3] = 13 */</a:t>
            </a:r>
            <a:endParaRPr lang="en-US" sz="1800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Strings: Arrays of Characters</a:t>
            </a:r>
            <a:endParaRPr lang="en-US" dirty="0"/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Allocate space for a string just like any other array:</a:t>
            </a:r>
          </a:p>
          <a:p>
            <a:r>
              <a:rPr lang="en-US" sz="2000" dirty="0" smtClean="0"/>
              <a:t>	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outputString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[16];</a:t>
            </a:r>
          </a:p>
          <a:p>
            <a:r>
              <a:rPr lang="en-US" dirty="0" smtClean="0"/>
              <a:t>Each string should end with a </a:t>
            </a:r>
            <a:r>
              <a:rPr lang="en-US" dirty="0" smtClean="0">
                <a:solidFill>
                  <a:schemeClr val="accent1"/>
                </a:solidFill>
              </a:rPr>
              <a:t>‘\0’</a:t>
            </a:r>
            <a:r>
              <a:rPr lang="en-US" dirty="0" smtClean="0"/>
              <a:t> character</a:t>
            </a:r>
          </a:p>
          <a:p>
            <a:r>
              <a:rPr lang="en-US" dirty="0" smtClean="0"/>
              <a:t>Special syntax for initializing a string:</a:t>
            </a:r>
          </a:p>
          <a:p>
            <a:r>
              <a:rPr lang="en-US" sz="2000" dirty="0" smtClean="0"/>
              <a:t>	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outputString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[16] = "Result";</a:t>
            </a:r>
          </a:p>
          <a:p>
            <a:r>
              <a:rPr lang="en-US" dirty="0" smtClean="0"/>
              <a:t>…which is the same as:</a:t>
            </a:r>
          </a:p>
          <a:p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outputString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[0] = 'R';</a:t>
            </a:r>
            <a:b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outputString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[1] = 'e';</a:t>
            </a:r>
            <a:b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...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outputString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[6] = ‘\0’;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‘\0’</a:t>
            </a:r>
            <a:r>
              <a:rPr lang="en-US" dirty="0" smtClean="0"/>
              <a:t> allows functions like </a:t>
            </a:r>
            <a:r>
              <a:rPr lang="en-US" dirty="0" err="1" smtClean="0">
                <a:solidFill>
                  <a:schemeClr val="accent1"/>
                </a:solidFill>
              </a:rPr>
              <a:t>strlen</a:t>
            </a:r>
            <a:r>
              <a:rPr lang="en-US" dirty="0" smtClean="0">
                <a:solidFill>
                  <a:schemeClr val="accent1"/>
                </a:solidFill>
              </a:rPr>
              <a:t>() </a:t>
            </a:r>
            <a:r>
              <a:rPr lang="en-US" dirty="0" smtClean="0"/>
              <a:t>to work on arbitrary strings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Defining a Struct</a:t>
            </a:r>
            <a:endParaRPr lang="en-US"/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first need to define a new type for the compiler</a:t>
            </a:r>
            <a:br>
              <a:rPr lang="en-US" dirty="0" smtClean="0"/>
            </a:br>
            <a:r>
              <a:rPr lang="en-US" dirty="0" smtClean="0"/>
              <a:t>and tell it what our </a:t>
            </a:r>
            <a:r>
              <a:rPr lang="en-US" dirty="0" err="1" smtClean="0"/>
              <a:t>struct</a:t>
            </a:r>
            <a:r>
              <a:rPr lang="en-US" dirty="0" smtClean="0"/>
              <a:t> looks like.</a:t>
            </a:r>
          </a:p>
          <a:p>
            <a:pPr lvl="1">
              <a:buNone/>
            </a:pPr>
            <a:r>
              <a:rPr lang="en-US" sz="2000" dirty="0" err="1" smtClean="0">
                <a:solidFill>
                  <a:schemeClr val="accent1"/>
                </a:solidFill>
              </a:rPr>
              <a:t>struct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flightType</a:t>
            </a:r>
            <a:r>
              <a:rPr lang="en-US" sz="2000" dirty="0" smtClean="0">
                <a:solidFill>
                  <a:schemeClr val="accent1"/>
                </a:solidFill>
              </a:rPr>
              <a:t> {</a:t>
            </a:r>
            <a:br>
              <a:rPr lang="en-US" sz="2000" dirty="0" smtClean="0">
                <a:solidFill>
                  <a:schemeClr val="accent1"/>
                </a:solidFill>
              </a:rPr>
            </a:br>
            <a:r>
              <a:rPr lang="en-US" sz="2000" dirty="0" smtClean="0">
                <a:solidFill>
                  <a:schemeClr val="accent1"/>
                </a:solidFill>
              </a:rPr>
              <a:t>	char </a:t>
            </a:r>
            <a:r>
              <a:rPr lang="en-US" sz="2000" dirty="0" err="1" smtClean="0">
                <a:solidFill>
                  <a:schemeClr val="accent1"/>
                </a:solidFill>
              </a:rPr>
              <a:t>flightNum</a:t>
            </a:r>
            <a:r>
              <a:rPr lang="en-US" sz="2000" dirty="0" smtClean="0">
                <a:solidFill>
                  <a:schemeClr val="accent1"/>
                </a:solidFill>
              </a:rPr>
              <a:t>[7];	/* max 6 characters */</a:t>
            </a:r>
            <a:br>
              <a:rPr lang="en-US" sz="2000" dirty="0" smtClean="0">
                <a:solidFill>
                  <a:schemeClr val="accent1"/>
                </a:solidFill>
              </a:rPr>
            </a:br>
            <a:r>
              <a:rPr lang="en-US" sz="2000" dirty="0" smtClean="0">
                <a:solidFill>
                  <a:schemeClr val="accent1"/>
                </a:solidFill>
              </a:rPr>
              <a:t>	</a:t>
            </a:r>
            <a:r>
              <a:rPr lang="en-US" sz="2000" dirty="0" err="1" smtClean="0">
                <a:solidFill>
                  <a:schemeClr val="accent1"/>
                </a:solidFill>
              </a:rPr>
              <a:t>int</a:t>
            </a:r>
            <a:r>
              <a:rPr lang="en-US" sz="2000" dirty="0" smtClean="0">
                <a:solidFill>
                  <a:schemeClr val="accent1"/>
                </a:solidFill>
              </a:rPr>
              <a:t> altitude;       		/* in meters */</a:t>
            </a:r>
            <a:br>
              <a:rPr lang="en-US" sz="2000" dirty="0" smtClean="0">
                <a:solidFill>
                  <a:schemeClr val="accent1"/>
                </a:solidFill>
              </a:rPr>
            </a:br>
            <a:r>
              <a:rPr lang="en-US" sz="2000" dirty="0" smtClean="0">
                <a:solidFill>
                  <a:schemeClr val="accent1"/>
                </a:solidFill>
              </a:rPr>
              <a:t> 	</a:t>
            </a:r>
            <a:r>
              <a:rPr lang="en-US" sz="2000" dirty="0" err="1" smtClean="0">
                <a:solidFill>
                  <a:schemeClr val="accent1"/>
                </a:solidFill>
              </a:rPr>
              <a:t>int</a:t>
            </a:r>
            <a:r>
              <a:rPr lang="en-US" sz="2000" dirty="0" smtClean="0">
                <a:solidFill>
                  <a:schemeClr val="accent1"/>
                </a:solidFill>
              </a:rPr>
              <a:t> longitude;      	/* in tenths of degrees */</a:t>
            </a:r>
            <a:br>
              <a:rPr lang="en-US" sz="2000" dirty="0" smtClean="0">
                <a:solidFill>
                  <a:schemeClr val="accent1"/>
                </a:solidFill>
              </a:rPr>
            </a:br>
            <a:r>
              <a:rPr lang="en-US" sz="2000" dirty="0" smtClean="0">
                <a:solidFill>
                  <a:schemeClr val="accent1"/>
                </a:solidFill>
              </a:rPr>
              <a:t>	</a:t>
            </a:r>
            <a:r>
              <a:rPr lang="en-US" sz="2000" dirty="0" err="1" smtClean="0">
                <a:solidFill>
                  <a:schemeClr val="accent1"/>
                </a:solidFill>
              </a:rPr>
              <a:t>int</a:t>
            </a:r>
            <a:r>
              <a:rPr lang="en-US" sz="2000" dirty="0" smtClean="0">
                <a:solidFill>
                  <a:schemeClr val="accent1"/>
                </a:solidFill>
              </a:rPr>
              <a:t> latitude;       		/* in tenths of degrees */</a:t>
            </a:r>
            <a:br>
              <a:rPr lang="en-US" sz="2000" dirty="0" smtClean="0">
                <a:solidFill>
                  <a:schemeClr val="accent1"/>
                </a:solidFill>
              </a:rPr>
            </a:br>
            <a:r>
              <a:rPr lang="en-US" sz="2000" dirty="0" smtClean="0">
                <a:solidFill>
                  <a:schemeClr val="accent1"/>
                </a:solidFill>
              </a:rPr>
              <a:t>	</a:t>
            </a:r>
            <a:r>
              <a:rPr lang="en-US" sz="2000" dirty="0" err="1" smtClean="0">
                <a:solidFill>
                  <a:schemeClr val="accent1"/>
                </a:solidFill>
              </a:rPr>
              <a:t>int</a:t>
            </a:r>
            <a:r>
              <a:rPr lang="en-US" sz="2000" dirty="0" smtClean="0">
                <a:solidFill>
                  <a:schemeClr val="accent1"/>
                </a:solidFill>
              </a:rPr>
              <a:t> heading;        	/* in tenths of degrees */</a:t>
            </a:r>
            <a:br>
              <a:rPr lang="en-US" sz="2000" dirty="0" smtClean="0">
                <a:solidFill>
                  <a:schemeClr val="accent1"/>
                </a:solidFill>
              </a:rPr>
            </a:br>
            <a:r>
              <a:rPr lang="en-US" sz="2000" dirty="0" smtClean="0">
                <a:solidFill>
                  <a:schemeClr val="accent1"/>
                </a:solidFill>
              </a:rPr>
              <a:t>  double </a:t>
            </a:r>
            <a:r>
              <a:rPr lang="en-US" sz="2000" dirty="0" err="1" smtClean="0">
                <a:solidFill>
                  <a:schemeClr val="accent1"/>
                </a:solidFill>
              </a:rPr>
              <a:t>airSpeed</a:t>
            </a:r>
            <a:r>
              <a:rPr lang="en-US" sz="2000" dirty="0" smtClean="0">
                <a:solidFill>
                  <a:schemeClr val="accent1"/>
                </a:solidFill>
              </a:rPr>
              <a:t>;    	/* in km/hr */</a:t>
            </a:r>
          </a:p>
          <a:p>
            <a:pPr lvl="1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};</a:t>
            </a:r>
          </a:p>
          <a:p>
            <a:r>
              <a:rPr lang="en-US" dirty="0" smtClean="0"/>
              <a:t>This tells the compiler how big our </a:t>
            </a:r>
            <a:r>
              <a:rPr lang="en-US" dirty="0" err="1" smtClean="0"/>
              <a:t>struct</a:t>
            </a:r>
            <a:r>
              <a:rPr lang="en-US" dirty="0" smtClean="0"/>
              <a:t> is and how the different data items are laid out in memory</a:t>
            </a:r>
          </a:p>
          <a:p>
            <a:pPr lvl="1"/>
            <a:r>
              <a:rPr lang="en-US" dirty="0" smtClean="0"/>
              <a:t>But it does not allocate any memory</a:t>
            </a:r>
          </a:p>
          <a:p>
            <a:pPr lvl="1"/>
            <a:r>
              <a:rPr lang="en-US" dirty="0" smtClean="0"/>
              <a:t>Memory is only allocated when a variable is declared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and Using a Struct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334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To allocate memory for a </a:t>
            </a:r>
            <a:r>
              <a:rPr lang="en-US" dirty="0" err="1"/>
              <a:t>struct</a:t>
            </a:r>
            <a:r>
              <a:rPr lang="en-US" dirty="0"/>
              <a:t>, </a:t>
            </a:r>
            <a:r>
              <a:rPr lang="en-US" dirty="0" smtClean="0"/>
              <a:t>we </a:t>
            </a:r>
            <a:r>
              <a:rPr lang="en-US" dirty="0"/>
              <a:t>declare a variable using our new data type</a:t>
            </a:r>
            <a:r>
              <a:rPr lang="en-US" dirty="0" smtClean="0"/>
              <a:t>.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>
              <a:lnSpc>
                <a:spcPct val="85000"/>
              </a:lnSpc>
            </a:pPr>
            <a:r>
              <a:rPr lang="en-US" sz="2000" dirty="0" smtClean="0">
                <a:solidFill>
                  <a:schemeClr val="accent1"/>
                </a:solidFill>
              </a:rPr>
              <a:t>	</a:t>
            </a:r>
            <a:r>
              <a:rPr lang="en-US" sz="2000" dirty="0" err="1" smtClean="0">
                <a:solidFill>
                  <a:schemeClr val="accent1"/>
                </a:solidFill>
              </a:rPr>
              <a:t>struct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flightType</a:t>
            </a:r>
            <a:r>
              <a:rPr lang="en-US" sz="2000" dirty="0">
                <a:solidFill>
                  <a:schemeClr val="accent1"/>
                </a:solidFill>
              </a:rPr>
              <a:t> plane;</a:t>
            </a:r>
          </a:p>
          <a:p>
            <a:pPr>
              <a:lnSpc>
                <a:spcPct val="85000"/>
              </a:lnSpc>
            </a:pPr>
            <a:endParaRPr lang="en-US" dirty="0">
              <a:solidFill>
                <a:srgbClr val="009900"/>
              </a:solidFill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dirty="0"/>
              <a:t>Memory is </a:t>
            </a:r>
            <a:r>
              <a:rPr lang="en-US" dirty="0" smtClean="0"/>
              <a:t>allocated, and </a:t>
            </a:r>
            <a:r>
              <a:rPr lang="en-US" dirty="0"/>
              <a:t>we </a:t>
            </a:r>
            <a:r>
              <a:rPr lang="en-US" dirty="0" smtClean="0"/>
              <a:t>can</a:t>
            </a:r>
            <a:br>
              <a:rPr lang="en-US" dirty="0" smtClean="0"/>
            </a:br>
            <a:r>
              <a:rPr lang="en-US" dirty="0" smtClean="0"/>
              <a:t>access</a:t>
            </a:r>
            <a:r>
              <a:rPr lang="en-US" dirty="0"/>
              <a:t> </a:t>
            </a:r>
            <a:r>
              <a:rPr lang="en-US" dirty="0" smtClean="0"/>
              <a:t>individual </a:t>
            </a:r>
            <a:r>
              <a:rPr lang="en-US" dirty="0"/>
              <a:t>members of this</a:t>
            </a:r>
            <a:br>
              <a:rPr lang="en-US" dirty="0"/>
            </a:br>
            <a:r>
              <a:rPr lang="en-US" dirty="0"/>
              <a:t>variable:</a:t>
            </a:r>
          </a:p>
          <a:p>
            <a:pPr lvl="1">
              <a:lnSpc>
                <a:spcPct val="85000"/>
              </a:lnSpc>
              <a:buNone/>
            </a:pPr>
            <a:r>
              <a:rPr lang="en-US" dirty="0">
                <a:solidFill>
                  <a:srgbClr val="009900"/>
                </a:solidFill>
                <a:latin typeface="Courier New" pitchFamily="49" charset="0"/>
              </a:rPr>
              <a:t/>
            </a:r>
            <a:br>
              <a:rPr lang="en-US" dirty="0">
                <a:solidFill>
                  <a:srgbClr val="009900"/>
                </a:solidFill>
                <a:latin typeface="Courier New" pitchFamily="49" charset="0"/>
              </a:rPr>
            </a:br>
            <a:r>
              <a:rPr lang="en-US" sz="1800" dirty="0" err="1">
                <a:solidFill>
                  <a:schemeClr val="accent1"/>
                </a:solidFill>
              </a:rPr>
              <a:t>plane.altitude</a:t>
            </a:r>
            <a:r>
              <a:rPr lang="en-US" sz="1800" dirty="0">
                <a:solidFill>
                  <a:schemeClr val="accent1"/>
                </a:solidFill>
              </a:rPr>
              <a:t> = 10000</a:t>
            </a:r>
            <a:r>
              <a:rPr lang="en-US" sz="1800" dirty="0" smtClean="0">
                <a:solidFill>
                  <a:schemeClr val="accent1"/>
                </a:solidFill>
              </a:rPr>
              <a:t>;</a:t>
            </a:r>
          </a:p>
          <a:p>
            <a:pPr lvl="1">
              <a:lnSpc>
                <a:spcPct val="85000"/>
              </a:lnSpc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    </a:t>
            </a:r>
            <a:r>
              <a:rPr lang="en-US" sz="1800" dirty="0" err="1" smtClean="0">
                <a:solidFill>
                  <a:schemeClr val="accent1"/>
                </a:solidFill>
              </a:rPr>
              <a:t>plane.airSpeed</a:t>
            </a:r>
            <a:r>
              <a:rPr lang="en-US" sz="1800" dirty="0" smtClean="0">
                <a:solidFill>
                  <a:schemeClr val="accent1"/>
                </a:solidFill>
              </a:rPr>
              <a:t> = 800.0;</a:t>
            </a:r>
          </a:p>
          <a:p>
            <a:pPr lvl="1">
              <a:lnSpc>
                <a:spcPct val="85000"/>
              </a:lnSpc>
              <a:buNone/>
            </a:pPr>
            <a:endParaRPr lang="en-US" sz="1800" dirty="0" smtClean="0">
              <a:solidFill>
                <a:schemeClr val="accent1"/>
              </a:solidFill>
            </a:endParaRPr>
          </a:p>
          <a:p>
            <a:pPr lvl="1">
              <a:lnSpc>
                <a:spcPct val="85000"/>
              </a:lnSpc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    </a:t>
            </a:r>
            <a:r>
              <a:rPr lang="en-US" sz="1800" dirty="0" err="1" smtClean="0">
                <a:solidFill>
                  <a:schemeClr val="accent1"/>
                </a:solidFill>
              </a:rPr>
              <a:t>foo</a:t>
            </a:r>
            <a:r>
              <a:rPr lang="en-US" sz="1800" dirty="0" smtClean="0">
                <a:solidFill>
                  <a:schemeClr val="accent1"/>
                </a:solidFill>
              </a:rPr>
              <a:t>(&amp;(</a:t>
            </a:r>
            <a:r>
              <a:rPr lang="en-US" sz="1800" dirty="0" err="1" smtClean="0">
                <a:solidFill>
                  <a:schemeClr val="accent1"/>
                </a:solidFill>
              </a:rPr>
              <a:t>plane.airSpeed</a:t>
            </a:r>
            <a:r>
              <a:rPr lang="en-US" sz="1800" dirty="0" smtClean="0">
                <a:solidFill>
                  <a:schemeClr val="accent1"/>
                </a:solidFill>
              </a:rPr>
              <a:t>);</a:t>
            </a:r>
          </a:p>
          <a:p>
            <a:pPr lvl="1">
              <a:lnSpc>
                <a:spcPct val="85000"/>
              </a:lnSpc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    /* pass the address of</a:t>
            </a:r>
            <a:br>
              <a:rPr lang="en-US" sz="1800" dirty="0" smtClean="0">
                <a:solidFill>
                  <a:schemeClr val="accent1"/>
                </a:solidFill>
              </a:rPr>
            </a:br>
            <a:r>
              <a:rPr lang="en-US" sz="1800" dirty="0" smtClean="0">
                <a:solidFill>
                  <a:schemeClr val="accent1"/>
                </a:solidFill>
              </a:rPr>
              <a:t>    </a:t>
            </a:r>
            <a:r>
              <a:rPr lang="en-US" sz="1800" dirty="0" err="1" smtClean="0">
                <a:solidFill>
                  <a:schemeClr val="accent1"/>
                </a:solidFill>
              </a:rPr>
              <a:t>plane.airSpeed</a:t>
            </a:r>
            <a:r>
              <a:rPr lang="en-US" sz="1800" dirty="0" smtClean="0">
                <a:solidFill>
                  <a:schemeClr val="accent1"/>
                </a:solidFill>
              </a:rPr>
              <a:t> */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573444" name="Line 4"/>
          <p:cNvSpPr>
            <a:spLocks noChangeShapeType="1"/>
          </p:cNvSpPr>
          <p:nvPr/>
        </p:nvSpPr>
        <p:spPr bwMode="auto">
          <a:xfrm>
            <a:off x="5410200" y="19050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45" name="Line 5"/>
          <p:cNvSpPr>
            <a:spLocks noChangeShapeType="1"/>
          </p:cNvSpPr>
          <p:nvPr/>
        </p:nvSpPr>
        <p:spPr bwMode="auto">
          <a:xfrm>
            <a:off x="6781800" y="19050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46" name="Line 6"/>
          <p:cNvSpPr>
            <a:spLocks noChangeShapeType="1"/>
          </p:cNvSpPr>
          <p:nvPr/>
        </p:nvSpPr>
        <p:spPr bwMode="auto">
          <a:xfrm>
            <a:off x="5410200" y="22860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47" name="Line 7"/>
          <p:cNvSpPr>
            <a:spLocks noChangeShapeType="1"/>
          </p:cNvSpPr>
          <p:nvPr/>
        </p:nvSpPr>
        <p:spPr bwMode="auto">
          <a:xfrm>
            <a:off x="5410200" y="2590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48" name="Line 8"/>
          <p:cNvSpPr>
            <a:spLocks noChangeShapeType="1"/>
          </p:cNvSpPr>
          <p:nvPr/>
        </p:nvSpPr>
        <p:spPr bwMode="auto">
          <a:xfrm>
            <a:off x="5410200" y="2895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49" name="Line 9"/>
          <p:cNvSpPr>
            <a:spLocks noChangeShapeType="1"/>
          </p:cNvSpPr>
          <p:nvPr/>
        </p:nvSpPr>
        <p:spPr bwMode="auto">
          <a:xfrm>
            <a:off x="5410200" y="3200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50" name="Line 10"/>
          <p:cNvSpPr>
            <a:spLocks noChangeShapeType="1"/>
          </p:cNvSpPr>
          <p:nvPr/>
        </p:nvSpPr>
        <p:spPr bwMode="auto">
          <a:xfrm>
            <a:off x="5410200" y="3505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51" name="Line 11"/>
          <p:cNvSpPr>
            <a:spLocks noChangeShapeType="1"/>
          </p:cNvSpPr>
          <p:nvPr/>
        </p:nvSpPr>
        <p:spPr bwMode="auto">
          <a:xfrm>
            <a:off x="5410200" y="3810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52" name="Line 12"/>
          <p:cNvSpPr>
            <a:spLocks noChangeShapeType="1"/>
          </p:cNvSpPr>
          <p:nvPr/>
        </p:nvSpPr>
        <p:spPr bwMode="auto">
          <a:xfrm>
            <a:off x="5410200" y="4114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53" name="Line 13"/>
          <p:cNvSpPr>
            <a:spLocks noChangeShapeType="1"/>
          </p:cNvSpPr>
          <p:nvPr/>
        </p:nvSpPr>
        <p:spPr bwMode="auto">
          <a:xfrm>
            <a:off x="5410200" y="4419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54" name="Text Box 14"/>
          <p:cNvSpPr txBox="1">
            <a:spLocks noChangeArrowheads="1"/>
          </p:cNvSpPr>
          <p:nvPr/>
        </p:nvSpPr>
        <p:spPr bwMode="auto">
          <a:xfrm>
            <a:off x="6761163" y="2209800"/>
            <a:ext cx="2230437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Arial" charset="0"/>
              </a:rPr>
              <a:t>plane.flightNum[0]</a:t>
            </a:r>
          </a:p>
          <a:p>
            <a:pPr algn="l">
              <a:lnSpc>
                <a:spcPct val="100000"/>
              </a:lnSpc>
            </a:pPr>
            <a:endParaRPr lang="en-US" sz="2000" b="0">
              <a:latin typeface="Arial" charset="0"/>
            </a:endParaRPr>
          </a:p>
          <a:p>
            <a:pPr algn="l">
              <a:lnSpc>
                <a:spcPct val="100000"/>
              </a:lnSpc>
            </a:pPr>
            <a:endParaRPr lang="en-US" sz="2000" b="0">
              <a:latin typeface="Arial" charset="0"/>
            </a:endParaRPr>
          </a:p>
          <a:p>
            <a:pPr algn="l">
              <a:lnSpc>
                <a:spcPct val="100000"/>
              </a:lnSpc>
            </a:pPr>
            <a:endParaRPr lang="en-US" sz="2000" b="0">
              <a:latin typeface="Arial" charset="0"/>
            </a:endParaRPr>
          </a:p>
          <a:p>
            <a:pPr algn="l">
              <a:lnSpc>
                <a:spcPct val="100000"/>
              </a:lnSpc>
            </a:pPr>
            <a:endParaRPr lang="en-US" sz="2000" b="0">
              <a:latin typeface="Arial" charset="0"/>
            </a:endParaRPr>
          </a:p>
          <a:p>
            <a:pPr algn="l">
              <a:lnSpc>
                <a:spcPct val="100000"/>
              </a:lnSpc>
            </a:pPr>
            <a:endParaRPr lang="en-US" sz="2000" b="0">
              <a:latin typeface="Arial" charset="0"/>
            </a:endParaRP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Arial" charset="0"/>
              </a:rPr>
              <a:t>plane.flightNum[6]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Arial" charset="0"/>
              </a:rPr>
              <a:t>plane.altitude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Arial" charset="0"/>
              </a:rPr>
              <a:t>plane.longitude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Arial" charset="0"/>
              </a:rPr>
              <a:t>plane.latitude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Arial" charset="0"/>
              </a:rPr>
              <a:t>plane.heading</a:t>
            </a:r>
          </a:p>
          <a:p>
            <a:pPr algn="l">
              <a:lnSpc>
                <a:spcPct val="100000"/>
              </a:lnSpc>
            </a:pPr>
            <a:r>
              <a:rPr lang="en-US" sz="2000" b="0">
                <a:latin typeface="Arial" charset="0"/>
              </a:rPr>
              <a:t>plane.airspeed</a:t>
            </a:r>
          </a:p>
          <a:p>
            <a:pPr algn="l">
              <a:lnSpc>
                <a:spcPct val="100000"/>
              </a:lnSpc>
            </a:pPr>
            <a:endParaRPr lang="en-US" sz="2000" b="0">
              <a:latin typeface="Arial" charset="0"/>
            </a:endParaRPr>
          </a:p>
        </p:txBody>
      </p:sp>
      <p:sp>
        <p:nvSpPr>
          <p:cNvPr id="573455" name="Text Box 15"/>
          <p:cNvSpPr txBox="1">
            <a:spLocks noChangeArrowheads="1"/>
          </p:cNvSpPr>
          <p:nvPr/>
        </p:nvSpPr>
        <p:spPr bwMode="auto">
          <a:xfrm>
            <a:off x="5410200" y="2260600"/>
            <a:ext cx="13716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endParaRPr lang="en-US" sz="2000" b="0">
              <a:solidFill>
                <a:srgbClr val="CE0000"/>
              </a:solidFill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en-US" sz="2000" b="0">
              <a:latin typeface="Arial" charset="0"/>
            </a:endParaRPr>
          </a:p>
        </p:txBody>
      </p:sp>
      <p:sp>
        <p:nvSpPr>
          <p:cNvPr id="573456" name="Line 16"/>
          <p:cNvSpPr>
            <a:spLocks noChangeShapeType="1"/>
          </p:cNvSpPr>
          <p:nvPr/>
        </p:nvSpPr>
        <p:spPr bwMode="auto">
          <a:xfrm>
            <a:off x="3581400" y="4648200"/>
            <a:ext cx="2286000" cy="1143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457" name="Line 17"/>
          <p:cNvSpPr>
            <a:spLocks noChangeShapeType="1"/>
          </p:cNvSpPr>
          <p:nvPr/>
        </p:nvSpPr>
        <p:spPr bwMode="auto">
          <a:xfrm>
            <a:off x="3505200" y="4343400"/>
            <a:ext cx="2362200" cy="228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458" name="Line 18"/>
          <p:cNvSpPr>
            <a:spLocks noChangeShapeType="1"/>
          </p:cNvSpPr>
          <p:nvPr/>
        </p:nvSpPr>
        <p:spPr bwMode="auto">
          <a:xfrm>
            <a:off x="5410200" y="4724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59" name="Line 19"/>
          <p:cNvSpPr>
            <a:spLocks noChangeShapeType="1"/>
          </p:cNvSpPr>
          <p:nvPr/>
        </p:nvSpPr>
        <p:spPr bwMode="auto">
          <a:xfrm>
            <a:off x="5410200" y="5029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60" name="Line 20"/>
          <p:cNvSpPr>
            <a:spLocks noChangeShapeType="1"/>
          </p:cNvSpPr>
          <p:nvPr/>
        </p:nvSpPr>
        <p:spPr bwMode="auto">
          <a:xfrm>
            <a:off x="5410200" y="5334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61" name="Line 21"/>
          <p:cNvSpPr>
            <a:spLocks noChangeShapeType="1"/>
          </p:cNvSpPr>
          <p:nvPr/>
        </p:nvSpPr>
        <p:spPr bwMode="auto">
          <a:xfrm>
            <a:off x="5410200" y="563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62" name="Line 22"/>
          <p:cNvSpPr>
            <a:spLocks noChangeShapeType="1"/>
          </p:cNvSpPr>
          <p:nvPr/>
        </p:nvSpPr>
        <p:spPr bwMode="auto">
          <a:xfrm>
            <a:off x="5410200" y="5943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63" name="Line 23"/>
          <p:cNvSpPr>
            <a:spLocks noChangeShapeType="1"/>
          </p:cNvSpPr>
          <p:nvPr/>
        </p:nvSpPr>
        <p:spPr bwMode="auto">
          <a:xfrm>
            <a:off x="5410200" y="62484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3505200" y="5257800"/>
            <a:ext cx="1752600" cy="533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ass6-wrapup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6-wrapup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class6-wrap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6-wrapup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C:\Shared Files\Classes\CS 349 Su'02\class6-wrapup.ppt</Template>
  <TotalTime>5826</TotalTime>
  <Pages>15</Pages>
  <Words>2283</Words>
  <Application>Microsoft Macintosh PowerPoint</Application>
  <PresentationFormat>On-screen Show (4:3)</PresentationFormat>
  <Paragraphs>458</Paragraphs>
  <Slides>47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class6-wrapup</vt:lpstr>
      <vt:lpstr>211: Computer Architecture Fall 2015</vt:lpstr>
      <vt:lpstr>Anatomy of a C Program</vt:lpstr>
      <vt:lpstr>Pointers</vt:lpstr>
      <vt:lpstr>Arrays</vt:lpstr>
      <vt:lpstr>Arrays &amp; Pointers</vt:lpstr>
      <vt:lpstr>Pointer Arithmetic</vt:lpstr>
      <vt:lpstr>Strings: Arrays of Characters</vt:lpstr>
      <vt:lpstr>Defining a Struct</vt:lpstr>
      <vt:lpstr>Declaring and Using a Struct</vt:lpstr>
      <vt:lpstr>Array of Structs</vt:lpstr>
      <vt:lpstr>Pointer to Struct</vt:lpstr>
      <vt:lpstr>Dynamic Allocation</vt:lpstr>
      <vt:lpstr>Memory Management 101</vt:lpstr>
      <vt:lpstr>Allocating Space for Variables</vt:lpstr>
      <vt:lpstr>Allocating Space for Variables</vt:lpstr>
      <vt:lpstr>Allocating Space for Variables</vt:lpstr>
      <vt:lpstr>Allocating Space for Variables</vt:lpstr>
      <vt:lpstr>Allocating Space for Variables</vt:lpstr>
      <vt:lpstr>Allocating Space for Variables</vt:lpstr>
      <vt:lpstr>Dynamic Allocation </vt:lpstr>
      <vt:lpstr>Allocating Space for Variables</vt:lpstr>
      <vt:lpstr>Allocating Space for Variables</vt:lpstr>
      <vt:lpstr>Allocating Space for Variables</vt:lpstr>
      <vt:lpstr>Dynamic Memory</vt:lpstr>
      <vt:lpstr>malloc</vt:lpstr>
      <vt:lpstr>Using malloc</vt:lpstr>
      <vt:lpstr>free</vt:lpstr>
      <vt:lpstr>Example</vt:lpstr>
      <vt:lpstr>typedef</vt:lpstr>
      <vt:lpstr>Preprocessor</vt:lpstr>
      <vt:lpstr>Standard C Library</vt:lpstr>
      <vt:lpstr>Command Line Arguments</vt:lpstr>
      <vt:lpstr>System Calls</vt:lpstr>
      <vt:lpstr>File I/O</vt:lpstr>
      <vt:lpstr>fopen</vt:lpstr>
      <vt:lpstr>fprintf and fscanf</vt:lpstr>
      <vt:lpstr>Classic Memory Bugs</vt:lpstr>
      <vt:lpstr>Bug - # 1</vt:lpstr>
      <vt:lpstr>Bug - # 2</vt:lpstr>
      <vt:lpstr>Bug - # 3</vt:lpstr>
      <vt:lpstr>Bug - # 4</vt:lpstr>
      <vt:lpstr>Bug - # 5</vt:lpstr>
      <vt:lpstr>Bug - # 6</vt:lpstr>
      <vt:lpstr>Bug - # 7</vt:lpstr>
      <vt:lpstr>Bug - # 8</vt:lpstr>
      <vt:lpstr>Bug - # 9</vt:lpstr>
      <vt:lpstr>Bug - # 10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</dc:title>
  <dc:creator>Randal E. Bryant and David R. O'Hallaron</dc:creator>
  <cp:lastModifiedBy>Abhishek Bhattacharjee</cp:lastModifiedBy>
  <cp:revision>234</cp:revision>
  <cp:lastPrinted>1999-01-11T23:34:46Z</cp:lastPrinted>
  <dcterms:created xsi:type="dcterms:W3CDTF">1998-08-11T09:18:18Z</dcterms:created>
  <dcterms:modified xsi:type="dcterms:W3CDTF">2015-09-13T15:40:45Z</dcterms:modified>
</cp:coreProperties>
</file>