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57" r:id="rId14"/>
    <p:sldId id="258" r:id="rId15"/>
    <p:sldId id="259" r:id="rId16"/>
    <p:sldId id="260" r:id="rId17"/>
    <p:sldId id="292" r:id="rId18"/>
    <p:sldId id="263" r:id="rId19"/>
    <p:sldId id="264" r:id="rId20"/>
    <p:sldId id="261" r:id="rId21"/>
    <p:sldId id="262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6" r:id="rId30"/>
    <p:sldId id="278" r:id="rId31"/>
    <p:sldId id="279" r:id="rId32"/>
    <p:sldId id="280" r:id="rId33"/>
    <p:sldId id="281" r:id="rId34"/>
    <p:sldId id="284" r:id="rId35"/>
    <p:sldId id="285" r:id="rId36"/>
    <p:sldId id="286" r:id="rId37"/>
    <p:sldId id="288" r:id="rId38"/>
    <p:sldId id="289" r:id="rId39"/>
    <p:sldId id="291" r:id="rId40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90929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4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16" tIns="46871" rIns="95416" bIns="468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8843" y="9145558"/>
            <a:ext cx="817516" cy="2608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67" tIns="46871" rIns="92067" bIns="46871">
            <a:spAutoFit/>
          </a:bodyPr>
          <a:lstStyle/>
          <a:p>
            <a:pPr defTabSz="915865"/>
            <a:r>
              <a:rPr lang="en-US" sz="1200" b="0" dirty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915865"/>
              <a:t>‹#›</a:t>
            </a:fld>
            <a:endParaRPr lang="en-US" sz="1200" b="0" dirty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385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737" y="9120158"/>
            <a:ext cx="3169810" cy="479402"/>
          </a:xfrm>
          <a:prstGeom prst="rect">
            <a:avLst/>
          </a:prstGeom>
          <a:ln/>
        </p:spPr>
        <p:txBody>
          <a:bodyPr lIns="95052" tIns="47526" rIns="95052" bIns="47526"/>
          <a:lstStyle/>
          <a:p>
            <a:fld id="{971878FB-5AFC-4760-9610-7D7C3D7E7A7B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9337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929" y="4560899"/>
            <a:ext cx="5367346" cy="43211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4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1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1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8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2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0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5750" y="247650"/>
            <a:ext cx="8586788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610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10000"/>
            <a:ext cx="8610600" cy="2320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5750" y="247650"/>
            <a:ext cx="8586788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5750" y="247650"/>
            <a:ext cx="8586788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4800" y="3733800"/>
            <a:ext cx="8610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8610600" cy="2320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61" r:id="rId6"/>
    <p:sldLayoutId id="2147483662" r:id="rId7"/>
    <p:sldLayoutId id="2147483663" r:id="rId8"/>
  </p:sldLayoutIdLst>
  <p:transition xmlns:p14="http://schemas.microsoft.com/office/powerpoint/2010/main"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Data representation</a:t>
            </a: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211: Computer Architecture</a:t>
            </a:r>
            <a:br>
              <a:rPr lang="en-US" dirty="0" smtClean="0"/>
            </a:br>
            <a:r>
              <a:rPr lang="en-US" smtClean="0"/>
              <a:t>Fall </a:t>
            </a:r>
            <a:r>
              <a:rPr lang="en-US" smtClean="0"/>
              <a:t>2015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8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Referencing Freed Blocks</a:t>
            </a:r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2438400" y="2667000"/>
            <a:ext cx="4800600" cy="267335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x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&lt;manipulate x&gt;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free(x);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...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y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for (i=0; i&lt;M; i++)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y[i] = x[i]++;</a:t>
            </a:r>
          </a:p>
        </p:txBody>
      </p:sp>
    </p:spTree>
    <p:extLst>
      <p:ext uri="{BB962C8B-B14F-4D97-AF65-F5344CB8AC3E}">
        <p14:creationId xmlns:p14="http://schemas.microsoft.com/office/powerpoint/2010/main" val="39878057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9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Free Blocks (Memory Leaks)</a:t>
            </a:r>
          </a:p>
          <a:p>
            <a:pPr lvl="1"/>
            <a:r>
              <a:rPr lang="en-US" dirty="0"/>
              <a:t>Slow, long-term killer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2095500" y="2895600"/>
            <a:ext cx="49530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foo()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  int *x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  ...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  return;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38221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10 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624887" cy="5224463"/>
          </a:xfrm>
        </p:spPr>
        <p:txBody>
          <a:bodyPr/>
          <a:lstStyle/>
          <a:p>
            <a:r>
              <a:rPr lang="en-US" dirty="0"/>
              <a:t>Failing to Free Blocks (Memory Leaks)</a:t>
            </a:r>
          </a:p>
          <a:p>
            <a:pPr lvl="1"/>
            <a:r>
              <a:rPr lang="en-US" dirty="0"/>
              <a:t>Freeing only part of a data structure</a:t>
            </a:r>
          </a:p>
          <a:p>
            <a:pPr lvl="1"/>
            <a:endParaRPr lang="en-US" dirty="0"/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7315200" cy="376103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list 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{ 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val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; 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list *next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;};</a:t>
            </a:r>
            <a:endParaRPr lang="en-US" sz="1600" dirty="0">
              <a:solidFill>
                <a:srgbClr val="000065"/>
              </a:solidFill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foo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() {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list *head =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malloc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sizeof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list));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head-&gt;</a:t>
            </a: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val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= 0;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head-&gt;next = NULL;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&lt;create and manipulate the rest of the list&gt;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...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free(head);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return;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60891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419600" cy="4911725"/>
          </a:xfrm>
        </p:spPr>
        <p:txBody>
          <a:bodyPr/>
          <a:lstStyle/>
          <a:p>
            <a:r>
              <a:rPr lang="en-US" dirty="0" smtClean="0"/>
              <a:t>Manipulate stored information</a:t>
            </a:r>
          </a:p>
          <a:p>
            <a:r>
              <a:rPr lang="en-US" dirty="0" smtClean="0"/>
              <a:t>Information is data</a:t>
            </a:r>
          </a:p>
          <a:p>
            <a:pPr lvl="1"/>
            <a:r>
              <a:rPr lang="en-US" dirty="0" smtClean="0"/>
              <a:t>How is it represented?</a:t>
            </a:r>
          </a:p>
          <a:p>
            <a:r>
              <a:rPr lang="en-US" dirty="0" smtClean="0"/>
              <a:t>Basic information: numbers</a:t>
            </a:r>
          </a:p>
          <a:p>
            <a:r>
              <a:rPr lang="en-US" dirty="0" smtClean="0"/>
              <a:t>Human beings have represented numbers throughout history</a:t>
            </a:r>
          </a:p>
          <a:p>
            <a:pPr lvl="1"/>
            <a:r>
              <a:rPr lang="en-US" dirty="0" smtClean="0"/>
              <a:t>Egyptian number system</a:t>
            </a:r>
          </a:p>
          <a:p>
            <a:pPr lvl="1"/>
            <a:r>
              <a:rPr lang="en-US" dirty="0" smtClean="0"/>
              <a:t>Roman numeral</a:t>
            </a:r>
          </a:p>
          <a:p>
            <a:r>
              <a:rPr lang="en-US" dirty="0" smtClean="0"/>
              <a:t>Typically decimal</a:t>
            </a:r>
          </a:p>
          <a:p>
            <a:pPr lvl="1"/>
            <a:r>
              <a:rPr lang="en-US" dirty="0" smtClean="0"/>
              <a:t>Natural for humans</a:t>
            </a:r>
          </a:p>
          <a:p>
            <a:endParaRPr lang="en-US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Computer Do?</a:t>
            </a:r>
            <a:endParaRPr lang="en-US" dirty="0"/>
          </a:p>
        </p:txBody>
      </p:sp>
      <p:pic>
        <p:nvPicPr>
          <p:cNvPr id="4905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676400"/>
            <a:ext cx="29527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6376987" y="3352800"/>
            <a:ext cx="1166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Discoveregypt.com</a:t>
            </a:r>
          </a:p>
        </p:txBody>
      </p:sp>
      <p:pic>
        <p:nvPicPr>
          <p:cNvPr id="4905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9025" y="3886200"/>
            <a:ext cx="1679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Comprises of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 of numbers or elements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Operations on them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Rules that define properties of operations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Need to assign value to numbers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Let us take decimal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Base 10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Numbers are written as d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...d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digit is in [0-9]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Value of a number is interpreted as </a:t>
            </a:r>
            <a:endParaRPr lang="en-US" sz="2400" dirty="0"/>
          </a:p>
        </p:txBody>
      </p:sp>
      <p:graphicFrame>
        <p:nvGraphicFramePr>
          <p:cNvPr id="49254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029700" y="26749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00" y="26749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6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913437" y="5173662"/>
          <a:ext cx="9445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5" imgW="660240" imgH="431640" progId="Equation.3">
                  <p:embed/>
                </p:oleObj>
              </mc:Choice>
              <mc:Fallback>
                <p:oleObj name="Equation" r:id="rId5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7" y="5173662"/>
                        <a:ext cx="94456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 each digit is 0 or 1</a:t>
            </a:r>
          </a:p>
          <a:p>
            <a:r>
              <a:rPr lang="en-US" dirty="0" smtClean="0">
                <a:sym typeface="Symbol"/>
              </a:rPr>
              <a:t>Numbers are written as </a:t>
            </a:r>
            <a:r>
              <a:rPr lang="en-US" dirty="0" smtClean="0"/>
              <a:t>d</a:t>
            </a:r>
            <a:r>
              <a:rPr lang="en-US" baseline="-25000" dirty="0" smtClean="0"/>
              <a:t>n</a:t>
            </a:r>
            <a:r>
              <a:rPr lang="en-US" dirty="0" smtClean="0"/>
              <a:t>...d</a:t>
            </a:r>
            <a:r>
              <a:rPr lang="en-US" baseline="-25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Value of number is computed as </a:t>
            </a:r>
          </a:p>
          <a:p>
            <a:r>
              <a:rPr lang="en-US" dirty="0" smtClean="0"/>
              <a:t>Binary </a:t>
            </a:r>
            <a:r>
              <a:rPr lang="en-US" dirty="0"/>
              <a:t>representation is used in computers</a:t>
            </a:r>
          </a:p>
          <a:p>
            <a:pPr lvl="1"/>
            <a:r>
              <a:rPr lang="en-US" dirty="0"/>
              <a:t>Easy to represent by switches (on/off)</a:t>
            </a:r>
          </a:p>
          <a:p>
            <a:pPr lvl="1"/>
            <a:r>
              <a:rPr lang="en-US" dirty="0"/>
              <a:t>Manipulation by </a:t>
            </a:r>
            <a:r>
              <a:rPr lang="en-US" dirty="0" smtClean="0"/>
              <a:t>digital </a:t>
            </a:r>
            <a:r>
              <a:rPr lang="en-US" dirty="0"/>
              <a:t>logic in hardware</a:t>
            </a:r>
          </a:p>
          <a:p>
            <a:r>
              <a:rPr lang="en-US" dirty="0" smtClean="0"/>
              <a:t>Written form is long and inconvenient to deal with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938713" y="2057400"/>
          <a:ext cx="11684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3" imgW="596880" imgH="431640" progId="Equation.3">
                  <p:embed/>
                </p:oleObj>
              </mc:Choice>
              <mc:Fallback>
                <p:oleObj name="Equation" r:id="rId3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2057400"/>
                        <a:ext cx="11684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16</a:t>
            </a:r>
          </a:p>
          <a:p>
            <a:r>
              <a:rPr lang="en-US" dirty="0" smtClean="0"/>
              <a:t>Each digit can be one of 16 different values</a:t>
            </a:r>
            <a:endParaRPr lang="en-US" dirty="0"/>
          </a:p>
          <a:p>
            <a:pPr lvl="1"/>
            <a:r>
              <a:rPr lang="en-US" dirty="0"/>
              <a:t>Symbols </a:t>
            </a:r>
            <a:r>
              <a:rPr lang="en-US" dirty="0" smtClean="0"/>
              <a:t>= {</a:t>
            </a:r>
            <a:r>
              <a:rPr lang="en-US" dirty="0"/>
              <a:t>0,1,2,3,4,5,6,7,8,9,A,B,C,D,E,F}</a:t>
            </a:r>
          </a:p>
          <a:p>
            <a:r>
              <a:rPr lang="en-US" dirty="0" smtClean="0"/>
              <a:t>First  </a:t>
            </a:r>
            <a:r>
              <a:rPr lang="en-US" dirty="0"/>
              <a:t>10 </a:t>
            </a:r>
            <a:r>
              <a:rPr lang="en-US" dirty="0" smtClean="0"/>
              <a:t>symbols (0 through 9) are </a:t>
            </a:r>
            <a:r>
              <a:rPr lang="en-US" dirty="0"/>
              <a:t>same as decimal</a:t>
            </a:r>
          </a:p>
          <a:p>
            <a:pPr lvl="1"/>
            <a:r>
              <a:rPr lang="en-US" dirty="0"/>
              <a:t>A=10,B=11,C=12, D=13, E=14, </a:t>
            </a:r>
            <a:r>
              <a:rPr lang="en-US" dirty="0" smtClean="0"/>
              <a:t>F=15</a:t>
            </a:r>
          </a:p>
          <a:p>
            <a:r>
              <a:rPr lang="en-US" dirty="0" smtClean="0"/>
              <a:t>Numbers are written as d</a:t>
            </a:r>
            <a:r>
              <a:rPr lang="en-US" baseline="-25000" dirty="0" smtClean="0"/>
              <a:t>n</a:t>
            </a:r>
            <a:r>
              <a:rPr lang="en-US" dirty="0" smtClean="0"/>
              <a:t>...d</a:t>
            </a:r>
            <a:r>
              <a:rPr lang="en-US" baseline="-25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Value =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62088" y="3962400"/>
          <a:ext cx="12922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660240" imgH="431640" progId="Equation.3">
                  <p:embed/>
                </p:oleObj>
              </mc:Choice>
              <mc:Fallback>
                <p:oleObj name="Equation" r:id="rId3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962400"/>
                        <a:ext cx="12922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8 </a:t>
            </a:r>
            <a:r>
              <a:rPr lang="en-US" dirty="0" smtClean="0">
                <a:sym typeface="Symbol"/>
              </a:rPr>
              <a:t> each digit is in [0-7]</a:t>
            </a:r>
          </a:p>
          <a:p>
            <a:r>
              <a:rPr lang="en-US" dirty="0" smtClean="0">
                <a:sym typeface="Symbol"/>
              </a:rPr>
              <a:t>Numbers are written as </a:t>
            </a:r>
            <a:r>
              <a:rPr lang="en-US" dirty="0" smtClean="0"/>
              <a:t>d</a:t>
            </a:r>
            <a:r>
              <a:rPr lang="en-US" baseline="-25000" dirty="0" smtClean="0"/>
              <a:t>n</a:t>
            </a:r>
            <a:r>
              <a:rPr lang="en-US" dirty="0" smtClean="0"/>
              <a:t>...d</a:t>
            </a:r>
            <a:r>
              <a:rPr lang="en-US" baseline="-25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Value of number is computed as </a:t>
            </a:r>
          </a:p>
          <a:p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951413" y="2057400"/>
          <a:ext cx="1143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3" imgW="583920" imgH="431640" progId="Equation.3">
                  <p:embed/>
                </p:oleObj>
              </mc:Choice>
              <mc:Fallback>
                <p:oleObj name="Equation" r:id="rId3" imgW="583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057400"/>
                        <a:ext cx="11430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Hex </a:t>
            </a:r>
            <a:r>
              <a:rPr lang="en-US" dirty="0"/>
              <a:t>to </a:t>
            </a: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hexadecimal digit can be represented by 4 binary digits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0x2A8C (hex) = 0b0010</a:t>
            </a:r>
            <a:r>
              <a:rPr lang="en-US" dirty="0" smtClean="0">
                <a:solidFill>
                  <a:srgbClr val="FF0000"/>
                </a:solidFill>
              </a:rPr>
              <a:t>1010</a:t>
            </a:r>
            <a:r>
              <a:rPr lang="en-US" dirty="0" smtClean="0"/>
              <a:t>1000</a:t>
            </a:r>
            <a:r>
              <a:rPr lang="en-US" dirty="0" smtClean="0">
                <a:solidFill>
                  <a:srgbClr val="FF0000"/>
                </a:solidFill>
              </a:rPr>
              <a:t>1100</a:t>
            </a:r>
            <a:r>
              <a:rPr lang="en-US" dirty="0" smtClean="0"/>
              <a:t> (binary)</a:t>
            </a:r>
          </a:p>
          <a:p>
            <a:pPr lvl="1"/>
            <a:r>
              <a:rPr lang="en-US" dirty="0" smtClean="0"/>
              <a:t>0xC = 12 x 16</a:t>
            </a:r>
            <a:r>
              <a:rPr lang="en-US" baseline="30000" dirty="0" smtClean="0"/>
              <a:t>0</a:t>
            </a:r>
            <a:r>
              <a:rPr lang="en-US" dirty="0" smtClean="0"/>
              <a:t> = 8 + 4 = (1 x 2</a:t>
            </a:r>
            <a:r>
              <a:rPr lang="en-US" baseline="30000" dirty="0" smtClean="0"/>
              <a:t>3</a:t>
            </a:r>
            <a:r>
              <a:rPr lang="en-US" dirty="0" smtClean="0"/>
              <a:t>) + (1 x 2</a:t>
            </a:r>
            <a:r>
              <a:rPr lang="en-US" baseline="30000" dirty="0" smtClean="0"/>
              <a:t>2</a:t>
            </a:r>
            <a:r>
              <a:rPr lang="en-US" dirty="0" smtClean="0"/>
              <a:t>) = 0b1100</a:t>
            </a:r>
          </a:p>
          <a:p>
            <a:pPr lvl="1"/>
            <a:r>
              <a:rPr lang="en-US" dirty="0" smtClean="0"/>
              <a:t>0x80 = 8 x 16</a:t>
            </a:r>
            <a:r>
              <a:rPr lang="en-US" baseline="30000" dirty="0" smtClean="0"/>
              <a:t>1</a:t>
            </a:r>
            <a:r>
              <a:rPr lang="en-US" dirty="0" smtClean="0"/>
              <a:t> = 2</a:t>
            </a:r>
            <a:r>
              <a:rPr lang="en-US" baseline="30000" dirty="0" smtClean="0"/>
              <a:t>3 </a:t>
            </a:r>
            <a:r>
              <a:rPr lang="en-US" dirty="0" smtClean="0"/>
              <a:t>x 2</a:t>
            </a:r>
            <a:r>
              <a:rPr lang="en-US" baseline="30000" dirty="0" smtClean="0"/>
              <a:t>4</a:t>
            </a:r>
            <a:r>
              <a:rPr lang="en-US" dirty="0" smtClean="0"/>
              <a:t> = 2</a:t>
            </a:r>
            <a:r>
              <a:rPr lang="en-US" baseline="30000" dirty="0" smtClean="0"/>
              <a:t>7</a:t>
            </a:r>
            <a:r>
              <a:rPr lang="en-US" dirty="0" smtClean="0"/>
              <a:t> = 0b 10000000</a:t>
            </a:r>
          </a:p>
          <a:p>
            <a:pPr lvl="1"/>
            <a:r>
              <a:rPr lang="en-US" dirty="0" smtClean="0"/>
              <a:t>And so on …</a:t>
            </a:r>
          </a:p>
          <a:p>
            <a:r>
              <a:rPr lang="en-US" dirty="0" smtClean="0"/>
              <a:t>So, to convert hex to binary, just convert each digit and concatenate</a:t>
            </a:r>
          </a:p>
          <a:p>
            <a:r>
              <a:rPr lang="en-US" dirty="0" smtClean="0"/>
              <a:t>What about octal to binary?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/>
              <a:t>Binary to </a:t>
            </a:r>
            <a:r>
              <a:rPr lang="en-US" dirty="0" smtClean="0"/>
              <a:t>Hex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reverse</a:t>
            </a:r>
          </a:p>
          <a:p>
            <a:pPr lvl="1"/>
            <a:r>
              <a:rPr lang="en-US" dirty="0" smtClean="0"/>
              <a:t>Group each set of 4 digits and change to corresponding digit in hex</a:t>
            </a:r>
          </a:p>
          <a:p>
            <a:pPr lvl="1"/>
            <a:r>
              <a:rPr lang="en-US" dirty="0" smtClean="0"/>
              <a:t>Go from right to left</a:t>
            </a:r>
            <a:endParaRPr lang="en-US" dirty="0"/>
          </a:p>
          <a:p>
            <a:r>
              <a:rPr lang="en-US" dirty="0" smtClean="0"/>
              <a:t>Example </a:t>
            </a:r>
            <a:r>
              <a:rPr lang="en-US" dirty="0"/>
              <a:t>1011011110011100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0b</a:t>
            </a:r>
            <a:r>
              <a:rPr lang="en-US" dirty="0" smtClean="0">
                <a:solidFill>
                  <a:srgbClr val="99CC00"/>
                </a:solidFill>
              </a:rPr>
              <a:t>1011</a:t>
            </a:r>
            <a:r>
              <a:rPr lang="en-US" dirty="0" smtClean="0">
                <a:solidFill>
                  <a:srgbClr val="6600FF"/>
                </a:solidFill>
              </a:rPr>
              <a:t>0111</a:t>
            </a:r>
            <a:r>
              <a:rPr lang="en-US" dirty="0" smtClean="0">
                <a:solidFill>
                  <a:srgbClr val="00CC00"/>
                </a:solidFill>
              </a:rPr>
              <a:t>1001</a:t>
            </a:r>
            <a:r>
              <a:rPr lang="en-US" dirty="0" smtClean="0">
                <a:solidFill>
                  <a:schemeClr val="tx2"/>
                </a:solidFill>
              </a:rPr>
              <a:t>1100 = </a:t>
            </a:r>
            <a:r>
              <a:rPr lang="en-US" dirty="0" smtClean="0">
                <a:solidFill>
                  <a:srgbClr val="000000"/>
                </a:solidFill>
              </a:rPr>
              <a:t>0x</a:t>
            </a:r>
            <a:r>
              <a:rPr lang="en-US" dirty="0" smtClean="0">
                <a:solidFill>
                  <a:srgbClr val="99CC00"/>
                </a:solidFill>
              </a:rPr>
              <a:t>B</a:t>
            </a:r>
            <a:r>
              <a:rPr lang="en-US" dirty="0" smtClean="0">
                <a:solidFill>
                  <a:srgbClr val="6600FF"/>
                </a:solidFill>
              </a:rPr>
              <a:t>7</a:t>
            </a:r>
            <a:r>
              <a:rPr lang="en-US" dirty="0" smtClean="0">
                <a:solidFill>
                  <a:srgbClr val="00CC00"/>
                </a:solidFill>
              </a:rPr>
              <a:t>9</a:t>
            </a:r>
            <a:r>
              <a:rPr lang="en-US" dirty="0" smtClean="0">
                <a:solidFill>
                  <a:schemeClr val="tx2"/>
                </a:solidFill>
              </a:rPr>
              <a:t>C</a:t>
            </a:r>
          </a:p>
          <a:p>
            <a:r>
              <a:rPr lang="en-US" dirty="0" smtClean="0"/>
              <a:t>What about binary to octal?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42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</a:t>
            </a:r>
            <a:endParaRPr lang="en-US" dirty="0"/>
          </a:p>
        </p:txBody>
      </p:sp>
      <p:sp>
        <p:nvSpPr>
          <p:cNvPr id="5099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largest p, q, r … such that</a:t>
            </a:r>
          </a:p>
          <a:p>
            <a:pPr lvl="1"/>
            <a:r>
              <a:rPr lang="en-US" dirty="0" smtClean="0"/>
              <a:t>n = 2</a:t>
            </a:r>
            <a:r>
              <a:rPr lang="en-US" baseline="30000" dirty="0" smtClean="0"/>
              <a:t>p</a:t>
            </a:r>
            <a:r>
              <a:rPr lang="en-US" dirty="0" smtClean="0"/>
              <a:t> + r</a:t>
            </a:r>
            <a:r>
              <a:rPr lang="en-US" baseline="-25000" dirty="0" smtClean="0"/>
              <a:t>1</a:t>
            </a:r>
            <a:r>
              <a:rPr lang="en-US" dirty="0" smtClean="0"/>
              <a:t>, where r</a:t>
            </a:r>
            <a:r>
              <a:rPr lang="en-US" baseline="-25000" dirty="0" smtClean="0"/>
              <a:t>1</a:t>
            </a:r>
            <a:r>
              <a:rPr lang="en-US" dirty="0" smtClean="0"/>
              <a:t> &lt; 2</a:t>
            </a:r>
            <a:r>
              <a:rPr lang="en-US" baseline="30000" dirty="0" smtClean="0"/>
              <a:t>p</a:t>
            </a:r>
          </a:p>
          <a:p>
            <a:pPr lvl="1"/>
            <a:r>
              <a:rPr lang="en-US" dirty="0" smtClean="0"/>
              <a:t>n - 2</a:t>
            </a:r>
            <a:r>
              <a:rPr lang="en-US" baseline="30000" dirty="0" smtClean="0"/>
              <a:t>p</a:t>
            </a:r>
            <a:r>
              <a:rPr lang="en-US" dirty="0" smtClean="0"/>
              <a:t> = 2</a:t>
            </a:r>
            <a:r>
              <a:rPr lang="en-US" baseline="30000" dirty="0" smtClean="0"/>
              <a:t>q</a:t>
            </a:r>
            <a:r>
              <a:rPr lang="en-US" dirty="0" smtClean="0"/>
              <a:t> + r</a:t>
            </a:r>
            <a:r>
              <a:rPr lang="en-US" baseline="-25000" dirty="0" smtClean="0"/>
              <a:t>2</a:t>
            </a:r>
            <a:r>
              <a:rPr lang="en-US" dirty="0" smtClean="0"/>
              <a:t>, where r</a:t>
            </a:r>
            <a:r>
              <a:rPr lang="en-US" baseline="-25000" dirty="0" smtClean="0"/>
              <a:t>2</a:t>
            </a:r>
            <a:r>
              <a:rPr lang="en-US" dirty="0" smtClean="0"/>
              <a:t> &lt; 2</a:t>
            </a:r>
            <a:r>
              <a:rPr lang="en-US" baseline="30000" dirty="0" smtClean="0"/>
              <a:t>q</a:t>
            </a:r>
          </a:p>
          <a:p>
            <a:pPr lvl="1"/>
            <a:r>
              <a:rPr lang="en-US" dirty="0" smtClean="0"/>
              <a:t>n – (2</a:t>
            </a:r>
            <a:r>
              <a:rPr lang="en-US" baseline="30000" dirty="0" smtClean="0"/>
              <a:t>p</a:t>
            </a:r>
            <a:r>
              <a:rPr lang="en-US" dirty="0" smtClean="0"/>
              <a:t> + 2</a:t>
            </a:r>
            <a:r>
              <a:rPr lang="en-US" baseline="30000" dirty="0" smtClean="0"/>
              <a:t>q</a:t>
            </a:r>
            <a:r>
              <a:rPr lang="en-US" dirty="0" smtClean="0"/>
              <a:t>)= 2</a:t>
            </a:r>
            <a:r>
              <a:rPr lang="en-US" baseline="30000" dirty="0" smtClean="0"/>
              <a:t>r</a:t>
            </a:r>
            <a:r>
              <a:rPr lang="en-US" dirty="0" smtClean="0"/>
              <a:t> + r</a:t>
            </a:r>
            <a:r>
              <a:rPr lang="en-US" baseline="-25000" dirty="0" smtClean="0"/>
              <a:t>3</a:t>
            </a:r>
            <a:r>
              <a:rPr lang="en-US" dirty="0" smtClean="0"/>
              <a:t>, where r</a:t>
            </a:r>
            <a:r>
              <a:rPr lang="en-US" baseline="-25000" dirty="0" smtClean="0"/>
              <a:t>3</a:t>
            </a:r>
            <a:r>
              <a:rPr lang="en-US" dirty="0" smtClean="0"/>
              <a:t> &lt; 2</a:t>
            </a:r>
            <a:r>
              <a:rPr lang="en-US" baseline="30000" dirty="0" smtClean="0"/>
              <a:t>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The above means that</a:t>
            </a:r>
          </a:p>
          <a:p>
            <a:pPr lvl="1"/>
            <a:r>
              <a:rPr lang="en-US" dirty="0" smtClean="0"/>
              <a:t>n = (1 x 2</a:t>
            </a:r>
            <a:r>
              <a:rPr lang="en-US" baseline="30000" dirty="0" smtClean="0"/>
              <a:t>p</a:t>
            </a:r>
            <a:r>
              <a:rPr lang="en-US" dirty="0" smtClean="0"/>
              <a:t>) + (1 x 2</a:t>
            </a:r>
            <a:r>
              <a:rPr lang="en-US" baseline="30000" dirty="0" smtClean="0"/>
              <a:t>q</a:t>
            </a:r>
            <a:r>
              <a:rPr lang="en-US" dirty="0" smtClean="0"/>
              <a:t>) + (1 x 2</a:t>
            </a:r>
            <a:r>
              <a:rPr lang="en-US" baseline="30000" dirty="0" smtClean="0"/>
              <a:t>r</a:t>
            </a:r>
            <a:r>
              <a:rPr lang="en-US" dirty="0" smtClean="0"/>
              <a:t>) + … 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 , where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 = n % 2</a:t>
            </a:r>
          </a:p>
          <a:p>
            <a:pPr lvl="1"/>
            <a:r>
              <a:rPr lang="en-US" dirty="0" smtClean="0"/>
              <a:t>Can you see why this now allows n to be easily written in binary form?</a:t>
            </a:r>
          </a:p>
          <a:p>
            <a:r>
              <a:rPr lang="en-US" dirty="0" smtClean="0"/>
              <a:t>Example: convert 21 to binary</a:t>
            </a:r>
          </a:p>
          <a:p>
            <a:pPr lvl="1"/>
            <a:r>
              <a:rPr lang="en-US" dirty="0" smtClean="0"/>
              <a:t>21 = 2</a:t>
            </a:r>
            <a:r>
              <a:rPr lang="en-US" baseline="30000" dirty="0" smtClean="0"/>
              <a:t>4</a:t>
            </a:r>
            <a:r>
              <a:rPr lang="en-US" dirty="0" smtClean="0"/>
              <a:t> + 5, 5 = 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smtClean="0"/>
              <a:t>+ 1</a:t>
            </a:r>
            <a:r>
              <a:rPr lang="en-US" smtClean="0">
                <a:sym typeface="Symbol"/>
              </a:rPr>
              <a:t> </a:t>
            </a:r>
            <a:r>
              <a:rPr lang="en-US" dirty="0" smtClean="0">
                <a:sym typeface="Symbol"/>
              </a:rPr>
              <a:t>21 = 0b10101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 and Back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conversion algorithmically?</a:t>
            </a:r>
          </a:p>
          <a:p>
            <a:r>
              <a:rPr lang="en-US" dirty="0" smtClean="0"/>
              <a:t>What about binary to decimal?</a:t>
            </a:r>
          </a:p>
          <a:p>
            <a:r>
              <a:rPr lang="en-US" dirty="0" smtClean="0"/>
              <a:t>What about decimal to hex?  Hex to decimal?</a:t>
            </a:r>
          </a:p>
          <a:p>
            <a:r>
              <a:rPr lang="en-US" dirty="0" smtClean="0"/>
              <a:t>Decimal to octal?  Octal to decimal?</a:t>
            </a:r>
          </a:p>
          <a:p>
            <a:r>
              <a:rPr lang="en-US" dirty="0" smtClean="0"/>
              <a:t>Hex to octal?  Octal to Hex?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</a:t>
            </a:r>
            <a:r>
              <a:rPr lang="en-US" dirty="0" smtClean="0"/>
              <a:t>Binary </a:t>
            </a:r>
            <a:r>
              <a:rPr lang="en-US" dirty="0"/>
              <a:t>fractions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decimal, digits to the right of radix point have value 1/10</a:t>
            </a:r>
            <a:r>
              <a:rPr lang="en-US" baseline="30000" dirty="0"/>
              <a:t>i  </a:t>
            </a:r>
            <a:r>
              <a:rPr lang="en-US" dirty="0"/>
              <a:t>for each digit in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place</a:t>
            </a:r>
            <a:endParaRPr lang="en-US" baseline="30000" dirty="0"/>
          </a:p>
          <a:p>
            <a:pPr lvl="1"/>
            <a:r>
              <a:rPr lang="en-US" dirty="0"/>
              <a:t>0.25  is  2/10 + 5/100</a:t>
            </a:r>
          </a:p>
          <a:p>
            <a:r>
              <a:rPr lang="en-US" dirty="0"/>
              <a:t>Similarly, in binary, digits to the right of radix point have value 1/2</a:t>
            </a:r>
            <a:r>
              <a:rPr lang="en-US" baseline="30000" dirty="0"/>
              <a:t>i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place</a:t>
            </a:r>
          </a:p>
          <a:p>
            <a:pPr lvl="1"/>
            <a:r>
              <a:rPr lang="en-US" dirty="0"/>
              <a:t>Just the base is different</a:t>
            </a:r>
          </a:p>
          <a:p>
            <a:r>
              <a:rPr lang="en-US" dirty="0"/>
              <a:t>8.625 is </a:t>
            </a:r>
            <a:r>
              <a:rPr lang="en-US" dirty="0" smtClean="0"/>
              <a:t>1000.101</a:t>
            </a:r>
          </a:p>
          <a:p>
            <a:pPr lvl="1"/>
            <a:r>
              <a:rPr lang="en-US" dirty="0" smtClean="0"/>
              <a:t>.625 = 6/10 + 2/100 + 5/1000 = 1/2 + 1/8</a:t>
            </a:r>
          </a:p>
          <a:p>
            <a:r>
              <a:rPr lang="en-US" dirty="0" smtClean="0"/>
              <a:t>How to convert?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dirty="0" smtClean="0"/>
              <a:t>Decimal to Binary Example</a:t>
            </a:r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0" y="1295400"/>
            <a:ext cx="4038600" cy="4411662"/>
          </a:xfrm>
        </p:spPr>
        <p:txBody>
          <a:bodyPr/>
          <a:lstStyle/>
          <a:p>
            <a:r>
              <a:rPr lang="en-US" sz="2600" smtClean="0"/>
              <a:t>Example: 0.625 to binary</a:t>
            </a:r>
          </a:p>
          <a:p>
            <a:pPr lvl="1"/>
            <a:r>
              <a:rPr lang="en-US" smtClean="0"/>
              <a:t>ANS: 0.101</a:t>
            </a:r>
          </a:p>
          <a:p>
            <a:pPr lvl="2"/>
            <a:r>
              <a:rPr lang="en-US" smtClean="0"/>
              <a:t>0.625*2 = 1.25</a:t>
            </a:r>
          </a:p>
          <a:p>
            <a:pPr lvl="2"/>
            <a:r>
              <a:rPr lang="en-US" smtClean="0"/>
              <a:t>output 1</a:t>
            </a:r>
          </a:p>
          <a:p>
            <a:pPr lvl="2"/>
            <a:r>
              <a:rPr lang="en-US" smtClean="0"/>
              <a:t>0.25*2 =0.5</a:t>
            </a:r>
          </a:p>
          <a:p>
            <a:pPr lvl="2"/>
            <a:r>
              <a:rPr lang="en-US" smtClean="0"/>
              <a:t>output 0</a:t>
            </a:r>
          </a:p>
          <a:p>
            <a:pPr lvl="2"/>
            <a:r>
              <a:rPr lang="en-US" smtClean="0"/>
              <a:t>0.5*2 = 1</a:t>
            </a:r>
          </a:p>
          <a:p>
            <a:pPr lvl="2"/>
            <a:r>
              <a:rPr lang="en-US" smtClean="0"/>
              <a:t>output 1</a:t>
            </a:r>
          </a:p>
          <a:p>
            <a:pPr lvl="2"/>
            <a:r>
              <a:rPr lang="en-US" smtClean="0"/>
              <a:t>Exit </a:t>
            </a:r>
            <a:endParaRPr lang="en-US" dirty="0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381000" y="1371600"/>
            <a:ext cx="5486400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</a:rPr>
              <a:t>Algorithm</a:t>
            </a:r>
          </a:p>
          <a:p>
            <a:pPr algn="l"/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 smtClean="0">
                <a:latin typeface="Courier New" pitchFamily="49" charset="0"/>
              </a:rPr>
              <a:t>Number = </a:t>
            </a:r>
            <a:r>
              <a:rPr lang="en-US" dirty="0" err="1" smtClean="0">
                <a:latin typeface="Courier New" pitchFamily="49" charset="0"/>
              </a:rPr>
              <a:t>decimalFraction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while (number </a:t>
            </a:r>
            <a:r>
              <a:rPr lang="en-US" dirty="0" smtClean="0">
                <a:latin typeface="Courier New" pitchFamily="49" charset="0"/>
              </a:rPr>
              <a:t>&gt; 0) {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number = number*2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    if (number &gt;=1) 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    Output 1;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    number = number-1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}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    else 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    Output 0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}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}</a:t>
            </a:r>
          </a:p>
          <a:p>
            <a:pPr algn="l"/>
            <a:endParaRPr lang="en-US" dirty="0" smtClean="0">
              <a:latin typeface="Courier New" pitchFamily="49" charset="0"/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Why does it work?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sizes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Information  is represented in binary form but require  different sizes</a:t>
            </a:r>
          </a:p>
          <a:p>
            <a:r>
              <a:rPr lang="en-US" smtClean="0"/>
              <a:t>Characters in 1 byte, integers 2 to 4 bytes, real numbers  4 to 8 bytes</a:t>
            </a:r>
          </a:p>
          <a:p>
            <a:endParaRPr lang="en-US" dirty="0"/>
          </a:p>
        </p:txBody>
      </p:sp>
      <p:graphicFrame>
        <p:nvGraphicFramePr>
          <p:cNvPr id="14" name="Group 44"/>
          <p:cNvGraphicFramePr>
            <a:graphicFrameLocks/>
          </p:cNvGraphicFramePr>
          <p:nvPr/>
        </p:nvGraphicFramePr>
        <p:xfrm>
          <a:off x="381000" y="3048000"/>
          <a:ext cx="8624889" cy="2918460"/>
        </p:xfrm>
        <a:graphic>
          <a:graphicData uri="http://schemas.openxmlformats.org/drawingml/2006/table">
            <a:tbl>
              <a:tblPr/>
              <a:tblGrid>
                <a:gridCol w="2874963">
                  <a:extLst>
                    <a:ext uri="{9D8B030D-6E8A-4147-A177-3AD203B41FA5}">
                      <a16:colId xmlns:a16="http://schemas.microsoft.com/office/drawing/2014/main" xmlns="" val="3395706303"/>
                    </a:ext>
                  </a:extLst>
                </a:gridCol>
                <a:gridCol w="2874963">
                  <a:extLst>
                    <a:ext uri="{9D8B030D-6E8A-4147-A177-3AD203B41FA5}">
                      <a16:colId xmlns:a16="http://schemas.microsoft.com/office/drawing/2014/main" xmlns="" val="1106766599"/>
                    </a:ext>
                  </a:extLst>
                </a:gridCol>
                <a:gridCol w="2874963">
                  <a:extLst>
                    <a:ext uri="{9D8B030D-6E8A-4147-A177-3AD203B41FA5}">
                      <a16:colId xmlns:a16="http://schemas.microsoft.com/office/drawing/2014/main" xmlns="" val="976915698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declaration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machine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64-bit machine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467655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15997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28375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45217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pointer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562616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2348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3993590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 smtClean="0"/>
              <a:t>Endian</a:t>
            </a:r>
            <a:r>
              <a:rPr lang="en-US" dirty="0" smtClean="0"/>
              <a:t> vs. </a:t>
            </a:r>
            <a:r>
              <a:rPr lang="en-US" dirty="0"/>
              <a:t>L</a:t>
            </a:r>
            <a:r>
              <a:rPr lang="en-US" dirty="0" smtClean="0"/>
              <a:t>ittle </a:t>
            </a:r>
            <a:r>
              <a:rPr lang="en-US" dirty="0" err="1"/>
              <a:t>E</a:t>
            </a:r>
            <a:r>
              <a:rPr lang="en-US" dirty="0" err="1" smtClean="0"/>
              <a:t>ndian</a:t>
            </a:r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How </a:t>
            </a:r>
            <a:r>
              <a:rPr lang="en-US" sz="2100" dirty="0"/>
              <a:t>to determine </a:t>
            </a:r>
            <a:r>
              <a:rPr lang="en-US" sz="2100" dirty="0" smtClean="0"/>
              <a:t>value when have a binary number spread across multiple bytes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 smtClean="0"/>
              <a:t>Is it A0BC0012 or 1200BCA0?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One is called “big </a:t>
            </a:r>
            <a:r>
              <a:rPr lang="en-US" sz="1900" dirty="0" err="1" smtClean="0"/>
              <a:t>endian</a:t>
            </a:r>
            <a:r>
              <a:rPr lang="en-US" sz="1900" dirty="0" smtClean="0"/>
              <a:t>” and one is “little </a:t>
            </a:r>
            <a:r>
              <a:rPr lang="en-US" sz="1900" dirty="0" err="1" smtClean="0"/>
              <a:t>endian</a:t>
            </a:r>
            <a:r>
              <a:rPr lang="en-US" sz="1900" dirty="0" smtClean="0"/>
              <a:t>”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/>
              <a:t>Most </a:t>
            </a:r>
            <a:r>
              <a:rPr lang="en-US" sz="1900" dirty="0"/>
              <a:t>Significant byte first … big </a:t>
            </a:r>
            <a:r>
              <a:rPr lang="en-US" sz="1900" dirty="0" err="1" smtClean="0"/>
              <a:t>endian</a:t>
            </a:r>
            <a:endParaRPr lang="en-US" sz="1900" dirty="0"/>
          </a:p>
          <a:p>
            <a:pPr lvl="2">
              <a:lnSpc>
                <a:spcPct val="90000"/>
              </a:lnSpc>
            </a:pPr>
            <a:r>
              <a:rPr lang="en-US" sz="1900" dirty="0"/>
              <a:t>Lease significant byte first … little </a:t>
            </a:r>
            <a:r>
              <a:rPr lang="en-US" sz="1900" dirty="0" err="1" smtClean="0"/>
              <a:t>endian</a:t>
            </a:r>
            <a:endParaRPr lang="en-US" sz="1900" dirty="0" smtClean="0"/>
          </a:p>
          <a:p>
            <a:pPr lvl="1">
              <a:lnSpc>
                <a:spcPct val="90000"/>
              </a:lnSpc>
            </a:pPr>
            <a:r>
              <a:rPr lang="en-US" sz="1900" dirty="0" smtClean="0"/>
              <a:t>Makes no difference to computer architecture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2100" dirty="0" smtClean="0"/>
              <a:t>Why do we care?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Interpret machine code and values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One </a:t>
            </a:r>
            <a:r>
              <a:rPr lang="en-US" sz="1900" dirty="0"/>
              <a:t>computer (big </a:t>
            </a:r>
            <a:r>
              <a:rPr lang="en-US" sz="1900" dirty="0" err="1"/>
              <a:t>endian</a:t>
            </a:r>
            <a:r>
              <a:rPr lang="en-US" sz="1900" dirty="0"/>
              <a:t>) sending data to another computer </a:t>
            </a:r>
            <a:r>
              <a:rPr lang="en-US" sz="1900" dirty="0" smtClean="0"/>
              <a:t>(little </a:t>
            </a:r>
            <a:r>
              <a:rPr lang="en-US" sz="1900" dirty="0" err="1"/>
              <a:t>endian</a:t>
            </a:r>
            <a:r>
              <a:rPr lang="en-US" sz="19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Need to convert into standard form before transmitting</a:t>
            </a: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344007" y="1779664"/>
            <a:ext cx="1618393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A0  BC  00  12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2552700" y="1943100"/>
            <a:ext cx="381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3009900" y="1943100"/>
            <a:ext cx="381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3390900" y="1943100"/>
            <a:ext cx="381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integers</a:t>
            </a:r>
            <a:endParaRPr lang="en-US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represent negative numbers in computers?</a:t>
            </a:r>
          </a:p>
          <a:p>
            <a:pPr lvl="1"/>
            <a:r>
              <a:rPr lang="en-US" dirty="0" smtClean="0"/>
              <a:t>Use a bit … after all, that’s how we store information, right?</a:t>
            </a:r>
          </a:p>
          <a:p>
            <a:r>
              <a:rPr lang="en-US" dirty="0" smtClean="0"/>
              <a:t>Signed Magnitude:  </a:t>
            </a:r>
          </a:p>
          <a:p>
            <a:pPr lvl="1"/>
            <a:r>
              <a:rPr lang="en-US" dirty="0" smtClean="0"/>
              <a:t>0100 = 4, 1100 = -4</a:t>
            </a:r>
          </a:p>
          <a:p>
            <a:pPr lvl="1"/>
            <a:r>
              <a:rPr lang="en-US" dirty="0" smtClean="0"/>
              <a:t>0011 = 3, 1011 = -3</a:t>
            </a:r>
          </a:p>
          <a:p>
            <a:r>
              <a:rPr lang="en-US" dirty="0" smtClean="0"/>
              <a:t>What is 1000?</a:t>
            </a:r>
          </a:p>
          <a:p>
            <a:pPr lvl="1"/>
            <a:r>
              <a:rPr lang="en-US" dirty="0" smtClean="0"/>
              <a:t>Have two zeros +0 (0000) and -0 (1000)</a:t>
            </a:r>
          </a:p>
          <a:p>
            <a:pPr lvl="1"/>
            <a:r>
              <a:rPr lang="en-US" dirty="0" smtClean="0"/>
              <a:t>As we shall see, inconvenient for arithmetic computations</a:t>
            </a:r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3200400" y="2286000"/>
            <a:ext cx="381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3581400" y="2286000"/>
            <a:ext cx="33528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Magnitude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Represent negative numbers by complementing positive numbers</a:t>
            </a:r>
          </a:p>
          <a:p>
            <a:r>
              <a:rPr lang="en-US" dirty="0" smtClean="0"/>
              <a:t>Still</a:t>
            </a:r>
            <a:r>
              <a:rPr lang="en-US" dirty="0" smtClean="0">
                <a:sym typeface="Wingdings" pitchFamily="2" charset="2"/>
              </a:rPr>
              <a:t> have two zeros but arithmetic computation becomes easier</a:t>
            </a:r>
          </a:p>
        </p:txBody>
      </p:sp>
      <p:graphicFrame>
        <p:nvGraphicFramePr>
          <p:cNvPr id="500773" name="Group 37"/>
          <p:cNvGraphicFramePr>
            <a:graphicFrameLocks noGrp="1"/>
          </p:cNvGraphicFramePr>
          <p:nvPr>
            <p:ph sz="half" idx="2"/>
          </p:nvPr>
        </p:nvGraphicFramePr>
        <p:xfrm>
          <a:off x="4648200" y="1795462"/>
          <a:ext cx="4038600" cy="10239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xmlns="" val="291213601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32040742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334734129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68509693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95658575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354444965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34836458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506346059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84116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8077861"/>
                  </a:ext>
                </a:extLst>
              </a:tr>
            </a:tbl>
          </a:graphicData>
        </a:graphic>
      </p:graphicFrame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One’s Complement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graphicFrame>
        <p:nvGraphicFramePr>
          <p:cNvPr id="501796" name="Group 36"/>
          <p:cNvGraphicFramePr>
            <a:graphicFrameLocks noGrp="1"/>
          </p:cNvGraphicFramePr>
          <p:nvPr>
            <p:ph sz="half" idx="1"/>
          </p:nvPr>
        </p:nvGraphicFramePr>
        <p:xfrm>
          <a:off x="457200" y="1719263"/>
          <a:ext cx="8229595" cy="1023938"/>
        </p:xfrm>
        <a:graphic>
          <a:graphicData uri="http://schemas.openxmlformats.org/drawingml/2006/table">
            <a:tbl>
              <a:tblPr/>
              <a:tblGrid>
                <a:gridCol w="1069382">
                  <a:extLst>
                    <a:ext uri="{9D8B030D-6E8A-4147-A177-3AD203B41FA5}">
                      <a16:colId xmlns:a16="http://schemas.microsoft.com/office/drawing/2014/main" xmlns="" val="3232051494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xmlns="" val="2750501211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xmlns="" val="3421314380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xmlns="" val="2195115501"/>
                    </a:ext>
                  </a:extLst>
                </a:gridCol>
                <a:gridCol w="1066479">
                  <a:extLst>
                    <a:ext uri="{9D8B030D-6E8A-4147-A177-3AD203B41FA5}">
                      <a16:colId xmlns:a16="http://schemas.microsoft.com/office/drawing/2014/main" xmlns="" val="1603962721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xmlns="" val="1652514973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xmlns="" val="1991053313"/>
                    </a:ext>
                  </a:extLst>
                </a:gridCol>
                <a:gridCol w="746824">
                  <a:extLst>
                    <a:ext uri="{9D8B030D-6E8A-4147-A177-3AD203B41FA5}">
                      <a16:colId xmlns:a16="http://schemas.microsoft.com/office/drawing/2014/main" xmlns="" val="1601316228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161894" marR="1618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3581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61894" marR="1618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9368963"/>
                  </a:ext>
                </a:extLst>
              </a:tr>
            </a:tbl>
          </a:graphicData>
        </a:graphic>
      </p:graphicFrame>
      <p:sp>
        <p:nvSpPr>
          <p:cNvPr id="501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895600"/>
            <a:ext cx="8229600" cy="2130425"/>
          </a:xfrm>
        </p:spPr>
        <p:txBody>
          <a:bodyPr/>
          <a:lstStyle/>
          <a:p>
            <a:r>
              <a:rPr lang="en-US" dirty="0" smtClean="0"/>
              <a:t>One’s complement plus one</a:t>
            </a:r>
          </a:p>
          <a:p>
            <a:pPr lvl="1"/>
            <a:r>
              <a:rPr lang="en-US" dirty="0" smtClean="0"/>
              <a:t>Most significant bit still gives the “sign”</a:t>
            </a:r>
          </a:p>
          <a:p>
            <a:pPr lvl="1"/>
            <a:r>
              <a:rPr lang="en-US" dirty="0" smtClean="0"/>
              <a:t>Trick: copy all ‘0’ bits from LSB till first ‘1’ bit. Copy ‘1’ bit, then flip all remaining bits till MSB.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Only 1 zero</a:t>
            </a:r>
          </a:p>
          <a:p>
            <a:pPr lvl="1"/>
            <a:r>
              <a:rPr lang="en-US" dirty="0" smtClean="0"/>
              <a:t>Most convenient for arithmetic computations</a:t>
            </a:r>
          </a:p>
          <a:p>
            <a:r>
              <a:rPr lang="en-US" dirty="0" smtClean="0"/>
              <a:t>Used in almost all computers today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Value of Two’s Complement</a:t>
            </a:r>
            <a:endParaRPr 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two’s complement number of length </a:t>
            </a:r>
            <a:r>
              <a:rPr lang="en-US" dirty="0" err="1"/>
              <a:t>n</a:t>
            </a:r>
            <a:r>
              <a:rPr lang="en-US" dirty="0"/>
              <a:t>, written as</a:t>
            </a:r>
            <a:br>
              <a:rPr lang="en-US" dirty="0"/>
            </a:br>
            <a:r>
              <a:rPr lang="en-US" dirty="0"/>
              <a:t>d</a:t>
            </a:r>
            <a:r>
              <a:rPr lang="en-US" baseline="-25000" dirty="0"/>
              <a:t>n-1</a:t>
            </a:r>
            <a:r>
              <a:rPr lang="en-US" dirty="0"/>
              <a:t>…d</a:t>
            </a:r>
            <a:r>
              <a:rPr lang="en-US" baseline="-25000" dirty="0"/>
              <a:t>1</a:t>
            </a:r>
            <a:r>
              <a:rPr lang="en-US" dirty="0"/>
              <a:t>d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It’s value is interpreted as</a:t>
            </a:r>
          </a:p>
          <a:p>
            <a:endParaRPr lang="en-US" dirty="0"/>
          </a:p>
          <a:p>
            <a:r>
              <a:rPr lang="en-US" dirty="0"/>
              <a:t>The range of values is then</a:t>
            </a:r>
          </a:p>
          <a:p>
            <a:pPr lvl="1"/>
            <a:r>
              <a:rPr lang="en-US" dirty="0"/>
              <a:t>More negative numbers than positive (if we do not count 0) </a:t>
            </a:r>
          </a:p>
          <a:p>
            <a:pPr lvl="1"/>
            <a:r>
              <a:rPr lang="en-US" dirty="0">
                <a:cs typeface="Helvetica"/>
              </a:rPr>
              <a:t>101 = ?</a:t>
            </a:r>
          </a:p>
          <a:p>
            <a:pPr lvl="1"/>
            <a:r>
              <a:rPr lang="en-US" dirty="0">
                <a:cs typeface="Helvetica"/>
              </a:rPr>
              <a:t>0101 != 101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831649"/>
              </p:ext>
            </p:extLst>
          </p:nvPr>
        </p:nvGraphicFramePr>
        <p:xfrm>
          <a:off x="4495800" y="1828800"/>
          <a:ext cx="231737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28800"/>
                        <a:ext cx="231737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1000" y="2971800"/>
          <a:ext cx="2051051" cy="51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6" imgW="901440" imgH="228600" progId="Equation.3">
                  <p:embed/>
                </p:oleObj>
              </mc:Choice>
              <mc:Fallback>
                <p:oleObj name="Equation" r:id="rId6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2051051" cy="519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1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1E"/>
              </a:solidFill>
              <a:effectLst/>
              <a:latin typeface="Arial" charset="0"/>
            </a:endParaRPr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3355975" y="3222625"/>
            <a:ext cx="2432050" cy="3587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1E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scanf(“%d”, val</a:t>
            </a:r>
            <a:r>
              <a:rPr lang="en-US">
                <a:solidFill>
                  <a:srgbClr val="00001E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28561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character is stored as 1 byte according to the ASCII standard</a:t>
            </a:r>
          </a:p>
          <a:p>
            <a:r>
              <a:rPr lang="en-US" dirty="0" smtClean="0"/>
              <a:t>Originally used only 128 values (7 bits)</a:t>
            </a:r>
          </a:p>
          <a:p>
            <a:pPr lvl="1"/>
            <a:r>
              <a:rPr lang="en-US" dirty="0" smtClean="0"/>
              <a:t>One bit could be used for error detection (will discuss later)</a:t>
            </a:r>
          </a:p>
          <a:p>
            <a:r>
              <a:rPr lang="en-US" dirty="0" smtClean="0"/>
              <a:t>Subsequently extended to use all 256 values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 table</a:t>
            </a:r>
          </a:p>
        </p:txBody>
      </p:sp>
      <p:pic>
        <p:nvPicPr>
          <p:cNvPr id="525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350" y="1143000"/>
            <a:ext cx="37020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and UTF-8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characters for other languages?</a:t>
            </a:r>
          </a:p>
          <a:p>
            <a:r>
              <a:rPr lang="en-US" dirty="0" smtClean="0"/>
              <a:t>Unicode is a standard that defines more than 107,000 characters across 90 scripts (and more …)</a:t>
            </a:r>
          </a:p>
          <a:p>
            <a:r>
              <a:rPr lang="en-US" dirty="0" smtClean="0"/>
              <a:t>Unicode can be implemented by different character encodings</a:t>
            </a:r>
          </a:p>
          <a:p>
            <a:r>
              <a:rPr lang="en-US" dirty="0" smtClean="0"/>
              <a:t>Most common: UTF-8</a:t>
            </a:r>
          </a:p>
          <a:p>
            <a:pPr lvl="1"/>
            <a:r>
              <a:rPr lang="en-US" dirty="0" smtClean="0"/>
              <a:t>Variable length encoding of Unicode: 1-4 bytes for each character</a:t>
            </a:r>
          </a:p>
          <a:p>
            <a:pPr lvl="1"/>
            <a:r>
              <a:rPr lang="en-US" dirty="0" smtClean="0"/>
              <a:t>1-byte form is reserved for ASCII for backward compatibility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Integers typically written in ordinary decimal form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1, 10, 100, 1000, 10000, 12456897,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But, can also be written in scientific notation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1x10</a:t>
            </a:r>
            <a:r>
              <a:rPr lang="en-US" baseline="30000" dirty="0" smtClean="0"/>
              <a:t>4</a:t>
            </a:r>
            <a:r>
              <a:rPr lang="en-US" dirty="0" smtClean="0"/>
              <a:t>, 1.2456897x10</a:t>
            </a:r>
            <a:r>
              <a:rPr lang="en-US" baseline="30000" dirty="0" smtClean="0"/>
              <a:t>7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about binary numbers?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Works the same way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0b100 = 0b1x2</a:t>
            </a:r>
            <a:r>
              <a:rPr lang="en-US" baseline="30000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Scientific notation gives a natural way for thinking about floating point numbers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0.25 = 2.5x10</a:t>
            </a:r>
            <a:r>
              <a:rPr lang="en-US" baseline="30000" dirty="0" smtClean="0"/>
              <a:t>-1</a:t>
            </a:r>
            <a:r>
              <a:rPr lang="en-US" dirty="0" smtClean="0"/>
              <a:t> = 0b1x2</a:t>
            </a:r>
            <a:r>
              <a:rPr lang="en-US" baseline="30000" dirty="0" smtClean="0"/>
              <a:t>-2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How to represent in computers?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floating point standard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computers follow IEEE </a:t>
            </a:r>
            <a:r>
              <a:rPr lang="en-US" dirty="0" smtClean="0"/>
              <a:t>754 </a:t>
            </a:r>
            <a:r>
              <a:rPr lang="en-US" dirty="0"/>
              <a:t>standard</a:t>
            </a:r>
          </a:p>
          <a:p>
            <a:r>
              <a:rPr lang="en-US" dirty="0"/>
              <a:t>Single precision (32 bits)</a:t>
            </a:r>
          </a:p>
          <a:p>
            <a:r>
              <a:rPr lang="en-US" dirty="0"/>
              <a:t>Double precision (64 bits)</a:t>
            </a:r>
          </a:p>
          <a:p>
            <a:r>
              <a:rPr lang="en-US" dirty="0"/>
              <a:t>Extended precision (80 bits)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4191000"/>
            <a:ext cx="5029200" cy="457200"/>
            <a:chOff x="576" y="3072"/>
            <a:chExt cx="3168" cy="288"/>
          </a:xfrm>
        </p:grpSpPr>
        <p:sp>
          <p:nvSpPr>
            <p:cNvPr id="536580" name="Rectangle 4"/>
            <p:cNvSpPr>
              <a:spLocks noChangeArrowheads="1"/>
            </p:cNvSpPr>
            <p:nvPr/>
          </p:nvSpPr>
          <p:spPr bwMode="auto">
            <a:xfrm>
              <a:off x="576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536581" name="Rectangle 5"/>
            <p:cNvSpPr>
              <a:spLocks noChangeArrowheads="1"/>
            </p:cNvSpPr>
            <p:nvPr/>
          </p:nvSpPr>
          <p:spPr bwMode="auto">
            <a:xfrm>
              <a:off x="2256" y="3072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Fraction</a:t>
              </a:r>
            </a:p>
          </p:txBody>
        </p:sp>
        <p:sp>
          <p:nvSpPr>
            <p:cNvPr id="536582" name="Rectangle 6"/>
            <p:cNvSpPr>
              <a:spLocks noChangeArrowheads="1"/>
            </p:cNvSpPr>
            <p:nvPr/>
          </p:nvSpPr>
          <p:spPr bwMode="auto">
            <a:xfrm>
              <a:off x="864" y="3072"/>
              <a:ext cx="13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Exponent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in C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32 bits</a:t>
            </a:r>
            <a:r>
              <a:rPr lang="en-US" sz="2100" dirty="0" smtClean="0"/>
              <a:t> single </a:t>
            </a:r>
            <a:r>
              <a:rPr lang="en-US" sz="2100" dirty="0"/>
              <a:t>precision</a:t>
            </a:r>
            <a:r>
              <a:rPr lang="en-US" sz="2100" dirty="0" smtClean="0"/>
              <a:t> (type float)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1</a:t>
            </a:r>
            <a:r>
              <a:rPr lang="en-US" sz="1900" dirty="0" smtClean="0"/>
              <a:t> bit for sign, </a:t>
            </a:r>
            <a:r>
              <a:rPr lang="en-US" sz="1900" dirty="0"/>
              <a:t>8 bits for exponent, 23 bits for </a:t>
            </a:r>
            <a:r>
              <a:rPr lang="en-US" sz="1900" dirty="0" smtClean="0"/>
              <a:t>mantissa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Sign bit: 1 = negative numbers, 0 = positive numbers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Exponent is power of 2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Have 2 zero’s</a:t>
            </a:r>
            <a:endParaRPr lang="en-US" sz="2000" baseline="30000" dirty="0" smtClean="0"/>
          </a:p>
          <a:p>
            <a:pPr lvl="1">
              <a:lnSpc>
                <a:spcPct val="90000"/>
              </a:lnSpc>
            </a:pPr>
            <a:r>
              <a:rPr lang="en-US" sz="2000" dirty="0"/>
              <a:t>Range </a:t>
            </a:r>
            <a:r>
              <a:rPr lang="en-US" sz="2000" dirty="0" smtClean="0"/>
              <a:t>is approximately -10</a:t>
            </a:r>
            <a:r>
              <a:rPr lang="en-US" sz="2000" baseline="30000" dirty="0" smtClean="0"/>
              <a:t>38</a:t>
            </a:r>
            <a:r>
              <a:rPr lang="en-US" sz="2000" dirty="0" smtClean="0"/>
              <a:t> </a:t>
            </a:r>
            <a:r>
              <a:rPr lang="en-US" sz="2000" dirty="0"/>
              <a:t>to</a:t>
            </a:r>
            <a:r>
              <a:rPr lang="en-US" sz="2000" dirty="0" smtClean="0"/>
              <a:t> 10</a:t>
            </a:r>
            <a:r>
              <a:rPr lang="en-US" sz="2000" baseline="30000" dirty="0" smtClean="0"/>
              <a:t>38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64 bits double precision (type double)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1</a:t>
            </a:r>
            <a:r>
              <a:rPr lang="en-US" sz="1900" dirty="0" smtClean="0"/>
              <a:t> bit for sign, </a:t>
            </a:r>
            <a:r>
              <a:rPr lang="en-US" sz="1900" dirty="0"/>
              <a:t>11 bits for exponent, 52 bits for </a:t>
            </a:r>
            <a:r>
              <a:rPr lang="en-US" sz="1900" dirty="0" smtClean="0"/>
              <a:t>mantissa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Majority of new bits for mantissa </a:t>
            </a:r>
            <a:r>
              <a:rPr lang="en-US" sz="19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1900" dirty="0" smtClean="0"/>
              <a:t> higher precision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Range is </a:t>
            </a:r>
            <a:r>
              <a:rPr lang="en-US" sz="1900" dirty="0" smtClean="0"/>
              <a:t>-10</a:t>
            </a:r>
            <a:r>
              <a:rPr lang="en-US" sz="1900" baseline="30000" dirty="0" smtClean="0"/>
              <a:t>308</a:t>
            </a:r>
            <a:r>
              <a:rPr lang="en-US" sz="1900" dirty="0" smtClean="0"/>
              <a:t> </a:t>
            </a:r>
            <a:r>
              <a:rPr lang="en-US" sz="1900" dirty="0"/>
              <a:t>to </a:t>
            </a:r>
            <a:r>
              <a:rPr lang="en-US" sz="1900" dirty="0" smtClean="0"/>
              <a:t>+10</a:t>
            </a:r>
            <a:r>
              <a:rPr lang="en-US" sz="1900" baseline="30000" dirty="0" smtClean="0"/>
              <a:t>308</a:t>
            </a:r>
            <a:r>
              <a:rPr lang="en-US" sz="1900" dirty="0" smtClean="0"/>
              <a:t> </a:t>
            </a:r>
            <a:endParaRPr lang="en-US" sz="1900" dirty="0"/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Values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different cases:</a:t>
            </a:r>
          </a:p>
          <a:p>
            <a:pPr lvl="1"/>
            <a:r>
              <a:rPr lang="en-US" dirty="0" smtClean="0"/>
              <a:t>Normalized values</a:t>
            </a:r>
          </a:p>
          <a:p>
            <a:pPr lvl="2"/>
            <a:r>
              <a:rPr lang="en-US" dirty="0" smtClean="0"/>
              <a:t>exponent field ≠ 0 and exponent field ≠ 2</a:t>
            </a:r>
            <a:r>
              <a:rPr lang="en-US" baseline="30000" dirty="0" smtClean="0"/>
              <a:t>k</a:t>
            </a:r>
            <a:r>
              <a:rPr lang="en-US" dirty="0" smtClean="0"/>
              <a:t>-1 (all 1’s)</a:t>
            </a:r>
          </a:p>
          <a:p>
            <a:pPr lvl="2"/>
            <a:r>
              <a:rPr lang="en-US" dirty="0" smtClean="0"/>
              <a:t>exponent = binary value – Bias</a:t>
            </a:r>
          </a:p>
          <a:p>
            <a:pPr lvl="3"/>
            <a:r>
              <a:rPr lang="en-US" dirty="0" smtClean="0"/>
              <a:t>Bias = 2</a:t>
            </a:r>
            <a:r>
              <a:rPr lang="en-US" baseline="30000" dirty="0" smtClean="0"/>
              <a:t>k-1</a:t>
            </a:r>
            <a:r>
              <a:rPr lang="en-US" dirty="0" smtClean="0"/>
              <a:t>-1 (e.g., 127 for float)</a:t>
            </a:r>
          </a:p>
          <a:p>
            <a:pPr lvl="2"/>
            <a:r>
              <a:rPr lang="en-US" dirty="0" smtClean="0"/>
              <a:t>mantissa = 1.(mantissa field)</a:t>
            </a:r>
          </a:p>
          <a:p>
            <a:pPr lvl="2"/>
            <a:r>
              <a:rPr lang="en-US" dirty="0" smtClean="0"/>
              <a:t>Ex: (sign: 0, exp: 1, mantissa: 1) would give 0b1.1x2</a:t>
            </a:r>
            <a:r>
              <a:rPr lang="en-US" baseline="30000" dirty="0" smtClean="0"/>
              <a:t>-126</a:t>
            </a:r>
          </a:p>
          <a:p>
            <a:pPr lvl="1"/>
            <a:r>
              <a:rPr lang="en-US" dirty="0" err="1" smtClean="0"/>
              <a:t>Denormalized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exponent field = 0</a:t>
            </a:r>
          </a:p>
          <a:p>
            <a:pPr lvl="2"/>
            <a:r>
              <a:rPr lang="en-US" dirty="0" smtClean="0"/>
              <a:t>exponent = 1 – Bias (e.g., -126 for float)</a:t>
            </a:r>
          </a:p>
          <a:p>
            <a:pPr lvl="2"/>
            <a:r>
              <a:rPr lang="en-US" dirty="0" smtClean="0"/>
              <a:t>Mantissa = mantissa field (no leading 1)</a:t>
            </a:r>
          </a:p>
          <a:p>
            <a:pPr lvl="2"/>
            <a:r>
              <a:rPr lang="en-US" dirty="0" smtClean="0"/>
              <a:t>Ex: (sign: 0, exp: 0, mantissa: 10) would give 0b10x2</a:t>
            </a:r>
            <a:r>
              <a:rPr lang="en-US" baseline="30000" dirty="0" smtClean="0"/>
              <a:t>-126</a:t>
            </a:r>
            <a:endParaRPr lang="en-US" dirty="0" smtClean="0"/>
          </a:p>
          <a:p>
            <a:pPr lvl="1"/>
            <a:r>
              <a:rPr lang="en-US" dirty="0" smtClean="0"/>
              <a:t>Special values: represent +∞, -∞, and </a:t>
            </a:r>
            <a:r>
              <a:rPr lang="en-US" dirty="0" err="1" smtClean="0"/>
              <a:t>NaN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</a:t>
            </a:r>
            <a:r>
              <a:rPr lang="en-US" dirty="0" smtClean="0"/>
              <a:t> IEEE Floating </a:t>
            </a:r>
            <a:r>
              <a:rPr lang="en-US" dirty="0"/>
              <a:t>P</a:t>
            </a:r>
            <a:r>
              <a:rPr lang="en-US" dirty="0" smtClean="0"/>
              <a:t>oint</a:t>
            </a:r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5.625</a:t>
            </a:r>
          </a:p>
          <a:p>
            <a:r>
              <a:rPr lang="en-US" sz="2600" dirty="0"/>
              <a:t>In binary </a:t>
            </a:r>
          </a:p>
          <a:p>
            <a:r>
              <a:rPr lang="en-US" sz="2600" dirty="0"/>
              <a:t>101.101  </a:t>
            </a:r>
            <a:r>
              <a:rPr lang="en-US" sz="2600" dirty="0">
                <a:sym typeface="Wingdings" pitchFamily="2" charset="2"/>
              </a:rPr>
              <a:t> 1.01101 x 2</a:t>
            </a:r>
            <a:r>
              <a:rPr lang="en-US" sz="2600" baseline="30000" dirty="0">
                <a:sym typeface="Wingdings" pitchFamily="2" charset="2"/>
              </a:rPr>
              <a:t>2</a:t>
            </a:r>
          </a:p>
          <a:p>
            <a:r>
              <a:rPr lang="en-US" sz="2600" dirty="0">
                <a:sym typeface="Wingdings" pitchFamily="2" charset="2"/>
              </a:rPr>
              <a:t>Exponent field has value 2</a:t>
            </a:r>
          </a:p>
          <a:p>
            <a:pPr lvl="1"/>
            <a:r>
              <a:rPr lang="en-US" sz="2200" dirty="0">
                <a:sym typeface="Wingdings" pitchFamily="2" charset="2"/>
              </a:rPr>
              <a:t>add 127 to get 129</a:t>
            </a:r>
          </a:p>
          <a:p>
            <a:r>
              <a:rPr lang="en-US" sz="2600" dirty="0">
                <a:sym typeface="Wingdings" pitchFamily="2" charset="2"/>
              </a:rPr>
              <a:t>Exponent is 10000001</a:t>
            </a:r>
          </a:p>
          <a:p>
            <a:r>
              <a:rPr lang="en-US" sz="2600" dirty="0">
                <a:sym typeface="Wingdings" pitchFamily="2" charset="2"/>
              </a:rPr>
              <a:t>Mantissa is 01101</a:t>
            </a:r>
          </a:p>
          <a:p>
            <a:r>
              <a:rPr lang="en-US" sz="2600" dirty="0">
                <a:sym typeface="Wingdings" pitchFamily="2" charset="2"/>
              </a:rPr>
              <a:t>Sign bit is 0</a:t>
            </a:r>
          </a:p>
          <a:p>
            <a:r>
              <a:rPr lang="en-US" sz="2600" dirty="0">
                <a:solidFill>
                  <a:srgbClr val="6600FF"/>
                </a:solidFill>
                <a:sym typeface="Wingdings" pitchFamily="2" charset="2"/>
              </a:rPr>
              <a:t>0 </a:t>
            </a:r>
            <a:r>
              <a:rPr lang="en-US" sz="2600" dirty="0" smtClean="0">
                <a:solidFill>
                  <a:srgbClr val="00CC00"/>
                </a:solidFill>
                <a:sym typeface="Wingdings" pitchFamily="2" charset="2"/>
              </a:rPr>
              <a:t>10000001 </a:t>
            </a:r>
            <a:r>
              <a:rPr lang="en-US" sz="2600" dirty="0" smtClean="0">
                <a:solidFill>
                  <a:srgbClr val="FF3300"/>
                </a:solidFill>
                <a:sym typeface="Wingdings" pitchFamily="2" charset="2"/>
              </a:rPr>
              <a:t>0110100000000000000000</a:t>
            </a:r>
            <a:endParaRPr lang="en-US" sz="26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more example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12.375 to floating point representation</a:t>
            </a:r>
          </a:p>
          <a:p>
            <a:r>
              <a:rPr lang="en-US" dirty="0"/>
              <a:t>Binary is 1100.011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1.100011 x 2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Exponent = 127 + 3 = 130 = 0b10000010</a:t>
            </a:r>
          </a:p>
          <a:p>
            <a:r>
              <a:rPr lang="en-US" dirty="0" smtClean="0"/>
              <a:t>Mantissa = 100011</a:t>
            </a:r>
          </a:p>
          <a:p>
            <a:r>
              <a:rPr lang="en-US" dirty="0" smtClean="0"/>
              <a:t>Sign = 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precision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 bits used to represent a real number</a:t>
            </a:r>
          </a:p>
          <a:p>
            <a:r>
              <a:rPr lang="en-US" dirty="0"/>
              <a:t>1 sign bit, 15 bit exponent, 64 bit mantissa</a:t>
            </a:r>
          </a:p>
          <a:p>
            <a:r>
              <a:rPr lang="en-US" dirty="0"/>
              <a:t>20 decimal digits of accuracy</a:t>
            </a:r>
          </a:p>
          <a:p>
            <a:r>
              <a:rPr lang="en-US" dirty="0"/>
              <a:t>10</a:t>
            </a:r>
            <a:r>
              <a:rPr lang="en-US" baseline="30000" dirty="0"/>
              <a:t>-4932</a:t>
            </a:r>
            <a:r>
              <a:rPr lang="en-US" dirty="0"/>
              <a:t> to </a:t>
            </a:r>
            <a:r>
              <a:rPr lang="en-US" dirty="0" smtClean="0"/>
              <a:t>10</a:t>
            </a:r>
            <a:r>
              <a:rPr lang="en-US" baseline="30000" dirty="0" smtClean="0"/>
              <a:t>4932</a:t>
            </a:r>
            <a:endParaRPr lang="en-US" baseline="30000" dirty="0"/>
          </a:p>
          <a:p>
            <a:r>
              <a:rPr lang="en-US" dirty="0"/>
              <a:t>Not supported in 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2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1E"/>
                </a:solidFill>
                <a:effectLst/>
                <a:latin typeface="Arial" charset="0"/>
              </a:rPr>
              <a:t>Reading Uninitialized Memory</a:t>
            </a:r>
          </a:p>
          <a:p>
            <a:pPr lvl="1"/>
            <a:r>
              <a:rPr lang="en-US" dirty="0">
                <a:latin typeface="Arial" charset="0"/>
              </a:rPr>
              <a:t>Assuming that heap data is initialized to zero</a:t>
            </a: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1828800" y="2362200"/>
            <a:ext cx="5486400" cy="34448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/* return y = Ax */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*matvec(int **A, int *x)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int *y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int i, j;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for (i=0; i&lt;N; i++)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 for (j=0; j&lt;N; j++)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   y[i] += A[i][j]*x[j];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return y;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9338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3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Overwriting Memory</a:t>
            </a:r>
          </a:p>
          <a:p>
            <a:pPr lvl="1"/>
            <a:r>
              <a:rPr lang="en-US" dirty="0"/>
              <a:t>Allocating the (possibly) wrong sized object</a:t>
            </a:r>
          </a:p>
          <a:p>
            <a:endParaRPr lang="en-US" dirty="0"/>
          </a:p>
        </p:txBody>
      </p:sp>
      <p:sp>
        <p:nvSpPr>
          <p:cNvPr id="622596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578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**p;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p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for (i=0; i&lt;N; i++)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p[i]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0812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4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Overwriting Memory</a:t>
            </a:r>
          </a:p>
          <a:p>
            <a:pPr lvl="1"/>
            <a:r>
              <a:rPr lang="en-US" dirty="0"/>
              <a:t>Off-by-one error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09800" y="2971800"/>
            <a:ext cx="47244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**p;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p = malloc(N*sizeof(int *));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for (i=0; i&lt;=N; i++)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p[i]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7085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5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Overwriting Memory</a:t>
            </a:r>
          </a:p>
          <a:p>
            <a:pPr lvl="1"/>
            <a:r>
              <a:rPr lang="en-US" dirty="0"/>
              <a:t>Misunderstanding pointer arithmetic</a:t>
            </a:r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2362200" y="2630488"/>
            <a:ext cx="44196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*search(int *p, int val)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while (*p &amp;&amp; *p != val)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  p += sizeof(int);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return p;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0843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6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Referencing Nonexistent Variables</a:t>
            </a:r>
          </a:p>
          <a:p>
            <a:pPr lvl="1"/>
            <a:r>
              <a:rPr lang="en-US" dirty="0"/>
              <a:t>Forgetting that local variables disappear when a function returns</a:t>
            </a:r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3124200" y="3048000"/>
            <a:ext cx="2971800" cy="151606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*foo ()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int val;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return &amp;val;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3876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7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Freeing Blocks Multiple Times</a:t>
            </a:r>
          </a:p>
          <a:p>
            <a:endParaRPr lang="en-US" dirty="0"/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2476500" y="2438400"/>
            <a:ext cx="4191000" cy="267335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x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&lt;manipulate x&gt;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free(x);</a:t>
            </a:r>
          </a:p>
          <a:p>
            <a:pPr algn="l">
              <a:spcBef>
                <a:spcPct val="50000"/>
              </a:spcBef>
            </a:pPr>
            <a:endParaRPr lang="en-US">
              <a:solidFill>
                <a:srgbClr val="000065"/>
              </a:solidFill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y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&lt;manipulate y&gt;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free(x);</a:t>
            </a:r>
          </a:p>
        </p:txBody>
      </p:sp>
    </p:spTree>
    <p:extLst>
      <p:ext uri="{BB962C8B-B14F-4D97-AF65-F5344CB8AC3E}">
        <p14:creationId xmlns:p14="http://schemas.microsoft.com/office/powerpoint/2010/main" val="30917739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7961</TotalTime>
  <Pages>15</Pages>
  <Words>2189</Words>
  <Application>Microsoft Macintosh PowerPoint</Application>
  <PresentationFormat>On-screen Show (4:3)</PresentationFormat>
  <Paragraphs>380</Paragraphs>
  <Slides>39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class6-wrapup</vt:lpstr>
      <vt:lpstr>Equation</vt:lpstr>
      <vt:lpstr>211: Computer Architecture Fall 2015</vt:lpstr>
      <vt:lpstr>C Review</vt:lpstr>
      <vt:lpstr>Bug - # 1</vt:lpstr>
      <vt:lpstr>Bug - # 2</vt:lpstr>
      <vt:lpstr>Bug - # 3</vt:lpstr>
      <vt:lpstr>Bug - # 4</vt:lpstr>
      <vt:lpstr>Bug - # 5</vt:lpstr>
      <vt:lpstr>Bug - # 6</vt:lpstr>
      <vt:lpstr>Bug - # 7</vt:lpstr>
      <vt:lpstr>Bug - # 8</vt:lpstr>
      <vt:lpstr>Bug - # 9</vt:lpstr>
      <vt:lpstr>Bug - # 10 </vt:lpstr>
      <vt:lpstr>What Do Computer Do?</vt:lpstr>
      <vt:lpstr>Number System</vt:lpstr>
      <vt:lpstr>Binary Numbers</vt:lpstr>
      <vt:lpstr>Hexadecimal Numbers</vt:lpstr>
      <vt:lpstr>Octal Numbers</vt:lpstr>
      <vt:lpstr>Converting Hex to Binary</vt:lpstr>
      <vt:lpstr>Converting Binary to Hex</vt:lpstr>
      <vt:lpstr>Decimal to Binary</vt:lpstr>
      <vt:lpstr>Decimal to Binary and Back</vt:lpstr>
      <vt:lpstr>Decimal and Binary fractions</vt:lpstr>
      <vt:lpstr>Decimal to Binary Example</vt:lpstr>
      <vt:lpstr>Data sizes</vt:lpstr>
      <vt:lpstr>Big Endian vs. Little Endian</vt:lpstr>
      <vt:lpstr>Representing integers</vt:lpstr>
      <vt:lpstr>One’s Complement</vt:lpstr>
      <vt:lpstr>Two’s Complement</vt:lpstr>
      <vt:lpstr>Numerical Value of Two’s Complement</vt:lpstr>
      <vt:lpstr>ASCII</vt:lpstr>
      <vt:lpstr>ASCII table</vt:lpstr>
      <vt:lpstr>Unicode and UTF-8</vt:lpstr>
      <vt:lpstr>Floating point</vt:lpstr>
      <vt:lpstr>IEEE floating point standard</vt:lpstr>
      <vt:lpstr>Floating point in C</vt:lpstr>
      <vt:lpstr>Numerical Values</vt:lpstr>
      <vt:lpstr>Decimal to IEEE Floating Point</vt:lpstr>
      <vt:lpstr>One more example</vt:lpstr>
      <vt:lpstr>Extended precision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 Bhattacharjee</cp:lastModifiedBy>
  <cp:revision>254</cp:revision>
  <cp:lastPrinted>1999-01-11T23:34:46Z</cp:lastPrinted>
  <dcterms:created xsi:type="dcterms:W3CDTF">2010-02-04T16:54:31Z</dcterms:created>
  <dcterms:modified xsi:type="dcterms:W3CDTF">2015-09-16T17:13:14Z</dcterms:modified>
</cp:coreProperties>
</file>