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344" r:id="rId11"/>
    <p:sldId id="340" r:id="rId12"/>
    <p:sldId id="342" r:id="rId13"/>
    <p:sldId id="341" r:id="rId14"/>
    <p:sldId id="343" r:id="rId15"/>
    <p:sldId id="363" r:id="rId16"/>
    <p:sldId id="364" r:id="rId17"/>
    <p:sldId id="365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46" r:id="rId27"/>
    <p:sldId id="271" r:id="rId28"/>
    <p:sldId id="345" r:id="rId29"/>
    <p:sldId id="347" r:id="rId30"/>
    <p:sldId id="276" r:id="rId31"/>
    <p:sldId id="356" r:id="rId32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540" y="-11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DA851-2018-4F7E-91A2-0EC274E5E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0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Meets Hardware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28600" y="20288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High-Level Language Program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228600" y="3400425"/>
            <a:ext cx="3429000" cy="609600"/>
          </a:xfrm>
          <a:prstGeom prst="rect">
            <a:avLst/>
          </a:prstGeom>
          <a:solidFill>
            <a:srgbClr val="66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 Language Program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228600" y="47720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Language Program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>
            <a:off x="2286000" y="26384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2286000" y="40100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5638800" y="3071813"/>
            <a:ext cx="2319866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$1,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$2,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12(%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8(%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4(%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 flipV="1">
            <a:off x="3657600" y="14192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3657600" y="26384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 flipV="1">
            <a:off x="3657600" y="3171825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657600" y="4010025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3733800" y="5270797"/>
            <a:ext cx="14542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7f 45 4c 46 01 01 01</a:t>
            </a:r>
          </a:p>
          <a:p>
            <a:pPr algn="l"/>
            <a:r>
              <a:rPr lang="en-US" sz="1000" dirty="0"/>
              <a:t> 00 00 00 00 00 00 00</a:t>
            </a:r>
          </a:p>
          <a:p>
            <a:pPr algn="l"/>
            <a:r>
              <a:rPr lang="en-US" sz="1000" dirty="0"/>
              <a:t> 00 00 02 00 03 00 01 </a:t>
            </a:r>
          </a:p>
          <a:p>
            <a:pPr algn="l"/>
            <a:r>
              <a:rPr lang="en-US" sz="1000" dirty="0"/>
              <a:t>00 00 00 f0 82 04 08 </a:t>
            </a:r>
          </a:p>
          <a:p>
            <a:pPr algn="l"/>
            <a:r>
              <a:rPr lang="en-US" sz="1000" dirty="0"/>
              <a:t>34 00 00 00 c4 0c 00 </a:t>
            </a:r>
          </a:p>
          <a:p>
            <a:pPr algn="l"/>
            <a:r>
              <a:rPr lang="en-US" sz="1000" dirty="0"/>
              <a:t>00 00 00 00 00 34 00</a:t>
            </a: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4343400" y="1295400"/>
            <a:ext cx="301666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x, y, 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x=1</a:t>
            </a:r>
            <a:r>
              <a:rPr lang="en-US" sz="1400" dirty="0"/>
              <a:t>; y=2;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temp </a:t>
            </a:r>
            <a:r>
              <a:rPr lang="en-US" sz="1400" dirty="0"/>
              <a:t>=x; x=y;  y=temp;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printf</a:t>
            </a:r>
            <a:r>
              <a:rPr lang="en-US" sz="1400" dirty="0"/>
              <a:t>("%d %d %d\</a:t>
            </a:r>
            <a:r>
              <a:rPr lang="en-US" sz="1400" dirty="0" err="1"/>
              <a:t>n",x,y,temp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7848600" y="3124200"/>
            <a:ext cx="228600" cy="25908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8229600" y="4278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31761" name="TextBox 22"/>
          <p:cNvSpPr txBox="1">
            <a:spLocks noChangeArrowheads="1"/>
          </p:cNvSpPr>
          <p:nvPr/>
        </p:nvSpPr>
        <p:spPr bwMode="auto">
          <a:xfrm>
            <a:off x="2362200" y="28194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31762" name="TextBox 23"/>
          <p:cNvSpPr txBox="1">
            <a:spLocks noChangeArrowheads="1"/>
          </p:cNvSpPr>
          <p:nvPr/>
        </p:nvSpPr>
        <p:spPr bwMode="auto">
          <a:xfrm>
            <a:off x="2362200" y="41259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Assembler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assembly languages because they are processor-specific</a:t>
            </a:r>
          </a:p>
          <a:p>
            <a:pPr lvl="1"/>
            <a:r>
              <a:rPr lang="en-US" dirty="0" smtClean="0"/>
              <a:t>IA32 (x86)</a:t>
            </a:r>
          </a:p>
          <a:p>
            <a:pPr lvl="2"/>
            <a:r>
              <a:rPr lang="en-US" dirty="0" smtClean="0"/>
              <a:t>x86-64 for new 64-bit processors</a:t>
            </a:r>
          </a:p>
          <a:p>
            <a:pPr lvl="2"/>
            <a:r>
              <a:rPr lang="en-US" dirty="0" smtClean="0"/>
              <a:t>IA-64 radically different for Itanium processors</a:t>
            </a:r>
          </a:p>
          <a:p>
            <a:pPr lvl="1"/>
            <a:r>
              <a:rPr lang="en-US" dirty="0" smtClean="0"/>
              <a:t>PowerPC</a:t>
            </a:r>
          </a:p>
          <a:p>
            <a:pPr lvl="1"/>
            <a:r>
              <a:rPr lang="en-US" dirty="0" smtClean="0"/>
              <a:t>MIPS</a:t>
            </a:r>
          </a:p>
          <a:p>
            <a:r>
              <a:rPr lang="en-US" dirty="0" smtClean="0"/>
              <a:t>We will focus on IA32 because you can generate and run on </a:t>
            </a:r>
            <a:r>
              <a:rPr lang="en-US" dirty="0" err="1" smtClean="0"/>
              <a:t>iLab</a:t>
            </a:r>
            <a:r>
              <a:rPr lang="en-US" dirty="0" smtClean="0"/>
              <a:t> machines (as well as your own PC/laptop)</a:t>
            </a:r>
          </a:p>
          <a:p>
            <a:pPr lvl="1"/>
            <a:r>
              <a:rPr lang="en-US" dirty="0" smtClean="0"/>
              <a:t>IA32 is also dominant in the market although smart phone, eBook readers, etc. are changing this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About Implementation of x86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30 years ago, the instruction set actually reflected the processor hardware</a:t>
            </a:r>
          </a:p>
          <a:p>
            <a:pPr lvl="1"/>
            <a:r>
              <a:rPr lang="en-US" dirty="0" smtClean="0"/>
              <a:t>E.g., the set of registers in the instruction set is actually what was present in the processor</a:t>
            </a:r>
          </a:p>
          <a:p>
            <a:r>
              <a:rPr lang="en-US" dirty="0" smtClean="0"/>
              <a:t>As hardware advanced, industry faced with choice</a:t>
            </a:r>
          </a:p>
          <a:p>
            <a:pPr lvl="1"/>
            <a:r>
              <a:rPr lang="en-US" dirty="0" smtClean="0"/>
              <a:t>Change the instruction set: bad for backward compatibility</a:t>
            </a:r>
          </a:p>
          <a:p>
            <a:pPr lvl="1"/>
            <a:r>
              <a:rPr lang="en-US" dirty="0" smtClean="0"/>
              <a:t>Keep the instruction set: harder to exploit hardware advances </a:t>
            </a:r>
          </a:p>
          <a:p>
            <a:pPr lvl="2"/>
            <a:r>
              <a:rPr lang="en-US" dirty="0" smtClean="0"/>
              <a:t>Example: many more registers but only small set introduced circa 1980</a:t>
            </a:r>
          </a:p>
          <a:p>
            <a:r>
              <a:rPr lang="en-US" dirty="0" smtClean="0"/>
              <a:t>Starting with the P6 (</a:t>
            </a:r>
            <a:r>
              <a:rPr lang="en-US" dirty="0" err="1" smtClean="0"/>
              <a:t>PentiumPro</a:t>
            </a:r>
            <a:r>
              <a:rPr lang="en-US" dirty="0" smtClean="0"/>
              <a:t>), IA32 actually got implemented by Intel using an “interpreter” that translates IA32 instructions into a simpler “micro” instruction set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 Decoder/Interpreter</a:t>
            </a:r>
            <a:endParaRPr lang="en-US" dirty="0"/>
          </a:p>
        </p:txBody>
      </p:sp>
      <p:pic>
        <p:nvPicPr>
          <p:cNvPr id="80898" name="Picture 2" descr="http://1.bp.blogspot.com/_oGCeAi-2i3Q/Rl2iAM4lV7I/AAAAAAAAAB8/NjzdQ4Ld5Ms/s400/x86_predecode_p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47849"/>
            <a:ext cx="3810000" cy="3638551"/>
          </a:xfrm>
          <a:prstGeom prst="rect">
            <a:avLst/>
          </a:prstGeom>
          <a:noFill/>
        </p:spPr>
      </p:pic>
      <p:pic>
        <p:nvPicPr>
          <p:cNvPr id="80900" name="Picture 4" descr="http://4.bp.blogspot.com/_oGCeAi-2i3Q/Rl2kw84lV8I/AAAAAAAAACE/glxq05WXJGc/s400/x86_partial_decoder_p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3810000" cy="2724151"/>
          </a:xfrm>
          <a:prstGeom prst="rect">
            <a:avLst/>
          </a:prstGeom>
          <a:noFill/>
        </p:spPr>
      </p:pic>
      <p:pic>
        <p:nvPicPr>
          <p:cNvPr id="80902" name="Picture 6" descr="http://1.bp.blogspot.com/_oGCeAi-2i3Q/RlvWRs4lV5I/AAAAAAAAABs/AxQ_KHfpBVU/s400/x86_full_decoder_p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9524"/>
            <a:ext cx="3810000" cy="258127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Programmer’s View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22860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981200"/>
            <a:ext cx="32004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15000" y="19812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22860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/>
              <a:t>(OS code &amp; data)</a:t>
            </a:r>
          </a:p>
          <a:p>
            <a:pPr>
              <a:lnSpc>
                <a:spcPct val="100000"/>
              </a:lnSpc>
            </a:pPr>
            <a:r>
              <a:rPr lang="en-US" b="0" dirty="0" smtClean="0"/>
              <a:t>Object </a:t>
            </a:r>
            <a:r>
              <a:rPr lang="en-US" b="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b="0" dirty="0"/>
              <a:t>Program </a:t>
            </a:r>
            <a:r>
              <a:rPr lang="en-US" b="0" dirty="0" smtClean="0"/>
              <a:t>Data</a:t>
            </a:r>
            <a:endParaRPr lang="en-US" b="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962400" y="2743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962400" y="3276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962400" y="3810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62400" y="23368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Addresses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62400" y="28956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Data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038600" y="3429000"/>
            <a:ext cx="1676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Instructions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362200" y="37338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1066801" y="2438399"/>
            <a:ext cx="990600" cy="762000"/>
          </a:xfrm>
          <a:prstGeom prst="trapezoid">
            <a:avLst>
              <a:gd name="adj" fmla="val 27554"/>
            </a:avLst>
          </a:prstGeom>
          <a:ln>
            <a:headEnd type="none" w="med" len="med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5845" y="2630167"/>
            <a:ext cx="6591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1221" y="1447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2049" y="14478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914400" y="34290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Codes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362200" y="3200400"/>
            <a:ext cx="1371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PC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6414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1851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42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3559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523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3581400" y="27432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3581400" y="33528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3581400" y="39624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3997403" y="2401568"/>
            <a:ext cx="110799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599861" y="3011168"/>
            <a:ext cx="190308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Command: R/W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191000" y="3620768"/>
            <a:ext cx="6848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1676400" y="2286000"/>
            <a:ext cx="1905000" cy="2133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99821" y="1944368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Access: Read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6414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1851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42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3559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523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3581400" y="27432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3581400" y="33528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3581400" y="39624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330828" y="2401568"/>
            <a:ext cx="4411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375715" y="3011168"/>
            <a:ext cx="3513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1676400" y="2286000"/>
            <a:ext cx="1905000" cy="2133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99821" y="1944368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4800600" y="24384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4800600" y="30480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10000" y="3581400"/>
            <a:ext cx="1600200" cy="341632"/>
            <a:chOff x="3810000" y="3581400"/>
            <a:chExt cx="1600200" cy="341632"/>
          </a:xfrm>
        </p:grpSpPr>
        <p:sp>
          <p:nvSpPr>
            <p:cNvPr id="17" name="TextBox 16"/>
            <p:cNvSpPr txBox="1"/>
            <p:nvPr/>
          </p:nvSpPr>
          <p:spPr>
            <a:xfrm>
              <a:off x="4199611" y="3581400"/>
              <a:ext cx="121058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01010101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 bwMode="auto">
            <a:xfrm rot="10800000">
              <a:off x="3810000" y="3657600"/>
              <a:ext cx="304800" cy="228600"/>
            </a:xfrm>
            <a:prstGeom prst="rightArrow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Access: Write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6414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1851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42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3559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523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3581400" y="27432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3581400" y="33528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3581400" y="39624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330828" y="2401568"/>
            <a:ext cx="4411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350067" y="3011168"/>
            <a:ext cx="4026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1676400" y="2286000"/>
            <a:ext cx="1905000" cy="2133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99821" y="1944368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1011" y="36207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01010101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800600" y="24384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4800600" y="30480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181600" y="36576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Access: Write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6414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1851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742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3559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523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7150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3581400" y="27432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3581400" y="33528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3581400" y="3962400"/>
            <a:ext cx="2133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330828" y="2401568"/>
            <a:ext cx="4411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350067" y="3011168"/>
            <a:ext cx="4026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1676400" y="2286000"/>
            <a:ext cx="1905000" cy="2133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99821" y="1944368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1011" y="36207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01010101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4800600" y="24384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800600" y="30480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181600" y="3657600"/>
            <a:ext cx="304800" cy="228600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Processor: ALU &amp; Registers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914400" y="209676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838200" y="2706368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1524000" y="2706368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1143000" y="1868168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600200" y="2934968"/>
            <a:ext cx="3513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B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334768"/>
            <a:ext cx="3513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</a:t>
            </a:r>
            <a:endParaRPr lang="en-US" b="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828800" y="2249168"/>
            <a:ext cx="5334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14400" y="2934968"/>
            <a:ext cx="3513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1953858" y="1983736"/>
            <a:ext cx="3385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410968"/>
            <a:ext cx="14734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F</a:t>
            </a:r>
            <a:r>
              <a:rPr lang="en-US" baseline="-25000" dirty="0" smtClean="0"/>
              <a:t>S</a:t>
            </a:r>
            <a:r>
              <a:rPr lang="en-US" dirty="0" smtClean="0"/>
              <a:t>(A, B)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1942338"/>
            <a:ext cx="312559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 includes</a:t>
            </a:r>
          </a:p>
          <a:p>
            <a:pPr algn="l"/>
            <a:r>
              <a:rPr lang="en-US" dirty="0" smtClean="0"/>
              <a:t>  Arithmetic: +, -, *, /, ~, etc.</a:t>
            </a:r>
          </a:p>
          <a:p>
            <a:pPr algn="l"/>
            <a:r>
              <a:rPr lang="en-US" dirty="0" smtClean="0"/>
              <a:t>  Logical: &lt;, &gt;, =, etc.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704651" y="4244471"/>
            <a:ext cx="1195199" cy="1089529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248400" y="4237977"/>
            <a:ext cx="368049" cy="1089529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4957" y="3886200"/>
            <a:ext cx="8130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7741" y="3886200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943600" y="3733800"/>
            <a:ext cx="2209800" cy="18288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3352800"/>
            <a:ext cx="12362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07420" y="3849368"/>
            <a:ext cx="8130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4458968"/>
            <a:ext cx="190308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Command: R/W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53539" y="5068568"/>
            <a:ext cx="6848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962400" y="4191000"/>
            <a:ext cx="1981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962400" y="4800600"/>
            <a:ext cx="1981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962400" y="5410200"/>
            <a:ext cx="1981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3733800" y="4038600"/>
            <a:ext cx="304800" cy="1752600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5000" y="4687568"/>
            <a:ext cx="17107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Ports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5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2590800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35701" y="5029200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R2: z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00904" y="3810000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CPU Function</a:t>
            </a:r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2770188" y="1828800"/>
            <a:ext cx="1676400" cy="8382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FETCH[PC++]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2770188" y="3276600"/>
            <a:ext cx="1676400" cy="8382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DECODE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770188" y="4724400"/>
            <a:ext cx="1676400" cy="8382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EXECUTE</a:t>
            </a:r>
          </a:p>
        </p:txBody>
      </p:sp>
      <p:cxnSp>
        <p:nvCxnSpPr>
          <p:cNvPr id="37" name="Straight Arrow Connector 36"/>
          <p:cNvCxnSpPr>
            <a:stCxn id="30723" idx="2"/>
            <a:endCxn id="30724" idx="0"/>
          </p:cNvCxnSpPr>
          <p:nvPr/>
        </p:nvCxnSpPr>
        <p:spPr>
          <a:xfrm rot="5400000">
            <a:off x="3304382" y="29725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24" idx="2"/>
            <a:endCxn id="30725" idx="0"/>
          </p:cNvCxnSpPr>
          <p:nvPr/>
        </p:nvCxnSpPr>
        <p:spPr>
          <a:xfrm rot="5400000">
            <a:off x="3304382" y="4420394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725" idx="2"/>
            <a:endCxn id="30723" idx="0"/>
          </p:cNvCxnSpPr>
          <p:nvPr/>
        </p:nvCxnSpPr>
        <p:spPr>
          <a:xfrm rot="5400000" flipH="1">
            <a:off x="1742282" y="3696494"/>
            <a:ext cx="3733800" cy="1587"/>
          </a:xfrm>
          <a:prstGeom prst="bentConnector5">
            <a:avLst>
              <a:gd name="adj1" fmla="val -10884"/>
              <a:gd name="adj2" fmla="val 85573048"/>
              <a:gd name="adj3" fmla="val 11360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9" name="TextBox 61"/>
          <p:cNvSpPr txBox="1">
            <a:spLocks noChangeArrowheads="1"/>
          </p:cNvSpPr>
          <p:nvPr/>
        </p:nvSpPr>
        <p:spPr bwMode="auto">
          <a:xfrm>
            <a:off x="4979988" y="4778375"/>
            <a:ext cx="2259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Arithmetic: +, -, *, /</a:t>
            </a:r>
          </a:p>
          <a:p>
            <a:r>
              <a:rPr lang="en-US" sz="2000"/>
              <a:t>Logic: bre, jmp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Characteristics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simple instructions</a:t>
            </a:r>
          </a:p>
          <a:p>
            <a:r>
              <a:rPr lang="en-US" dirty="0" smtClean="0"/>
              <a:t>Minimal </a:t>
            </a:r>
            <a:r>
              <a:rPr lang="en-US" dirty="0"/>
              <a:t>Data Types</a:t>
            </a:r>
          </a:p>
          <a:p>
            <a:pPr lvl="1"/>
            <a:r>
              <a:rPr lang="en-US" dirty="0"/>
              <a:t>“Integer” data of 1, 2, or 4 bytes</a:t>
            </a:r>
          </a:p>
          <a:p>
            <a:pPr lvl="2"/>
            <a:r>
              <a:rPr lang="en-US" dirty="0"/>
              <a:t>Data values</a:t>
            </a:r>
          </a:p>
          <a:p>
            <a:pPr lvl="2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pPr lvl="1"/>
            <a:r>
              <a:rPr lang="en-US" dirty="0"/>
              <a:t>Floating point data of 4, 8, or 10 bytes</a:t>
            </a:r>
          </a:p>
          <a:p>
            <a:pPr lvl="1"/>
            <a:r>
              <a:rPr lang="en-US" dirty="0"/>
              <a:t>No aggregate types such as arrays or structures</a:t>
            </a:r>
          </a:p>
          <a:p>
            <a:pPr lvl="2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No type checking</a:t>
            </a:r>
          </a:p>
          <a:p>
            <a:pPr lvl="1"/>
            <a:r>
              <a:rPr lang="en-US" dirty="0" smtClean="0"/>
              <a:t>Interpretation of data format depends on instruction</a:t>
            </a:r>
          </a:p>
          <a:p>
            <a:pPr lvl="1"/>
            <a:r>
              <a:rPr lang="en-US" dirty="0" smtClean="0"/>
              <a:t>No protection against misinterpretation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Operations</a:t>
            </a:r>
          </a:p>
          <a:p>
            <a:pPr lvl="1"/>
            <a:r>
              <a:rPr lang="en-US" dirty="0" smtClean="0"/>
              <a:t>Perform arithmetic function on register or memory data</a:t>
            </a:r>
          </a:p>
          <a:p>
            <a:pPr lvl="1"/>
            <a:r>
              <a:rPr lang="en-US" dirty="0" smtClean="0"/>
              <a:t>Transfer data between memory and register</a:t>
            </a:r>
          </a:p>
          <a:p>
            <a:pPr lvl="2"/>
            <a:r>
              <a:rPr lang="en-US" dirty="0" smtClean="0"/>
              <a:t>Load data from memory into register</a:t>
            </a:r>
          </a:p>
          <a:p>
            <a:pPr lvl="2"/>
            <a:r>
              <a:rPr lang="en-US" dirty="0" smtClean="0"/>
              <a:t>Store register data into memory</a:t>
            </a:r>
          </a:p>
          <a:p>
            <a:pPr lvl="1"/>
            <a:r>
              <a:rPr lang="en-US" dirty="0" smtClean="0"/>
              <a:t>Transfer control</a:t>
            </a:r>
          </a:p>
          <a:p>
            <a:pPr lvl="2"/>
            <a:r>
              <a:rPr lang="en-US" dirty="0" smtClean="0"/>
              <a:t>Unconditional jumps to/from procedures</a:t>
            </a:r>
          </a:p>
          <a:p>
            <a:pPr lvl="2"/>
            <a:r>
              <a:rPr lang="en-US" dirty="0" smtClean="0"/>
              <a:t>Conditional branches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length instructions: 1-15 bytes</a:t>
            </a:r>
          </a:p>
          <a:p>
            <a:r>
              <a:rPr lang="en-US" dirty="0" smtClean="0"/>
              <a:t>Can address memory directly in most instructions</a:t>
            </a:r>
          </a:p>
          <a:p>
            <a:r>
              <a:rPr lang="en-US" dirty="0" smtClean="0"/>
              <a:t>Uses Little-Endian format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848600" cy="33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</a:t>
            </a:r>
            <a:r>
              <a:rPr lang="en-US" dirty="0" smtClean="0"/>
              <a:t> IEEE Floating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5.625</a:t>
            </a:r>
          </a:p>
          <a:p>
            <a:r>
              <a:rPr lang="en-US" sz="2600" dirty="0"/>
              <a:t>In binary </a:t>
            </a:r>
          </a:p>
          <a:p>
            <a:r>
              <a:rPr lang="en-US" sz="2600" dirty="0"/>
              <a:t>101.101  </a:t>
            </a:r>
            <a:r>
              <a:rPr lang="en-US" sz="2600" dirty="0">
                <a:sym typeface="Wingdings" pitchFamily="2" charset="2"/>
              </a:rPr>
              <a:t> 1.01101 x 2</a:t>
            </a:r>
            <a:r>
              <a:rPr lang="en-US" sz="2600" baseline="30000" dirty="0">
                <a:sym typeface="Wingdings" pitchFamily="2" charset="2"/>
              </a:rPr>
              <a:t>2</a:t>
            </a:r>
          </a:p>
          <a:p>
            <a:r>
              <a:rPr lang="en-US" sz="2600" dirty="0">
                <a:sym typeface="Wingdings" pitchFamily="2" charset="2"/>
              </a:rPr>
              <a:t>Exponent field has value 2</a:t>
            </a:r>
          </a:p>
          <a:p>
            <a:pPr lvl="1"/>
            <a:r>
              <a:rPr lang="en-US" sz="2200" dirty="0">
                <a:sym typeface="Wingdings" pitchFamily="2" charset="2"/>
              </a:rPr>
              <a:t>add 127 to get 129</a:t>
            </a:r>
          </a:p>
          <a:p>
            <a:r>
              <a:rPr lang="en-US" sz="2600" dirty="0">
                <a:sym typeface="Wingdings" pitchFamily="2" charset="2"/>
              </a:rPr>
              <a:t>Exponent is 10000001</a:t>
            </a:r>
          </a:p>
          <a:p>
            <a:r>
              <a:rPr lang="en-US" sz="2600" dirty="0">
                <a:sym typeface="Wingdings" pitchFamily="2" charset="2"/>
              </a:rPr>
              <a:t>Mantissa is 01101</a:t>
            </a:r>
          </a:p>
          <a:p>
            <a:r>
              <a:rPr lang="en-US" sz="2600" dirty="0">
                <a:sym typeface="Wingdings" pitchFamily="2" charset="2"/>
              </a:rPr>
              <a:t>Sign bit is 0</a:t>
            </a:r>
          </a:p>
          <a:p>
            <a:r>
              <a:rPr lang="en-US" sz="2600" dirty="0">
                <a:solidFill>
                  <a:srgbClr val="6600FF"/>
                </a:solidFill>
                <a:sym typeface="Wingdings" pitchFamily="2" charset="2"/>
              </a:rPr>
              <a:t>0 </a:t>
            </a:r>
            <a:r>
              <a:rPr lang="en-US" sz="2600" dirty="0" smtClean="0">
                <a:solidFill>
                  <a:srgbClr val="00CC00"/>
                </a:solidFill>
                <a:sym typeface="Wingdings" pitchFamily="2" charset="2"/>
              </a:rPr>
              <a:t>10000001 </a:t>
            </a:r>
            <a:r>
              <a:rPr lang="en-US" sz="2600" dirty="0" smtClean="0">
                <a:solidFill>
                  <a:srgbClr val="FF3300"/>
                </a:solidFill>
                <a:sym typeface="Wingdings" pitchFamily="2" charset="2"/>
              </a:rPr>
              <a:t>0110100000000000000000</a:t>
            </a:r>
            <a:endParaRPr lang="en-US" sz="26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38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format:</a:t>
            </a:r>
          </a:p>
          <a:p>
            <a:r>
              <a:rPr lang="en-US" dirty="0"/>
              <a:t>	</a:t>
            </a:r>
            <a:r>
              <a:rPr lang="en-US" b="1" dirty="0" err="1" smtClean="0">
                <a:latin typeface="Courier New" pitchFamily="49" charset="0"/>
              </a:rPr>
              <a:t>opcode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operands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Short mnemonic for instruction’s purpose</a:t>
            </a:r>
          </a:p>
          <a:p>
            <a:pPr lvl="2"/>
            <a:r>
              <a:rPr lang="en-US" dirty="0" err="1" smtClean="0">
                <a:latin typeface="Courier New" pitchFamily="49" charset="0"/>
              </a:rPr>
              <a:t>movb,addl</a:t>
            </a:r>
            <a:r>
              <a:rPr lang="en-US" dirty="0" smtClean="0">
                <a:latin typeface="Courier New" pitchFamily="49" charset="0"/>
              </a:rPr>
              <a:t>, etc.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Operands:</a:t>
            </a:r>
          </a:p>
          <a:p>
            <a:pPr lvl="1"/>
            <a:r>
              <a:rPr lang="en-US" dirty="0" smtClean="0"/>
              <a:t>Immediate, register, or memory</a:t>
            </a:r>
          </a:p>
          <a:p>
            <a:pPr lvl="1"/>
            <a:r>
              <a:rPr lang="en-US" dirty="0" smtClean="0"/>
              <a:t>Number of operands command-dependent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Representation 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each assembly instruction translated to a sequence of 1-15 bytes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First byte holds the binary representation of the opcode</a:t>
            </a:r>
          </a:p>
          <a:p>
            <a:r>
              <a:rPr lang="en-US" smtClean="0"/>
              <a:t>Second byte specifies the addressing mode</a:t>
            </a:r>
          </a:p>
          <a:p>
            <a:pPr lvl="1"/>
            <a:r>
              <a:rPr lang="en-US" smtClean="0"/>
              <a:t>The type of operands (registers or register and memory)</a:t>
            </a:r>
          </a:p>
          <a:p>
            <a:pPr lvl="1"/>
            <a:r>
              <a:rPr lang="en-US" smtClean="0"/>
              <a:t>How to interpret the operands</a:t>
            </a:r>
          </a:p>
          <a:p>
            <a:r>
              <a:rPr lang="en-US" smtClean="0"/>
              <a:t>Some instructions can be single-byte because operands and addressing mode are implicitly specified by the instruction</a:t>
            </a:r>
          </a:p>
          <a:p>
            <a:pPr lvl="1"/>
            <a:r>
              <a:rPr lang="en-US" smtClean="0"/>
              <a:t>E.g., pushl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D9104C7-C6B2-49B3-94BD-BAAF056A47C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5638800" y="2286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other bytes</a:t>
            </a:r>
            <a:endParaRPr lang="en-US" dirty="0"/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2971800" y="2286000"/>
            <a:ext cx="2667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addressing mode byte</a:t>
            </a:r>
            <a:endParaRPr lang="en-US" dirty="0"/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1371600" y="22860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err="1" smtClean="0"/>
              <a:t>opcode</a:t>
            </a:r>
            <a:r>
              <a:rPr lang="en-US" dirty="0" smtClean="0"/>
              <a:t> byte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Addition &amp; Subtraction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= binary addition, ignore carry out</a:t>
            </a:r>
          </a:p>
          <a:p>
            <a:r>
              <a:rPr lang="en-US" dirty="0" smtClean="0"/>
              <a:t>Subtraction = invert subtrahend and add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– 2 = 4 + -2</a:t>
            </a:r>
            <a:endParaRPr lang="en-US" dirty="0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1524000" y="2305717"/>
            <a:ext cx="2031626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7  </a:t>
            </a:r>
            <a:r>
              <a:rPr lang="en-US" sz="2400" dirty="0" smtClean="0">
                <a:latin typeface="Courier New"/>
                <a:cs typeface="Courier New"/>
              </a:rPr>
              <a:t> 1001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2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648200" y="2381917"/>
            <a:ext cx="2438400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+ -</a:t>
            </a:r>
            <a:r>
              <a:rPr lang="en-US" sz="2400" dirty="0">
                <a:latin typeface="Courier New"/>
                <a:cs typeface="Courier New"/>
              </a:rPr>
              <a:t>2 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7 </a:t>
            </a:r>
            <a:r>
              <a:rPr lang="en-US" sz="2400" dirty="0" smtClean="0">
                <a:latin typeface="Courier New"/>
                <a:cs typeface="Courier New"/>
              </a:rPr>
              <a:t>  11001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2204628" y="4343400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 4   </a:t>
            </a:r>
            <a:r>
              <a:rPr lang="en-US" sz="2400" dirty="0" smtClean="0">
                <a:latin typeface="Courier New"/>
                <a:cs typeface="Courier New"/>
              </a:rPr>
              <a:t> 0100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-2    1110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2    0010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943600" y="3524917"/>
            <a:ext cx="228600" cy="152400"/>
          </a:xfrm>
          <a:prstGeom prst="line">
            <a:avLst/>
          </a:prstGeom>
          <a:noFill/>
          <a:ln w="38100" cap="flat" cmpd="sng" algn="ctr">
            <a:solidFill>
              <a:srgbClr val="00001E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087724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Overflow</a:t>
            </a:r>
            <a:endParaRPr lang="en-US" dirty="0"/>
          </a:p>
        </p:txBody>
      </p:sp>
      <p:sp>
        <p:nvSpPr>
          <p:cNvPr id="5550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overflow occurs with 2’s complement?</a:t>
            </a:r>
          </a:p>
          <a:p>
            <a:pPr lvl="1"/>
            <a:r>
              <a:rPr lang="en-US" dirty="0" smtClean="0"/>
              <a:t>Need one extra bit so sign bit will be wrong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detect?</a:t>
            </a:r>
          </a:p>
          <a:p>
            <a:pPr lvl="2"/>
            <a:r>
              <a:rPr lang="en-US" dirty="0" smtClean="0"/>
              <a:t>Adding 2 positive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negative result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Adding 2 negative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positive result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866182" y="2438400"/>
            <a:ext cx="2216322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6    0110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4609382" y="24581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</a:t>
            </a:r>
            <a:r>
              <a:rPr lang="en-US" sz="2400" dirty="0" smtClean="0">
                <a:latin typeface="Courier New"/>
                <a:cs typeface="Courier New"/>
              </a:rPr>
              <a:t>--</a:t>
            </a:r>
            <a:r>
              <a:rPr lang="en-US" sz="2400" dirty="0">
                <a:latin typeface="Courier New"/>
                <a:cs typeface="Courier New"/>
              </a:rPr>
              <a:t>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4    0100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652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002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 101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0000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110111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463" y="2514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1) shift left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442" y="2895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0) shift left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442" y="3283139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x 1) shift left 2</a:t>
            </a:r>
          </a:p>
        </p:txBody>
      </p:sp>
    </p:spTree>
    <p:extLst>
      <p:ext uri="{BB962C8B-B14F-4D97-AF65-F5344CB8AC3E}">
        <p14:creationId xmlns:p14="http://schemas.microsoft.com/office/powerpoint/2010/main" val="340675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result =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LSB of multiplier = 1, add multiplicand to result</a:t>
            </a:r>
            <a:br>
              <a:rPr lang="en-US" dirty="0" smtClean="0"/>
            </a:br>
            <a:r>
              <a:rPr lang="en-US" dirty="0" smtClean="0"/>
              <a:t>                             else, add 0 to result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multiplicand left by 1 bit (fill LSB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multiplier right by 1 bit (fill MSB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multiplier &gt; 0, go to 1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ClrTx/>
            </a:pPr>
            <a:r>
              <a:rPr lang="en-US" dirty="0" smtClean="0"/>
              <a:t>We only need to know how to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in order to multiply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393E33-D803-4884-8AFB-F110CA2CF322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519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extension</a:t>
            </a:r>
            <a:endParaRPr lang="en-US"/>
          </a:p>
        </p:txBody>
      </p:sp>
      <p:graphicFrame>
        <p:nvGraphicFramePr>
          <p:cNvPr id="625784" name="Group 120"/>
          <p:cNvGraphicFramePr>
            <a:graphicFrameLocks noGrp="1"/>
          </p:cNvGraphicFramePr>
          <p:nvPr>
            <p:ph sz="quarter" idx="4294967295"/>
          </p:nvPr>
        </p:nvGraphicFramePr>
        <p:xfrm>
          <a:off x="457200" y="1905000"/>
          <a:ext cx="8305800" cy="579120"/>
        </p:xfrm>
        <a:graphic>
          <a:graphicData uri="http://schemas.openxmlformats.org/drawingml/2006/table">
            <a:tbl>
              <a:tblPr/>
              <a:tblGrid>
                <a:gridCol w="1447800"/>
                <a:gridCol w="1981200"/>
                <a:gridCol w="2057400"/>
                <a:gridCol w="28194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785" name="Group 121"/>
          <p:cNvGraphicFramePr>
            <a:graphicFrameLocks noGrp="1"/>
          </p:cNvGraphicFramePr>
          <p:nvPr>
            <p:ph sz="half" idx="2"/>
          </p:nvPr>
        </p:nvGraphicFramePr>
        <p:xfrm>
          <a:off x="533400" y="2559050"/>
          <a:ext cx="8229600" cy="1254126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2057400"/>
                <a:gridCol w="2819400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88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tour through assembly language programming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Machine interface: where software meets hardware</a:t>
            </a:r>
          </a:p>
          <a:p>
            <a:pPr lvl="1"/>
            <a:r>
              <a:rPr lang="en-US" dirty="0" smtClean="0"/>
              <a:t>To understand how the hardware works, we have to understand the interface that it exports</a:t>
            </a:r>
          </a:p>
          <a:p>
            <a:r>
              <a:rPr lang="en-US" dirty="0" smtClean="0"/>
              <a:t>Why not binary language?</a:t>
            </a:r>
          </a:p>
          <a:p>
            <a:pPr lvl="1"/>
            <a:r>
              <a:rPr lang="en-US" dirty="0" smtClean="0"/>
              <a:t>Much easier for humans to read and reason about</a:t>
            </a:r>
          </a:p>
          <a:p>
            <a:pPr lvl="1"/>
            <a:r>
              <a:rPr lang="en-US" dirty="0" smtClean="0"/>
              <a:t>Major differences:</a:t>
            </a:r>
          </a:p>
          <a:p>
            <a:pPr lvl="2"/>
            <a:r>
              <a:rPr lang="en-US" dirty="0" smtClean="0"/>
              <a:t>Human readable language instead of binary sequences</a:t>
            </a:r>
          </a:p>
          <a:p>
            <a:pPr lvl="2"/>
            <a:r>
              <a:rPr lang="en-US" dirty="0" smtClean="0"/>
              <a:t>Relative instead of absolute addresses</a:t>
            </a:r>
          </a:p>
        </p:txBody>
      </p:sp>
    </p:spTree>
    <p:extLst>
      <p:ext uri="{BB962C8B-B14F-4D97-AF65-F5344CB8AC3E}">
        <p14:creationId xmlns:p14="http://schemas.microsoft.com/office/powerpoint/2010/main" val="1171128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9074</TotalTime>
  <Pages>15</Pages>
  <Words>1413</Words>
  <Application>Microsoft Office PowerPoint</Application>
  <PresentationFormat>On-screen Show (4:3)</PresentationFormat>
  <Paragraphs>702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class6-wrapup</vt:lpstr>
      <vt:lpstr>Assembly Programming</vt:lpstr>
      <vt:lpstr>Review</vt:lpstr>
      <vt:lpstr>Decimal to IEEE Floating Point</vt:lpstr>
      <vt:lpstr>2’s Complement Addition &amp; Subtraction</vt:lpstr>
      <vt:lpstr>2’s Complement Overflow</vt:lpstr>
      <vt:lpstr>Multiplication Algorithm</vt:lpstr>
      <vt:lpstr>Algorithm</vt:lpstr>
      <vt:lpstr>Sign extension</vt:lpstr>
      <vt:lpstr>Assembly Programming</vt:lpstr>
      <vt:lpstr>Programming Meets Hardware</vt:lpstr>
      <vt:lpstr>IA32</vt:lpstr>
      <vt:lpstr>Aside About Implementation of x86 </vt:lpstr>
      <vt:lpstr>P6 Decoder/Interpreter</vt:lpstr>
      <vt:lpstr>Assembly Programmer’s View</vt:lpstr>
      <vt:lpstr>Memory</vt:lpstr>
      <vt:lpstr>Memory Access: Read</vt:lpstr>
      <vt:lpstr>Memory Access: Write</vt:lpstr>
      <vt:lpstr>Memory Access: Write</vt:lpstr>
      <vt:lpstr>Processor: ALU &amp; Registers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Basic CPU Function</vt:lpstr>
      <vt:lpstr>Assembly Characteristics</vt:lpstr>
      <vt:lpstr>Assembly Characteristics</vt:lpstr>
      <vt:lpstr>x86 Characteristics</vt:lpstr>
      <vt:lpstr>Instruction Format</vt:lpstr>
      <vt:lpstr>Machine Representation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371</cp:revision>
  <cp:lastPrinted>1999-01-11T23:34:46Z</cp:lastPrinted>
  <dcterms:created xsi:type="dcterms:W3CDTF">2010-02-15T16:36:28Z</dcterms:created>
  <dcterms:modified xsi:type="dcterms:W3CDTF">2011-02-10T14:30:43Z</dcterms:modified>
</cp:coreProperties>
</file>