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AF4B2B0-2FCF-4678-A4D4-15E30F184A41}">
  <a:tblStyle styleId="{9AF4B2B0-2FCF-4678-A4D4-15E30F184A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07b509e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07b509e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7b509e3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7b509e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07b509e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7b509e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7b509e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7b509e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07b509e3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7b509e3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07b509e3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07b509e3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07b509e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07b509e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07b509e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07b509e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07b509e3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07b509e3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00ad2a32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00ad2a32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100ad2a32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00ad2a32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770d4e2b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770d4e2b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100ad2a32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00ad2a32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100ad2a32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100ad2a32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100ad2a32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100ad2a32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10c64b0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10c64b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07b509e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7b509e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00ad2a32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00ad2a32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t>List of properties to be observed when Ransom blocker is installed in NAND Flash SSD</a:t>
            </a:r>
            <a:endParaRPr sz="18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0c64b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0c64b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7b509e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7b509e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07b509e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07b509e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researchgate.net/publication/333333966_RansomBlocker_a_Low-Overhead_Ransomware-Proof_SSD" TargetMode="External"/><Relationship Id="rId4" Type="http://schemas.openxmlformats.org/officeDocument/2006/relationships/hyperlink" Target="https://link.springer.com/chapter/10.1007/978-3-540-27755-2_3" TargetMode="External"/><Relationship Id="rId5" Type="http://schemas.openxmlformats.org/officeDocument/2006/relationships/hyperlink" Target="https://www.sciencedirect.com/science/article/pii/0304397594900108" TargetMode="External"/><Relationship Id="rId6" Type="http://schemas.openxmlformats.org/officeDocument/2006/relationships/hyperlink" Target="https://www.it.uu.se/research/group/darts/papers/texts/new-tutorial.pdf" TargetMode="External"/><Relationship Id="rId7" Type="http://schemas.openxmlformats.org/officeDocument/2006/relationships/hyperlink" Target="https://www.researchgate.net/publication/282304130_Garbage_collection_and_wear_leveling_for_flash_memory_Past_and_futur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29450" y="419175"/>
            <a:ext cx="7688100" cy="265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FFFFFF"/>
                </a:solidFill>
                <a:latin typeface="Times New Roman"/>
                <a:ea typeface="Times New Roman"/>
                <a:cs typeface="Times New Roman"/>
                <a:sym typeface="Times New Roman"/>
              </a:rPr>
              <a:t>FORMAL MODELLING AND VERIFICATION OF NAND FLASH MEMORY</a:t>
            </a:r>
            <a:endParaRPr sz="4400">
              <a:solidFill>
                <a:srgbClr val="FFFFFF"/>
              </a:solidFill>
              <a:latin typeface="Times New Roman"/>
              <a:ea typeface="Times New Roman"/>
              <a:cs typeface="Times New Roman"/>
              <a:sym typeface="Times New Roman"/>
            </a:endParaRPr>
          </a:p>
        </p:txBody>
      </p:sp>
      <p:sp>
        <p:nvSpPr>
          <p:cNvPr id="55" name="Google Shape;55;p13"/>
          <p:cNvSpPr txBox="1"/>
          <p:nvPr/>
        </p:nvSpPr>
        <p:spPr>
          <a:xfrm>
            <a:off x="921725" y="3544225"/>
            <a:ext cx="7445400" cy="9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Supervisor :                                                           P.Abhinav Kumar</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Dr.Srinivas Pinisetty                                               16CS01028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1152475"/>
            <a:ext cx="8520600" cy="358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0" y="0"/>
            <a:ext cx="9144000" cy="5195350"/>
          </a:xfrm>
          <a:prstGeom prst="rect">
            <a:avLst/>
          </a:prstGeom>
          <a:noFill/>
          <a:ln>
            <a:noFill/>
          </a:ln>
        </p:spPr>
      </p:pic>
      <p:sp>
        <p:nvSpPr>
          <p:cNvPr id="123" name="Google Shape;123;p22"/>
          <p:cNvSpPr txBox="1"/>
          <p:nvPr/>
        </p:nvSpPr>
        <p:spPr>
          <a:xfrm>
            <a:off x="6481200" y="176300"/>
            <a:ext cx="2475600" cy="9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UPPAAL MODEL FOR TIMEOUT BASED INVALIDATOR</a:t>
            </a:r>
            <a:endParaRPr b="1" u="sng">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graphicFrame>
        <p:nvGraphicFramePr>
          <p:cNvPr id="128" name="Google Shape;128;p23"/>
          <p:cNvGraphicFramePr/>
          <p:nvPr/>
        </p:nvGraphicFramePr>
        <p:xfrm>
          <a:off x="952500" y="312875"/>
          <a:ext cx="3000000" cy="3000000"/>
        </p:xfrm>
        <a:graphic>
          <a:graphicData uri="http://schemas.openxmlformats.org/drawingml/2006/table">
            <a:tbl>
              <a:tblPr>
                <a:noFill/>
                <a:tableStyleId>{9AF4B2B0-2FCF-4678-A4D4-15E30F184A41}</a:tableStyleId>
              </a:tblPr>
              <a:tblGrid>
                <a:gridCol w="3546300"/>
                <a:gridCol w="3692700"/>
              </a:tblGrid>
              <a:tr h="413450">
                <a:tc>
                  <a:txBody>
                    <a:bodyPr/>
                    <a:lstStyle/>
                    <a:p>
                      <a:pPr indent="0" lvl="0" marL="0" rtl="0" algn="l">
                        <a:spcBef>
                          <a:spcPts val="0"/>
                        </a:spcBef>
                        <a:spcAft>
                          <a:spcPts val="0"/>
                        </a:spcAft>
                        <a:buNone/>
                      </a:pPr>
                      <a:r>
                        <a:rPr lang="en" sz="1700" u="sng">
                          <a:solidFill>
                            <a:srgbClr val="FFFFFF"/>
                          </a:solidFill>
                          <a:latin typeface="Times New Roman"/>
                          <a:ea typeface="Times New Roman"/>
                          <a:cs typeface="Times New Roman"/>
                          <a:sym typeface="Times New Roman"/>
                        </a:rPr>
                        <a:t>States </a:t>
                      </a:r>
                      <a:endParaRPr sz="1700" u="sng">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u="sng">
                          <a:solidFill>
                            <a:srgbClr val="FFFFFF"/>
                          </a:solidFill>
                          <a:latin typeface="Times New Roman"/>
                          <a:ea typeface="Times New Roman"/>
                          <a:cs typeface="Times New Roman"/>
                          <a:sym typeface="Times New Roman"/>
                        </a:rPr>
                        <a:t>Edges </a:t>
                      </a:r>
                      <a:endParaRPr sz="1700" u="sng">
                        <a:solidFill>
                          <a:srgbClr val="FFFFFF"/>
                        </a:solidFill>
                        <a:latin typeface="Times New Roman"/>
                        <a:ea typeface="Times New Roman"/>
                        <a:cs typeface="Times New Roman"/>
                        <a:sym typeface="Times New Roman"/>
                      </a:endParaRPr>
                    </a:p>
                  </a:txBody>
                  <a:tcPr marT="91425" marB="91425" marR="91425" marL="91425"/>
                </a:tc>
              </a:tr>
              <a:tr h="453575">
                <a:tc>
                  <a:txBody>
                    <a:bodyPr/>
                    <a:lstStyle/>
                    <a:p>
                      <a:pPr indent="0" lvl="0" marL="0" rtl="0" algn="l">
                        <a:lnSpc>
                          <a:spcPct val="115000"/>
                        </a:lnSpc>
                        <a:spcBef>
                          <a:spcPts val="0"/>
                        </a:spcBef>
                        <a:spcAft>
                          <a:spcPts val="0"/>
                        </a:spcAft>
                        <a:buNone/>
                      </a:pPr>
                      <a:r>
                        <a:rPr b="1" lang="en" sz="1700">
                          <a:solidFill>
                            <a:srgbClr val="FFFF00"/>
                          </a:solidFill>
                          <a:latin typeface="Times New Roman"/>
                          <a:ea typeface="Times New Roman"/>
                          <a:cs typeface="Times New Roman"/>
                          <a:sym typeface="Times New Roman"/>
                        </a:rPr>
                        <a:t>Pagestart</a:t>
                      </a:r>
                      <a:endParaRPr sz="1700">
                        <a:solidFill>
                          <a:srgbClr val="FF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700">
                          <a:solidFill>
                            <a:srgbClr val="00FF00"/>
                          </a:solidFill>
                          <a:latin typeface="Times New Roman"/>
                          <a:ea typeface="Times New Roman"/>
                          <a:cs typeface="Times New Roman"/>
                          <a:sym typeface="Times New Roman"/>
                        </a:rPr>
                        <a:t>overwrite,trim</a:t>
                      </a:r>
                      <a:endParaRPr sz="1700">
                        <a:solidFill>
                          <a:srgbClr val="00FF00"/>
                        </a:solidFill>
                        <a:latin typeface="Times New Roman"/>
                        <a:ea typeface="Times New Roman"/>
                        <a:cs typeface="Times New Roman"/>
                        <a:sym typeface="Times New Roman"/>
                      </a:endParaRPr>
                    </a:p>
                  </a:txBody>
                  <a:tcPr marT="91425" marB="91425" marR="91425" marL="91425"/>
                </a:tc>
              </a:tr>
              <a:tr h="453575">
                <a:tc>
                  <a:txBody>
                    <a:bodyPr/>
                    <a:lstStyle/>
                    <a:p>
                      <a:pPr indent="0" lvl="0" marL="0" rtl="0" algn="l">
                        <a:lnSpc>
                          <a:spcPct val="115000"/>
                        </a:lnSpc>
                        <a:spcBef>
                          <a:spcPts val="0"/>
                        </a:spcBef>
                        <a:spcAft>
                          <a:spcPts val="0"/>
                        </a:spcAft>
                        <a:buNone/>
                      </a:pPr>
                      <a:r>
                        <a:rPr b="1" lang="en" sz="1700">
                          <a:solidFill>
                            <a:srgbClr val="FFFF00"/>
                          </a:solidFill>
                          <a:latin typeface="Times New Roman"/>
                          <a:ea typeface="Times New Roman"/>
                          <a:cs typeface="Times New Roman"/>
                          <a:sym typeface="Times New Roman"/>
                        </a:rPr>
                        <a:t>overwrite_or_trim</a:t>
                      </a:r>
                      <a:endParaRPr sz="1700">
                        <a:solidFill>
                          <a:srgbClr val="FF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700">
                          <a:solidFill>
                            <a:srgbClr val="00FF00"/>
                          </a:solidFill>
                          <a:latin typeface="Times New Roman"/>
                          <a:ea typeface="Times New Roman"/>
                          <a:cs typeface="Times New Roman"/>
                          <a:sym typeface="Times New Roman"/>
                        </a:rPr>
                        <a:t>nextlevel, nextlevel 2</a:t>
                      </a:r>
                      <a:endParaRPr sz="1700">
                        <a:solidFill>
                          <a:srgbClr val="00FF00"/>
                        </a:solidFill>
                        <a:latin typeface="Times New Roman"/>
                        <a:ea typeface="Times New Roman"/>
                        <a:cs typeface="Times New Roman"/>
                        <a:sym typeface="Times New Roman"/>
                      </a:endParaRPr>
                    </a:p>
                  </a:txBody>
                  <a:tcPr marT="91425" marB="91425" marR="91425" marL="91425"/>
                </a:tc>
              </a:tr>
              <a:tr h="453575">
                <a:tc>
                  <a:txBody>
                    <a:bodyPr/>
                    <a:lstStyle/>
                    <a:p>
                      <a:pPr indent="0" lvl="0" marL="0" rtl="0" algn="l">
                        <a:lnSpc>
                          <a:spcPct val="115000"/>
                        </a:lnSpc>
                        <a:spcBef>
                          <a:spcPts val="0"/>
                        </a:spcBef>
                        <a:spcAft>
                          <a:spcPts val="0"/>
                        </a:spcAft>
                        <a:buNone/>
                      </a:pPr>
                      <a:r>
                        <a:rPr b="1" lang="en" sz="1700">
                          <a:solidFill>
                            <a:srgbClr val="FFFF00"/>
                          </a:solidFill>
                          <a:latin typeface="Times New Roman"/>
                          <a:ea typeface="Times New Roman"/>
                          <a:cs typeface="Times New Roman"/>
                          <a:sym typeface="Times New Roman"/>
                        </a:rPr>
                        <a:t>inter 1 and inter 2</a:t>
                      </a:r>
                      <a:endParaRPr sz="1700">
                        <a:solidFill>
                          <a:srgbClr val="FF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700">
                          <a:solidFill>
                            <a:srgbClr val="00FF00"/>
                          </a:solidFill>
                          <a:latin typeface="Times New Roman"/>
                          <a:ea typeface="Times New Roman"/>
                          <a:cs typeface="Times New Roman"/>
                          <a:sym typeface="Times New Roman"/>
                        </a:rPr>
                        <a:t>return1,return2</a:t>
                      </a:r>
                      <a:endParaRPr sz="1700">
                        <a:solidFill>
                          <a:srgbClr val="00FF00"/>
                        </a:solidFill>
                        <a:latin typeface="Times New Roman"/>
                        <a:ea typeface="Times New Roman"/>
                        <a:cs typeface="Times New Roman"/>
                        <a:sym typeface="Times New Roman"/>
                      </a:endParaRPr>
                    </a:p>
                  </a:txBody>
                  <a:tcPr marT="91425" marB="91425" marR="91425" marL="91425"/>
                </a:tc>
              </a:tr>
              <a:tr h="453575">
                <a:tc>
                  <a:txBody>
                    <a:bodyPr/>
                    <a:lstStyle/>
                    <a:p>
                      <a:pPr indent="0" lvl="0" marL="0" rtl="0" algn="l">
                        <a:lnSpc>
                          <a:spcPct val="115000"/>
                        </a:lnSpc>
                        <a:spcBef>
                          <a:spcPts val="0"/>
                        </a:spcBef>
                        <a:spcAft>
                          <a:spcPts val="0"/>
                        </a:spcAft>
                        <a:buNone/>
                      </a:pPr>
                      <a:r>
                        <a:rPr b="1" lang="en" sz="1700">
                          <a:solidFill>
                            <a:srgbClr val="FFFF00"/>
                          </a:solidFill>
                          <a:latin typeface="Times New Roman"/>
                          <a:ea typeface="Times New Roman"/>
                          <a:cs typeface="Times New Roman"/>
                          <a:sym typeface="Times New Roman"/>
                        </a:rPr>
                        <a:t>in_the_OPQueue </a:t>
                      </a:r>
                      <a:endParaRPr sz="1700">
                        <a:solidFill>
                          <a:srgbClr val="FF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700">
                          <a:solidFill>
                            <a:srgbClr val="00FF00"/>
                          </a:solidFill>
                          <a:latin typeface="Times New Roman"/>
                          <a:ea typeface="Times New Roman"/>
                          <a:cs typeface="Times New Roman"/>
                          <a:sym typeface="Times New Roman"/>
                        </a:rPr>
                        <a:t>write,no write</a:t>
                      </a:r>
                      <a:r>
                        <a:rPr lang="en" sz="1700">
                          <a:solidFill>
                            <a:srgbClr val="00FF00"/>
                          </a:solidFill>
                          <a:latin typeface="Times New Roman"/>
                          <a:ea typeface="Times New Roman"/>
                          <a:cs typeface="Times New Roman"/>
                          <a:sym typeface="Times New Roman"/>
                        </a:rPr>
                        <a:t> </a:t>
                      </a:r>
                      <a:endParaRPr sz="1700">
                        <a:solidFill>
                          <a:srgbClr val="00FF00"/>
                        </a:solidFill>
                        <a:latin typeface="Times New Roman"/>
                        <a:ea typeface="Times New Roman"/>
                        <a:cs typeface="Times New Roman"/>
                        <a:sym typeface="Times New Roman"/>
                      </a:endParaRPr>
                    </a:p>
                  </a:txBody>
                  <a:tcPr marT="91425" marB="91425" marR="91425" marL="91425"/>
                </a:tc>
              </a:tr>
              <a:tr h="714500">
                <a:tc>
                  <a:txBody>
                    <a:bodyPr/>
                    <a:lstStyle/>
                    <a:p>
                      <a:pPr indent="0" lvl="0" marL="0" rtl="0" algn="l">
                        <a:lnSpc>
                          <a:spcPct val="115000"/>
                        </a:lnSpc>
                        <a:spcBef>
                          <a:spcPts val="0"/>
                        </a:spcBef>
                        <a:spcAft>
                          <a:spcPts val="0"/>
                        </a:spcAft>
                        <a:buNone/>
                      </a:pPr>
                      <a:r>
                        <a:rPr b="1" lang="en" sz="1700">
                          <a:solidFill>
                            <a:srgbClr val="FFFF00"/>
                          </a:solidFill>
                          <a:latin typeface="Times New Roman"/>
                          <a:ea typeface="Times New Roman"/>
                          <a:cs typeface="Times New Roman"/>
                          <a:sym typeface="Times New Roman"/>
                        </a:rPr>
                        <a:t>In_the_TPLong_Queue</a:t>
                      </a:r>
                      <a:endParaRPr sz="1700">
                        <a:solidFill>
                          <a:srgbClr val="FF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700">
                          <a:solidFill>
                            <a:srgbClr val="00FF00"/>
                          </a:solidFill>
                          <a:latin typeface="Times New Roman"/>
                          <a:ea typeface="Times New Roman"/>
                          <a:cs typeface="Times New Roman"/>
                          <a:sym typeface="Times New Roman"/>
                        </a:rPr>
                        <a:t>jumplevel, jumplevel 2</a:t>
                      </a:r>
                      <a:endParaRPr sz="1700">
                        <a:solidFill>
                          <a:srgbClr val="00FF00"/>
                        </a:solidFill>
                        <a:latin typeface="Times New Roman"/>
                        <a:ea typeface="Times New Roman"/>
                        <a:cs typeface="Times New Roman"/>
                        <a:sym typeface="Times New Roman"/>
                      </a:endParaRPr>
                    </a:p>
                  </a:txBody>
                  <a:tcPr marT="91425" marB="91425" marR="91425" marL="91425"/>
                </a:tc>
              </a:tr>
              <a:tr h="714500">
                <a:tc>
                  <a:txBody>
                    <a:bodyPr/>
                    <a:lstStyle/>
                    <a:p>
                      <a:pPr indent="0" lvl="0" marL="0" rtl="0" algn="l">
                        <a:lnSpc>
                          <a:spcPct val="115000"/>
                        </a:lnSpc>
                        <a:spcBef>
                          <a:spcPts val="0"/>
                        </a:spcBef>
                        <a:spcAft>
                          <a:spcPts val="0"/>
                        </a:spcAft>
                        <a:buNone/>
                      </a:pPr>
                      <a:r>
                        <a:rPr b="1" lang="en" sz="1700">
                          <a:solidFill>
                            <a:srgbClr val="FFFF00"/>
                          </a:solidFill>
                          <a:latin typeface="Times New Roman"/>
                          <a:ea typeface="Times New Roman"/>
                          <a:cs typeface="Times New Roman"/>
                          <a:sym typeface="Times New Roman"/>
                        </a:rPr>
                        <a:t>In_the_TPShort_Queue</a:t>
                      </a:r>
                      <a:endParaRPr sz="1700">
                        <a:solidFill>
                          <a:srgbClr val="FF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700">
                          <a:solidFill>
                            <a:srgbClr val="00FF00"/>
                          </a:solidFill>
                          <a:latin typeface="Times New Roman"/>
                          <a:ea typeface="Times New Roman"/>
                          <a:cs typeface="Times New Roman"/>
                          <a:sym typeface="Times New Roman"/>
                        </a:rPr>
                        <a:t>safe,safe2,safe3 </a:t>
                      </a:r>
                      <a:r>
                        <a:rPr lang="en" sz="1700">
                          <a:solidFill>
                            <a:srgbClr val="00FF00"/>
                          </a:solidFill>
                          <a:latin typeface="Times New Roman"/>
                          <a:ea typeface="Times New Roman"/>
                          <a:cs typeface="Times New Roman"/>
                          <a:sym typeface="Times New Roman"/>
                        </a:rPr>
                        <a:t>    </a:t>
                      </a:r>
                      <a:endParaRPr sz="1700">
                        <a:solidFill>
                          <a:srgbClr val="00FF00"/>
                        </a:solidFill>
                        <a:latin typeface="Times New Roman"/>
                        <a:ea typeface="Times New Roman"/>
                        <a:cs typeface="Times New Roman"/>
                        <a:sym typeface="Times New Roman"/>
                      </a:endParaRPr>
                    </a:p>
                  </a:txBody>
                  <a:tcPr marT="91425" marB="91425" marR="91425" marL="91425"/>
                </a:tc>
              </a:tr>
              <a:tr h="379975">
                <a:tc>
                  <a:txBody>
                    <a:bodyPr/>
                    <a:lstStyle/>
                    <a:p>
                      <a:pPr indent="0" lvl="0" marL="0" rtl="0" algn="l">
                        <a:lnSpc>
                          <a:spcPct val="115000"/>
                        </a:lnSpc>
                        <a:spcBef>
                          <a:spcPts val="0"/>
                        </a:spcBef>
                        <a:spcAft>
                          <a:spcPts val="0"/>
                        </a:spcAft>
                        <a:buNone/>
                      </a:pPr>
                      <a:r>
                        <a:rPr b="1" lang="en" sz="1700">
                          <a:solidFill>
                            <a:srgbClr val="FFFF00"/>
                          </a:solidFill>
                          <a:latin typeface="Times New Roman"/>
                          <a:ea typeface="Times New Roman"/>
                          <a:cs typeface="Times New Roman"/>
                          <a:sym typeface="Times New Roman"/>
                        </a:rPr>
                        <a:t>safe_to_erase</a:t>
                      </a:r>
                      <a:endParaRPr sz="1700">
                        <a:solidFill>
                          <a:srgbClr val="FF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700">
                          <a:solidFill>
                            <a:srgbClr val="00FF00"/>
                          </a:solidFill>
                          <a:latin typeface="Times New Roman"/>
                          <a:ea typeface="Times New Roman"/>
                          <a:cs typeface="Times New Roman"/>
                          <a:sym typeface="Times New Roman"/>
                        </a:rPr>
                        <a:t>anotherpage</a:t>
                      </a:r>
                      <a:endParaRPr sz="1700">
                        <a:solidFill>
                          <a:srgbClr val="00FF00"/>
                        </a:solidFill>
                        <a:latin typeface="Times New Roman"/>
                        <a:ea typeface="Times New Roman"/>
                        <a:cs typeface="Times New Roman"/>
                        <a:sym typeface="Times New Roman"/>
                      </a:endParaRPr>
                    </a:p>
                  </a:txBody>
                  <a:tcPr marT="91425" marB="91425" marR="91425" marL="91425"/>
                </a:tc>
              </a:tr>
              <a:tr h="379975">
                <a:tc>
                  <a:txBody>
                    <a:bodyPr/>
                    <a:lstStyle/>
                    <a:p>
                      <a:pPr indent="0" lvl="0" marL="0" rtl="0" algn="l">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700">
                          <a:solidFill>
                            <a:srgbClr val="00FF00"/>
                          </a:solidFill>
                          <a:latin typeface="Times New Roman"/>
                          <a:ea typeface="Times New Roman"/>
                          <a:cs typeface="Times New Roman"/>
                          <a:sym typeface="Times New Roman"/>
                        </a:rPr>
                        <a:t>transfer </a:t>
                      </a:r>
                      <a:endParaRPr sz="1700">
                        <a:solidFill>
                          <a:srgbClr val="00FF00"/>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Guards and Updates on Edges of TOI Model</a:t>
            </a:r>
            <a:endParaRPr>
              <a:solidFill>
                <a:srgbClr val="FFFF00"/>
              </a:solidFill>
              <a:latin typeface="Times New Roman"/>
              <a:ea typeface="Times New Roman"/>
              <a:cs typeface="Times New Roman"/>
              <a:sym typeface="Times New Roman"/>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1</a:t>
            </a:r>
            <a:r>
              <a:rPr lang="en" sz="1600">
                <a:solidFill>
                  <a:srgbClr val="A4C2F4"/>
                </a:solidFill>
                <a:latin typeface="Times New Roman"/>
                <a:ea typeface="Times New Roman"/>
                <a:cs typeface="Times New Roman"/>
                <a:sym typeface="Times New Roman"/>
              </a:rPr>
              <a:t>.</a:t>
            </a:r>
            <a:r>
              <a:rPr lang="en" sz="1600">
                <a:solidFill>
                  <a:srgbClr val="FFFF00"/>
                </a:solidFill>
                <a:latin typeface="Times New Roman"/>
                <a:ea typeface="Times New Roman"/>
                <a:cs typeface="Times New Roman"/>
                <a:sym typeface="Times New Roman"/>
              </a:rPr>
              <a:t>Write !</a:t>
            </a:r>
            <a:endParaRPr sz="1600">
              <a:solidFill>
                <a:srgbClr val="FFFF00"/>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Update : time = time + 1 // time incremented</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	      ew = true // as write is encrypted</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2.</a:t>
            </a:r>
            <a:r>
              <a:rPr lang="en" sz="1600">
                <a:solidFill>
                  <a:srgbClr val="FFFF00"/>
                </a:solidFill>
                <a:latin typeface="Times New Roman"/>
                <a:ea typeface="Times New Roman"/>
                <a:cs typeface="Times New Roman"/>
                <a:sym typeface="Times New Roman"/>
              </a:rPr>
              <a:t>Nowrite ! </a:t>
            </a:r>
            <a:endParaRPr sz="1600">
              <a:solidFill>
                <a:srgbClr val="FFFF00"/>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Update : time = time + 1 // time incremented</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	      ew  = false // as write is non encrypted</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3</a:t>
            </a:r>
            <a:r>
              <a:rPr lang="en" sz="1600">
                <a:solidFill>
                  <a:srgbClr val="FFFF00"/>
                </a:solidFill>
                <a:latin typeface="Times New Roman"/>
                <a:ea typeface="Times New Roman"/>
                <a:cs typeface="Times New Roman"/>
                <a:sym typeface="Times New Roman"/>
              </a:rPr>
              <a:t>.Jumplevel !</a:t>
            </a:r>
            <a:endParaRPr sz="1600">
              <a:solidFill>
                <a:srgbClr val="FFFF00"/>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Guard : ew == false // Restricting the update of timestamp</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4.</a:t>
            </a:r>
            <a:r>
              <a:rPr lang="en" sz="1600">
                <a:solidFill>
                  <a:srgbClr val="FFFF00"/>
                </a:solidFill>
                <a:latin typeface="Times New Roman"/>
                <a:ea typeface="Times New Roman"/>
                <a:cs typeface="Times New Roman"/>
                <a:sym typeface="Times New Roman"/>
              </a:rPr>
              <a:t>Nextlevel !</a:t>
            </a:r>
            <a:endParaRPr sz="1600">
              <a:solidFill>
                <a:srgbClr val="FFFF00"/>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Guard : ew == true // we have to update the position of page </a:t>
            </a:r>
            <a:endParaRPr sz="16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Update : position = time (update for monitoring)</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Guards and Updates on Edges of TOI Model(Contd.)</a:t>
            </a:r>
            <a:endParaRPr>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00"/>
              </a:solidFill>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5.</a:t>
            </a:r>
            <a:r>
              <a:rPr lang="en" sz="1600">
                <a:solidFill>
                  <a:srgbClr val="FFFF00"/>
                </a:solidFill>
                <a:latin typeface="Times New Roman"/>
                <a:ea typeface="Times New Roman"/>
                <a:cs typeface="Times New Roman"/>
                <a:sym typeface="Times New Roman"/>
              </a:rPr>
              <a:t>Return1! and Return2!</a:t>
            </a:r>
            <a:endParaRPr sz="1600">
              <a:solidFill>
                <a:srgbClr val="FFFF00"/>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Guard : ew == true || ew == false &amp;&amp; time - position &lt; k (need to be monitored for some more time )</a:t>
            </a:r>
            <a:endParaRPr sz="16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6.</a:t>
            </a:r>
            <a:r>
              <a:rPr lang="en" sz="1600">
                <a:solidFill>
                  <a:srgbClr val="FFFF00"/>
                </a:solidFill>
                <a:latin typeface="Times New Roman"/>
                <a:ea typeface="Times New Roman"/>
                <a:cs typeface="Times New Roman"/>
                <a:sym typeface="Times New Roman"/>
              </a:rPr>
              <a:t>Transfer !</a:t>
            </a:r>
            <a:endParaRPr sz="1600">
              <a:solidFill>
                <a:srgbClr val="FFFF00"/>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Guard : ew == true // transfer to TPLong if and only if encrypt write is true</a:t>
            </a:r>
            <a:endParaRPr sz="16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7.</a:t>
            </a:r>
            <a:r>
              <a:rPr lang="en" sz="1600">
                <a:solidFill>
                  <a:srgbClr val="FFFF00"/>
                </a:solidFill>
                <a:latin typeface="Times New Roman"/>
                <a:ea typeface="Times New Roman"/>
                <a:cs typeface="Times New Roman"/>
                <a:sym typeface="Times New Roman"/>
              </a:rPr>
              <a:t>Safe! &amp; safe 2!</a:t>
            </a:r>
            <a:endParaRPr sz="1600">
              <a:solidFill>
                <a:srgbClr val="FFFF00"/>
              </a:solidFill>
              <a:latin typeface="Times New Roman"/>
              <a:ea typeface="Times New Roman"/>
              <a:cs typeface="Times New Roman"/>
              <a:sym typeface="Times New Roman"/>
            </a:endParaRPr>
          </a:p>
          <a:p>
            <a:pPr indent="0" lvl="0" marL="457200" rtl="0" algn="l">
              <a:spcBef>
                <a:spcPts val="0"/>
              </a:spcBef>
              <a:spcAft>
                <a:spcPts val="0"/>
              </a:spcAft>
              <a:buNone/>
            </a:pPr>
            <a:r>
              <a:rPr lang="en" sz="1600">
                <a:solidFill>
                  <a:srgbClr val="FFFFFF"/>
                </a:solidFill>
                <a:latin typeface="Times New Roman"/>
                <a:ea typeface="Times New Roman"/>
                <a:cs typeface="Times New Roman"/>
                <a:sym typeface="Times New Roman"/>
              </a:rPr>
              <a:t>Guard : ew == false &amp;&amp; time - position &gt;= k(depends on whether overwrite or trim,sample values of 1 and 2 are taken in the above model)</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Example Execution Path for TOI</a:t>
            </a:r>
            <a:endParaRPr>
              <a:solidFill>
                <a:srgbClr val="FFFF00"/>
              </a:solidFill>
              <a:latin typeface="Times New Roman"/>
              <a:ea typeface="Times New Roman"/>
              <a:cs typeface="Times New Roman"/>
              <a:sym typeface="Times New Roman"/>
            </a:endParaRPr>
          </a:p>
        </p:txBody>
      </p:sp>
      <p:sp>
        <p:nvSpPr>
          <p:cNvPr id="146" name="Google Shape;146;p26"/>
          <p:cNvSpPr txBox="1"/>
          <p:nvPr>
            <p:ph idx="1" type="body"/>
          </p:nvPr>
        </p:nvSpPr>
        <p:spPr>
          <a:xfrm>
            <a:off x="311700" y="1111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FF00"/>
                </a:solidFill>
                <a:latin typeface="Times New Roman"/>
                <a:ea typeface="Times New Roman"/>
                <a:cs typeface="Times New Roman"/>
                <a:sym typeface="Times New Roman"/>
              </a:rPr>
              <a:t>Path1 (for overwrite)</a:t>
            </a:r>
            <a:endParaRPr sz="2100">
              <a:solidFill>
                <a:srgbClr val="00FF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Step1)For the page to be inserted(p1)</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	Write → overwrite → inter1 →(nextlevel) OPQueue→ return1</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  Here return1 is used so that we can monitor this page in the following steps</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Step2)We can use this page or we can try to insert another page into one of the three queues</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2a) for monitoring the inserted page(p1)</a:t>
            </a:r>
            <a:endParaRPr sz="16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nowrite→ overwrite → inter1→(jumplevel)OPQueue--&gt;return1</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2b) can insert the another page(p2)</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	Write → trim → inter2 →(nextlevel)TPQueue → return2</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Step3)We can repeat the above step 2a until we get a safe to erase state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2.Page Status Model fig</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49525" y="-4"/>
            <a:ext cx="9044949" cy="5143505"/>
          </a:xfrm>
          <a:prstGeom prst="rect">
            <a:avLst/>
          </a:prstGeom>
          <a:noFill/>
          <a:ln>
            <a:noFill/>
          </a:ln>
        </p:spPr>
      </p:pic>
      <p:sp>
        <p:nvSpPr>
          <p:cNvPr id="154" name="Google Shape;154;p27"/>
          <p:cNvSpPr txBox="1"/>
          <p:nvPr/>
        </p:nvSpPr>
        <p:spPr>
          <a:xfrm>
            <a:off x="4810325" y="343600"/>
            <a:ext cx="39045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 </a:t>
            </a:r>
            <a:r>
              <a:rPr b="1" lang="en" u="sng">
                <a:latin typeface="Times New Roman"/>
                <a:ea typeface="Times New Roman"/>
                <a:cs typeface="Times New Roman"/>
                <a:sym typeface="Times New Roman"/>
              </a:rPr>
              <a:t>MODEL FOR UPDATING THE STATUS OF PAGE IN THE TABLE</a:t>
            </a:r>
            <a:endParaRPr b="1" u="sng">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Page Table Status Model</a:t>
            </a:r>
            <a:endParaRPr>
              <a:solidFill>
                <a:srgbClr val="FFFF00"/>
              </a:solidFill>
              <a:latin typeface="Times New Roman"/>
              <a:ea typeface="Times New Roman"/>
              <a:cs typeface="Times New Roman"/>
              <a:sym typeface="Times New Roman"/>
            </a:endParaRPr>
          </a:p>
        </p:txBody>
      </p:sp>
      <p:sp>
        <p:nvSpPr>
          <p:cNvPr id="160" name="Google Shape;160;p28"/>
          <p:cNvSpPr txBox="1"/>
          <p:nvPr>
            <p:ph idx="1" type="body"/>
          </p:nvPr>
        </p:nvSpPr>
        <p:spPr>
          <a:xfrm>
            <a:off x="311700" y="1152475"/>
            <a:ext cx="8520600" cy="3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Times New Roman"/>
                <a:ea typeface="Times New Roman"/>
                <a:cs typeface="Times New Roman"/>
                <a:sym typeface="Times New Roman"/>
              </a:rPr>
              <a:t>1</a:t>
            </a:r>
            <a:r>
              <a:rPr lang="en" sz="2100">
                <a:solidFill>
                  <a:srgbClr val="FFFFFF"/>
                </a:solidFill>
                <a:latin typeface="Times New Roman"/>
                <a:ea typeface="Times New Roman"/>
                <a:cs typeface="Times New Roman"/>
                <a:sym typeface="Times New Roman"/>
              </a:rPr>
              <a:t>.</a:t>
            </a:r>
            <a:r>
              <a:rPr lang="en" sz="1700">
                <a:solidFill>
                  <a:srgbClr val="FFFFFF"/>
                </a:solidFill>
                <a:latin typeface="Times New Roman"/>
                <a:ea typeface="Times New Roman"/>
                <a:cs typeface="Times New Roman"/>
                <a:sym typeface="Times New Roman"/>
              </a:rPr>
              <a:t>Pagestatus model helps in changing the state of page from one form to another and updates in the table which maintains the physical locations and page status such as valid,invalid or free.</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FFFFFF"/>
                </a:solidFill>
                <a:latin typeface="Times New Roman"/>
                <a:ea typeface="Times New Roman"/>
                <a:cs typeface="Times New Roman"/>
                <a:sym typeface="Times New Roman"/>
              </a:rPr>
              <a:t>2.In copied page, while erasing ,when it copies data to other pages in other block,the status of the page changes from free to valid.</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FFFFFF"/>
                </a:solidFill>
                <a:latin typeface="Times New Roman"/>
                <a:ea typeface="Times New Roman"/>
                <a:cs typeface="Times New Roman"/>
                <a:sym typeface="Times New Roman"/>
              </a:rPr>
              <a:t>3.If the page is encrypted .then page status should be made from valid to invalid</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FFFFFF"/>
                </a:solidFill>
                <a:latin typeface="Times New Roman"/>
                <a:ea typeface="Times New Roman"/>
                <a:cs typeface="Times New Roman"/>
                <a:sym typeface="Times New Roman"/>
              </a:rPr>
              <a:t>4.If the page is the victim page ,then after some time it will be made invalid</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FFFFFF"/>
                </a:solidFill>
                <a:latin typeface="Times New Roman"/>
                <a:ea typeface="Times New Roman"/>
                <a:cs typeface="Times New Roman"/>
                <a:sym typeface="Times New Roman"/>
              </a:rPr>
              <a:t>5.After going to the invalid state those pages were reclaimed by garbage collector and made free.</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graphicFrame>
        <p:nvGraphicFramePr>
          <p:cNvPr id="165" name="Google Shape;165;p29"/>
          <p:cNvGraphicFramePr/>
          <p:nvPr/>
        </p:nvGraphicFramePr>
        <p:xfrm>
          <a:off x="952500" y="414800"/>
          <a:ext cx="3000000" cy="3000000"/>
        </p:xfrm>
        <a:graphic>
          <a:graphicData uri="http://schemas.openxmlformats.org/drawingml/2006/table">
            <a:tbl>
              <a:tblPr>
                <a:noFill/>
                <a:tableStyleId>{9AF4B2B0-2FCF-4678-A4D4-15E30F184A41}</a:tableStyleId>
              </a:tblPr>
              <a:tblGrid>
                <a:gridCol w="3702800"/>
                <a:gridCol w="3536200"/>
              </a:tblGrid>
              <a:tr h="3892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States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Edges</a:t>
                      </a:r>
                      <a:endParaRPr>
                        <a:solidFill>
                          <a:srgbClr val="FFFFFF"/>
                        </a:solidFill>
                        <a:latin typeface="Times New Roman"/>
                        <a:ea typeface="Times New Roman"/>
                        <a:cs typeface="Times New Roman"/>
                        <a:sym typeface="Times New Roman"/>
                      </a:endParaRPr>
                    </a:p>
                  </a:txBody>
                  <a:tcPr marT="91425" marB="91425" marR="91425" marL="91425"/>
                </a:tc>
              </a:tr>
              <a:tr h="427000">
                <a:tc>
                  <a:txBody>
                    <a:bodyPr/>
                    <a:lstStyle/>
                    <a:p>
                      <a:pPr indent="0" lvl="0" marL="0" rtl="0" algn="l">
                        <a:lnSpc>
                          <a:spcPct val="115000"/>
                        </a:lnSpc>
                        <a:spcBef>
                          <a:spcPts val="0"/>
                        </a:spcBef>
                        <a:spcAft>
                          <a:spcPts val="0"/>
                        </a:spcAft>
                        <a:buNone/>
                      </a:pPr>
                      <a:r>
                        <a:rPr lang="en">
                          <a:solidFill>
                            <a:srgbClr val="00FF00"/>
                          </a:solidFill>
                          <a:latin typeface="Times New Roman"/>
                          <a:ea typeface="Times New Roman"/>
                          <a:cs typeface="Times New Roman"/>
                          <a:sym typeface="Times New Roman"/>
                        </a:rPr>
                        <a:t>Page start</a:t>
                      </a:r>
                      <a:endParaRPr>
                        <a:solidFill>
                          <a:srgbClr val="00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FF00"/>
                          </a:solidFill>
                          <a:latin typeface="Times New Roman"/>
                          <a:ea typeface="Times New Roman"/>
                          <a:cs typeface="Times New Roman"/>
                          <a:sym typeface="Times New Roman"/>
                        </a:rPr>
                        <a:t>copied page,encrypted write</a:t>
                      </a:r>
                      <a:endParaRPr>
                        <a:solidFill>
                          <a:srgbClr val="FFFF00"/>
                        </a:solidFill>
                        <a:latin typeface="Times New Roman"/>
                        <a:ea typeface="Times New Roman"/>
                        <a:cs typeface="Times New Roman"/>
                        <a:sym typeface="Times New Roman"/>
                      </a:endParaRPr>
                    </a:p>
                  </a:txBody>
                  <a:tcPr marT="91425" marB="91425" marR="91425" marL="91425"/>
                </a:tc>
              </a:tr>
              <a:tr h="427000">
                <a:tc>
                  <a:txBody>
                    <a:bodyPr/>
                    <a:lstStyle/>
                    <a:p>
                      <a:pPr indent="0" lvl="0" marL="0" rtl="0" algn="l">
                        <a:lnSpc>
                          <a:spcPct val="115000"/>
                        </a:lnSpc>
                        <a:spcBef>
                          <a:spcPts val="0"/>
                        </a:spcBef>
                        <a:spcAft>
                          <a:spcPts val="0"/>
                        </a:spcAft>
                        <a:buNone/>
                      </a:pPr>
                      <a:r>
                        <a:rPr lang="en">
                          <a:solidFill>
                            <a:srgbClr val="00FF00"/>
                          </a:solidFill>
                          <a:latin typeface="Times New Roman"/>
                          <a:ea typeface="Times New Roman"/>
                          <a:cs typeface="Times New Roman"/>
                          <a:sym typeface="Times New Roman"/>
                        </a:rPr>
                        <a:t>encrypted</a:t>
                      </a:r>
                      <a:endParaRPr>
                        <a:solidFill>
                          <a:srgbClr val="00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FF00"/>
                          </a:solidFill>
                          <a:latin typeface="Times New Roman"/>
                          <a:ea typeface="Times New Roman"/>
                          <a:cs typeface="Times New Roman"/>
                          <a:sym typeface="Times New Roman"/>
                        </a:rPr>
                        <a:t>victim,overwrites ,trim</a:t>
                      </a:r>
                      <a:endParaRPr>
                        <a:solidFill>
                          <a:srgbClr val="FFFF00"/>
                        </a:solidFill>
                        <a:latin typeface="Times New Roman"/>
                        <a:ea typeface="Times New Roman"/>
                        <a:cs typeface="Times New Roman"/>
                        <a:sym typeface="Times New Roman"/>
                      </a:endParaRPr>
                    </a:p>
                  </a:txBody>
                  <a:tcPr marT="91425" marB="91425" marR="91425" marL="91425"/>
                </a:tc>
              </a:tr>
              <a:tr h="427000">
                <a:tc>
                  <a:txBody>
                    <a:bodyPr/>
                    <a:lstStyle/>
                    <a:p>
                      <a:pPr indent="0" lvl="0" marL="0" rtl="0" algn="l">
                        <a:lnSpc>
                          <a:spcPct val="115000"/>
                        </a:lnSpc>
                        <a:spcBef>
                          <a:spcPts val="0"/>
                        </a:spcBef>
                        <a:spcAft>
                          <a:spcPts val="0"/>
                        </a:spcAft>
                        <a:buNone/>
                      </a:pPr>
                      <a:r>
                        <a:rPr lang="en">
                          <a:solidFill>
                            <a:srgbClr val="00FF00"/>
                          </a:solidFill>
                          <a:latin typeface="Times New Roman"/>
                          <a:ea typeface="Times New Roman"/>
                          <a:cs typeface="Times New Roman"/>
                          <a:sym typeface="Times New Roman"/>
                        </a:rPr>
                        <a:t>copypage </a:t>
                      </a:r>
                      <a:endParaRPr>
                        <a:solidFill>
                          <a:srgbClr val="00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FF00"/>
                          </a:solidFill>
                          <a:latin typeface="Times New Roman"/>
                          <a:ea typeface="Times New Roman"/>
                          <a:cs typeface="Times New Roman"/>
                          <a:sym typeface="Times New Roman"/>
                        </a:rPr>
                        <a:t>make_invalid1,make_invalid2</a:t>
                      </a:r>
                      <a:endParaRPr>
                        <a:solidFill>
                          <a:srgbClr val="FFFF00"/>
                        </a:solidFill>
                        <a:latin typeface="Times New Roman"/>
                        <a:ea typeface="Times New Roman"/>
                        <a:cs typeface="Times New Roman"/>
                        <a:sym typeface="Times New Roman"/>
                      </a:endParaRPr>
                    </a:p>
                  </a:txBody>
                  <a:tcPr marT="91425" marB="91425" marR="91425" marL="91425"/>
                </a:tc>
              </a:tr>
              <a:tr h="427000">
                <a:tc>
                  <a:txBody>
                    <a:bodyPr/>
                    <a:lstStyle/>
                    <a:p>
                      <a:pPr indent="0" lvl="0" marL="0" rtl="0" algn="l">
                        <a:lnSpc>
                          <a:spcPct val="115000"/>
                        </a:lnSpc>
                        <a:spcBef>
                          <a:spcPts val="0"/>
                        </a:spcBef>
                        <a:spcAft>
                          <a:spcPts val="0"/>
                        </a:spcAft>
                        <a:buNone/>
                      </a:pPr>
                      <a:r>
                        <a:rPr lang="en">
                          <a:solidFill>
                            <a:srgbClr val="00FF00"/>
                          </a:solidFill>
                          <a:latin typeface="Times New Roman"/>
                          <a:ea typeface="Times New Roman"/>
                          <a:cs typeface="Times New Roman"/>
                          <a:sym typeface="Times New Roman"/>
                        </a:rPr>
                        <a:t>victim page</a:t>
                      </a:r>
                      <a:endParaRPr>
                        <a:solidFill>
                          <a:srgbClr val="00FF00"/>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FF00"/>
                          </a:solidFill>
                          <a:latin typeface="Times New Roman"/>
                          <a:ea typeface="Times New Roman"/>
                          <a:cs typeface="Times New Roman"/>
                          <a:sym typeface="Times New Roman"/>
                        </a:rPr>
                        <a:t>safe_to_erase,make_valid</a:t>
                      </a:r>
                      <a:endParaRPr>
                        <a:solidFill>
                          <a:srgbClr val="FFFF00"/>
                        </a:solidFill>
                        <a:latin typeface="Times New Roman"/>
                        <a:ea typeface="Times New Roman"/>
                        <a:cs typeface="Times New Roman"/>
                        <a:sym typeface="Times New Roman"/>
                      </a:endParaRPr>
                    </a:p>
                  </a:txBody>
                  <a:tcPr marT="91425" marB="91425" marR="91425" marL="91425"/>
                </a:tc>
              </a:tr>
              <a:tr h="427000">
                <a:tc>
                  <a:txBody>
                    <a:bodyPr/>
                    <a:lstStyle/>
                    <a:p>
                      <a:pPr indent="0" lvl="0" marL="0" rtl="0" algn="l">
                        <a:lnSpc>
                          <a:spcPct val="115000"/>
                        </a:lnSpc>
                        <a:spcBef>
                          <a:spcPts val="0"/>
                        </a:spcBef>
                        <a:spcAft>
                          <a:spcPts val="0"/>
                        </a:spcAft>
                        <a:buNone/>
                      </a:pPr>
                      <a:r>
                        <a:rPr lang="en">
                          <a:solidFill>
                            <a:srgbClr val="00FF00"/>
                          </a:solidFill>
                          <a:latin typeface="Times New Roman"/>
                          <a:ea typeface="Times New Roman"/>
                          <a:cs typeface="Times New Roman"/>
                          <a:sym typeface="Times New Roman"/>
                        </a:rPr>
                        <a:t>inter1</a:t>
                      </a:r>
                      <a:endParaRPr>
                        <a:solidFill>
                          <a:srgbClr val="00FF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update1,update2</a:t>
                      </a:r>
                      <a:endParaRPr>
                        <a:solidFill>
                          <a:srgbClr val="FFFF00"/>
                        </a:solidFill>
                        <a:latin typeface="Times New Roman"/>
                        <a:ea typeface="Times New Roman"/>
                        <a:cs typeface="Times New Roman"/>
                        <a:sym typeface="Times New Roman"/>
                      </a:endParaRPr>
                    </a:p>
                  </a:txBody>
                  <a:tcPr marT="91425" marB="91425" marR="91425" marL="91425"/>
                </a:tc>
              </a:tr>
              <a:tr h="427000">
                <a:tc>
                  <a:txBody>
                    <a:bodyPr/>
                    <a:lstStyle/>
                    <a:p>
                      <a:pPr indent="0" lvl="0" marL="0" rtl="0" algn="l">
                        <a:lnSpc>
                          <a:spcPct val="115000"/>
                        </a:lnSpc>
                        <a:spcBef>
                          <a:spcPts val="0"/>
                        </a:spcBef>
                        <a:spcAft>
                          <a:spcPts val="0"/>
                        </a:spcAft>
                        <a:buNone/>
                      </a:pPr>
                      <a:r>
                        <a:rPr lang="en">
                          <a:solidFill>
                            <a:srgbClr val="00FF00"/>
                          </a:solidFill>
                          <a:latin typeface="Times New Roman"/>
                          <a:ea typeface="Times New Roman"/>
                          <a:cs typeface="Times New Roman"/>
                          <a:sym typeface="Times New Roman"/>
                        </a:rPr>
                        <a:t>safe to erase ,collected</a:t>
                      </a:r>
                      <a:endParaRPr>
                        <a:solidFill>
                          <a:srgbClr val="00FF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updated,updated2</a:t>
                      </a:r>
                      <a:endParaRPr>
                        <a:solidFill>
                          <a:srgbClr val="FFFF00"/>
                        </a:solidFill>
                        <a:latin typeface="Times New Roman"/>
                        <a:ea typeface="Times New Roman"/>
                        <a:cs typeface="Times New Roman"/>
                        <a:sym typeface="Times New Roman"/>
                      </a:endParaRPr>
                    </a:p>
                  </a:txBody>
                  <a:tcPr marT="91425" marB="91425" marR="91425" marL="91425"/>
                </a:tc>
              </a:tr>
              <a:tr h="427000">
                <a:tc>
                  <a:txBody>
                    <a:bodyPr/>
                    <a:lstStyle/>
                    <a:p>
                      <a:pPr indent="0" lvl="0" marL="0" rtl="0" algn="l">
                        <a:lnSpc>
                          <a:spcPct val="115000"/>
                        </a:lnSpc>
                        <a:spcBef>
                          <a:spcPts val="0"/>
                        </a:spcBef>
                        <a:spcAft>
                          <a:spcPts val="0"/>
                        </a:spcAft>
                        <a:buNone/>
                      </a:pPr>
                      <a:r>
                        <a:rPr lang="en">
                          <a:solidFill>
                            <a:srgbClr val="00FF00"/>
                          </a:solidFill>
                          <a:latin typeface="Times New Roman"/>
                          <a:ea typeface="Times New Roman"/>
                          <a:cs typeface="Times New Roman"/>
                          <a:sym typeface="Times New Roman"/>
                        </a:rPr>
                        <a:t>invalid,valid,free</a:t>
                      </a:r>
                      <a:endParaRPr>
                        <a:solidFill>
                          <a:srgbClr val="00FF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r</a:t>
                      </a:r>
                      <a:r>
                        <a:rPr lang="en">
                          <a:solidFill>
                            <a:srgbClr val="FFFF00"/>
                          </a:solidFill>
                          <a:latin typeface="Times New Roman"/>
                          <a:ea typeface="Times New Roman"/>
                          <a:cs typeface="Times New Roman"/>
                          <a:sym typeface="Times New Roman"/>
                        </a:rPr>
                        <a:t>eclaims,last update</a:t>
                      </a:r>
                      <a:endParaRPr>
                        <a:solidFill>
                          <a:srgbClr val="FFFF00"/>
                        </a:solidFill>
                        <a:latin typeface="Times New Roman"/>
                        <a:ea typeface="Times New Roman"/>
                        <a:cs typeface="Times New Roman"/>
                        <a:sym typeface="Times New Roman"/>
                      </a:endParaRPr>
                    </a:p>
                  </a:txBody>
                  <a:tcPr marT="91425" marB="91425" marR="91425" marL="91425"/>
                </a:tc>
              </a:tr>
              <a:tr h="427000">
                <a:tc>
                  <a:txBody>
                    <a:bodyPr/>
                    <a:lstStyle/>
                    <a:p>
                      <a:pPr indent="0" lvl="0" marL="0" rtl="0" algn="l">
                        <a:lnSpc>
                          <a:spcPct val="115000"/>
                        </a:lnSpc>
                        <a:spcBef>
                          <a:spcPts val="0"/>
                        </a:spcBef>
                        <a:spcAft>
                          <a:spcPts val="0"/>
                        </a:spcAft>
                        <a:buNone/>
                      </a:pPr>
                      <a:r>
                        <a:rPr lang="en">
                          <a:solidFill>
                            <a:srgbClr val="00FF00"/>
                          </a:solidFill>
                          <a:latin typeface="Times New Roman"/>
                          <a:ea typeface="Times New Roman"/>
                          <a:cs typeface="Times New Roman"/>
                          <a:sym typeface="Times New Roman"/>
                        </a:rPr>
                        <a:t>after updation,after updation 2</a:t>
                      </a:r>
                      <a:endParaRPr>
                        <a:solidFill>
                          <a:srgbClr val="00FF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anotherpage,anotherpage2</a:t>
                      </a:r>
                      <a:endParaRPr>
                        <a:solidFill>
                          <a:srgbClr val="FFFF00"/>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Execution Paths for Page Table Status</a:t>
            </a:r>
            <a:endParaRPr>
              <a:solidFill>
                <a:srgbClr val="FFFF00"/>
              </a:solidFill>
              <a:latin typeface="Times New Roman"/>
              <a:ea typeface="Times New Roman"/>
              <a:cs typeface="Times New Roman"/>
              <a:sym typeface="Times New Roman"/>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FF00"/>
                </a:solidFill>
                <a:latin typeface="Times New Roman"/>
                <a:ea typeface="Times New Roman"/>
                <a:cs typeface="Times New Roman"/>
                <a:sym typeface="Times New Roman"/>
              </a:rPr>
              <a:t>Path1(for encrypted)</a:t>
            </a:r>
            <a:endParaRPr sz="1600">
              <a:solidFill>
                <a:srgbClr val="00FF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Pagestart → encrypted → invalid → table → afterupdation → collected → free → table → another page → page start</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FF00"/>
                </a:solidFill>
                <a:latin typeface="Times New Roman"/>
                <a:ea typeface="Times New Roman"/>
                <a:cs typeface="Times New Roman"/>
                <a:sym typeface="Times New Roman"/>
              </a:rPr>
              <a:t>Path2(for victim)</a:t>
            </a:r>
            <a:endParaRPr sz="1600">
              <a:solidFill>
                <a:srgbClr val="00FF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Pagestart → victim → overwrite/trim → inter1 → inter2 → invalid → table → after updation → collected →free → table → page start</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FF00"/>
                </a:solidFill>
                <a:latin typeface="Times New Roman"/>
                <a:ea typeface="Times New Roman"/>
                <a:cs typeface="Times New Roman"/>
                <a:sym typeface="Times New Roman"/>
              </a:rPr>
              <a:t>Path3(for copied page)</a:t>
            </a:r>
            <a:endParaRPr sz="1600">
              <a:solidFill>
                <a:srgbClr val="00FF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Pagestart → copy → valid → table→ after updation → pagestart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Difficulties Encountered</a:t>
            </a:r>
            <a:endParaRPr>
              <a:solidFill>
                <a:srgbClr val="FFFF00"/>
              </a:solidFill>
              <a:latin typeface="Times New Roman"/>
              <a:ea typeface="Times New Roman"/>
              <a:cs typeface="Times New Roman"/>
              <a:sym typeface="Times New Roman"/>
            </a:endParaRPr>
          </a:p>
        </p:txBody>
      </p:sp>
      <p:sp>
        <p:nvSpPr>
          <p:cNvPr id="177" name="Google Shape;177;p31"/>
          <p:cNvSpPr txBox="1"/>
          <p:nvPr>
            <p:ph idx="1" type="body"/>
          </p:nvPr>
        </p:nvSpPr>
        <p:spPr>
          <a:xfrm>
            <a:off x="311700" y="1372625"/>
            <a:ext cx="8520600" cy="3180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Determining hidden properties of Ransom Blocker and Application of CTL to verify those properties in UPPAAL Tool</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Determining Atomic Propositions and States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Dividing Ransom Blocker System into various templates and synchronise them  in the design of Timed Transition system</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Determine invariants and guards of the templates</a:t>
            </a:r>
            <a:endParaRPr sz="21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4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PROBLEM STATEMENT</a:t>
            </a:r>
            <a:endParaRPr>
              <a:solidFill>
                <a:srgbClr val="FFFF00"/>
              </a:solidFill>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Times New Roman"/>
              <a:buChar char="●"/>
            </a:pPr>
            <a:r>
              <a:rPr lang="en" sz="2400">
                <a:solidFill>
                  <a:schemeClr val="dk1"/>
                </a:solidFill>
                <a:latin typeface="Times New Roman"/>
                <a:ea typeface="Times New Roman"/>
                <a:cs typeface="Times New Roman"/>
                <a:sym typeface="Times New Roman"/>
              </a:rPr>
              <a:t>Globally, NAND Flash consumption has increased, and new products, such as NAND solid-state drives, are now making significant inroads into enterprise computing devices</a:t>
            </a:r>
            <a:endParaRPr sz="24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sz="2400">
                <a:solidFill>
                  <a:schemeClr val="dk1"/>
                </a:solidFill>
                <a:latin typeface="Times New Roman"/>
                <a:ea typeface="Times New Roman"/>
                <a:cs typeface="Times New Roman"/>
                <a:sym typeface="Times New Roman"/>
              </a:rPr>
              <a:t>Develop new  model for the Ransom Blocker of NAND flash-based SSDs and verify the correctness  of the model</a:t>
            </a:r>
            <a:endParaRPr b="1" sz="24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2400">
                <a:solidFill>
                  <a:schemeClr val="dk1"/>
                </a:solidFill>
                <a:latin typeface="Times New Roman"/>
                <a:ea typeface="Times New Roman"/>
                <a:cs typeface="Times New Roman"/>
                <a:sym typeface="Times New Roman"/>
              </a:rPr>
              <a:t>UPPAAL Tool is used for Formal Modelling and verification of NAND Flash Memory</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CONCLUSION</a:t>
            </a:r>
            <a:endParaRPr>
              <a:solidFill>
                <a:srgbClr val="FFFF00"/>
              </a:solidFill>
              <a:latin typeface="Times New Roman"/>
              <a:ea typeface="Times New Roman"/>
              <a:cs typeface="Times New Roman"/>
              <a:sym typeface="Times New Roman"/>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1.We have presented Time out based Invalidator model and a model for page status updation in this module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2.RansomBlocker can selectively back up only the data which are highly likely to be attacked by ransomware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FFFFFF"/>
                </a:solidFill>
                <a:latin typeface="Times New Roman"/>
                <a:ea typeface="Times New Roman"/>
                <a:cs typeface="Times New Roman"/>
                <a:sym typeface="Times New Roman"/>
              </a:rPr>
              <a:t>3</a:t>
            </a:r>
            <a:r>
              <a:rPr lang="en">
                <a:solidFill>
                  <a:srgbClr val="FFFFFF"/>
                </a:solidFill>
                <a:latin typeface="Times New Roman"/>
                <a:ea typeface="Times New Roman"/>
                <a:cs typeface="Times New Roman"/>
                <a:sym typeface="Times New Roman"/>
              </a:rPr>
              <a:t>.Integrating RBlocker with AI acceleration chips for more quick and accurate ransomware detection is one of the future scope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84300" y="611825"/>
            <a:ext cx="85206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References</a:t>
            </a:r>
            <a:endParaRPr>
              <a:solidFill>
                <a:srgbClr val="FFFF00"/>
              </a:solidFill>
              <a:latin typeface="Times New Roman"/>
              <a:ea typeface="Times New Roman"/>
              <a:cs typeface="Times New Roman"/>
              <a:sym typeface="Times New Roman"/>
            </a:endParaRPr>
          </a:p>
        </p:txBody>
      </p:sp>
      <p:sp>
        <p:nvSpPr>
          <p:cNvPr id="189" name="Google Shape;189;p33"/>
          <p:cNvSpPr txBox="1"/>
          <p:nvPr>
            <p:ph idx="1" type="body"/>
          </p:nvPr>
        </p:nvSpPr>
        <p:spPr>
          <a:xfrm>
            <a:off x="519100" y="1360040"/>
            <a:ext cx="8520600" cy="3613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400">
                <a:solidFill>
                  <a:srgbClr val="FFFFFF"/>
                </a:solidFill>
                <a:latin typeface="Times New Roman"/>
                <a:ea typeface="Times New Roman"/>
                <a:cs typeface="Times New Roman"/>
                <a:sym typeface="Times New Roman"/>
              </a:rPr>
              <a:t>1. Jisung Park ,Youngdon Jung, Jonghoon Won, Minji Kang, Sungjin Lee,Jihong Kim  RansomBlocker: a Low-Overhead Ransomware-Proof SSD</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400" u="sng">
                <a:solidFill>
                  <a:srgbClr val="FFFFFF"/>
                </a:solidFill>
                <a:latin typeface="Times New Roman"/>
                <a:ea typeface="Times New Roman"/>
                <a:cs typeface="Times New Roman"/>
                <a:sym typeface="Times New Roman"/>
                <a:hlinkClick r:id="rId3"/>
              </a:rPr>
              <a:t>https://www.researchgate.net/publication/333333966_RansomBlocker_a_Low-Overhead_Ransomware-Proof_SSD</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400">
                <a:solidFill>
                  <a:srgbClr val="FFFFFF"/>
                </a:solidFill>
                <a:latin typeface="Times New Roman"/>
                <a:ea typeface="Times New Roman"/>
                <a:cs typeface="Times New Roman"/>
                <a:sym typeface="Times New Roman"/>
              </a:rPr>
              <a:t>2.Johan Bengtsson and Wang Yi , Timed Automata: Semantics, Algorithms and Tools </a:t>
            </a:r>
            <a:r>
              <a:rPr lang="en" sz="1400" u="sng">
                <a:solidFill>
                  <a:srgbClr val="FFFFFF"/>
                </a:solidFill>
                <a:latin typeface="Times New Roman"/>
                <a:ea typeface="Times New Roman"/>
                <a:cs typeface="Times New Roman"/>
                <a:sym typeface="Times New Roman"/>
                <a:hlinkClick r:id="rId4"/>
              </a:rPr>
              <a:t>https://link.springer.com/chapter/10.1007/978-3-540-27755-2_3</a:t>
            </a:r>
            <a:r>
              <a:rPr lang="en"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400">
                <a:solidFill>
                  <a:srgbClr val="FFFFFF"/>
                </a:solidFill>
                <a:latin typeface="Times New Roman"/>
                <a:ea typeface="Times New Roman"/>
                <a:cs typeface="Times New Roman"/>
                <a:sym typeface="Times New Roman"/>
              </a:rPr>
              <a:t>3. Rajeev Alur  and David L. Dill ,A theory of timed automata</a:t>
            </a:r>
            <a:endParaRPr sz="1300">
              <a:solidFill>
                <a:srgbClr val="FFFFFF"/>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400" u="sng">
                <a:solidFill>
                  <a:srgbClr val="FFFFFF"/>
                </a:solidFill>
                <a:latin typeface="Times New Roman"/>
                <a:ea typeface="Times New Roman"/>
                <a:cs typeface="Times New Roman"/>
                <a:sym typeface="Times New Roman"/>
                <a:hlinkClick r:id="rId5"/>
              </a:rPr>
              <a:t>https://www.sciencedirect.com/science/article/pii/0304397594900108</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400">
                <a:solidFill>
                  <a:srgbClr val="FFFFFF"/>
                </a:solidFill>
                <a:latin typeface="Times New Roman"/>
                <a:ea typeface="Times New Roman"/>
                <a:cs typeface="Times New Roman"/>
                <a:sym typeface="Times New Roman"/>
              </a:rPr>
              <a:t>4. </a:t>
            </a:r>
            <a:r>
              <a:rPr lang="en" sz="1400" u="sng">
                <a:solidFill>
                  <a:srgbClr val="FFFFFF"/>
                </a:solidFill>
                <a:latin typeface="Times New Roman"/>
                <a:ea typeface="Times New Roman"/>
                <a:cs typeface="Times New Roman"/>
                <a:sym typeface="Times New Roman"/>
                <a:hlinkClick r:id="rId6"/>
              </a:rPr>
              <a:t>https://www.it.uu.se/research/group/darts/papers/texts/new-tutorial.pdf</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400">
                <a:solidFill>
                  <a:srgbClr val="FFFFFF"/>
                </a:solidFill>
                <a:latin typeface="Times New Roman"/>
                <a:ea typeface="Times New Roman"/>
                <a:cs typeface="Times New Roman"/>
                <a:sym typeface="Times New Roman"/>
              </a:rPr>
              <a:t>5. </a:t>
            </a:r>
            <a:r>
              <a:rPr lang="en" sz="1400" u="sng">
                <a:solidFill>
                  <a:srgbClr val="FFFFFF"/>
                </a:solidFill>
                <a:latin typeface="Times New Roman"/>
                <a:ea typeface="Times New Roman"/>
                <a:cs typeface="Times New Roman"/>
                <a:sym typeface="Times New Roman"/>
                <a:hlinkClick r:id="rId7"/>
              </a:rPr>
              <a:t>https://www.researchgate.net/publication/282304130_Garbage_collection_and_wear_leveling_for_flash_memory_Past_and_future</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1401850"/>
            <a:ext cx="8520600" cy="27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          THANK</a:t>
            </a:r>
            <a:endParaRPr sz="7200"/>
          </a:p>
          <a:p>
            <a:pPr indent="0" lvl="0" marL="0" rtl="0" algn="l">
              <a:spcBef>
                <a:spcPts val="0"/>
              </a:spcBef>
              <a:spcAft>
                <a:spcPts val="0"/>
              </a:spcAft>
              <a:buNone/>
            </a:pPr>
            <a:r>
              <a:rPr lang="en" sz="7200"/>
              <a:t>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solidFill>
                  <a:srgbClr val="FFFF00"/>
                </a:solidFill>
                <a:latin typeface="Times New Roman"/>
                <a:ea typeface="Times New Roman"/>
                <a:cs typeface="Times New Roman"/>
                <a:sym typeface="Times New Roman"/>
              </a:rPr>
              <a:t>MOTIVATION</a:t>
            </a:r>
            <a:endParaRPr>
              <a:solidFill>
                <a:srgbClr val="FFFF00"/>
              </a:solidFill>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Flash Guard and SSD Insider provides protection from  Ransomware attacks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Flash Guard suffers from very high space overhead of maintaining backup data</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Early detection in SSD Insider not to maintain backup data for long time but ransomware variants can modify ransomware detection algorithms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How long suspicion pages should be kept as valid in an SSD is an important factor in designing SSD Level techniques?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nvSpPr>
        <p:spPr>
          <a:xfrm>
            <a:off x="5029325" y="959200"/>
            <a:ext cx="19743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jasbc</a:t>
            </a:r>
            <a:endParaRPr>
              <a:solidFill>
                <a:schemeClr val="dk1"/>
              </a:solidFill>
            </a:endParaRPr>
          </a:p>
        </p:txBody>
      </p:sp>
      <p:sp>
        <p:nvSpPr>
          <p:cNvPr id="73" name="Google Shape;73;p16"/>
          <p:cNvSpPr txBox="1"/>
          <p:nvPr/>
        </p:nvSpPr>
        <p:spPr>
          <a:xfrm>
            <a:off x="6578700" y="3181275"/>
            <a:ext cx="17883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6"/>
          <p:cNvCxnSpPr/>
          <p:nvPr/>
        </p:nvCxnSpPr>
        <p:spPr>
          <a:xfrm flipH="1" rot="10800000">
            <a:off x="930575" y="1570075"/>
            <a:ext cx="2045100" cy="3540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6"/>
          <p:cNvCxnSpPr/>
          <p:nvPr/>
        </p:nvCxnSpPr>
        <p:spPr>
          <a:xfrm flipH="1">
            <a:off x="2993150" y="897225"/>
            <a:ext cx="26700" cy="663900"/>
          </a:xfrm>
          <a:prstGeom prst="straightConnector1">
            <a:avLst/>
          </a:prstGeom>
          <a:noFill/>
          <a:ln cap="flat" cmpd="sng" w="9525">
            <a:solidFill>
              <a:schemeClr val="dk2"/>
            </a:solidFill>
            <a:prstDash val="solid"/>
            <a:round/>
            <a:headEnd len="med" w="med" type="none"/>
            <a:tailEnd len="med" w="med" type="none"/>
          </a:ln>
        </p:spPr>
      </p:cxnSp>
      <p:sp>
        <p:nvSpPr>
          <p:cNvPr id="76" name="Google Shape;76;p16"/>
          <p:cNvSpPr/>
          <p:nvPr/>
        </p:nvSpPr>
        <p:spPr>
          <a:xfrm>
            <a:off x="5109225" y="835275"/>
            <a:ext cx="19743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Timeout based Invalidator</a:t>
            </a:r>
            <a:endParaRPr>
              <a:latin typeface="Times New Roman"/>
              <a:ea typeface="Times New Roman"/>
              <a:cs typeface="Times New Roman"/>
              <a:sym typeface="Times New Roman"/>
            </a:endParaRPr>
          </a:p>
        </p:txBody>
      </p:sp>
      <p:sp>
        <p:nvSpPr>
          <p:cNvPr id="77" name="Google Shape;77;p16"/>
          <p:cNvSpPr/>
          <p:nvPr/>
        </p:nvSpPr>
        <p:spPr>
          <a:xfrm>
            <a:off x="877475" y="897225"/>
            <a:ext cx="2160000" cy="7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Encrypted Write Tracker</a:t>
            </a:r>
            <a:endParaRPr>
              <a:latin typeface="Times New Roman"/>
              <a:ea typeface="Times New Roman"/>
              <a:cs typeface="Times New Roman"/>
              <a:sym typeface="Times New Roman"/>
            </a:endParaRPr>
          </a:p>
        </p:txBody>
      </p:sp>
      <p:sp>
        <p:nvSpPr>
          <p:cNvPr id="78" name="Google Shape;78;p16"/>
          <p:cNvSpPr/>
          <p:nvPr/>
        </p:nvSpPr>
        <p:spPr>
          <a:xfrm>
            <a:off x="6459125" y="2571750"/>
            <a:ext cx="1845900" cy="7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Garbage Collector</a:t>
            </a:r>
            <a:endParaRPr>
              <a:latin typeface="Times New Roman"/>
              <a:ea typeface="Times New Roman"/>
              <a:cs typeface="Times New Roman"/>
              <a:sym typeface="Times New Roman"/>
            </a:endParaRPr>
          </a:p>
        </p:txBody>
      </p:sp>
      <p:sp>
        <p:nvSpPr>
          <p:cNvPr id="79" name="Google Shape;79;p16"/>
          <p:cNvSpPr/>
          <p:nvPr/>
        </p:nvSpPr>
        <p:spPr>
          <a:xfrm>
            <a:off x="877475" y="2536350"/>
            <a:ext cx="4696200" cy="84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Mapping Table contains L2P ,Page status info,Read Tracker Table(RTT)</a:t>
            </a:r>
            <a:endParaRPr>
              <a:latin typeface="Times New Roman"/>
              <a:ea typeface="Times New Roman"/>
              <a:cs typeface="Times New Roman"/>
              <a:sym typeface="Times New Roman"/>
            </a:endParaRPr>
          </a:p>
        </p:txBody>
      </p:sp>
      <p:sp>
        <p:nvSpPr>
          <p:cNvPr id="80" name="Google Shape;80;p16"/>
          <p:cNvSpPr/>
          <p:nvPr/>
        </p:nvSpPr>
        <p:spPr>
          <a:xfrm>
            <a:off x="3064125" y="1171675"/>
            <a:ext cx="2045100" cy="88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5573825" y="2968800"/>
            <a:ext cx="885300" cy="88500"/>
          </a:xfrm>
          <a:prstGeom prst="right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355375" y="1623225"/>
            <a:ext cx="26700" cy="929400"/>
          </a:xfrm>
          <a:prstGeom prst="upArrow">
            <a:avLst>
              <a:gd fmla="val 50000" name="adj1"/>
              <a:gd fmla="val 265074"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5409975" y="1508175"/>
            <a:ext cx="26700" cy="10446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6516725" y="1508175"/>
            <a:ext cx="106200" cy="10800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5109225" y="1516925"/>
            <a:ext cx="106200" cy="10446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983700" y="134800"/>
            <a:ext cx="50991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00"/>
                </a:solidFill>
                <a:latin typeface="Times New Roman"/>
                <a:ea typeface="Times New Roman"/>
                <a:cs typeface="Times New Roman"/>
                <a:sym typeface="Times New Roman"/>
              </a:rPr>
              <a:t>Block Diagram of Ransom Blocker</a:t>
            </a:r>
            <a:endParaRPr sz="2500">
              <a:solidFill>
                <a:srgbClr val="FFFF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LITERATURE REVIEW</a:t>
            </a:r>
            <a:endParaRPr>
              <a:solidFill>
                <a:srgbClr val="FFFF00"/>
              </a:solidFill>
              <a:latin typeface="Times New Roman"/>
              <a:ea typeface="Times New Roman"/>
              <a:cs typeface="Times New Roman"/>
              <a:sym typeface="Times New Roman"/>
            </a:endParaRPr>
          </a:p>
        </p:txBody>
      </p:sp>
      <p:sp>
        <p:nvSpPr>
          <p:cNvPr id="92" name="Google Shape;92;p17"/>
          <p:cNvSpPr txBox="1"/>
          <p:nvPr>
            <p:ph idx="1" type="body"/>
          </p:nvPr>
        </p:nvSpPr>
        <p:spPr>
          <a:xfrm>
            <a:off x="311700" y="13511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Timed Automata which contains Formal Syntax,Operational Semantics,Timed Language,Query Language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Garbage Collection Policy In NAND Flash Memory</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Ransom Blocker In NAND Flash Memory</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Overview of Uppaal Tool Kit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Temporal Logics used for defining the observed properties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Understanding the UPPAAL Tool with Car Parking Scenario and Implement it in UPPAAL</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Properties Observed</a:t>
            </a:r>
            <a:endParaRPr>
              <a:solidFill>
                <a:srgbClr val="FFFF00"/>
              </a:solidFill>
              <a:latin typeface="Times New Roman"/>
              <a:ea typeface="Times New Roman"/>
              <a:cs typeface="Times New Roman"/>
              <a:sym typeface="Times New Roman"/>
            </a:endParaRPr>
          </a:p>
        </p:txBody>
      </p:sp>
      <p:sp>
        <p:nvSpPr>
          <p:cNvPr id="98" name="Google Shape;98;p18"/>
          <p:cNvSpPr txBox="1"/>
          <p:nvPr>
            <p:ph idx="1" type="body"/>
          </p:nvPr>
        </p:nvSpPr>
        <p:spPr>
          <a:xfrm>
            <a:off x="311700" y="1295625"/>
            <a:ext cx="8520600" cy="316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After observing Encrypted writes,the pages which have encrypted writes should be made invalid and make them available for Garbage collection</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Update Physical Location of victim pages in the Time out invalidator queues when their location has changed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EWT provides information of potential victims to TOI,</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If read TOI puts a pair of physical location and timestamp into queue(page in the queue is still valid)</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Properties Observed(Contd …)</a:t>
            </a:r>
            <a:endParaRPr>
              <a:solidFill>
                <a:srgbClr val="FFFF00"/>
              </a:solidFill>
              <a:latin typeface="Times New Roman"/>
              <a:ea typeface="Times New Roman"/>
              <a:cs typeface="Times New Roman"/>
              <a:sym typeface="Times New Roman"/>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 When the page is trimmed,it should be seen whether It goes to TP Short,TP Long or Overwritten Queue</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LTL : G~(OPQueue ^  TPShort ^ TPLong)</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TOI receives information of potential victim pages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If page is overwritten it goes to OP Queue</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If page is trimmed and bitmap is  0  it goes to TP Queue Short</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If page is trimmed and bitmap is not 0 it goes to TP Queue Long</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Properties Observed(Contd …)</a:t>
            </a:r>
            <a:endParaRPr>
              <a:solidFill>
                <a:srgbClr val="FFFF00"/>
              </a:solidFill>
              <a:latin typeface="Times New Roman"/>
              <a:ea typeface="Times New Roman"/>
              <a:cs typeface="Times New Roman"/>
              <a:sym typeface="Times New Roman"/>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a page reaches overwritten state,it always goes  to overwritten queue</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FFFFFF"/>
                </a:solidFill>
                <a:latin typeface="Times New Roman"/>
                <a:ea typeface="Times New Roman"/>
                <a:cs typeface="Times New Roman"/>
                <a:sym typeface="Times New Roman"/>
              </a:rPr>
              <a:t>	LTL :  F(Overwrite → G(OPQueue))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a page reaches trim state,it should always   goes to either TP Short Queue or TP Long Queue </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FFFFFF"/>
                </a:solidFill>
                <a:latin typeface="Times New Roman"/>
                <a:ea typeface="Times New Roman"/>
                <a:cs typeface="Times New Roman"/>
                <a:sym typeface="Times New Roman"/>
              </a:rPr>
              <a:t>	LTL : F(Trim → G(TPShort v TPLong)</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the bitmap is zero,it should go to TP Short Queue ,if any encrypted writes occur then page should be sent to TP Long Queue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If there are no encrypted writes in the monitoring period the items in the queue should be made available for garbage collection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0"/>
            <a:ext cx="8520600" cy="9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RESULTS</a:t>
            </a:r>
            <a:endParaRPr>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rgbClr val="FFFFFF"/>
                </a:solidFill>
                <a:latin typeface="Times New Roman"/>
                <a:ea typeface="Times New Roman"/>
                <a:cs typeface="Times New Roman"/>
                <a:sym typeface="Times New Roman"/>
              </a:rPr>
              <a:t>TOI MODEL(Time Out Based Invalidator)</a:t>
            </a:r>
            <a:endParaRPr sz="2500">
              <a:solidFill>
                <a:srgbClr val="FFFFFF"/>
              </a:solidFill>
              <a:latin typeface="Times New Roman"/>
              <a:ea typeface="Times New Roman"/>
              <a:cs typeface="Times New Roman"/>
              <a:sym typeface="Times New Roman"/>
            </a:endParaRPr>
          </a:p>
        </p:txBody>
      </p:sp>
      <p:sp>
        <p:nvSpPr>
          <p:cNvPr id="116" name="Google Shape;116;p21"/>
          <p:cNvSpPr txBox="1"/>
          <p:nvPr>
            <p:ph idx="1" type="body"/>
          </p:nvPr>
        </p:nvSpPr>
        <p:spPr>
          <a:xfrm>
            <a:off x="311700" y="1410325"/>
            <a:ext cx="8520600" cy="38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mes New Roman"/>
                <a:ea typeface="Times New Roman"/>
                <a:cs typeface="Times New Roman"/>
                <a:sym typeface="Times New Roman"/>
              </a:rPr>
              <a:t>1.</a:t>
            </a:r>
            <a:r>
              <a:rPr lang="en">
                <a:solidFill>
                  <a:srgbClr val="FFFFFF"/>
                </a:solidFill>
                <a:latin typeface="Times New Roman"/>
                <a:ea typeface="Times New Roman"/>
                <a:cs typeface="Times New Roman"/>
                <a:sym typeface="Times New Roman"/>
              </a:rPr>
              <a:t>The aim of this model is to insert the page into one of the three TOI Queues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2.</a:t>
            </a:r>
            <a:r>
              <a:rPr lang="en">
                <a:solidFill>
                  <a:srgbClr val="FFFFFF"/>
                </a:solidFill>
                <a:latin typeface="Times New Roman"/>
                <a:ea typeface="Times New Roman"/>
                <a:cs typeface="Times New Roman"/>
                <a:sym typeface="Times New Roman"/>
              </a:rPr>
              <a:t>After inserting we will be monitoring the page in the given state with time constraints and check whether the page is safe to erase or it should be monitored for some more time</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3.If encrypted writes are observed during monitoring period ,we will be backing that page for some more time</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4.Otherwise we will make that page safe to erase state and make available for reclamation.</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