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4" r:id="rId9"/>
    <p:sldId id="265" r:id="rId10"/>
    <p:sldId id="263"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53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E4E34D57-7CC6-4101-9515-0AC3C734910A}" type="datetimeFigureOut">
              <a:rPr lang="en-US" smtClean="0"/>
              <a:pPr/>
              <a:t>08-May-21</a:t>
            </a:fld>
            <a:endParaRPr lang="en-US" dirty="0"/>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dirty="0"/>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CF7A78BD-23D1-49A2-9115-6D70CB945EC8}"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4E34D57-7CC6-4101-9515-0AC3C734910A}" type="datetimeFigureOut">
              <a:rPr lang="en-US" smtClean="0"/>
              <a:pPr/>
              <a:t>08-May-21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CF7A78BD-23D1-49A2-9115-6D70CB945EC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E4E34D57-7CC6-4101-9515-0AC3C734910A}" type="datetimeFigureOut">
              <a:rPr lang="en-US" smtClean="0"/>
              <a:pPr/>
              <a:t>08-May-21</a:t>
            </a:fld>
            <a:endParaRPr lang="en-US" dirty="0"/>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CF7A78BD-23D1-49A2-9115-6D70CB945EC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4E34D57-7CC6-4101-9515-0AC3C734910A}" type="datetimeFigureOut">
              <a:rPr lang="en-US" smtClean="0"/>
              <a:pPr/>
              <a:t>08-May-21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CF7A78BD-23D1-49A2-9115-6D70CB945EC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E4E34D57-7CC6-4101-9515-0AC3C734910A}" type="datetimeFigureOut">
              <a:rPr lang="en-US" smtClean="0"/>
              <a:pPr/>
              <a:t>08-May-21</a:t>
            </a:fld>
            <a:endParaRPr lang="en-US" dirty="0"/>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dirty="0"/>
          </a:p>
        </p:txBody>
      </p:sp>
      <p:sp>
        <p:nvSpPr>
          <p:cNvPr id="6" name="Slide Number Placeholder 5"/>
          <p:cNvSpPr>
            <a:spLocks noGrp="1"/>
          </p:cNvSpPr>
          <p:nvPr>
            <p:ph type="sldNum" sz="quarter" idx="12"/>
          </p:nvPr>
        </p:nvSpPr>
        <p:spPr>
          <a:xfrm>
            <a:off x="6733952" y="6555112"/>
            <a:ext cx="588336" cy="228600"/>
          </a:xfrm>
        </p:spPr>
        <p:txBody>
          <a:bodyPr/>
          <a:lstStyle>
            <a:extLst/>
          </a:lstStyle>
          <a:p>
            <a:fld id="{CF7A78BD-23D1-49A2-9115-6D70CB945EC8}"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4E34D57-7CC6-4101-9515-0AC3C734910A}" type="datetimeFigureOut">
              <a:rPr lang="en-US" smtClean="0"/>
              <a:pPr/>
              <a:t>08-May-21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CF7A78BD-23D1-49A2-9115-6D70CB945EC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4E34D57-7CC6-4101-9515-0AC3C734910A}" type="datetimeFigureOut">
              <a:rPr lang="en-US" smtClean="0"/>
              <a:pPr/>
              <a:t>08-May-21</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CF7A78BD-23D1-49A2-9115-6D70CB945EC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4E34D57-7CC6-4101-9515-0AC3C734910A}" type="datetimeFigureOut">
              <a:rPr lang="en-US" smtClean="0"/>
              <a:pPr/>
              <a:t>08-May-21</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CF7A78BD-23D1-49A2-9115-6D70CB945EC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E4E34D57-7CC6-4101-9515-0AC3C734910A}" type="datetimeFigureOut">
              <a:rPr lang="en-US" smtClean="0"/>
              <a:pPr/>
              <a:t>08-May-21</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dirty="0"/>
          </a:p>
        </p:txBody>
      </p:sp>
      <p:sp>
        <p:nvSpPr>
          <p:cNvPr id="4" name="Slide Number Placeholder 3"/>
          <p:cNvSpPr>
            <a:spLocks noGrp="1"/>
          </p:cNvSpPr>
          <p:nvPr>
            <p:ph type="sldNum" sz="quarter" idx="12"/>
          </p:nvPr>
        </p:nvSpPr>
        <p:spPr/>
        <p:txBody>
          <a:bodyPr/>
          <a:lstStyle>
            <a:extLst/>
          </a:lstStyle>
          <a:p>
            <a:fld id="{CF7A78BD-23D1-49A2-9115-6D70CB945EC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4E34D57-7CC6-4101-9515-0AC3C734910A}" type="datetimeFigureOut">
              <a:rPr lang="en-US" smtClean="0"/>
              <a:pPr/>
              <a:t>08-May-21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CF7A78BD-23D1-49A2-9115-6D70CB945EC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E4E34D57-7CC6-4101-9515-0AC3C734910A}" type="datetimeFigureOut">
              <a:rPr lang="en-US" smtClean="0"/>
              <a:pPr/>
              <a:t>08-May-21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CF7A78BD-23D1-49A2-9115-6D70CB945EC8}" type="slidenum">
              <a:rPr lang="en-US" smtClean="0"/>
              <a:pPr/>
              <a:t>‹#›</a:t>
            </a:fld>
            <a:endParaRPr lang="en-US" dirty="0"/>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dirty="0"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E4E34D57-7CC6-4101-9515-0AC3C734910A}" type="datetimeFigureOut">
              <a:rPr lang="en-US" smtClean="0"/>
              <a:pPr/>
              <a:t>08-May-21</a:t>
            </a:fld>
            <a:endParaRPr lang="en-US" dirty="0"/>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dirty="0"/>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CF7A78BD-23D1-49A2-9115-6D70CB945EC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76600" y="0"/>
            <a:ext cx="5105400" cy="2868168"/>
          </a:xfrm>
        </p:spPr>
        <p:txBody>
          <a:bodyPr/>
          <a:lstStyle/>
          <a:p>
            <a:pPr algn="ctr"/>
            <a:r>
              <a:rPr lang="en-US" i="1" dirty="0" smtClean="0">
                <a:solidFill>
                  <a:schemeClr val="tx1">
                    <a:lumMod val="95000"/>
                    <a:lumOff val="5000"/>
                  </a:schemeClr>
                </a:solidFill>
              </a:rPr>
              <a:t>MINI PROJECT-II</a:t>
            </a:r>
            <a:br>
              <a:rPr lang="en-US" i="1" dirty="0" smtClean="0">
                <a:solidFill>
                  <a:schemeClr val="tx1">
                    <a:lumMod val="95000"/>
                    <a:lumOff val="5000"/>
                  </a:schemeClr>
                </a:solidFill>
              </a:rPr>
            </a:br>
            <a:r>
              <a:rPr lang="en-US" i="1" dirty="0" smtClean="0">
                <a:solidFill>
                  <a:schemeClr val="tx1">
                    <a:lumMod val="95000"/>
                    <a:lumOff val="5000"/>
                  </a:schemeClr>
                </a:solidFill>
              </a:rPr>
              <a:t>PRESENTATION</a:t>
            </a:r>
            <a:endParaRPr lang="en-US" dirty="0">
              <a:solidFill>
                <a:schemeClr val="tx1">
                  <a:lumMod val="95000"/>
                  <a:lumOff val="5000"/>
                </a:schemeClr>
              </a:solidFill>
            </a:endParaRPr>
          </a:p>
        </p:txBody>
      </p:sp>
      <p:sp>
        <p:nvSpPr>
          <p:cNvPr id="3" name="Subtitle 2"/>
          <p:cNvSpPr>
            <a:spLocks noGrp="1"/>
          </p:cNvSpPr>
          <p:nvPr>
            <p:ph type="subTitle" idx="1"/>
          </p:nvPr>
        </p:nvSpPr>
        <p:spPr>
          <a:xfrm>
            <a:off x="2743200" y="2971800"/>
            <a:ext cx="6400800" cy="3886200"/>
          </a:xfrm>
        </p:spPr>
        <p:txBody>
          <a:bodyPr/>
          <a:lstStyle/>
          <a:p>
            <a:pPr algn="ctr"/>
            <a:r>
              <a:rPr lang="en-US" dirty="0" smtClean="0">
                <a:solidFill>
                  <a:srgbClr val="FFFF00"/>
                </a:solidFill>
              </a:rPr>
              <a:t>ON</a:t>
            </a:r>
          </a:p>
          <a:p>
            <a:pPr algn="ctr"/>
            <a:r>
              <a:rPr lang="en-US" dirty="0" smtClean="0">
                <a:solidFill>
                  <a:srgbClr val="FFFF00"/>
                </a:solidFill>
              </a:rPr>
              <a:t>TOURISM DATA  ANALYSIS RECOMMENDATION SYSTEM</a:t>
            </a:r>
          </a:p>
          <a:p>
            <a:pPr algn="ctr"/>
            <a:r>
              <a:rPr lang="en-US" dirty="0" smtClean="0">
                <a:solidFill>
                  <a:srgbClr val="FFFF00"/>
                </a:solidFill>
              </a:rPr>
              <a:t>&amp;</a:t>
            </a:r>
          </a:p>
          <a:p>
            <a:pPr algn="ctr"/>
            <a:r>
              <a:rPr lang="en-US" dirty="0" smtClean="0">
                <a:solidFill>
                  <a:srgbClr val="FFFF00"/>
                </a:solidFill>
              </a:rPr>
              <a:t>INTRODUCTION TO TOURISM AND BIG DATA.</a:t>
            </a:r>
          </a:p>
          <a:p>
            <a:endParaRPr lang="en-US" b="1" dirty="0" smtClean="0">
              <a:solidFill>
                <a:schemeClr val="tx2">
                  <a:lumMod val="50000"/>
                </a:schemeClr>
              </a:solidFill>
            </a:endParaRPr>
          </a:p>
          <a:p>
            <a:r>
              <a:rPr lang="en-US" b="1" dirty="0" smtClean="0">
                <a:solidFill>
                  <a:srgbClr val="FFFF00"/>
                </a:solidFill>
              </a:rPr>
              <a:t>PRESENTED BY: ABHISHANK PANDEY</a:t>
            </a:r>
          </a:p>
          <a:p>
            <a:r>
              <a:rPr lang="en-US" b="1" dirty="0" smtClean="0">
                <a:solidFill>
                  <a:srgbClr val="FFFF00"/>
                </a:solidFill>
              </a:rPr>
              <a:t>SECTION-G</a:t>
            </a:r>
          </a:p>
          <a:p>
            <a:r>
              <a:rPr lang="en-US" b="1" dirty="0" smtClean="0">
                <a:solidFill>
                  <a:srgbClr val="FFFF00"/>
                </a:solidFill>
              </a:rPr>
              <a:t>UNIVERSITY ROLL.NO-181500011 </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53400" cy="1219200"/>
          </a:xfrm>
        </p:spPr>
        <p:txBody>
          <a:bodyPr/>
          <a:lstStyle/>
          <a:p>
            <a:pPr algn="ctr"/>
            <a:r>
              <a:rPr lang="en-US" dirty="0" smtClean="0">
                <a:solidFill>
                  <a:schemeClr val="bg2">
                    <a:lumMod val="50000"/>
                  </a:schemeClr>
                </a:solidFill>
              </a:rPr>
              <a:t>Objectives of recommender systems</a:t>
            </a:r>
            <a:endParaRPr lang="en-US" dirty="0">
              <a:solidFill>
                <a:schemeClr val="bg2">
                  <a:lumMod val="50000"/>
                </a:schemeClr>
              </a:solidFill>
            </a:endParaRPr>
          </a:p>
        </p:txBody>
      </p:sp>
      <p:sp>
        <p:nvSpPr>
          <p:cNvPr id="3" name="Content Placeholder 2"/>
          <p:cNvSpPr>
            <a:spLocks noGrp="1"/>
          </p:cNvSpPr>
          <p:nvPr>
            <p:ph idx="1"/>
          </p:nvPr>
        </p:nvSpPr>
        <p:spPr>
          <a:xfrm>
            <a:off x="0" y="1371600"/>
            <a:ext cx="8458200" cy="5486400"/>
          </a:xfrm>
        </p:spPr>
        <p:txBody>
          <a:bodyPr/>
          <a:lstStyle/>
          <a:p>
            <a:r>
              <a:rPr lang="en-US" dirty="0" smtClean="0"/>
              <a:t>Avoid information overload by intelligent filtering of information or products &amp; services.</a:t>
            </a:r>
          </a:p>
          <a:p>
            <a:r>
              <a:rPr lang="en-US" dirty="0" smtClean="0"/>
              <a:t> Help to make choices without sufficient personal experience of the alternatives.</a:t>
            </a:r>
          </a:p>
          <a:p>
            <a:r>
              <a:rPr lang="en-US" dirty="0" smtClean="0"/>
              <a:t> Reduce cognitive effort and minimise user interaction.</a:t>
            </a:r>
          </a:p>
          <a:p>
            <a:r>
              <a:rPr lang="en-US" dirty="0" smtClean="0"/>
              <a:t> Integrate intelligent behaviour of travel agents into online platforms.</a:t>
            </a:r>
          </a:p>
          <a:p>
            <a:r>
              <a:rPr lang="en-US" dirty="0" smtClean="0"/>
              <a:t> Optimise match between customer needs and selected products -&gt; optimise customer satisfaction.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53400" cy="1143000"/>
          </a:xfrm>
        </p:spPr>
        <p:txBody>
          <a:bodyPr/>
          <a:lstStyle/>
          <a:p>
            <a:pPr algn="ctr"/>
            <a:r>
              <a:rPr lang="en-US" dirty="0" smtClean="0">
                <a:solidFill>
                  <a:schemeClr val="bg2">
                    <a:lumMod val="50000"/>
                  </a:schemeClr>
                </a:solidFill>
              </a:rPr>
              <a:t>ADVANTAGES</a:t>
            </a:r>
            <a:endParaRPr lang="en-US" dirty="0">
              <a:solidFill>
                <a:schemeClr val="bg2">
                  <a:lumMod val="50000"/>
                </a:schemeClr>
              </a:solidFill>
            </a:endParaRPr>
          </a:p>
        </p:txBody>
      </p:sp>
      <p:sp>
        <p:nvSpPr>
          <p:cNvPr id="3" name="Content Placeholder 2"/>
          <p:cNvSpPr>
            <a:spLocks noGrp="1"/>
          </p:cNvSpPr>
          <p:nvPr>
            <p:ph idx="1"/>
          </p:nvPr>
        </p:nvSpPr>
        <p:spPr>
          <a:xfrm>
            <a:off x="0" y="1371600"/>
            <a:ext cx="8153400" cy="5486400"/>
          </a:xfrm>
        </p:spPr>
        <p:txBody>
          <a:bodyPr>
            <a:normAutofit fontScale="77500" lnSpcReduction="20000"/>
          </a:bodyPr>
          <a:lstStyle/>
          <a:p>
            <a:pPr>
              <a:buNone/>
            </a:pPr>
            <a:r>
              <a:rPr lang="en-US" dirty="0" smtClean="0"/>
              <a:t>Tourism bring many benefits, including but not limited to the following few:</a:t>
            </a:r>
          </a:p>
          <a:p>
            <a:r>
              <a:rPr lang="en-US" dirty="0" smtClean="0"/>
              <a:t>Growth and boost in Economic activities.</a:t>
            </a:r>
          </a:p>
          <a:p>
            <a:r>
              <a:rPr lang="en-US" dirty="0" smtClean="0"/>
              <a:t>Boost wide scale industry revenues.</a:t>
            </a:r>
          </a:p>
          <a:p>
            <a:r>
              <a:rPr lang="en-US" dirty="0" smtClean="0"/>
              <a:t>Infrastructure development.</a:t>
            </a:r>
          </a:p>
          <a:p>
            <a:r>
              <a:rPr lang="en-US" dirty="0" smtClean="0"/>
              <a:t>Country's improved brand image.</a:t>
            </a:r>
          </a:p>
          <a:p>
            <a:r>
              <a:rPr lang="en-US" dirty="0" smtClean="0"/>
              <a:t>Source of foreign exchange earnings.</a:t>
            </a:r>
          </a:p>
          <a:p>
            <a:r>
              <a:rPr lang="en-US" dirty="0" smtClean="0"/>
              <a:t>Source of employment generation.</a:t>
            </a:r>
          </a:p>
          <a:p>
            <a:r>
              <a:rPr lang="en-US" dirty="0" smtClean="0"/>
              <a:t>Connectivity and growth to local, regional and even the remotest areas.</a:t>
            </a:r>
          </a:p>
          <a:p>
            <a:r>
              <a:rPr lang="en-US" dirty="0" smtClean="0"/>
              <a:t>Global connectivity</a:t>
            </a:r>
          </a:p>
          <a:p>
            <a:r>
              <a:rPr lang="en-US" dirty="0" smtClean="0"/>
              <a:t>Improvement in infrastructure and living standards.</a:t>
            </a:r>
          </a:p>
          <a:p>
            <a:r>
              <a:rPr lang="en-US" dirty="0" smtClean="0"/>
              <a:t>Cultural growth</a:t>
            </a:r>
          </a:p>
          <a:p>
            <a:r>
              <a:rPr lang="en-US" dirty="0" smtClean="0"/>
              <a:t>Betterment of society.</a:t>
            </a:r>
          </a:p>
          <a:p>
            <a:r>
              <a:rPr lang="en-US" dirty="0" smtClean="0"/>
              <a:t>Introduction of new technologies.</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53400" cy="1219200"/>
          </a:xfrm>
        </p:spPr>
        <p:txBody>
          <a:bodyPr/>
          <a:lstStyle/>
          <a:p>
            <a:pPr algn="ctr"/>
            <a:r>
              <a:rPr lang="en-US" dirty="0" smtClean="0">
                <a:solidFill>
                  <a:schemeClr val="bg2">
                    <a:lumMod val="50000"/>
                  </a:schemeClr>
                </a:solidFill>
              </a:rPr>
              <a:t>APPLICATIONS</a:t>
            </a:r>
            <a:endParaRPr lang="en-US" dirty="0">
              <a:solidFill>
                <a:schemeClr val="bg2">
                  <a:lumMod val="50000"/>
                </a:schemeClr>
              </a:solidFill>
            </a:endParaRPr>
          </a:p>
        </p:txBody>
      </p:sp>
      <p:sp>
        <p:nvSpPr>
          <p:cNvPr id="3" name="Content Placeholder 2"/>
          <p:cNvSpPr>
            <a:spLocks noGrp="1"/>
          </p:cNvSpPr>
          <p:nvPr>
            <p:ph idx="1"/>
          </p:nvPr>
        </p:nvSpPr>
        <p:spPr>
          <a:xfrm>
            <a:off x="0" y="1447800"/>
            <a:ext cx="9144000" cy="5410200"/>
          </a:xfrm>
        </p:spPr>
        <p:txBody>
          <a:bodyPr>
            <a:normAutofit fontScale="77500" lnSpcReduction="20000"/>
          </a:bodyPr>
          <a:lstStyle/>
          <a:p>
            <a:r>
              <a:rPr lang="en-US" dirty="0" smtClean="0"/>
              <a:t>Tourism is considered to be an important aspect of economic growth and the development of a nation. </a:t>
            </a:r>
            <a:endParaRPr lang="en-US" dirty="0" smtClean="0"/>
          </a:p>
          <a:p>
            <a:r>
              <a:rPr lang="en-US" dirty="0" smtClean="0"/>
              <a:t>Tourism management is generally considered a bright and potential employment sector as it offers a wide variety of career opportunities in both the private and public sector</a:t>
            </a:r>
            <a:r>
              <a:rPr lang="en-US" dirty="0" smtClean="0"/>
              <a:t>.</a:t>
            </a:r>
          </a:p>
          <a:p>
            <a:r>
              <a:rPr lang="en-US" dirty="0" smtClean="0"/>
              <a:t>Tourism management and tourism based analysis is a multidisciplinary field that includes all activities related to the tourism and hospitality industries. </a:t>
            </a:r>
            <a:endParaRPr lang="en-US" dirty="0" smtClean="0"/>
          </a:p>
          <a:p>
            <a:r>
              <a:rPr lang="en-US" dirty="0" smtClean="0"/>
              <a:t>It </a:t>
            </a:r>
            <a:r>
              <a:rPr lang="en-US" dirty="0" smtClean="0"/>
              <a:t>prepares candidates with the experience and training required to hold managerial positions in food, accommodation and tourism industry</a:t>
            </a:r>
            <a:r>
              <a:rPr lang="en-US" dirty="0" smtClean="0"/>
              <a:t>.</a:t>
            </a:r>
          </a:p>
          <a:p>
            <a:r>
              <a:rPr lang="en-US" dirty="0" smtClean="0"/>
              <a:t> </a:t>
            </a:r>
            <a:r>
              <a:rPr lang="en-US" dirty="0" smtClean="0"/>
              <a:t>The three major areas of tourism management are: </a:t>
            </a:r>
            <a:endParaRPr lang="en-US" dirty="0" smtClean="0"/>
          </a:p>
          <a:p>
            <a:pPr>
              <a:buFont typeface="Wingdings" pitchFamily="2" charset="2"/>
              <a:buChar char="Ø"/>
            </a:pPr>
            <a:r>
              <a:rPr lang="en-US" dirty="0" smtClean="0"/>
              <a:t> </a:t>
            </a:r>
            <a:r>
              <a:rPr lang="en-US" dirty="0" smtClean="0"/>
              <a:t>Business administration (finance, human resources and marketing activities). </a:t>
            </a:r>
            <a:endParaRPr lang="en-US" dirty="0" smtClean="0"/>
          </a:p>
          <a:p>
            <a:pPr>
              <a:buFont typeface="Wingdings" pitchFamily="2" charset="2"/>
              <a:buChar char="Ø"/>
            </a:pPr>
            <a:r>
              <a:rPr lang="en-US" dirty="0" smtClean="0"/>
              <a:t> </a:t>
            </a:r>
            <a:r>
              <a:rPr lang="en-US" dirty="0" smtClean="0"/>
              <a:t>Management theories and principles. </a:t>
            </a:r>
            <a:endParaRPr lang="en-US" dirty="0" smtClean="0"/>
          </a:p>
          <a:p>
            <a:pPr>
              <a:buFont typeface="Wingdings" pitchFamily="2" charset="2"/>
              <a:buChar char="Ø"/>
            </a:pPr>
            <a:r>
              <a:rPr lang="en-US" dirty="0" smtClean="0"/>
              <a:t> </a:t>
            </a:r>
            <a:r>
              <a:rPr lang="en-US" dirty="0" smtClean="0"/>
              <a:t>Tourism industry (travel accommodation, tourist(travel) places recommendations , environmental factors and tourism organizations).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53400" cy="1143000"/>
          </a:xfrm>
        </p:spPr>
        <p:txBody>
          <a:bodyPr/>
          <a:lstStyle/>
          <a:p>
            <a:pPr algn="ctr"/>
            <a:r>
              <a:rPr lang="en-US" dirty="0" smtClean="0">
                <a:solidFill>
                  <a:schemeClr val="bg2">
                    <a:lumMod val="50000"/>
                  </a:schemeClr>
                </a:solidFill>
              </a:rPr>
              <a:t>FUTURE SCOPE</a:t>
            </a:r>
            <a:endParaRPr lang="en-US" dirty="0">
              <a:solidFill>
                <a:schemeClr val="bg2">
                  <a:lumMod val="50000"/>
                </a:schemeClr>
              </a:solidFill>
            </a:endParaRPr>
          </a:p>
        </p:txBody>
      </p:sp>
      <p:sp>
        <p:nvSpPr>
          <p:cNvPr id="3" name="Content Placeholder 2"/>
          <p:cNvSpPr>
            <a:spLocks noGrp="1"/>
          </p:cNvSpPr>
          <p:nvPr>
            <p:ph idx="1"/>
          </p:nvPr>
        </p:nvSpPr>
        <p:spPr>
          <a:xfrm>
            <a:off x="0" y="1371600"/>
            <a:ext cx="9144000" cy="5486400"/>
          </a:xfrm>
        </p:spPr>
        <p:txBody>
          <a:bodyPr>
            <a:normAutofit fontScale="92500" lnSpcReduction="10000"/>
          </a:bodyPr>
          <a:lstStyle/>
          <a:p>
            <a:r>
              <a:rPr lang="en-US" dirty="0" smtClean="0"/>
              <a:t>Tourism is considered to be an important aspect of economic growth and the development of a nation.</a:t>
            </a:r>
          </a:p>
          <a:p>
            <a:r>
              <a:rPr lang="en-US" dirty="0" smtClean="0"/>
              <a:t>According to the United Nations World Tourism Organization (UNWTO), global tourism is expected to reach 1.6 billion (in terms of international arrivals) by the year 2020. </a:t>
            </a:r>
          </a:p>
          <a:p>
            <a:r>
              <a:rPr lang="en-US" dirty="0" smtClean="0"/>
              <a:t>Tourism management is generally considered a bright and potential employment sector as it offers a wide variety of career opportunities in both the private and public sector.</a:t>
            </a:r>
          </a:p>
          <a:p>
            <a:r>
              <a:rPr lang="en-US" dirty="0" smtClean="0"/>
              <a:t>The following points may be the future scope for this project i.e.(that is) : </a:t>
            </a:r>
          </a:p>
          <a:p>
            <a:pPr>
              <a:buNone/>
            </a:pPr>
            <a:r>
              <a:rPr lang="en-US" dirty="0" smtClean="0"/>
              <a:t>● Any tourist agency can make use of it for saving customer details in database. </a:t>
            </a:r>
          </a:p>
          <a:p>
            <a:pPr>
              <a:buNone/>
            </a:pPr>
            <a:r>
              <a:rPr lang="en-US" dirty="0" smtClean="0"/>
              <a:t>● Tourism group can use it for managing their location,hotel,vehicles details. </a:t>
            </a:r>
          </a:p>
          <a:p>
            <a:pPr>
              <a:buNone/>
            </a:pPr>
            <a:r>
              <a:rPr lang="en-US" dirty="0" smtClean="0"/>
              <a:t>● We can add new features as when we require.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53400" cy="1295400"/>
          </a:xfrm>
        </p:spPr>
        <p:txBody>
          <a:bodyPr/>
          <a:lstStyle/>
          <a:p>
            <a:pPr algn="ctr"/>
            <a:r>
              <a:rPr lang="en-US" dirty="0" smtClean="0">
                <a:solidFill>
                  <a:schemeClr val="bg2">
                    <a:lumMod val="50000"/>
                  </a:schemeClr>
                </a:solidFill>
              </a:rPr>
              <a:t>COnCLUSIOn</a:t>
            </a:r>
            <a:endParaRPr lang="en-US" dirty="0">
              <a:solidFill>
                <a:schemeClr val="bg2">
                  <a:lumMod val="50000"/>
                </a:schemeClr>
              </a:solidFill>
            </a:endParaRPr>
          </a:p>
        </p:txBody>
      </p:sp>
      <p:sp>
        <p:nvSpPr>
          <p:cNvPr id="3" name="Content Placeholder 2"/>
          <p:cNvSpPr>
            <a:spLocks noGrp="1"/>
          </p:cNvSpPr>
          <p:nvPr>
            <p:ph idx="1"/>
          </p:nvPr>
        </p:nvSpPr>
        <p:spPr>
          <a:xfrm>
            <a:off x="0" y="1524000"/>
            <a:ext cx="8153400" cy="5181600"/>
          </a:xfrm>
        </p:spPr>
        <p:txBody>
          <a:bodyPr/>
          <a:lstStyle/>
          <a:p>
            <a:r>
              <a:rPr lang="en-US" dirty="0" smtClean="0"/>
              <a:t>Tourism is a major driver of economic growth globally.</a:t>
            </a:r>
          </a:p>
          <a:p>
            <a:r>
              <a:rPr lang="en-US" dirty="0" smtClean="0"/>
              <a:t>Tourism sector is not only a major contributor to the growth of the economy but a generator of employments opportunities as well.</a:t>
            </a:r>
          </a:p>
          <a:p>
            <a:r>
              <a:rPr lang="en-US" dirty="0" smtClean="0"/>
              <a:t> It is a great way for people to spend their money and for cities to attract other people. </a:t>
            </a:r>
            <a:endParaRPr lang="en-US" dirty="0" smtClean="0"/>
          </a:p>
          <a:p>
            <a:r>
              <a:rPr lang="en-US" dirty="0" smtClean="0"/>
              <a:t> In doing so, cities across the world attract millions of dollars just so foreigners get the chance to experience life in a new place</a:t>
            </a:r>
            <a:r>
              <a:rPr lang="en-US" dirty="0" smtClean="0"/>
              <a:t>.</a:t>
            </a:r>
          </a:p>
          <a:p>
            <a:r>
              <a:rPr lang="en-US" dirty="0" smtClean="0"/>
              <a:t>Thus, tourism plays a major impact role in development of any country/nation.</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239000" cy="1143000"/>
          </a:xfrm>
        </p:spPr>
        <p:txBody>
          <a:bodyPr/>
          <a:lstStyle/>
          <a:p>
            <a:endParaRPr lang="en-US" dirty="0"/>
          </a:p>
        </p:txBody>
      </p:sp>
      <p:sp>
        <p:nvSpPr>
          <p:cNvPr id="3" name="Content Placeholder 2"/>
          <p:cNvSpPr>
            <a:spLocks noGrp="1"/>
          </p:cNvSpPr>
          <p:nvPr>
            <p:ph idx="1"/>
          </p:nvPr>
        </p:nvSpPr>
        <p:spPr>
          <a:xfrm>
            <a:off x="0" y="1295400"/>
            <a:ext cx="8153400" cy="5562600"/>
          </a:xfrm>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lgn="ctr">
              <a:buNone/>
            </a:pPr>
            <a:r>
              <a:rPr lang="en-US" sz="6000" b="1" dirty="0" smtClean="0">
                <a:solidFill>
                  <a:schemeClr val="accent4">
                    <a:lumMod val="75000"/>
                  </a:schemeClr>
                </a:solidFill>
              </a:rPr>
              <a:t>THANK YOU</a:t>
            </a:r>
          </a:p>
          <a:p>
            <a:pPr algn="ct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53400" cy="1143000"/>
          </a:xfrm>
        </p:spPr>
        <p:txBody>
          <a:bodyPr/>
          <a:lstStyle/>
          <a:p>
            <a:r>
              <a:rPr lang="en-US" dirty="0" smtClean="0">
                <a:solidFill>
                  <a:schemeClr val="tx1">
                    <a:lumMod val="50000"/>
                    <a:lumOff val="50000"/>
                  </a:schemeClr>
                </a:solidFill>
              </a:rPr>
              <a:t>CONTENTS</a:t>
            </a:r>
            <a:endParaRPr lang="en-US" dirty="0">
              <a:solidFill>
                <a:schemeClr val="tx1">
                  <a:lumMod val="50000"/>
                  <a:lumOff val="50000"/>
                </a:schemeClr>
              </a:solidFill>
            </a:endParaRPr>
          </a:p>
        </p:txBody>
      </p:sp>
      <p:sp>
        <p:nvSpPr>
          <p:cNvPr id="3" name="Content Placeholder 2"/>
          <p:cNvSpPr>
            <a:spLocks noGrp="1"/>
          </p:cNvSpPr>
          <p:nvPr>
            <p:ph idx="1"/>
          </p:nvPr>
        </p:nvSpPr>
        <p:spPr>
          <a:xfrm>
            <a:off x="0" y="1524000"/>
            <a:ext cx="8229600" cy="5334000"/>
          </a:xfrm>
        </p:spPr>
        <p:txBody>
          <a:bodyPr/>
          <a:lstStyle/>
          <a:p>
            <a:pPr lvl="0">
              <a:buClr>
                <a:srgbClr val="F3A447"/>
              </a:buClr>
              <a:buSzPct val="85000"/>
              <a:buFont typeface="Wingdings 2"/>
              <a:buChar char=""/>
            </a:pPr>
            <a:r>
              <a:rPr lang="en-US" dirty="0" smtClean="0">
                <a:solidFill>
                  <a:prstClr val="black"/>
                </a:solidFill>
                <a:latin typeface="Constantia"/>
              </a:rPr>
              <a:t>1. Introduction</a:t>
            </a:r>
          </a:p>
          <a:p>
            <a:pPr lvl="0">
              <a:buClr>
                <a:srgbClr val="F3A447"/>
              </a:buClr>
              <a:buSzPct val="85000"/>
              <a:buFont typeface="Wingdings 2"/>
              <a:buChar char=""/>
            </a:pPr>
            <a:r>
              <a:rPr lang="en-US" dirty="0" smtClean="0">
                <a:solidFill>
                  <a:prstClr val="black"/>
                </a:solidFill>
                <a:latin typeface="Constantia"/>
              </a:rPr>
              <a:t>2. Objective</a:t>
            </a:r>
          </a:p>
          <a:p>
            <a:pPr>
              <a:buClr>
                <a:srgbClr val="F3A447"/>
              </a:buClr>
              <a:buSzPct val="85000"/>
              <a:buFont typeface="Wingdings 2"/>
              <a:buChar char=""/>
            </a:pPr>
            <a:r>
              <a:rPr lang="en-US" dirty="0" smtClean="0">
                <a:solidFill>
                  <a:prstClr val="black"/>
                </a:solidFill>
                <a:latin typeface="Constantia"/>
              </a:rPr>
              <a:t>3. Hardware &amp; Software requirements.</a:t>
            </a:r>
          </a:p>
          <a:p>
            <a:pPr>
              <a:buClr>
                <a:srgbClr val="F3A447"/>
              </a:buClr>
              <a:buSzPct val="85000"/>
              <a:buFont typeface="Wingdings 2"/>
              <a:buChar char=""/>
            </a:pPr>
            <a:r>
              <a:rPr lang="en-US" dirty="0" smtClean="0">
                <a:solidFill>
                  <a:prstClr val="black"/>
                </a:solidFill>
                <a:latin typeface="Constantia"/>
              </a:rPr>
              <a:t>4. About Recommender Systems.</a:t>
            </a:r>
          </a:p>
          <a:p>
            <a:pPr>
              <a:buClr>
                <a:srgbClr val="F3A447"/>
              </a:buClr>
              <a:buSzPct val="85000"/>
              <a:buFont typeface="Wingdings 2"/>
              <a:buChar char=""/>
            </a:pPr>
            <a:r>
              <a:rPr lang="en-US" dirty="0" smtClean="0">
                <a:solidFill>
                  <a:prstClr val="black"/>
                </a:solidFill>
                <a:latin typeface="Constantia"/>
              </a:rPr>
              <a:t>5.Objectives of Recommender Systems.</a:t>
            </a:r>
          </a:p>
          <a:p>
            <a:pPr>
              <a:buClr>
                <a:srgbClr val="F3A447"/>
              </a:buClr>
              <a:buSzPct val="85000"/>
              <a:buFont typeface="Wingdings 2"/>
              <a:buChar char=""/>
            </a:pPr>
            <a:r>
              <a:rPr lang="en-US" dirty="0" smtClean="0">
                <a:solidFill>
                  <a:prstClr val="black"/>
                </a:solidFill>
                <a:latin typeface="Constantia"/>
              </a:rPr>
              <a:t>6. Advantages</a:t>
            </a:r>
          </a:p>
          <a:p>
            <a:pPr>
              <a:buClr>
                <a:srgbClr val="F3A447"/>
              </a:buClr>
              <a:buSzPct val="85000"/>
              <a:buFont typeface="Wingdings 2"/>
              <a:buChar char=""/>
            </a:pPr>
            <a:r>
              <a:rPr lang="en-US" dirty="0" smtClean="0">
                <a:solidFill>
                  <a:prstClr val="black"/>
                </a:solidFill>
                <a:latin typeface="Constantia"/>
              </a:rPr>
              <a:t>7.Applications.</a:t>
            </a:r>
          </a:p>
          <a:p>
            <a:pPr>
              <a:buClr>
                <a:srgbClr val="F3A447"/>
              </a:buClr>
              <a:buSzPct val="85000"/>
              <a:buFont typeface="Wingdings 2"/>
              <a:buChar char=""/>
            </a:pPr>
            <a:r>
              <a:rPr lang="en-US" dirty="0" smtClean="0">
                <a:solidFill>
                  <a:prstClr val="black"/>
                </a:solidFill>
                <a:latin typeface="Constantia"/>
              </a:rPr>
              <a:t>8. Future Scope.</a:t>
            </a:r>
          </a:p>
          <a:p>
            <a:pPr>
              <a:buClr>
                <a:srgbClr val="F3A447"/>
              </a:buClr>
              <a:buSzPct val="85000"/>
              <a:buFont typeface="Wingdings 2"/>
              <a:buChar char=""/>
            </a:pPr>
            <a:r>
              <a:rPr lang="en-US" dirty="0" smtClean="0">
                <a:solidFill>
                  <a:prstClr val="black"/>
                </a:solidFill>
                <a:latin typeface="Constantia"/>
              </a:rPr>
              <a:t>9. Conclusion.</a:t>
            </a:r>
          </a:p>
          <a:p>
            <a:pPr>
              <a:buNone/>
            </a:pPr>
            <a:endParaRPr lang="en-US" dirty="0" smtClean="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1143000"/>
          </a:xfrm>
        </p:spPr>
        <p:txBody>
          <a:bodyPr/>
          <a:lstStyle/>
          <a:p>
            <a:pPr algn="ctr"/>
            <a:r>
              <a:rPr lang="en-US" dirty="0" smtClean="0">
                <a:solidFill>
                  <a:schemeClr val="bg2">
                    <a:lumMod val="50000"/>
                  </a:schemeClr>
                </a:solidFill>
                <a:latin typeface="Calibri" pitchFamily="34" charset="0"/>
                <a:cs typeface="Calibri" pitchFamily="34" charset="0"/>
              </a:rPr>
              <a:t>Introduction</a:t>
            </a:r>
            <a:endParaRPr lang="en-US" dirty="0">
              <a:solidFill>
                <a:schemeClr val="bg2">
                  <a:lumMod val="50000"/>
                </a:schemeClr>
              </a:solidFill>
              <a:latin typeface="Calibri" pitchFamily="34" charset="0"/>
              <a:cs typeface="Calibri" pitchFamily="34" charset="0"/>
            </a:endParaRPr>
          </a:p>
        </p:txBody>
      </p:sp>
      <p:sp>
        <p:nvSpPr>
          <p:cNvPr id="3" name="Content Placeholder 2"/>
          <p:cNvSpPr>
            <a:spLocks noGrp="1"/>
          </p:cNvSpPr>
          <p:nvPr>
            <p:ph idx="1"/>
          </p:nvPr>
        </p:nvSpPr>
        <p:spPr>
          <a:xfrm>
            <a:off x="0" y="1295400"/>
            <a:ext cx="9144000" cy="5562600"/>
          </a:xfrm>
        </p:spPr>
        <p:txBody>
          <a:bodyPr>
            <a:normAutofit fontScale="92500"/>
          </a:bodyPr>
          <a:lstStyle/>
          <a:p>
            <a:r>
              <a:rPr lang="en-US" dirty="0" smtClean="0"/>
              <a:t>Tourism can be considered as most favourite pass time when people get free time. Several travel organizations are available on the web. </a:t>
            </a:r>
          </a:p>
          <a:p>
            <a:r>
              <a:rPr lang="en-US" dirty="0" smtClean="0"/>
              <a:t>The people or the tourist select their own Travel Package according to their personal interest. </a:t>
            </a:r>
          </a:p>
          <a:p>
            <a:r>
              <a:rPr lang="en-US" dirty="0" smtClean="0"/>
              <a:t>The travel companies concentrate on the interest associated with tourist making sure to increase their particular market value and supply enormous package deals. So that they can make their Travel Package more effective.</a:t>
            </a:r>
          </a:p>
          <a:p>
            <a:r>
              <a:rPr lang="en-US" dirty="0" smtClean="0"/>
              <a:t>Tourism has thus a great influence on the world economy and it is important for the European market to maintain the leader position. This can only happen if the industry will keep up with the newest technology innovations and will be able to quickly adopt them.</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1143000"/>
          </a:xfrm>
        </p:spPr>
        <p:txBody>
          <a:bodyPr/>
          <a:lstStyle/>
          <a:p>
            <a:pPr algn="ctr"/>
            <a:r>
              <a:rPr lang="en-US" dirty="0" smtClean="0">
                <a:solidFill>
                  <a:schemeClr val="bg2">
                    <a:lumMod val="50000"/>
                  </a:schemeClr>
                </a:solidFill>
                <a:latin typeface="Calibri" pitchFamily="34" charset="0"/>
                <a:cs typeface="Calibri" pitchFamily="34" charset="0"/>
              </a:rPr>
              <a:t>Objective</a:t>
            </a:r>
            <a:endParaRPr lang="en-US" dirty="0">
              <a:solidFill>
                <a:schemeClr val="bg2">
                  <a:lumMod val="50000"/>
                </a:schemeClr>
              </a:solidFill>
              <a:latin typeface="Calibri" pitchFamily="34" charset="0"/>
              <a:cs typeface="Calibri" pitchFamily="34" charset="0"/>
            </a:endParaRPr>
          </a:p>
        </p:txBody>
      </p:sp>
      <p:sp>
        <p:nvSpPr>
          <p:cNvPr id="3" name="Content Placeholder 2"/>
          <p:cNvSpPr>
            <a:spLocks noGrp="1"/>
          </p:cNvSpPr>
          <p:nvPr>
            <p:ph idx="1"/>
          </p:nvPr>
        </p:nvSpPr>
        <p:spPr>
          <a:xfrm>
            <a:off x="0" y="1295400"/>
            <a:ext cx="9144000" cy="5562600"/>
          </a:xfrm>
        </p:spPr>
        <p:txBody>
          <a:bodyPr>
            <a:normAutofit/>
          </a:bodyPr>
          <a:lstStyle/>
          <a:p>
            <a:r>
              <a:rPr lang="en-US" dirty="0" smtClean="0"/>
              <a:t>Tourism is the world's largest industry and one of the objectives of tourism development is economic gain.</a:t>
            </a:r>
          </a:p>
          <a:p>
            <a:r>
              <a:rPr lang="en-US" dirty="0" smtClean="0"/>
              <a:t>In economic terms the travel and tourism industry is able to do three key things: </a:t>
            </a:r>
          </a:p>
          <a:p>
            <a:pPr>
              <a:buNone/>
            </a:pPr>
            <a:r>
              <a:rPr lang="en-US" dirty="0" smtClean="0"/>
              <a:t>1- It gives vigour to economies. </a:t>
            </a:r>
          </a:p>
          <a:p>
            <a:pPr>
              <a:buNone/>
            </a:pPr>
            <a:r>
              <a:rPr lang="en-US" dirty="0" smtClean="0"/>
              <a:t>2 - It offers people jobs and career prospects. </a:t>
            </a:r>
          </a:p>
          <a:p>
            <a:pPr>
              <a:buNone/>
            </a:pPr>
            <a:r>
              <a:rPr lang="en-US" dirty="0" smtClean="0"/>
              <a:t>3 - It stimulates development.</a:t>
            </a:r>
          </a:p>
          <a:p>
            <a:r>
              <a:rPr lang="en-US" dirty="0" smtClean="0"/>
              <a:t>The purpose of the travel and tourism management system project is to create a system that automates travel processes and events and to build a system that enables all travel related operations to be carried out.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066800"/>
          </a:xfrm>
        </p:spPr>
        <p:txBody>
          <a:bodyPr/>
          <a:lstStyle/>
          <a:p>
            <a:endParaRPr lang="en-US" dirty="0"/>
          </a:p>
        </p:txBody>
      </p:sp>
      <p:sp>
        <p:nvSpPr>
          <p:cNvPr id="3" name="Content Placeholder 2"/>
          <p:cNvSpPr>
            <a:spLocks noGrp="1"/>
          </p:cNvSpPr>
          <p:nvPr>
            <p:ph idx="1"/>
          </p:nvPr>
        </p:nvSpPr>
        <p:spPr>
          <a:xfrm>
            <a:off x="0" y="1219200"/>
            <a:ext cx="9144000" cy="5638800"/>
          </a:xfrm>
        </p:spPr>
        <p:txBody>
          <a:bodyPr/>
          <a:lstStyle/>
          <a:p>
            <a:r>
              <a:rPr lang="en-US" dirty="0" smtClean="0"/>
              <a:t>The system also helps to promote responsible and interesting tourism so that people can enjoy their holidays at their favorable places.</a:t>
            </a:r>
          </a:p>
          <a:p>
            <a:r>
              <a:rPr lang="en-US" dirty="0" smtClean="0"/>
              <a:t>This system also helps to develop tourism with different cultures so that they enrich the tourism experience and build pride.</a:t>
            </a:r>
          </a:p>
          <a:p>
            <a:r>
              <a:rPr lang="en-US" dirty="0" smtClean="0"/>
              <a:t>It also provide a better way to connect with various events and also gives tours related information like which places are tourist attractions, cities, and provinces. Tourist can also get the Map and navigation system and temperature and weather information.</a:t>
            </a:r>
          </a:p>
          <a:p>
            <a:r>
              <a:rPr lang="en-US" dirty="0" smtClean="0"/>
              <a:t>And, at last it keeps a history of visited places of its users.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53400" cy="1143000"/>
          </a:xfrm>
        </p:spPr>
        <p:txBody>
          <a:bodyPr>
            <a:normAutofit fontScale="90000"/>
          </a:bodyPr>
          <a:lstStyle/>
          <a:p>
            <a:pPr algn="ctr"/>
            <a:r>
              <a:rPr lang="en-US" dirty="0" smtClean="0">
                <a:solidFill>
                  <a:schemeClr val="bg2">
                    <a:lumMod val="50000"/>
                  </a:schemeClr>
                </a:solidFill>
              </a:rPr>
              <a:t>HARDWARE &amp; </a:t>
            </a:r>
            <a:r>
              <a:rPr lang="en-US" dirty="0" smtClean="0">
                <a:solidFill>
                  <a:schemeClr val="bg2">
                    <a:lumMod val="50000"/>
                  </a:schemeClr>
                </a:solidFill>
                <a:latin typeface="Calibri" pitchFamily="34" charset="0"/>
                <a:cs typeface="Calibri" pitchFamily="34" charset="0"/>
              </a:rPr>
              <a:t>SOFTWARE</a:t>
            </a:r>
            <a:r>
              <a:rPr lang="en-US" dirty="0" smtClean="0">
                <a:solidFill>
                  <a:schemeClr val="bg2">
                    <a:lumMod val="50000"/>
                  </a:schemeClr>
                </a:solidFill>
              </a:rPr>
              <a:t> REQUIREMENT</a:t>
            </a:r>
            <a:endParaRPr lang="en-US" dirty="0">
              <a:solidFill>
                <a:schemeClr val="bg2">
                  <a:lumMod val="50000"/>
                </a:schemeClr>
              </a:solidFill>
            </a:endParaRPr>
          </a:p>
        </p:txBody>
      </p:sp>
      <p:sp>
        <p:nvSpPr>
          <p:cNvPr id="3" name="Content Placeholder 2"/>
          <p:cNvSpPr>
            <a:spLocks noGrp="1"/>
          </p:cNvSpPr>
          <p:nvPr>
            <p:ph idx="1"/>
          </p:nvPr>
        </p:nvSpPr>
        <p:spPr>
          <a:xfrm>
            <a:off x="0" y="1371600"/>
            <a:ext cx="9144000" cy="5486400"/>
          </a:xfrm>
        </p:spPr>
        <p:txBody>
          <a:bodyPr/>
          <a:lstStyle/>
          <a:p>
            <a:r>
              <a:rPr lang="en-US" dirty="0" smtClean="0"/>
              <a:t>Hardware Used: </a:t>
            </a:r>
          </a:p>
          <a:p>
            <a:pPr>
              <a:buNone/>
            </a:pPr>
            <a:r>
              <a:rPr lang="en-US" dirty="0" smtClean="0"/>
              <a:t> 1. A portable PC or a working laptop.</a:t>
            </a:r>
          </a:p>
          <a:p>
            <a:pPr>
              <a:buNone/>
            </a:pPr>
            <a:r>
              <a:rPr lang="en-US" dirty="0" smtClean="0"/>
              <a:t> 2. A minimum RAM of 8GB or 32 GB hard disk drive. </a:t>
            </a:r>
          </a:p>
          <a:p>
            <a:pPr>
              <a:buNone/>
            </a:pPr>
            <a:r>
              <a:rPr lang="en-US" dirty="0" smtClean="0"/>
              <a:t>3. Intel Core-i5 Processor, 8th Generation(minimum)</a:t>
            </a:r>
          </a:p>
          <a:p>
            <a:pPr>
              <a:buNone/>
            </a:pPr>
            <a:endParaRPr lang="en-US" dirty="0" smtClean="0"/>
          </a:p>
          <a:p>
            <a:r>
              <a:rPr lang="en-US" dirty="0" smtClean="0"/>
              <a:t> Software Used: </a:t>
            </a:r>
          </a:p>
          <a:p>
            <a:pPr>
              <a:buNone/>
            </a:pPr>
            <a:r>
              <a:rPr lang="en-US" dirty="0" smtClean="0"/>
              <a:t>1. HADOOP/Python frameworks environment system that act as a tool for analysis &amp; recommendations to tourist(if needed). </a:t>
            </a:r>
          </a:p>
          <a:p>
            <a:pPr>
              <a:buNone/>
            </a:pPr>
            <a:r>
              <a:rPr lang="en-US" dirty="0" smtClean="0"/>
              <a:t>2. Technology: Java</a:t>
            </a:r>
          </a:p>
          <a:p>
            <a:pPr>
              <a:buNone/>
            </a:pPr>
            <a:r>
              <a:rPr lang="en-US" dirty="0" smtClean="0"/>
              <a:t>3. Database used : MySQL5.0</a:t>
            </a:r>
          </a:p>
          <a:p>
            <a:pPr lvl="8"/>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53400" cy="1143000"/>
          </a:xfrm>
        </p:spPr>
        <p:txBody>
          <a:bodyPr/>
          <a:lstStyle/>
          <a:p>
            <a:pPr algn="ctr"/>
            <a:r>
              <a:rPr lang="en-US" dirty="0" smtClean="0">
                <a:solidFill>
                  <a:schemeClr val="bg2">
                    <a:lumMod val="50000"/>
                  </a:schemeClr>
                </a:solidFill>
              </a:rPr>
              <a:t>ABOUT RECOMMENDER SYSTEMS</a:t>
            </a:r>
            <a:endParaRPr lang="en-US" dirty="0">
              <a:solidFill>
                <a:schemeClr val="bg2">
                  <a:lumMod val="50000"/>
                </a:schemeClr>
              </a:solidFill>
            </a:endParaRPr>
          </a:p>
        </p:txBody>
      </p:sp>
      <p:sp>
        <p:nvSpPr>
          <p:cNvPr id="3" name="Content Placeholder 2"/>
          <p:cNvSpPr>
            <a:spLocks noGrp="1"/>
          </p:cNvSpPr>
          <p:nvPr>
            <p:ph idx="1"/>
          </p:nvPr>
        </p:nvSpPr>
        <p:spPr>
          <a:xfrm>
            <a:off x="0" y="1371600"/>
            <a:ext cx="8153400" cy="5486400"/>
          </a:xfrm>
        </p:spPr>
        <p:txBody>
          <a:bodyPr/>
          <a:lstStyle/>
          <a:p>
            <a:r>
              <a:rPr lang="en-US" dirty="0" smtClean="0"/>
              <a:t>Recommend information or products &amp; services. </a:t>
            </a:r>
          </a:p>
          <a:p>
            <a:r>
              <a:rPr lang="en-US" dirty="0" smtClean="0"/>
              <a:t>Support customers’decision making process.</a:t>
            </a:r>
          </a:p>
          <a:p>
            <a:r>
              <a:rPr lang="en-US" dirty="0" smtClean="0"/>
              <a:t> Map customer needs and constraints on product selections, using knowledge-based methods.</a:t>
            </a:r>
          </a:p>
          <a:p>
            <a:r>
              <a:rPr lang="en-US" dirty="0" smtClean="0"/>
              <a:t>Recommend information or products based on customer profiles (preferences and feedback).</a:t>
            </a:r>
          </a:p>
          <a:p>
            <a:r>
              <a:rPr lang="en-US" dirty="0" smtClean="0"/>
              <a:t> Recommend products similar to products the customer liked in the past (content-based filtering).</a:t>
            </a:r>
          </a:p>
          <a:p>
            <a:r>
              <a:rPr lang="en-US" dirty="0" smtClean="0"/>
              <a:t> Recommend products similar customers liked in the past (collaborative filtering).</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239000" cy="1143000"/>
          </a:xfrm>
        </p:spPr>
        <p:txBody>
          <a:bodyPr/>
          <a:lstStyle/>
          <a:p>
            <a:r>
              <a:rPr lang="en-US" dirty="0" smtClean="0">
                <a:solidFill>
                  <a:schemeClr val="bg2">
                    <a:lumMod val="50000"/>
                  </a:schemeClr>
                </a:solidFill>
              </a:rPr>
              <a:t>Collaborative filtering</a:t>
            </a:r>
            <a:endParaRPr lang="en-US" dirty="0">
              <a:solidFill>
                <a:schemeClr val="bg2">
                  <a:lumMod val="50000"/>
                </a:schemeClr>
              </a:solidFill>
            </a:endParaRPr>
          </a:p>
        </p:txBody>
      </p:sp>
      <p:sp>
        <p:nvSpPr>
          <p:cNvPr id="3" name="Content Placeholder 2"/>
          <p:cNvSpPr>
            <a:spLocks noGrp="1"/>
          </p:cNvSpPr>
          <p:nvPr>
            <p:ph idx="1"/>
          </p:nvPr>
        </p:nvSpPr>
        <p:spPr>
          <a:xfrm>
            <a:off x="0" y="1219200"/>
            <a:ext cx="9144000" cy="5638800"/>
          </a:xfrm>
        </p:spPr>
        <p:txBody>
          <a:bodyPr>
            <a:normAutofit fontScale="92500" lnSpcReduction="10000"/>
          </a:bodyPr>
          <a:lstStyle/>
          <a:p>
            <a:pPr>
              <a:buFont typeface="Wingdings" pitchFamily="2" charset="2"/>
              <a:buChar char="§"/>
            </a:pPr>
            <a:r>
              <a:rPr lang="en-US" dirty="0" smtClean="0"/>
              <a:t>Pros :</a:t>
            </a:r>
          </a:p>
          <a:p>
            <a:r>
              <a:rPr lang="en-US" dirty="0" smtClean="0"/>
              <a:t>Require minimal knowledge engineering efforts.</a:t>
            </a:r>
          </a:p>
          <a:p>
            <a:r>
              <a:rPr lang="en-US" dirty="0" smtClean="0"/>
              <a:t> Users and products are symbols without any internal structure or characteristics.</a:t>
            </a:r>
          </a:p>
          <a:p>
            <a:endParaRPr lang="en-US" dirty="0" smtClean="0"/>
          </a:p>
          <a:p>
            <a:pPr>
              <a:buFont typeface="Wingdings" pitchFamily="2" charset="2"/>
              <a:buChar char="§"/>
            </a:pPr>
            <a:r>
              <a:rPr lang="en-US" dirty="0" smtClean="0"/>
              <a:t>Cons: </a:t>
            </a:r>
          </a:p>
          <a:p>
            <a:r>
              <a:rPr lang="en-US" dirty="0" smtClean="0"/>
              <a:t>Requires a large number of explicit and reliable “rates” to bootstrap (new user problem &amp; new item problem). Requires products to be standardized (users should have bought exactly the same product).</a:t>
            </a:r>
          </a:p>
          <a:p>
            <a:r>
              <a:rPr lang="en-US" dirty="0" smtClean="0"/>
              <a:t>Does not provide information about products or explanations for the recommendations.</a:t>
            </a:r>
          </a:p>
          <a:p>
            <a:r>
              <a:rPr lang="en-US" dirty="0" smtClean="0"/>
              <a:t> Does not support sequential decision making or recommendation of “good bundling”, e.g., a travel package.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53400" cy="1143000"/>
          </a:xfrm>
        </p:spPr>
        <p:txBody>
          <a:bodyPr/>
          <a:lstStyle/>
          <a:p>
            <a:r>
              <a:rPr lang="en-US" dirty="0" smtClean="0">
                <a:solidFill>
                  <a:schemeClr val="bg2">
                    <a:lumMod val="50000"/>
                  </a:schemeClr>
                </a:solidFill>
              </a:rPr>
              <a:t>Content-based filtering</a:t>
            </a:r>
            <a:endParaRPr lang="en-US" dirty="0">
              <a:solidFill>
                <a:schemeClr val="bg2">
                  <a:lumMod val="50000"/>
                </a:schemeClr>
              </a:solidFill>
            </a:endParaRPr>
          </a:p>
        </p:txBody>
      </p:sp>
      <p:sp>
        <p:nvSpPr>
          <p:cNvPr id="3" name="Content Placeholder 2"/>
          <p:cNvSpPr>
            <a:spLocks noGrp="1"/>
          </p:cNvSpPr>
          <p:nvPr>
            <p:ph idx="1"/>
          </p:nvPr>
        </p:nvSpPr>
        <p:spPr>
          <a:xfrm>
            <a:off x="0" y="1295400"/>
            <a:ext cx="9144000" cy="5562600"/>
          </a:xfrm>
        </p:spPr>
        <p:txBody>
          <a:bodyPr/>
          <a:lstStyle/>
          <a:p>
            <a:pPr>
              <a:buFont typeface="Wingdings" pitchFamily="2" charset="2"/>
              <a:buChar char="§"/>
            </a:pPr>
            <a:r>
              <a:rPr lang="en-US" dirty="0" smtClean="0"/>
              <a:t> Pros: </a:t>
            </a:r>
          </a:p>
          <a:p>
            <a:r>
              <a:rPr lang="en-US" dirty="0" smtClean="0"/>
              <a:t>Provides explanations of recommendations and relevant product information. </a:t>
            </a:r>
          </a:p>
          <a:p>
            <a:r>
              <a:rPr lang="en-US" dirty="0" smtClean="0"/>
              <a:t>New items can be recommended without specific rates.</a:t>
            </a:r>
          </a:p>
          <a:p>
            <a:endParaRPr lang="en-US" dirty="0" smtClean="0"/>
          </a:p>
          <a:p>
            <a:pPr>
              <a:buFont typeface="Wingdings" pitchFamily="2" charset="2"/>
              <a:buChar char="§"/>
            </a:pPr>
            <a:r>
              <a:rPr lang="en-US" dirty="0" smtClean="0"/>
              <a:t>Cons: </a:t>
            </a:r>
          </a:p>
          <a:p>
            <a:r>
              <a:rPr lang="en-US" dirty="0" smtClean="0"/>
              <a:t>Requires a large number of explicit “rates” to bootstrap (new user problem).</a:t>
            </a:r>
          </a:p>
          <a:p>
            <a:r>
              <a:rPr lang="en-US" dirty="0" smtClean="0"/>
              <a:t> Recommendation only suggests items similar to items rated or used in the past (overspecialization).</a:t>
            </a:r>
          </a:p>
          <a:p>
            <a:r>
              <a:rPr lang="en-US" dirty="0" smtClean="0"/>
              <a:t> Recommendation is limited by the features explicitly associated with the items/products.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611</TotalTime>
  <Words>1147</Words>
  <Application>Microsoft Office PowerPoint</Application>
  <PresentationFormat>On-screen Show (4:3)</PresentationFormat>
  <Paragraphs>121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Opulent</vt:lpstr>
      <vt:lpstr>MINI PROJECT-II PRESENTATION</vt:lpstr>
      <vt:lpstr>CONTENTS</vt:lpstr>
      <vt:lpstr>Introduction</vt:lpstr>
      <vt:lpstr>Objective</vt:lpstr>
      <vt:lpstr>Slide 5</vt:lpstr>
      <vt:lpstr>HARDWARE &amp; SOFTWARE REQUIREMENT</vt:lpstr>
      <vt:lpstr>ABOUT RECOMMENDER SYSTEMS</vt:lpstr>
      <vt:lpstr>Collaborative filtering</vt:lpstr>
      <vt:lpstr>Content-based filtering</vt:lpstr>
      <vt:lpstr>Objectives of recommender systems</vt:lpstr>
      <vt:lpstr>ADVANTAGES</vt:lpstr>
      <vt:lpstr>APPLICATIONS</vt:lpstr>
      <vt:lpstr>FUTURE SCOPE</vt:lpstr>
      <vt:lpstr>COnCLUSIOn</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PROJECT-II PRESENTATION</dc:title>
  <dc:creator>Windows User</dc:creator>
  <cp:lastModifiedBy>Windows User</cp:lastModifiedBy>
  <cp:revision>65</cp:revision>
  <dcterms:created xsi:type="dcterms:W3CDTF">2021-05-05T14:55:36Z</dcterms:created>
  <dcterms:modified xsi:type="dcterms:W3CDTF">2021-05-08T05:20:54Z</dcterms:modified>
</cp:coreProperties>
</file>