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5"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A2F1227D-12BB-44C6-AB09-39B27FBFBEA0}" type="datetimeFigureOut">
              <a:rPr lang="en-US" smtClean="0"/>
              <a:pPr/>
              <a:t>29-Nov-20</a:t>
            </a:fld>
            <a:endParaRPr lang="en-US" dirty="0"/>
          </a:p>
        </p:txBody>
      </p:sp>
      <p:sp>
        <p:nvSpPr>
          <p:cNvPr id="16" name="Slide Number Placeholder 15"/>
          <p:cNvSpPr>
            <a:spLocks noGrp="1"/>
          </p:cNvSpPr>
          <p:nvPr>
            <p:ph type="sldNum" sz="quarter" idx="11"/>
          </p:nvPr>
        </p:nvSpPr>
        <p:spPr/>
        <p:txBody>
          <a:bodyPr/>
          <a:lstStyle/>
          <a:p>
            <a:fld id="{20468262-1DB9-4F9B-BDE5-50C65485E44C}"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F1227D-12BB-44C6-AB09-39B27FBFBEA0}" type="datetimeFigureOut">
              <a:rPr lang="en-US" smtClean="0"/>
              <a:pPr/>
              <a:t>29-Nov-20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468262-1DB9-4F9B-BDE5-50C65485E44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F1227D-12BB-44C6-AB09-39B27FBFBEA0}" type="datetimeFigureOut">
              <a:rPr lang="en-US" smtClean="0"/>
              <a:pPr/>
              <a:t>29-Nov-20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468262-1DB9-4F9B-BDE5-50C65485E44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A2F1227D-12BB-44C6-AB09-39B27FBFBEA0}" type="datetimeFigureOut">
              <a:rPr lang="en-US" smtClean="0"/>
              <a:pPr/>
              <a:t>29-Nov-20</a:t>
            </a:fld>
            <a:endParaRPr lang="en-US" dirty="0"/>
          </a:p>
        </p:txBody>
      </p:sp>
      <p:sp>
        <p:nvSpPr>
          <p:cNvPr id="15" name="Slide Number Placeholder 14"/>
          <p:cNvSpPr>
            <a:spLocks noGrp="1"/>
          </p:cNvSpPr>
          <p:nvPr>
            <p:ph type="sldNum" sz="quarter" idx="15"/>
          </p:nvPr>
        </p:nvSpPr>
        <p:spPr/>
        <p:txBody>
          <a:bodyPr/>
          <a:lstStyle>
            <a:lvl1pPr algn="ctr">
              <a:defRPr/>
            </a:lvl1pPr>
          </a:lstStyle>
          <a:p>
            <a:fld id="{20468262-1DB9-4F9B-BDE5-50C65485E44C}"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F1227D-12BB-44C6-AB09-39B27FBFBEA0}" type="datetimeFigureOut">
              <a:rPr lang="en-US" smtClean="0"/>
              <a:pPr/>
              <a:t>29-Nov-20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468262-1DB9-4F9B-BDE5-50C65485E44C}"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2F1227D-12BB-44C6-AB09-39B27FBFBEA0}" type="datetimeFigureOut">
              <a:rPr lang="en-US" smtClean="0"/>
              <a:pPr/>
              <a:t>29-Nov-20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468262-1DB9-4F9B-BDE5-50C65485E44C}"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0468262-1DB9-4F9B-BDE5-50C65485E44C}"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A2F1227D-12BB-44C6-AB09-39B27FBFBEA0}" type="datetimeFigureOut">
              <a:rPr lang="en-US" smtClean="0"/>
              <a:pPr/>
              <a:t>29-Nov-20</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F1227D-12BB-44C6-AB09-39B27FBFBEA0}" type="datetimeFigureOut">
              <a:rPr lang="en-US" smtClean="0"/>
              <a:pPr/>
              <a:t>29-Nov-20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468262-1DB9-4F9B-BDE5-50C65485E44C}"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1227D-12BB-44C6-AB09-39B27FBFBEA0}" type="datetimeFigureOut">
              <a:rPr lang="en-US" smtClean="0"/>
              <a:pPr/>
              <a:t>29-Nov-20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468262-1DB9-4F9B-BDE5-50C65485E44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A2F1227D-12BB-44C6-AB09-39B27FBFBEA0}" type="datetimeFigureOut">
              <a:rPr lang="en-US" smtClean="0"/>
              <a:pPr/>
              <a:t>29-Nov-20</a:t>
            </a:fld>
            <a:endParaRPr lang="en-US" dirty="0"/>
          </a:p>
        </p:txBody>
      </p:sp>
      <p:sp>
        <p:nvSpPr>
          <p:cNvPr id="9" name="Slide Number Placeholder 8"/>
          <p:cNvSpPr>
            <a:spLocks noGrp="1"/>
          </p:cNvSpPr>
          <p:nvPr>
            <p:ph type="sldNum" sz="quarter" idx="15"/>
          </p:nvPr>
        </p:nvSpPr>
        <p:spPr/>
        <p:txBody>
          <a:bodyPr/>
          <a:lstStyle/>
          <a:p>
            <a:fld id="{20468262-1DB9-4F9B-BDE5-50C65485E44C}"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A2F1227D-12BB-44C6-AB09-39B27FBFBEA0}" type="datetimeFigureOut">
              <a:rPr lang="en-US" smtClean="0"/>
              <a:pPr/>
              <a:t>29-Nov-20</a:t>
            </a:fld>
            <a:endParaRPr lang="en-US" dirty="0"/>
          </a:p>
        </p:txBody>
      </p:sp>
      <p:sp>
        <p:nvSpPr>
          <p:cNvPr id="9" name="Slide Number Placeholder 8"/>
          <p:cNvSpPr>
            <a:spLocks noGrp="1"/>
          </p:cNvSpPr>
          <p:nvPr>
            <p:ph type="sldNum" sz="quarter" idx="11"/>
          </p:nvPr>
        </p:nvSpPr>
        <p:spPr/>
        <p:txBody>
          <a:bodyPr/>
          <a:lstStyle/>
          <a:p>
            <a:fld id="{20468262-1DB9-4F9B-BDE5-50C65485E44C}"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A2F1227D-12BB-44C6-AB09-39B27FBFBEA0}" type="datetimeFigureOut">
              <a:rPr lang="en-US" smtClean="0"/>
              <a:pPr/>
              <a:t>29-Nov-20</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0468262-1DB9-4F9B-BDE5-50C65485E44C}"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0"/>
            <a:ext cx="8305800" cy="4267200"/>
          </a:xfrm>
        </p:spPr>
        <p:txBody>
          <a:bodyPr/>
          <a:lstStyle/>
          <a:p>
            <a:r>
              <a:rPr lang="en-US" dirty="0" smtClean="0">
                <a:solidFill>
                  <a:schemeClr val="tx2">
                    <a:lumMod val="50000"/>
                  </a:schemeClr>
                </a:solidFill>
              </a:rPr>
              <a:t>ON</a:t>
            </a:r>
          </a:p>
          <a:p>
            <a:r>
              <a:rPr lang="en-US" b="1" dirty="0" smtClean="0">
                <a:solidFill>
                  <a:schemeClr val="tx2">
                    <a:lumMod val="50000"/>
                  </a:schemeClr>
                </a:solidFill>
              </a:rPr>
              <a:t>IOT Based AIR QUALITY MONITORING SYSTEM</a:t>
            </a:r>
          </a:p>
          <a:p>
            <a:r>
              <a:rPr lang="en-US" b="1" dirty="0" smtClean="0">
                <a:solidFill>
                  <a:schemeClr val="tx2">
                    <a:lumMod val="50000"/>
                  </a:schemeClr>
                </a:solidFill>
              </a:rPr>
              <a:t>&amp;</a:t>
            </a:r>
          </a:p>
          <a:p>
            <a:r>
              <a:rPr lang="en-US" b="1" dirty="0" smtClean="0">
                <a:solidFill>
                  <a:schemeClr val="tx2">
                    <a:lumMod val="50000"/>
                  </a:schemeClr>
                </a:solidFill>
              </a:rPr>
              <a:t>INTRODUCTION TO IOT  AND ARDUINO</a:t>
            </a:r>
          </a:p>
          <a:p>
            <a:endParaRPr lang="en-US" b="1" dirty="0" smtClean="0">
              <a:solidFill>
                <a:schemeClr val="tx2">
                  <a:lumMod val="50000"/>
                </a:schemeClr>
              </a:solidFill>
            </a:endParaRPr>
          </a:p>
          <a:p>
            <a:endParaRPr lang="en-US" b="1" dirty="0" smtClean="0">
              <a:solidFill>
                <a:schemeClr val="tx2">
                  <a:lumMod val="50000"/>
                </a:schemeClr>
              </a:solidFill>
            </a:endParaRPr>
          </a:p>
          <a:p>
            <a:pPr algn="r"/>
            <a:r>
              <a:rPr lang="en-US" b="1" dirty="0" smtClean="0">
                <a:solidFill>
                  <a:schemeClr val="tx2">
                    <a:lumMod val="50000"/>
                  </a:schemeClr>
                </a:solidFill>
              </a:rPr>
              <a:t>PRESENTED BY: ABHISHANK PANDEY</a:t>
            </a:r>
          </a:p>
          <a:p>
            <a:pPr algn="r"/>
            <a:r>
              <a:rPr lang="en-US" b="1" dirty="0" smtClean="0">
                <a:solidFill>
                  <a:schemeClr val="tx2">
                    <a:lumMod val="50000"/>
                  </a:schemeClr>
                </a:solidFill>
              </a:rPr>
              <a:t>SECTION-I</a:t>
            </a:r>
          </a:p>
          <a:p>
            <a:pPr algn="r"/>
            <a:r>
              <a:rPr lang="en-US" b="1" dirty="0" smtClean="0">
                <a:solidFill>
                  <a:schemeClr val="tx2">
                    <a:lumMod val="50000"/>
                  </a:schemeClr>
                </a:solidFill>
              </a:rPr>
              <a:t>UNIVERSITY ROLL.NO-181500011 </a:t>
            </a:r>
          </a:p>
          <a:p>
            <a:endParaRPr lang="en-US" dirty="0"/>
          </a:p>
        </p:txBody>
      </p:sp>
      <p:sp>
        <p:nvSpPr>
          <p:cNvPr id="2" name="Title 1"/>
          <p:cNvSpPr>
            <a:spLocks noGrp="1"/>
          </p:cNvSpPr>
          <p:nvPr>
            <p:ph type="ctrTitle"/>
          </p:nvPr>
        </p:nvSpPr>
        <p:spPr>
          <a:xfrm>
            <a:off x="228600" y="152400"/>
            <a:ext cx="8305800" cy="1981200"/>
          </a:xfrm>
        </p:spPr>
        <p:txBody>
          <a:bodyPr/>
          <a:lstStyle/>
          <a:p>
            <a:r>
              <a:rPr lang="en-US" b="1" i="1" dirty="0" smtClean="0">
                <a:solidFill>
                  <a:schemeClr val="accent2">
                    <a:lumMod val="50000"/>
                  </a:schemeClr>
                </a:solidFill>
              </a:rPr>
              <a:t>MINI PROJECT-I</a:t>
            </a:r>
            <a:br>
              <a:rPr lang="en-US" b="1" i="1" dirty="0" smtClean="0">
                <a:solidFill>
                  <a:schemeClr val="accent2">
                    <a:lumMod val="50000"/>
                  </a:schemeClr>
                </a:solidFill>
              </a:rPr>
            </a:br>
            <a:r>
              <a:rPr lang="en-US" b="1" i="1" dirty="0" smtClean="0">
                <a:solidFill>
                  <a:schemeClr val="accent2">
                    <a:lumMod val="50000"/>
                  </a:schemeClr>
                </a:solidFill>
              </a:rPr>
              <a:t>PRESENTATION</a:t>
            </a:r>
            <a:endParaRPr lang="en-US" b="1" i="1"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5334000"/>
          </a:xfrm>
        </p:spPr>
        <p:txBody>
          <a:bodyPr>
            <a:normAutofit fontScale="40000" lnSpcReduction="20000"/>
          </a:bodyPr>
          <a:lstStyle/>
          <a:p>
            <a:r>
              <a:rPr lang="en-US" sz="4000" dirty="0" smtClean="0">
                <a:solidFill>
                  <a:schemeClr val="bg1"/>
                </a:solidFill>
                <a:latin typeface="Calibri" pitchFamily="34" charset="0"/>
                <a:cs typeface="Calibri" pitchFamily="34" charset="0"/>
              </a:rPr>
              <a:t>The data of air is recognized by MQ135 gas sensor and MQ6 LPG gas sensor. The MQ135 sensor can sense NH3, NOx, alcohol, Benzene, smoke, CO2. So it is dynamic gas sensored for our Air pollution Monitoring system. When it will be connected to Arduino then it will sense all gases, and it will give the Pollution level in PPM (parts per million). MQ135 gas sensor will give the output in form of voltage levels and we have to convert it into PPM. So for converting the output in PPM, we have used a library for MQ135 gas sensor and MQ6 sensor. </a:t>
            </a:r>
          </a:p>
          <a:p>
            <a:r>
              <a:rPr lang="en-US" sz="4000" dirty="0" smtClean="0">
                <a:solidFill>
                  <a:schemeClr val="bg1"/>
                </a:solidFill>
                <a:latin typeface="Calibri" pitchFamily="34" charset="0"/>
                <a:cs typeface="Calibri" pitchFamily="34" charset="0"/>
              </a:rPr>
              <a:t/>
            </a:r>
            <a:br>
              <a:rPr lang="en-US" sz="4000" dirty="0" smtClean="0">
                <a:solidFill>
                  <a:schemeClr val="bg1"/>
                </a:solidFill>
                <a:latin typeface="Calibri" pitchFamily="34" charset="0"/>
                <a:cs typeface="Calibri" pitchFamily="34" charset="0"/>
              </a:rPr>
            </a:br>
            <a:r>
              <a:rPr lang="en-US" sz="4000" dirty="0" smtClean="0">
                <a:solidFill>
                  <a:schemeClr val="bg1"/>
                </a:solidFill>
                <a:latin typeface="Calibri" pitchFamily="34" charset="0"/>
                <a:cs typeface="Calibri" pitchFamily="34" charset="0"/>
              </a:rPr>
              <a:t>Sensor is giving us value of 90 when there is no gas near it and the air quality safe level is 350 PPM and it should not exceed 1000 PPM. When it will exceed the limit of 1000 PPM, it will cause Headaches, sleepiness and stagnant, stuffy air. If it exceeds beyond 2000 PPM then it will cause increased heart rate and many different diseases. When the value will be less than 1000 PPM, then the LCD and webpage will display “Fresh Air”. When the value will increase from 1000 PPM, then the buzzer will start beeping and the LCD and webpage will display “Poor Air, Open Windows”. And when it will increase 2000, the buzzer will keep beeping and give an alert message on smartphone through GSM. The LCD and webpage will display “Danger! Move to fresh Air”. It will contain temperature and humidity so it will possibly show the current temperature and humidity of the air. For temperature we have used LM35 sensor and for humidity SY-HS-220 or DHT-11 sensor.For my easy purpose, I am using DHT-11 which is both a temperature as well as humidity sensor.</a:t>
            </a:r>
          </a:p>
          <a:p>
            <a:r>
              <a:rPr lang="en-US" sz="4000" dirty="0" smtClean="0">
                <a:solidFill>
                  <a:schemeClr val="bg1"/>
                </a:solidFill>
                <a:latin typeface="Calibri" pitchFamily="34" charset="0"/>
                <a:cs typeface="Calibri" pitchFamily="34" charset="0"/>
              </a:rPr>
              <a:t/>
            </a:r>
            <a:br>
              <a:rPr lang="en-US" sz="4000" dirty="0" smtClean="0">
                <a:solidFill>
                  <a:schemeClr val="bg1"/>
                </a:solidFill>
                <a:latin typeface="Calibri" pitchFamily="34" charset="0"/>
                <a:cs typeface="Calibri" pitchFamily="34" charset="0"/>
              </a:rPr>
            </a:br>
            <a:r>
              <a:rPr lang="en-US" sz="4000" dirty="0" smtClean="0">
                <a:solidFill>
                  <a:schemeClr val="bg1"/>
                </a:solidFill>
                <a:latin typeface="Calibri" pitchFamily="34" charset="0"/>
                <a:cs typeface="Calibri" pitchFamily="34" charset="0"/>
              </a:rPr>
              <a:t>According to the model the 4 sensors works as input data, they transmit data for knowing which gas it is, what is the temperature and humidity. LCD and Buzzer are the output devices. LCD shows the data of the gases in ppm (parts per million) and Buzzer is used when ppm crosses above a threshold limit</a:t>
            </a:r>
            <a:r>
              <a:rPr lang="en-US" sz="4000" dirty="0" smtClean="0">
                <a:solidFill>
                  <a:schemeClr val="bg1"/>
                </a:solidFill>
              </a:rPr>
              <a:t>. </a:t>
            </a:r>
          </a:p>
          <a:p>
            <a:r>
              <a:rPr lang="en-US" dirty="0" smtClean="0"/>
              <a:t/>
            </a:r>
            <a:br>
              <a:rPr lang="en-US" dirty="0" smtClean="0"/>
            </a:br>
            <a:endParaRPr lang="en-US" dirty="0"/>
          </a:p>
        </p:txBody>
      </p:sp>
      <p:sp>
        <p:nvSpPr>
          <p:cNvPr id="3" name="Title 2"/>
          <p:cNvSpPr>
            <a:spLocks noGrp="1"/>
          </p:cNvSpPr>
          <p:nvPr>
            <p:ph type="title"/>
          </p:nvPr>
        </p:nvSpPr>
        <p:spPr/>
        <p:txBody>
          <a:bodyPr/>
          <a:lstStyle/>
          <a:p>
            <a:pPr algn="ctr"/>
            <a:r>
              <a:rPr lang="en-US" dirty="0" smtClean="0"/>
              <a:t>WORKING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0"/>
            <a:ext cx="8458200" cy="4800600"/>
          </a:xfrm>
        </p:spPr>
        <p:txBody>
          <a:bodyPr/>
          <a:lstStyle/>
          <a:p>
            <a:r>
              <a:rPr lang="en-US" sz="4000" dirty="0" smtClean="0"/>
              <a:t>Sensors are easily available.</a:t>
            </a:r>
          </a:p>
          <a:p>
            <a:r>
              <a:rPr lang="en-US" sz="4000" dirty="0" smtClean="0"/>
              <a:t>Detecting a wide range of gases such as  CO2,CO,Methane(CH4),smoke, etc.</a:t>
            </a:r>
          </a:p>
          <a:p>
            <a:r>
              <a:rPr lang="en-US" sz="4000" dirty="0" smtClean="0"/>
              <a:t>Simple,compact and easily handle.</a:t>
            </a:r>
          </a:p>
          <a:p>
            <a:r>
              <a:rPr lang="en-US" sz="4000" dirty="0" smtClean="0"/>
              <a:t>Continuous update of change in percentage of air quality.</a:t>
            </a:r>
          </a:p>
          <a:p>
            <a:endParaRPr lang="en-US" dirty="0"/>
          </a:p>
        </p:txBody>
      </p:sp>
      <p:sp>
        <p:nvSpPr>
          <p:cNvPr id="3" name="Title 2"/>
          <p:cNvSpPr>
            <a:spLocks noGrp="1"/>
          </p:cNvSpPr>
          <p:nvPr>
            <p:ph type="title"/>
          </p:nvPr>
        </p:nvSpPr>
        <p:spPr/>
        <p:txBody>
          <a:bodyPr>
            <a:normAutofit/>
          </a:bodyPr>
          <a:lstStyle/>
          <a:p>
            <a:pPr algn="ctr"/>
            <a:r>
              <a:rPr lang="en-US" dirty="0" smtClean="0"/>
              <a:t>ADVANTAGES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0"/>
            <a:ext cx="8534400" cy="4953000"/>
          </a:xfrm>
        </p:spPr>
        <p:txBody>
          <a:bodyPr/>
          <a:lstStyle/>
          <a:p>
            <a:r>
              <a:rPr lang="en-US" sz="4400" dirty="0" smtClean="0"/>
              <a:t>Roadside pollution monitoring</a:t>
            </a:r>
          </a:p>
          <a:p>
            <a:r>
              <a:rPr lang="en-US" sz="4400" dirty="0" smtClean="0"/>
              <a:t>Industrial perimeter monitoring</a:t>
            </a:r>
          </a:p>
          <a:p>
            <a:r>
              <a:rPr lang="en-US" sz="4400" dirty="0" smtClean="0"/>
              <a:t>Site selection for reference monitoring stations.</a:t>
            </a:r>
          </a:p>
          <a:p>
            <a:r>
              <a:rPr lang="en-US" sz="4400" dirty="0" smtClean="0"/>
              <a:t>Indoor air quality monitoring</a:t>
            </a:r>
          </a:p>
          <a:p>
            <a:endParaRPr lang="en-US" dirty="0"/>
          </a:p>
        </p:txBody>
      </p:sp>
      <p:sp>
        <p:nvSpPr>
          <p:cNvPr id="3" name="Title 2"/>
          <p:cNvSpPr>
            <a:spLocks noGrp="1"/>
          </p:cNvSpPr>
          <p:nvPr>
            <p:ph type="title"/>
          </p:nvPr>
        </p:nvSpPr>
        <p:spPr>
          <a:xfrm>
            <a:off x="304800" y="304800"/>
            <a:ext cx="8229600" cy="1219200"/>
          </a:xfrm>
        </p:spPr>
        <p:txBody>
          <a:bodyPr/>
          <a:lstStyle/>
          <a:p>
            <a:pPr algn="ctr"/>
            <a:r>
              <a:rPr lang="en-US" dirty="0" smtClean="0"/>
              <a:t>APPLICATIONS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0"/>
            <a:ext cx="8839200" cy="5105400"/>
          </a:xfrm>
        </p:spPr>
        <p:txBody>
          <a:bodyPr/>
          <a:lstStyle/>
          <a:p>
            <a:pPr>
              <a:buNone/>
            </a:pPr>
            <a:r>
              <a:rPr lang="en-US" dirty="0" smtClean="0"/>
              <a:t>In future the project can be upgraded in more ways than one.</a:t>
            </a:r>
          </a:p>
          <a:p>
            <a:r>
              <a:rPr lang="en-US" sz="4000" dirty="0" smtClean="0"/>
              <a:t>Interface more number of sensors to know different gases present in the air.</a:t>
            </a:r>
          </a:p>
          <a:p>
            <a:r>
              <a:rPr lang="en-US" sz="4000" dirty="0" smtClean="0"/>
              <a:t>Design a webpage and upload data on the webpage.</a:t>
            </a:r>
          </a:p>
          <a:p>
            <a:r>
              <a:rPr lang="en-US" sz="4000" dirty="0" smtClean="0"/>
              <a:t>Inerface SD card to store data.</a:t>
            </a:r>
          </a:p>
          <a:p>
            <a:r>
              <a:rPr lang="en-US" sz="4000" dirty="0" smtClean="0"/>
              <a:t>Interface the GPS module to monitor the pollution.</a:t>
            </a:r>
          </a:p>
          <a:p>
            <a:pPr>
              <a:buNone/>
            </a:pPr>
            <a:endParaRPr lang="en-US" dirty="0"/>
          </a:p>
        </p:txBody>
      </p:sp>
      <p:sp>
        <p:nvSpPr>
          <p:cNvPr id="3" name="Title 2"/>
          <p:cNvSpPr>
            <a:spLocks noGrp="1"/>
          </p:cNvSpPr>
          <p:nvPr>
            <p:ph type="title"/>
          </p:nvPr>
        </p:nvSpPr>
        <p:spPr>
          <a:xfrm>
            <a:off x="304800" y="304800"/>
            <a:ext cx="8229600" cy="1219200"/>
          </a:xfrm>
        </p:spPr>
        <p:txBody>
          <a:bodyPr/>
          <a:lstStyle/>
          <a:p>
            <a:pPr algn="ctr"/>
            <a:r>
              <a:rPr lang="en-US" dirty="0" smtClean="0"/>
              <a:t>FUTURE SCOPE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0"/>
            <a:ext cx="8534400" cy="4800600"/>
          </a:xfrm>
        </p:spPr>
        <p:txBody>
          <a:bodyPr/>
          <a:lstStyle/>
          <a:p>
            <a:r>
              <a:rPr lang="en-US" sz="3200" dirty="0" smtClean="0"/>
              <a:t>The system is used to monitor the air of environment using arduino microcontroller.</a:t>
            </a:r>
          </a:p>
          <a:p>
            <a:r>
              <a:rPr lang="en-US" sz="3200" dirty="0" smtClean="0"/>
              <a:t>IOT technology proposed to improve the quality of the air in big cities where this problem is in demand at high level and certain measures/steps to improve it.</a:t>
            </a:r>
          </a:p>
          <a:p>
            <a:r>
              <a:rPr lang="en-US" sz="3200" dirty="0" smtClean="0"/>
              <a:t>It supports new technology and healthy life concept.</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sz="8000" b="1" dirty="0" smtClean="0">
                <a:solidFill>
                  <a:srgbClr val="C00000"/>
                </a:solidFill>
              </a:rPr>
              <a:t>THANK YOU</a:t>
            </a:r>
            <a:endParaRPr lang="en-US" sz="8000" b="1" dirty="0">
              <a:solidFill>
                <a:srgbClr val="C00000"/>
              </a:solidFill>
            </a:endParaRPr>
          </a:p>
        </p:txBody>
      </p:sp>
      <p:sp>
        <p:nvSpPr>
          <p:cNvPr id="3" name="Title 2"/>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229600" cy="5105400"/>
          </a:xfrm>
        </p:spPr>
        <p:txBody>
          <a:bodyPr/>
          <a:lstStyle/>
          <a:p>
            <a:r>
              <a:rPr lang="en-US" dirty="0" smtClean="0">
                <a:solidFill>
                  <a:schemeClr val="bg1"/>
                </a:solidFill>
              </a:rPr>
              <a:t>1.Introduction</a:t>
            </a:r>
          </a:p>
          <a:p>
            <a:r>
              <a:rPr lang="en-US" dirty="0" smtClean="0">
                <a:solidFill>
                  <a:schemeClr val="bg1"/>
                </a:solidFill>
              </a:rPr>
              <a:t>2.Block Diagram</a:t>
            </a:r>
          </a:p>
          <a:p>
            <a:r>
              <a:rPr lang="en-US" dirty="0" smtClean="0">
                <a:solidFill>
                  <a:schemeClr val="bg1"/>
                </a:solidFill>
              </a:rPr>
              <a:t>3.Hardware &amp; Software requirements</a:t>
            </a:r>
          </a:p>
          <a:p>
            <a:r>
              <a:rPr lang="en-US" dirty="0" smtClean="0">
                <a:solidFill>
                  <a:schemeClr val="bg1"/>
                </a:solidFill>
              </a:rPr>
              <a:t>4.About Arduino UNO Board</a:t>
            </a:r>
          </a:p>
          <a:p>
            <a:r>
              <a:rPr lang="en-US" dirty="0" smtClean="0">
                <a:solidFill>
                  <a:schemeClr val="bg1"/>
                </a:solidFill>
              </a:rPr>
              <a:t>5.Working</a:t>
            </a:r>
          </a:p>
          <a:p>
            <a:r>
              <a:rPr lang="en-US" dirty="0" smtClean="0">
                <a:solidFill>
                  <a:schemeClr val="bg1"/>
                </a:solidFill>
              </a:rPr>
              <a:t>6.Advantages</a:t>
            </a:r>
          </a:p>
          <a:p>
            <a:r>
              <a:rPr lang="en-US" dirty="0" smtClean="0">
                <a:solidFill>
                  <a:schemeClr val="bg1"/>
                </a:solidFill>
              </a:rPr>
              <a:t>7.Applications</a:t>
            </a:r>
          </a:p>
          <a:p>
            <a:r>
              <a:rPr lang="en-US" dirty="0" smtClean="0">
                <a:solidFill>
                  <a:schemeClr val="bg1"/>
                </a:solidFill>
              </a:rPr>
              <a:t>8.Future Scope</a:t>
            </a:r>
          </a:p>
          <a:p>
            <a:r>
              <a:rPr lang="en-US" dirty="0" smtClean="0">
                <a:solidFill>
                  <a:schemeClr val="bg1"/>
                </a:solidFill>
              </a:rPr>
              <a:t>9.Conclusion</a:t>
            </a:r>
          </a:p>
          <a:p>
            <a:endParaRPr lang="en-US" dirty="0" smtClean="0"/>
          </a:p>
          <a:p>
            <a:pPr>
              <a:buNone/>
            </a:pPr>
            <a:endParaRPr lang="en-US" dirty="0" smtClean="0"/>
          </a:p>
          <a:p>
            <a:pPr>
              <a:buNone/>
            </a:pPr>
            <a:endParaRPr lang="en-US" dirty="0" smtClean="0"/>
          </a:p>
          <a:p>
            <a:endParaRPr lang="en-US" dirty="0" smtClean="0"/>
          </a:p>
          <a:p>
            <a:endParaRPr lang="en-US" dirty="0"/>
          </a:p>
        </p:txBody>
      </p:sp>
      <p:sp>
        <p:nvSpPr>
          <p:cNvPr id="3" name="Title 2"/>
          <p:cNvSpPr>
            <a:spLocks noGrp="1"/>
          </p:cNvSpPr>
          <p:nvPr>
            <p:ph type="title"/>
          </p:nvPr>
        </p:nvSpPr>
        <p:spPr>
          <a:xfrm>
            <a:off x="304800" y="152400"/>
            <a:ext cx="8229600" cy="1219200"/>
          </a:xfrm>
        </p:spPr>
        <p:txBody>
          <a:bodyPr/>
          <a:lstStyle/>
          <a:p>
            <a:r>
              <a:rPr lang="en-US" dirty="0" smtClean="0">
                <a:solidFill>
                  <a:schemeClr val="bg1"/>
                </a:solidFill>
              </a:rPr>
              <a:t>CONTENTS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382000" cy="5105400"/>
          </a:xfrm>
        </p:spPr>
        <p:txBody>
          <a:bodyPr>
            <a:normAutofit lnSpcReduction="10000"/>
          </a:bodyPr>
          <a:lstStyle/>
          <a:p>
            <a:r>
              <a:rPr lang="en-US" dirty="0" smtClean="0"/>
              <a:t>The main objective of this project is to monitor the air pollution in industrial and urban areas.</a:t>
            </a:r>
          </a:p>
          <a:p>
            <a:r>
              <a:rPr lang="en-US" dirty="0" smtClean="0"/>
              <a:t>In this, the Arduino platform is used to communicate the data simply and quickly.</a:t>
            </a:r>
          </a:p>
          <a:p>
            <a:r>
              <a:rPr lang="en-US" dirty="0" smtClean="0"/>
              <a:t>WSN(Wireless Sensor Network)acts as the transreceiver communication technology.</a:t>
            </a:r>
          </a:p>
          <a:p>
            <a:r>
              <a:rPr lang="en-US" dirty="0" smtClean="0"/>
              <a:t>The projected monitoring system can be transferred to or shared by different applications. Through IOT we can able to visualize the values from the globe.</a:t>
            </a:r>
          </a:p>
          <a:p>
            <a:r>
              <a:rPr lang="en-US" dirty="0" smtClean="0"/>
              <a:t>Keywords-Wireless Sensor network(WSN),Air quality Monitoring  System(AQMS),Gas sensors(MQ series or CO)</a:t>
            </a:r>
          </a:p>
        </p:txBody>
      </p:sp>
      <p:sp>
        <p:nvSpPr>
          <p:cNvPr id="3" name="Title 2"/>
          <p:cNvSpPr>
            <a:spLocks noGrp="1"/>
          </p:cNvSpPr>
          <p:nvPr>
            <p:ph type="title"/>
          </p:nvPr>
        </p:nvSpPr>
        <p:spPr>
          <a:xfrm>
            <a:off x="381000" y="228600"/>
            <a:ext cx="8229600" cy="1219200"/>
          </a:xfrm>
        </p:spPr>
        <p:txBody>
          <a:bodyPr/>
          <a:lstStyle/>
          <a:p>
            <a:pPr algn="ctr"/>
            <a:r>
              <a:rPr lang="en-US" dirty="0" smtClean="0"/>
              <a:t>INTRODUCTION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BLOCK DIAGRAM</a:t>
            </a:r>
            <a:endParaRPr lang="en-US" dirty="0"/>
          </a:p>
        </p:txBody>
      </p:sp>
      <p:pic>
        <p:nvPicPr>
          <p:cNvPr id="1026" name="Picture 2" descr="https://lh4.googleusercontent.com/ZYVlv1Xmzag-VzRvydF8fZJ6Bt21tv1NLY5peLcQrz02DZJx6tifvYb1501dxEKu3ylqJNSjyGVCapD8SyZnpTAlMzx5jkwmIFSRNpB-Y_jdQYuy-TXGpJ4_4l-Q0J5yPOsxRPbO"/>
          <p:cNvPicPr>
            <a:picLocks noGrp="1" noChangeAspect="1" noChangeArrowheads="1"/>
          </p:cNvPicPr>
          <p:nvPr>
            <p:ph idx="1"/>
          </p:nvPr>
        </p:nvPicPr>
        <p:blipFill>
          <a:blip r:embed="rId2" cstate="print"/>
          <a:srcRect/>
          <a:stretch>
            <a:fillRect/>
          </a:stretch>
        </p:blipFill>
        <p:spPr bwMode="auto">
          <a:xfrm>
            <a:off x="457200" y="1676400"/>
            <a:ext cx="8229600" cy="4800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0"/>
            <a:ext cx="8686800" cy="5105400"/>
          </a:xfrm>
        </p:spPr>
        <p:txBody>
          <a:bodyPr/>
          <a:lstStyle/>
          <a:p>
            <a:r>
              <a:rPr lang="en-US" dirty="0" smtClean="0"/>
              <a:t>1. MQ135 Gas sensor </a:t>
            </a:r>
            <a:endParaRPr lang="en-US" b="1" dirty="0" smtClean="0"/>
          </a:p>
          <a:p>
            <a:r>
              <a:rPr lang="en-US" dirty="0" smtClean="0"/>
              <a:t>2.Arduino Uno(ATMEGA 328P microcontroller)</a:t>
            </a:r>
            <a:endParaRPr lang="en-US" b="1" dirty="0" smtClean="0"/>
          </a:p>
          <a:p>
            <a:r>
              <a:rPr lang="en-US" dirty="0" smtClean="0"/>
              <a:t>3.Wi-Fi module ESP8266 </a:t>
            </a:r>
            <a:endParaRPr lang="en-US" b="1" dirty="0" smtClean="0"/>
          </a:p>
          <a:p>
            <a:r>
              <a:rPr lang="en-US" dirty="0" smtClean="0"/>
              <a:t>4.Breadboard </a:t>
            </a:r>
            <a:endParaRPr lang="en-US" b="1" dirty="0" smtClean="0"/>
          </a:p>
          <a:p>
            <a:r>
              <a:rPr lang="en-US" dirty="0" smtClean="0"/>
              <a:t>5.Buzzer </a:t>
            </a:r>
            <a:endParaRPr lang="en-US" b="1" dirty="0" smtClean="0"/>
          </a:p>
          <a:p>
            <a:r>
              <a:rPr lang="en-US" dirty="0" smtClean="0"/>
              <a:t>6.10K potentiometer </a:t>
            </a:r>
            <a:endParaRPr lang="en-US" b="1" dirty="0" smtClean="0"/>
          </a:p>
          <a:p>
            <a:r>
              <a:rPr lang="en-US" dirty="0" smtClean="0"/>
              <a:t>7. 1K ohm resistors</a:t>
            </a:r>
            <a:endParaRPr lang="en-US" b="1" dirty="0" smtClean="0"/>
          </a:p>
          <a:p>
            <a:r>
              <a:rPr lang="en-US" dirty="0" smtClean="0"/>
              <a:t>8.220 ohm resistor </a:t>
            </a:r>
            <a:endParaRPr lang="en-US" b="1" dirty="0" smtClean="0"/>
          </a:p>
          <a:p>
            <a:r>
              <a:rPr lang="en-US" dirty="0" smtClean="0"/>
              <a:t>9.MQ 6 LPG gas sensor</a:t>
            </a:r>
            <a:endParaRPr lang="en-US" b="1" dirty="0" smtClean="0"/>
          </a:p>
          <a:p>
            <a:r>
              <a:rPr lang="en-US" dirty="0" smtClean="0"/>
              <a:t>10. Temperature &amp; Humidity Sensor(DHT-11)</a:t>
            </a:r>
            <a:endParaRPr lang="en-US" b="1" dirty="0" smtClean="0"/>
          </a:p>
          <a:p>
            <a:endParaRPr lang="en-US" dirty="0"/>
          </a:p>
        </p:txBody>
      </p:sp>
      <p:sp>
        <p:nvSpPr>
          <p:cNvPr id="3" name="Title 2"/>
          <p:cNvSpPr>
            <a:spLocks noGrp="1"/>
          </p:cNvSpPr>
          <p:nvPr>
            <p:ph type="title"/>
          </p:nvPr>
        </p:nvSpPr>
        <p:spPr/>
        <p:txBody>
          <a:bodyPr/>
          <a:lstStyle/>
          <a:p>
            <a:pPr algn="ctr"/>
            <a:r>
              <a:rPr lang="en-US" dirty="0" smtClean="0"/>
              <a:t>HARDWARE REQUIREMENTS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724400"/>
          </a:xfrm>
        </p:spPr>
        <p:txBody>
          <a:bodyPr>
            <a:normAutofit/>
          </a:bodyPr>
          <a:lstStyle/>
          <a:p>
            <a:r>
              <a:rPr lang="en-US" sz="4400" b="1" dirty="0" smtClean="0"/>
              <a:t>1.</a:t>
            </a:r>
            <a:r>
              <a:rPr lang="en-US" sz="4400" dirty="0" smtClean="0"/>
              <a:t>Arduino UNO 1.6.13 Software</a:t>
            </a:r>
            <a:endParaRPr lang="en-US" sz="4400" b="1" dirty="0" smtClean="0"/>
          </a:p>
          <a:p>
            <a:r>
              <a:rPr lang="en-US" sz="4400" b="1" dirty="0" smtClean="0"/>
              <a:t>2.</a:t>
            </a:r>
            <a:r>
              <a:rPr lang="en-US" sz="4400" dirty="0" smtClean="0"/>
              <a:t>Embedded C programming Language</a:t>
            </a:r>
            <a:endParaRPr lang="en-US" sz="4400" b="1" dirty="0" smtClean="0"/>
          </a:p>
          <a:p>
            <a:r>
              <a:rPr lang="en-US" sz="4400" b="1" dirty="0" smtClean="0"/>
              <a:t>3.</a:t>
            </a:r>
            <a:r>
              <a:rPr lang="en-US" sz="4400" dirty="0" smtClean="0"/>
              <a:t>ThingSpeak cloud data server for displaying the output of the project.</a:t>
            </a:r>
            <a:endParaRPr lang="en-US" sz="4400" dirty="0"/>
          </a:p>
        </p:txBody>
      </p:sp>
      <p:sp>
        <p:nvSpPr>
          <p:cNvPr id="3" name="Title 2"/>
          <p:cNvSpPr>
            <a:spLocks noGrp="1"/>
          </p:cNvSpPr>
          <p:nvPr>
            <p:ph type="title"/>
          </p:nvPr>
        </p:nvSpPr>
        <p:spPr/>
        <p:txBody>
          <a:bodyPr/>
          <a:lstStyle/>
          <a:p>
            <a:pPr algn="ctr"/>
            <a:r>
              <a:rPr lang="en-US" dirty="0" smtClean="0"/>
              <a:t>SOFTWARE REQUIREMENTS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763000" cy="5334000"/>
          </a:xfrm>
        </p:spPr>
        <p:txBody>
          <a:bodyPr>
            <a:normAutofit fontScale="92500" lnSpcReduction="10000"/>
          </a:bodyPr>
          <a:lstStyle/>
          <a:p>
            <a:r>
              <a:rPr lang="en-US" dirty="0" smtClean="0"/>
              <a:t>Arduino is a open-source microcontroller hardware board.</a:t>
            </a:r>
          </a:p>
          <a:p>
            <a:r>
              <a:rPr lang="en-US" dirty="0" smtClean="0"/>
              <a:t>It is based on the microchip AT MEGA 328P microcontroller and is developed by Arduino.cc</a:t>
            </a:r>
          </a:p>
          <a:p>
            <a:r>
              <a:rPr lang="en-US" dirty="0" smtClean="0"/>
              <a:t> Arduino microcontrollers are pre-programmed with a boot loader that simplifies uploading of programs to the on-chip flash memory. Boards are loaded with a program code via a serial connection to computer.</a:t>
            </a:r>
          </a:p>
          <a:p>
            <a:r>
              <a:rPr lang="en-US" dirty="0" smtClean="0"/>
              <a:t>The board is equipped with sets of digital and analog input/output (I/O) pins that may be interfaced to various expansion boards (shields) and other circuits.</a:t>
            </a:r>
          </a:p>
          <a:p>
            <a:r>
              <a:rPr lang="en-US" dirty="0" smtClean="0"/>
              <a:t>The board has 14 digital I/O pins (six capable of PWM output), 6 analog I/O pins, and is programmable with the Arduino IDE (Integrated Development Environment), via a type B USB cable.</a:t>
            </a:r>
          </a:p>
          <a:p>
            <a:endParaRPr lang="en-US" dirty="0" smtClean="0"/>
          </a:p>
          <a:p>
            <a:endParaRPr lang="en-US" dirty="0"/>
          </a:p>
        </p:txBody>
      </p:sp>
      <p:sp>
        <p:nvSpPr>
          <p:cNvPr id="3" name="Title 2"/>
          <p:cNvSpPr>
            <a:spLocks noGrp="1"/>
          </p:cNvSpPr>
          <p:nvPr>
            <p:ph type="title"/>
          </p:nvPr>
        </p:nvSpPr>
        <p:spPr/>
        <p:txBody>
          <a:bodyPr/>
          <a:lstStyle/>
          <a:p>
            <a:pPr algn="ctr"/>
            <a:r>
              <a:rPr lang="en-US" dirty="0" smtClean="0"/>
              <a:t>ABOUT ARDUINO UNO BOARD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029200"/>
          </a:xfrm>
        </p:spPr>
        <p:txBody>
          <a:bodyPr/>
          <a:lstStyle/>
          <a:p>
            <a:r>
              <a:rPr lang="en-US" dirty="0" smtClean="0"/>
              <a:t>It can be powered by the USB cable or by an external 9-volt battery, though it accepts voltages between 7 and 20 volts.</a:t>
            </a:r>
          </a:p>
          <a:p>
            <a:r>
              <a:rPr lang="en-US" dirty="0" smtClean="0"/>
              <a:t>The word "uno" means "one" in Italian and was chosen to mark the initial release of Arduino Software. The Uno board is the first in a series of USB-based Arduino boards</a:t>
            </a:r>
            <a:endParaRPr lang="en-US" dirty="0"/>
          </a:p>
        </p:txBody>
      </p:sp>
      <p:sp>
        <p:nvSpPr>
          <p:cNvPr id="3" name="Title 2"/>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5334000"/>
          </a:xfrm>
        </p:spPr>
        <p:txBody>
          <a:bodyPr>
            <a:normAutofit fontScale="92500" lnSpcReduction="20000"/>
          </a:bodyPr>
          <a:lstStyle/>
          <a:p>
            <a:r>
              <a:rPr lang="en-US" dirty="0" smtClean="0"/>
              <a:t>Microcontroller: Microchip </a:t>
            </a:r>
            <a:r>
              <a:rPr lang="en-US" u="sng" dirty="0" smtClean="0"/>
              <a:t>ATmega328P</a:t>
            </a:r>
          </a:p>
          <a:p>
            <a:r>
              <a:rPr lang="en-US" dirty="0" smtClean="0"/>
              <a:t>Operating Voltage: 5 Volts</a:t>
            </a:r>
          </a:p>
          <a:p>
            <a:r>
              <a:rPr lang="en-US" dirty="0" smtClean="0"/>
              <a:t>Input Voltage: 7 to 20 Volts</a:t>
            </a:r>
          </a:p>
          <a:p>
            <a:r>
              <a:rPr lang="en-US" dirty="0" smtClean="0"/>
              <a:t>Digital I/O Pins: 14 (of which 6 can provide PWM output)</a:t>
            </a:r>
          </a:p>
          <a:p>
            <a:r>
              <a:rPr lang="en-US" dirty="0" smtClean="0"/>
              <a:t>Analog Input Pins: 6</a:t>
            </a:r>
          </a:p>
          <a:p>
            <a:r>
              <a:rPr lang="en-US" dirty="0" smtClean="0"/>
              <a:t>DC Current per I/O Pin: 20 mA</a:t>
            </a:r>
          </a:p>
          <a:p>
            <a:r>
              <a:rPr lang="en-US" dirty="0" smtClean="0"/>
              <a:t>DC Current for 3.3V Pin: 50 mA</a:t>
            </a:r>
          </a:p>
          <a:p>
            <a:r>
              <a:rPr lang="en-US" dirty="0" smtClean="0"/>
              <a:t>Flash Memory: 32 KB of which 0.5 KB used by bootloader</a:t>
            </a:r>
          </a:p>
          <a:p>
            <a:r>
              <a:rPr lang="en-US" dirty="0" smtClean="0"/>
              <a:t>SRAM: 2 KB</a:t>
            </a:r>
          </a:p>
          <a:p>
            <a:r>
              <a:rPr lang="en-US" dirty="0" smtClean="0"/>
              <a:t>EEPROM: 1 KB</a:t>
            </a:r>
          </a:p>
          <a:p>
            <a:r>
              <a:rPr lang="en-US" dirty="0" smtClean="0"/>
              <a:t>Clock Speed: 16 MHz</a:t>
            </a:r>
          </a:p>
          <a:p>
            <a:r>
              <a:rPr lang="en-US" dirty="0" smtClean="0"/>
              <a:t>Length: 68.6 mm</a:t>
            </a:r>
          </a:p>
          <a:p>
            <a:r>
              <a:rPr lang="en-US" dirty="0" smtClean="0"/>
              <a:t>Width: 53.4 mm</a:t>
            </a:r>
          </a:p>
          <a:p>
            <a:r>
              <a:rPr lang="en-US" dirty="0" smtClean="0"/>
              <a:t>Weight: 25 gm</a:t>
            </a:r>
          </a:p>
          <a:p>
            <a:endParaRPr lang="en-US" dirty="0" smtClean="0"/>
          </a:p>
          <a:p>
            <a:endParaRPr lang="en-US" dirty="0"/>
          </a:p>
        </p:txBody>
      </p:sp>
      <p:sp>
        <p:nvSpPr>
          <p:cNvPr id="3" name="Title 2"/>
          <p:cNvSpPr>
            <a:spLocks noGrp="1"/>
          </p:cNvSpPr>
          <p:nvPr>
            <p:ph type="title"/>
          </p:nvPr>
        </p:nvSpPr>
        <p:spPr>
          <a:xfrm>
            <a:off x="381000" y="152400"/>
            <a:ext cx="8229600" cy="1219200"/>
          </a:xfrm>
        </p:spPr>
        <p:txBody>
          <a:bodyPr/>
          <a:lstStyle/>
          <a:p>
            <a:pPr algn="ctr"/>
            <a:r>
              <a:rPr lang="en-US" dirty="0" smtClean="0"/>
              <a:t>TECHNICAL SPECIFIATIONS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460</TotalTime>
  <Words>525</Words>
  <Application>Microsoft Office PowerPoint</Application>
  <PresentationFormat>On-screen Show (4:3)</PresentationFormat>
  <Paragraphs>98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Paper</vt:lpstr>
      <vt:lpstr>MINI PROJECT-I PRESENTATION</vt:lpstr>
      <vt:lpstr>CONTENTS</vt:lpstr>
      <vt:lpstr>INTRODUCTION</vt:lpstr>
      <vt:lpstr>BLOCK DIAGRAM</vt:lpstr>
      <vt:lpstr>HARDWARE REQUIREMENTS</vt:lpstr>
      <vt:lpstr>SOFTWARE REQUIREMENTS</vt:lpstr>
      <vt:lpstr>ABOUT ARDUINO UNO BOARD</vt:lpstr>
      <vt:lpstr>Slide 8</vt:lpstr>
      <vt:lpstr>TECHNICAL SPECIFIATIONS</vt:lpstr>
      <vt:lpstr>WORKING</vt:lpstr>
      <vt:lpstr>ADVANTAGES</vt:lpstr>
      <vt:lpstr>APPLICATIONS</vt:lpstr>
      <vt:lpstr>FUTURE SCOPE</vt:lpstr>
      <vt:lpstr>CONCLUSION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PRESENTATION</dc:title>
  <dc:creator>Windows User</dc:creator>
  <cp:lastModifiedBy>Windows User</cp:lastModifiedBy>
  <cp:revision>47</cp:revision>
  <dcterms:created xsi:type="dcterms:W3CDTF">2020-11-28T12:14:00Z</dcterms:created>
  <dcterms:modified xsi:type="dcterms:W3CDTF">2020-11-29T11:06:42Z</dcterms:modified>
</cp:coreProperties>
</file>