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8"/>
  </p:notesMasterIdLst>
  <p:sldIdLst>
    <p:sldId id="258" r:id="rId3"/>
    <p:sldId id="260" r:id="rId4"/>
    <p:sldId id="259" r:id="rId5"/>
    <p:sldId id="261" r:id="rId6"/>
    <p:sldId id="262" r:id="rId7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1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Lab" initials="" lastIdx="0" clrIdx="0"/>
  <p:cmAuthor id="2" name="EUNBI KIM" initials="EK" lastIdx="1" clrIdx="1">
    <p:extLst>
      <p:ext uri="{19B8F6BF-5375-455C-9EA6-DF929625EA0E}">
        <p15:presenceInfo xmlns:p15="http://schemas.microsoft.com/office/powerpoint/2012/main" userId="abf158e49a00b8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E2E6EC"/>
    <a:srgbClr val="CFD6E0"/>
    <a:srgbClr val="1D3E81"/>
    <a:srgbClr val="2550A6"/>
    <a:srgbClr val="255DA6"/>
    <a:srgbClr val="2846F2"/>
    <a:srgbClr val="4962F2"/>
    <a:srgbClr val="C7CEDA"/>
    <a:srgbClr val="B8C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78" autoAdjust="0"/>
    <p:restoredTop sz="95047" autoAdjust="0"/>
  </p:normalViewPr>
  <p:slideViewPr>
    <p:cSldViewPr snapToGrid="0">
      <p:cViewPr>
        <p:scale>
          <a:sx n="75" d="100"/>
          <a:sy n="75" d="100"/>
        </p:scale>
        <p:origin x="1170" y="-54"/>
      </p:cViewPr>
      <p:guideLst>
        <p:guide orient="horz" pos="368"/>
        <p:guide pos="18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5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3FD2-FF81-48CD-82AA-07DD23F256D6}" type="datetimeFigureOut">
              <a:rPr lang="ko-KR" altLang="en-US" smtClean="0"/>
              <a:t>2022-10-07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3E39C-24EC-4557-937D-B7FE28F856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82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8688" y="1785398"/>
            <a:ext cx="8120300" cy="698783"/>
          </a:xfrm>
        </p:spPr>
        <p:txBody>
          <a:bodyPr anchor="t"/>
          <a:lstStyle>
            <a:lvl1pPr marL="0" indent="0" algn="l">
              <a:buNone/>
              <a:defRPr lang="ko-KR" altLang="en-US" sz="4400" b="1" kern="1200" spc="-150" baseline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55282" y="1348977"/>
            <a:ext cx="6707404" cy="430405"/>
          </a:xfrm>
        </p:spPr>
        <p:txBody>
          <a:bodyPr/>
          <a:lstStyle>
            <a:lvl1pPr marL="0" indent="0" algn="l">
              <a:buNone/>
              <a:defRPr lang="ko-KR" altLang="en-US" sz="2000" b="0" kern="1200" spc="-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ko-KR" altLang="en-US" dirty="0"/>
              <a:t>마스터 부제목 스타일 편집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4678B03B-9862-4C3D-895F-82BA405CCE69}"/>
              </a:ext>
            </a:extLst>
          </p:cNvPr>
          <p:cNvSpPr/>
          <p:nvPr userDrawn="1"/>
        </p:nvSpPr>
        <p:spPr>
          <a:xfrm rot="21274885">
            <a:off x="-81967" y="4249841"/>
            <a:ext cx="9390657" cy="3043661"/>
          </a:xfrm>
          <a:custGeom>
            <a:avLst/>
            <a:gdLst>
              <a:gd name="connsiteX0" fmla="*/ 9390657 w 9390657"/>
              <a:gd name="connsiteY0" fmla="*/ 0 h 3031139"/>
              <a:gd name="connsiteX1" fmla="*/ 9103138 w 9390657"/>
              <a:gd name="connsiteY1" fmla="*/ 3031139 h 3031139"/>
              <a:gd name="connsiteX2" fmla="*/ 0 w 9390657"/>
              <a:gd name="connsiteY2" fmla="*/ 2167660 h 3031139"/>
              <a:gd name="connsiteX3" fmla="*/ 205614 w 9390657"/>
              <a:gd name="connsiteY3" fmla="*/ 0 h 303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90657" h="3031139">
                <a:moveTo>
                  <a:pt x="9390657" y="0"/>
                </a:moveTo>
                <a:lnTo>
                  <a:pt x="9103138" y="3031139"/>
                </a:lnTo>
                <a:lnTo>
                  <a:pt x="0" y="2167660"/>
                </a:lnTo>
                <a:lnTo>
                  <a:pt x="205614" y="0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6200000">
              <a:schemeClr val="tx1">
                <a:lumMod val="85000"/>
                <a:lumOff val="1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62E0950-4F0B-4595-843E-F36251D4ECAE}"/>
              </a:ext>
            </a:extLst>
          </p:cNvPr>
          <p:cNvSpPr/>
          <p:nvPr userDrawn="1"/>
        </p:nvSpPr>
        <p:spPr>
          <a:xfrm rot="21274885">
            <a:off x="-80650" y="4471931"/>
            <a:ext cx="9394886" cy="2894819"/>
          </a:xfrm>
          <a:custGeom>
            <a:avLst/>
            <a:gdLst>
              <a:gd name="connsiteX0" fmla="*/ 9369509 w 9369509"/>
              <a:gd name="connsiteY0" fmla="*/ 0 h 2808184"/>
              <a:gd name="connsiteX1" fmla="*/ 9103139 w 9369509"/>
              <a:gd name="connsiteY1" fmla="*/ 2808184 h 2808184"/>
              <a:gd name="connsiteX2" fmla="*/ 0 w 9369509"/>
              <a:gd name="connsiteY2" fmla="*/ 1944705 h 2808184"/>
              <a:gd name="connsiteX3" fmla="*/ 184465 w 9369509"/>
              <a:gd name="connsiteY3" fmla="*/ 0 h 280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69509" h="2808184">
                <a:moveTo>
                  <a:pt x="9369509" y="0"/>
                </a:moveTo>
                <a:lnTo>
                  <a:pt x="9103139" y="2808184"/>
                </a:lnTo>
                <a:lnTo>
                  <a:pt x="0" y="1944705"/>
                </a:lnTo>
                <a:lnTo>
                  <a:pt x="184465" y="0"/>
                </a:lnTo>
                <a:close/>
              </a:path>
            </a:pathLst>
          </a:custGeom>
          <a:solidFill>
            <a:srgbClr val="B8C1D0"/>
          </a:solidFill>
          <a:ln w="12700">
            <a:noFill/>
          </a:ln>
          <a:effectLst>
            <a:innerShdw blurRad="63500" dist="25400" dir="16200000">
              <a:schemeClr val="tx1">
                <a:lumMod val="65000"/>
                <a:lumOff val="3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568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636233" y="2905348"/>
            <a:ext cx="7824960" cy="0"/>
          </a:xfrm>
          <a:prstGeom prst="line">
            <a:avLst/>
          </a:prstGeom>
          <a:noFill/>
          <a:ln w="57150">
            <a:solidFill>
              <a:srgbClr val="266C8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indent="0" algn="l" eaLnBrk="0" latinLnBrk="0" hangingPunct="0">
              <a:buFont typeface="Arial" panose="020B0604020202020204" pitchFamily="34" charset="0"/>
              <a:buNone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11" name="텍스트 개체 틀 3"/>
          <p:cNvSpPr txBox="1">
            <a:spLocks/>
          </p:cNvSpPr>
          <p:nvPr userDrawn="1"/>
        </p:nvSpPr>
        <p:spPr bwMode="auto">
          <a:xfrm>
            <a:off x="1391709" y="300753"/>
            <a:ext cx="2562647" cy="38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>
                <a:tab pos="571500" algn="l"/>
              </a:tabLst>
              <a:defRPr lang="ko-KR" altLang="en-US" sz="1400" b="1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>
                <a:tab pos="571500" algn="l"/>
              </a:tabLst>
              <a:defRPr sz="18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2pPr>
            <a:lvl3pPr marL="914400" indent="0" algn="l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7000"/>
              <a:buFont typeface="맑은 고딕" panose="020B0503020000020004" pitchFamily="50" charset="-127"/>
              <a:buNone/>
              <a:tabLst>
                <a:tab pos="571500" algn="l"/>
              </a:tabLst>
              <a:defRPr sz="16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3pPr>
            <a:lvl4pPr marL="1371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4pPr>
            <a:lvl5pPr marL="18288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5pPr>
            <a:lvl6pPr marL="22860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marL="2743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marL="3200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marL="3657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636497" y="2170632"/>
            <a:ext cx="7824787" cy="6983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ko-KR" altLang="en-US" sz="28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228600" lvl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제목 3"/>
          <p:cNvSpPr>
            <a:spLocks noGrp="1"/>
          </p:cNvSpPr>
          <p:nvPr>
            <p:ph type="title" hasCustomPrompt="1"/>
          </p:nvPr>
        </p:nvSpPr>
        <p:spPr>
          <a:xfrm>
            <a:off x="636233" y="1752688"/>
            <a:ext cx="5450739" cy="41940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[Process </a:t>
            </a:r>
            <a:r>
              <a:rPr lang="ko-KR" altLang="en-US" dirty="0"/>
              <a:t>번호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43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 userDrawn="1">
            <p:ph type="ctrTitle"/>
          </p:nvPr>
        </p:nvSpPr>
        <p:spPr>
          <a:xfrm>
            <a:off x="880533" y="1950700"/>
            <a:ext cx="1129569" cy="1017062"/>
          </a:xfrm>
        </p:spPr>
        <p:txBody>
          <a:bodyPr lIns="36000" rIns="36000"/>
          <a:lstStyle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rgbClr val="A91644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3"/>
          <p:cNvSpPr>
            <a:spLocks noGrp="1"/>
          </p:cNvSpPr>
          <p:nvPr userDrawn="1">
            <p:ph type="body" sz="quarter" idx="10"/>
          </p:nvPr>
        </p:nvSpPr>
        <p:spPr>
          <a:xfrm>
            <a:off x="3480631" y="3366218"/>
            <a:ext cx="4651375" cy="4826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텍스트 개체 틀 3"/>
          <p:cNvSpPr>
            <a:spLocks noGrp="1"/>
          </p:cNvSpPr>
          <p:nvPr userDrawn="1">
            <p:ph type="body" sz="quarter" idx="11"/>
          </p:nvPr>
        </p:nvSpPr>
        <p:spPr>
          <a:xfrm>
            <a:off x="3480631" y="3856658"/>
            <a:ext cx="4651200" cy="914837"/>
          </a:xfr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텍스트 개체 틀 3"/>
          <p:cNvSpPr>
            <a:spLocks noGrp="1"/>
          </p:cNvSpPr>
          <p:nvPr userDrawn="1">
            <p:ph type="body" sz="quarter" idx="14"/>
          </p:nvPr>
        </p:nvSpPr>
        <p:spPr>
          <a:xfrm>
            <a:off x="2010102" y="1950700"/>
            <a:ext cx="6568748" cy="1018800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2800" b="1" kern="1200" baseline="0" dirty="0" smtClean="0">
                <a:solidFill>
                  <a:srgbClr val="333333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Line 45"/>
          <p:cNvSpPr>
            <a:spLocks noChangeShapeType="1"/>
          </p:cNvSpPr>
          <p:nvPr userDrawn="1"/>
        </p:nvSpPr>
        <p:spPr bwMode="auto">
          <a:xfrm>
            <a:off x="880533" y="2992438"/>
            <a:ext cx="6628080" cy="0"/>
          </a:xfrm>
          <a:prstGeom prst="line">
            <a:avLst/>
          </a:prstGeom>
          <a:noFill/>
          <a:ln w="101600">
            <a:solidFill>
              <a:srgbClr val="A91644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285750" indent="-285750" eaLnBrk="0" latinLnBrk="0" hangingPunct="0">
              <a:buFont typeface="Arial" panose="020B0604020202020204" pitchFamily="34" charset="0"/>
              <a:buChar char="•"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2010102" y="2992438"/>
            <a:ext cx="6568748" cy="0"/>
          </a:xfrm>
          <a:prstGeom prst="line">
            <a:avLst/>
          </a:prstGeom>
          <a:noFill/>
          <a:ln w="101600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latinLnBrk="0" hangingPunct="0"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943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rmAutofit/>
          </a:bodyPr>
          <a:lstStyle>
            <a:lvl1pPr algn="l">
              <a:buNone/>
              <a:defRPr sz="40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5480-81A5-4AAB-8D7D-441D93C29D0B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46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교육자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2299368A-4B1F-4BF7-BB98-E5CF73797E2C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2" descr="C:\Documents and Settings\정미서\바탕 화면\Innerbus_logo_1.jpg"/>
          <p:cNvPicPr>
            <a:picLocks noChangeAspect="1" noChangeArrowheads="1"/>
          </p:cNvPicPr>
          <p:nvPr userDrawn="1"/>
        </p:nvPicPr>
        <p:blipFill>
          <a:blip r:embed="rId2" cstate="print"/>
          <a:srcRect t="-10544" r="55028"/>
          <a:stretch>
            <a:fillRect/>
          </a:stretch>
        </p:blipFill>
        <p:spPr bwMode="auto">
          <a:xfrm>
            <a:off x="7754974" y="6286520"/>
            <a:ext cx="1017580" cy="291121"/>
          </a:xfrm>
          <a:prstGeom prst="rect">
            <a:avLst/>
          </a:prstGeom>
          <a:noFill/>
        </p:spPr>
      </p:pic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214282" y="909892"/>
            <a:ext cx="8606190" cy="862924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ts val="0"/>
              </a:spcBef>
              <a:spcAft>
                <a:spcPts val="600"/>
              </a:spcAft>
              <a:buNone/>
              <a:defRPr lang="ko-KR" altLang="en-US" sz="1600" b="0" kern="1200" dirty="0" smtClean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28596" y="316596"/>
            <a:ext cx="8153400" cy="522000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defRPr lang="ko-KR" altLang="en-US" sz="2800" b="1" kern="1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7286595"/>
      </p:ext>
    </p:extLst>
  </p:cSld>
  <p:clrMapOvr>
    <a:masterClrMapping/>
  </p:clrMapOvr>
  <p:transition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0188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글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3FC3091-5D11-4A3A-9ED0-215B68600C7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1616" y="1078764"/>
            <a:ext cx="8160772" cy="439100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defRPr sz="1500" b="1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 b="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2pPr>
            <a:lvl3pPr marL="857250" indent="-17145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sz="105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3pPr>
          </a:lstStyle>
          <a:p>
            <a:pPr lvl="0"/>
            <a:r>
              <a:rPr lang="ko-KR" altLang="en-US" dirty="0"/>
              <a:t>첫 번째 수준</a:t>
            </a:r>
          </a:p>
          <a:p>
            <a:pPr lvl="1"/>
            <a:r>
              <a:rPr lang="ko-KR" altLang="en-US" dirty="0"/>
              <a:t>두 번째 수준</a:t>
            </a:r>
            <a:endParaRPr lang="en-US" altLang="ko-KR" dirty="0"/>
          </a:p>
          <a:p>
            <a:pPr lvl="2"/>
            <a:r>
              <a:rPr lang="ko-KR" altLang="en-US" dirty="0"/>
              <a:t>세 번째 수준</a:t>
            </a:r>
          </a:p>
          <a:p>
            <a:pPr lvl="2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590FA7-84D9-4D49-9236-39E1A9F332EC}"/>
              </a:ext>
            </a:extLst>
          </p:cNvPr>
          <p:cNvSpPr/>
          <p:nvPr userDrawn="1"/>
        </p:nvSpPr>
        <p:spPr>
          <a:xfrm>
            <a:off x="458981" y="247420"/>
            <a:ext cx="45719" cy="34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09B3758-D7C1-4877-AB2D-FB76626A87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400" y="187860"/>
            <a:ext cx="7088119" cy="468000"/>
          </a:xfrm>
          <a:prstGeom prst="rect">
            <a:avLst/>
          </a:prstGeom>
        </p:spPr>
        <p:txBody>
          <a:bodyPr tIns="72000" bIns="46800" anchor="ctr"/>
          <a:lstStyle>
            <a:lvl1pPr>
              <a:defRPr lang="ko-KR" altLang="en-US" sz="21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글씨만 작성하는 페이지 입니다</a:t>
            </a:r>
            <a:r>
              <a:rPr lang="en-US" altLang="ko-KR" dirty="0"/>
              <a:t>_1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963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공백(숫자있는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C22E4-B6AB-4FF2-BD41-DACB35CC8E9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34864" y="172801"/>
            <a:ext cx="6489985" cy="468631"/>
          </a:xfrm>
          <a:prstGeom prst="rect">
            <a:avLst/>
          </a:prstGeom>
        </p:spPr>
        <p:txBody>
          <a:bodyPr tIns="72000" bIns="4680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950" b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r>
              <a:rPr lang="ko-KR" altLang="en-US" dirty="0"/>
              <a:t>빈 페이지 입니다</a:t>
            </a:r>
            <a:r>
              <a:rPr lang="en-US" altLang="ko-KR" dirty="0"/>
              <a:t>_2 (</a:t>
            </a:r>
            <a:r>
              <a:rPr lang="ko-KR" altLang="en-US" dirty="0"/>
              <a:t>주로 그림만 삽입할 경우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4284D07-1AFA-4892-A3F3-DA525E69CB1C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91614" y="172801"/>
            <a:ext cx="697106" cy="46863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3000" b="1">
                <a:solidFill>
                  <a:schemeClr val="bg1"/>
                </a:solidFill>
                <a:latin typeface="Bahnschrift SemiBold Condensed" panose="020B0502040204020203" pitchFamily="34" charset="0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470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7999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 bwMode="auto">
          <a:xfrm>
            <a:off x="6012160" y="602128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3415"/>
            <a:ext cx="1289114" cy="32412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19B18D0-4038-4878-AE24-A58459B71D6A}"/>
              </a:ext>
            </a:extLst>
          </p:cNvPr>
          <p:cNvGrpSpPr/>
          <p:nvPr userDrawn="1"/>
        </p:nvGrpSpPr>
        <p:grpSpPr>
          <a:xfrm>
            <a:off x="5436096" y="1268760"/>
            <a:ext cx="3283555" cy="2960071"/>
            <a:chOff x="5196830" y="1314450"/>
            <a:chExt cx="3642370" cy="2992363"/>
          </a:xfrm>
        </p:grpSpPr>
        <p:sp>
          <p:nvSpPr>
            <p:cNvPr id="6" name="타원형 설명선 2">
              <a:extLst>
                <a:ext uri="{FF2B5EF4-FFF2-40B4-BE49-F238E27FC236}">
                  <a16:creationId xmlns:a16="http://schemas.microsoft.com/office/drawing/2014/main" id="{3C5C64EB-86F3-4BFA-BC37-710247C8BBFD}"/>
                </a:ext>
              </a:extLst>
            </p:cNvPr>
            <p:cNvSpPr/>
            <p:nvPr/>
          </p:nvSpPr>
          <p:spPr bwMode="auto">
            <a:xfrm>
              <a:off x="5273030" y="1352550"/>
              <a:ext cx="3489970" cy="2897113"/>
            </a:xfrm>
            <a:prstGeom prst="wedgeEllipseCallout">
              <a:avLst>
                <a:gd name="adj1" fmla="val -38716"/>
                <a:gd name="adj2" fmla="val 58171"/>
              </a:avLst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7" name="타원형 설명선 4">
              <a:extLst>
                <a:ext uri="{FF2B5EF4-FFF2-40B4-BE49-F238E27FC236}">
                  <a16:creationId xmlns:a16="http://schemas.microsoft.com/office/drawing/2014/main" id="{A34B5509-D356-4A50-B4FA-738D233EEE6E}"/>
                </a:ext>
              </a:extLst>
            </p:cNvPr>
            <p:cNvSpPr/>
            <p:nvPr/>
          </p:nvSpPr>
          <p:spPr bwMode="auto">
            <a:xfrm>
              <a:off x="5196830" y="1323975"/>
              <a:ext cx="3489970" cy="2897113"/>
            </a:xfrm>
            <a:prstGeom prst="wedgeEllipseCallout">
              <a:avLst>
                <a:gd name="adj1" fmla="val -36912"/>
                <a:gd name="adj2" fmla="val 59135"/>
              </a:avLst>
            </a:prstGeom>
            <a:noFill/>
            <a:ln w="127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8" name="타원형 설명선 5">
              <a:extLst>
                <a:ext uri="{FF2B5EF4-FFF2-40B4-BE49-F238E27FC236}">
                  <a16:creationId xmlns:a16="http://schemas.microsoft.com/office/drawing/2014/main" id="{ACFB794E-469C-4DB9-9BB6-99CA6A59D345}"/>
                </a:ext>
              </a:extLst>
            </p:cNvPr>
            <p:cNvSpPr/>
            <p:nvPr/>
          </p:nvSpPr>
          <p:spPr bwMode="auto">
            <a:xfrm>
              <a:off x="5311130" y="1409700"/>
              <a:ext cx="3489970" cy="2897113"/>
            </a:xfrm>
            <a:prstGeom prst="wedgeEllipseCallout">
              <a:avLst>
                <a:gd name="adj1" fmla="val -39595"/>
                <a:gd name="adj2" fmla="val 56393"/>
              </a:avLst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9" name="타원형 설명선 6">
              <a:extLst>
                <a:ext uri="{FF2B5EF4-FFF2-40B4-BE49-F238E27FC236}">
                  <a16:creationId xmlns:a16="http://schemas.microsoft.com/office/drawing/2014/main" id="{6596E25D-B0B4-4CC2-B5C3-8F15BEC0A358}"/>
                </a:ext>
              </a:extLst>
            </p:cNvPr>
            <p:cNvSpPr/>
            <p:nvPr/>
          </p:nvSpPr>
          <p:spPr bwMode="auto">
            <a:xfrm>
              <a:off x="5349230" y="1314450"/>
              <a:ext cx="3489970" cy="2897113"/>
            </a:xfrm>
            <a:prstGeom prst="wedgeEllipseCallout">
              <a:avLst>
                <a:gd name="adj1" fmla="val -40104"/>
                <a:gd name="adj2" fmla="val 58323"/>
              </a:avLst>
            </a:prstGeom>
            <a:noFill/>
            <a:ln w="127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</p:grpSp>
      <p:sp>
        <p:nvSpPr>
          <p:cNvPr id="10" name="제목 9">
            <a:extLst>
              <a:ext uri="{FF2B5EF4-FFF2-40B4-BE49-F238E27FC236}">
                <a16:creationId xmlns:a16="http://schemas.microsoft.com/office/drawing/2014/main" id="{2FF59AE3-4311-4E3B-ADD7-98FFEE62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291" y="4868301"/>
            <a:ext cx="5099473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4000" b="1" kern="12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r" defTabSz="914400" eaLnBrk="1" hangingPunct="1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6382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89908-A5C0-45B9-A9EB-8C542FB9785F}"/>
              </a:ext>
            </a:extLst>
          </p:cNvPr>
          <p:cNvSpPr txBox="1"/>
          <p:nvPr userDrawn="1"/>
        </p:nvSpPr>
        <p:spPr>
          <a:xfrm>
            <a:off x="1907704" y="1877923"/>
            <a:ext cx="1560042" cy="830997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srgbClr val="205D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  차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832" y="3234680"/>
            <a:ext cx="5904656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32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eaLnBrk="1" latinLnBrk="0" hangingPunct="1">
              <a:spcBef>
                <a:spcPts val="1000"/>
              </a:spcBef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65239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2702" y="2442592"/>
            <a:ext cx="6937770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40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latinLnBrk="0">
              <a:spcBef>
                <a:spcPts val="1000"/>
              </a:spcBef>
              <a:defRPr sz="3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661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사용자 지정 레이아웃"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987206" y="1507098"/>
            <a:ext cx="3922861" cy="1909505"/>
          </a:xfrm>
        </p:spPr>
        <p:txBody>
          <a:bodyPr/>
          <a:lstStyle>
            <a:lvl1pPr marL="444500" indent="-444500">
              <a:lnSpc>
                <a:spcPct val="200000"/>
              </a:lnSpc>
              <a:buClr>
                <a:srgbClr val="37373A"/>
              </a:buClr>
              <a:buSzPct val="120000"/>
              <a:buFont typeface="+mj-lt"/>
              <a:buAutoNum type="arabicPeriod"/>
              <a:defRPr sz="2000">
                <a:solidFill>
                  <a:srgbClr val="37373A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7" name="직사각형 16"/>
          <p:cNvSpPr/>
          <p:nvPr userDrawn="1"/>
        </p:nvSpPr>
        <p:spPr bwMode="auto">
          <a:xfrm>
            <a:off x="-1" y="0"/>
            <a:ext cx="2683381" cy="6858000"/>
          </a:xfrm>
          <a:prstGeom prst="rect">
            <a:avLst/>
          </a:prstGeom>
          <a:solidFill>
            <a:srgbClr val="B8C1D0">
              <a:alpha val="79000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235283" y="860767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dirty="0">
                <a:latin typeface="+mn-ea"/>
                <a:ea typeface="+mn-ea"/>
              </a:rPr>
              <a:t>목 차</a:t>
            </a: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2777382" y="0"/>
            <a:ext cx="0" cy="6858000"/>
          </a:xfrm>
          <a:prstGeom prst="line">
            <a:avLst/>
          </a:prstGeom>
          <a:ln>
            <a:solidFill>
              <a:srgbClr val="EAEAE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82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01459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609502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48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6D7239-42BC-4A3E-83D3-3B042D0A2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6BA4E0DB-A543-4066-8B7E-2A430BBAC0F8}"/>
              </a:ext>
            </a:extLst>
          </p:cNvPr>
          <p:cNvGrpSpPr/>
          <p:nvPr userDrawn="1"/>
        </p:nvGrpSpPr>
        <p:grpSpPr>
          <a:xfrm>
            <a:off x="3458358" y="6309320"/>
            <a:ext cx="2227279" cy="299084"/>
            <a:chOff x="6468486" y="6249660"/>
            <a:chExt cx="2227279" cy="299084"/>
          </a:xfrm>
        </p:grpSpPr>
        <p:pic>
          <p:nvPicPr>
            <p:cNvPr id="5" name="Picture 30" descr="TTA로고만듦1">
              <a:extLst>
                <a:ext uri="{FF2B5EF4-FFF2-40B4-BE49-F238E27FC236}">
                  <a16:creationId xmlns:a16="http://schemas.microsoft.com/office/drawing/2014/main" id="{8118AA19-A5DC-426A-9C37-95275F26D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486" y="6249660"/>
              <a:ext cx="494104" cy="299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0" descr="ci_text">
              <a:extLst>
                <a:ext uri="{FF2B5EF4-FFF2-40B4-BE49-F238E27FC236}">
                  <a16:creationId xmlns:a16="http://schemas.microsoft.com/office/drawing/2014/main" id="{0FB341C4-21A7-40B0-9252-6424EDACE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2436" y="6279481"/>
              <a:ext cx="1683329" cy="246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3A81095-A498-4FB6-A67D-170CD92C4DEE}"/>
              </a:ext>
            </a:extLst>
          </p:cNvPr>
          <p:cNvSpPr txBox="1"/>
          <p:nvPr userDrawn="1"/>
        </p:nvSpPr>
        <p:spPr>
          <a:xfrm>
            <a:off x="3105093" y="2857409"/>
            <a:ext cx="2933816" cy="1200329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kumimoji="1" lang="en-US" altLang="ko-KR" sz="48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kumimoji="1" lang="ko-KR" altLang="en-US" sz="2400" b="1" dirty="0">
              <a:solidFill>
                <a:prstClr val="white">
                  <a:lumMod val="6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267372A8-CF79-41B7-81A7-E702AE0BA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1227" y="4941168"/>
            <a:ext cx="2361544" cy="400110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20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defTabSz="914400" eaLnBrk="1" hangingPunct="1"/>
            <a:r>
              <a:rPr lang="ko-KR" altLang="en-US" dirty="0" err="1"/>
              <a:t>강사명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이메일 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49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18" y="192331"/>
            <a:ext cx="8662253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313508" y="765255"/>
            <a:ext cx="8479371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36530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3751604" y="3257877"/>
            <a:ext cx="5226642" cy="691238"/>
          </a:xfrm>
        </p:spPr>
        <p:txBody>
          <a:bodyPr/>
          <a:lstStyle>
            <a:lvl1pPr>
              <a:defRPr lang="ko-KR" altLang="en-US" sz="2400" b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2B113B"/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텍스트 스타일 편집</a:t>
            </a:r>
          </a:p>
        </p:txBody>
      </p:sp>
      <p:sp>
        <p:nvSpPr>
          <p:cNvPr id="20" name="직사각형 19"/>
          <p:cNvSpPr/>
          <p:nvPr userDrawn="1"/>
        </p:nvSpPr>
        <p:spPr>
          <a:xfrm>
            <a:off x="0" y="0"/>
            <a:ext cx="9144000" cy="293188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38100" dist="25400" dir="5400000" algn="t" rotWithShape="0">
              <a:schemeClr val="tx1">
                <a:lumMod val="50000"/>
                <a:lumOff val="5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688013" y="1546791"/>
            <a:ext cx="1478423" cy="1301576"/>
          </a:xfrm>
        </p:spPr>
        <p:txBody>
          <a:bodyPr anchor="t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  <a:defRPr lang="ko-KR" altLang="en-US" sz="8000" b="1" kern="1200" dirty="0">
                <a:solidFill>
                  <a:srgbClr val="255DA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187723" y="2054738"/>
            <a:ext cx="6893339" cy="793627"/>
          </a:xfrm>
        </p:spPr>
        <p:txBody>
          <a:bodyPr/>
          <a:lstStyle>
            <a:lvl1pPr>
              <a:defRPr lang="ko-KR" altLang="en-US" sz="4000" b="1" kern="1200" dirty="0">
                <a:solidFill>
                  <a:srgbClr val="3737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098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987" y="182769"/>
            <a:ext cx="5064097" cy="457200"/>
          </a:xfrm>
        </p:spPr>
        <p:txBody>
          <a:bodyPr/>
          <a:lstStyle>
            <a:lvl1pPr>
              <a:defRPr lang="ko-KR" altLang="en-US" sz="1600" baseline="0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403850" y="182769"/>
            <a:ext cx="3459163" cy="4572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200" b="1" dirty="0">
                <a:solidFill>
                  <a:srgbClr val="333333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280988" y="804049"/>
            <a:ext cx="8582025" cy="332422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1052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031" y="76201"/>
            <a:ext cx="6049108" cy="525463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886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1231" y="2746249"/>
            <a:ext cx="6049108" cy="5254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25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0F19E55A-C70D-F04D-AFBC-8F8F0E51A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3457575"/>
            <a:ext cx="8207375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41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2341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4C6507-5B4F-E948-8BD5-141D4ADF17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2016 Software Engineering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2D223A-A1F4-7D4A-8FDF-3471071DB2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B6846-CBFA-FC4D-B8C7-6F875A0B0A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7580311"/>
      </p:ext>
    </p:extLst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1"/>
          </p:nvPr>
        </p:nvSpPr>
        <p:spPr>
          <a:xfrm>
            <a:off x="280987" y="624034"/>
            <a:ext cx="8582025" cy="380268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227631" y="6605321"/>
            <a:ext cx="537244" cy="252680"/>
          </a:xfrm>
        </p:spPr>
        <p:txBody>
          <a:bodyPr/>
          <a:lstStyle>
            <a:lvl1pPr marL="0" algn="ctr" defTabSz="914400" rtl="0" eaLnBrk="1" latinLnBrk="1" hangingPunct="1">
              <a:defRPr lang="ko-KR" altLang="en-US" sz="1200" b="1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fld id="{A8FFA316-20F6-4285-81E6-F245177C78FC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0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367" y="181783"/>
            <a:ext cx="6893339" cy="419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909" y="764502"/>
            <a:ext cx="8480413" cy="4083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직사각형 3"/>
          <p:cNvSpPr/>
          <p:nvPr userDrawn="1"/>
        </p:nvSpPr>
        <p:spPr>
          <a:xfrm flipH="1" flipV="1">
            <a:off x="-7" y="-6"/>
            <a:ext cx="9144003" cy="54000"/>
          </a:xfrm>
          <a:prstGeom prst="rect">
            <a:avLst/>
          </a:prstGeom>
          <a:solidFill>
            <a:srgbClr val="2550A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자유형 15"/>
          <p:cNvSpPr/>
          <p:nvPr userDrawn="1"/>
        </p:nvSpPr>
        <p:spPr>
          <a:xfrm rot="16200000">
            <a:off x="4362942" y="2085483"/>
            <a:ext cx="418122" cy="9144006"/>
          </a:xfrm>
          <a:custGeom>
            <a:avLst/>
            <a:gdLst>
              <a:gd name="connsiteX0" fmla="*/ 418122 w 418122"/>
              <a:gd name="connsiteY0" fmla="*/ 9144006 h 9144006"/>
              <a:gd name="connsiteX1" fmla="*/ 3 w 418122"/>
              <a:gd name="connsiteY1" fmla="*/ 9144006 h 9144006"/>
              <a:gd name="connsiteX2" fmla="*/ 3 w 418122"/>
              <a:gd name="connsiteY2" fmla="*/ 9144003 h 9144006"/>
              <a:gd name="connsiteX3" fmla="*/ 0 w 418122"/>
              <a:gd name="connsiteY3" fmla="*/ 9144003 h 9144006"/>
              <a:gd name="connsiteX4" fmla="*/ 1 w 418122"/>
              <a:gd name="connsiteY4" fmla="*/ 0 h 9144006"/>
              <a:gd name="connsiteX5" fmla="*/ 96960 w 418122"/>
              <a:gd name="connsiteY5" fmla="*/ 0 h 9144006"/>
              <a:gd name="connsiteX6" fmla="*/ 96960 w 418122"/>
              <a:gd name="connsiteY6" fmla="*/ 8746483 h 91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122" h="9144006">
                <a:moveTo>
                  <a:pt x="418122" y="9144006"/>
                </a:moveTo>
                <a:lnTo>
                  <a:pt x="3" y="9144006"/>
                </a:lnTo>
                <a:lnTo>
                  <a:pt x="3" y="9144003"/>
                </a:lnTo>
                <a:lnTo>
                  <a:pt x="0" y="9144003"/>
                </a:lnTo>
                <a:lnTo>
                  <a:pt x="1" y="0"/>
                </a:lnTo>
                <a:lnTo>
                  <a:pt x="96960" y="0"/>
                </a:lnTo>
                <a:lnTo>
                  <a:pt x="96960" y="8746483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8900000">
              <a:schemeClr val="tx1">
                <a:lumMod val="75000"/>
                <a:lumOff val="2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Rectangle 1040"/>
          <p:cNvSpPr>
            <a:spLocks noGrp="1" noChangeArrowheads="1"/>
          </p:cNvSpPr>
          <p:nvPr userDrawn="1"/>
        </p:nvSpPr>
        <p:spPr bwMode="black">
          <a:xfrm>
            <a:off x="8790676" y="6575551"/>
            <a:ext cx="380079" cy="26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latinLnBrk="0" hangingPunct="0">
              <a:defRPr/>
            </a:pPr>
            <a:fld id="{35A1AA57-4765-4E74-8230-34C928C399C2}" type="slidenum">
              <a:rPr kumimoji="0" lang="ko-KR" altLang="en-US" sz="1100" b="1" i="1" smtClean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  <a:cs typeface="맑은 고딕"/>
              </a:rPr>
              <a:pPr algn="ctr" eaLnBrk="0" latinLnBrk="0" hangingPunct="0">
                <a:defRPr/>
              </a:pPr>
              <a:t>‹#›</a:t>
            </a:fld>
            <a:endParaRPr kumimoji="0" lang="en-US" altLang="ko-KR" sz="1100" b="1" i="1" dirty="0">
              <a:solidFill>
                <a:schemeClr val="bg1">
                  <a:lumMod val="9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4167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3" r:id="rId3"/>
    <p:sldLayoutId id="2147483674" r:id="rId4"/>
    <p:sldLayoutId id="2147483677" r:id="rId5"/>
    <p:sldLayoutId id="2147483680" r:id="rId6"/>
    <p:sldLayoutId id="2147483682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7" r:id="rId14"/>
    <p:sldLayoutId id="2147483700" r:id="rId15"/>
    <p:sldLayoutId id="2147483701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2000"/>
        </a:spcBef>
        <a:spcAft>
          <a:spcPts val="400"/>
        </a:spcAft>
        <a:buClr>
          <a:srgbClr val="02248C"/>
        </a:buClr>
        <a:buFontTx/>
        <a:buBlip>
          <a:blip r:embed="rId18"/>
        </a:buBlip>
        <a:defRPr sz="1600" b="0" kern="1200">
          <a:solidFill>
            <a:srgbClr val="2B113B"/>
          </a:solidFill>
          <a:latin typeface="+mn-lt"/>
          <a:ea typeface="+mn-ea"/>
          <a:cs typeface="+mn-cs"/>
        </a:defRPr>
      </a:lvl1pPr>
      <a:lvl2pPr marL="444500" indent="-176213" algn="l" defTabSz="914400" rtl="0" eaLnBrk="1" latinLnBrk="0" hangingPunct="1">
        <a:lnSpc>
          <a:spcPct val="110000"/>
        </a:lnSpc>
        <a:spcBef>
          <a:spcPts val="500"/>
        </a:spcBef>
        <a:buClr>
          <a:srgbClr val="6D6E72"/>
        </a:buClr>
        <a:buSzPct val="80000"/>
        <a:buFont typeface="Arial" panose="020B0604020202020204" pitchFamily="34" charset="0"/>
        <a:buChar char="•"/>
        <a:tabLst>
          <a:tab pos="534988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1688" indent="-266700" algn="l" defTabSz="914400" rtl="0" eaLnBrk="1" latinLnBrk="0" hangingPunct="1">
        <a:lnSpc>
          <a:spcPct val="110000"/>
        </a:lnSpc>
        <a:spcBef>
          <a:spcPts val="500"/>
        </a:spcBef>
        <a:buFont typeface="Calibri" panose="020F050202020403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45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도출 가이드라인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11E6C5-562B-DB88-3ADF-74F54E6AA8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037DFDC7-1588-17E7-338E-83E328DE5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725735"/>
              </p:ext>
            </p:extLst>
          </p:nvPr>
        </p:nvGraphicFramePr>
        <p:xfrm>
          <a:off x="121918" y="612209"/>
          <a:ext cx="8945882" cy="6336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9">
                  <a:extLst>
                    <a:ext uri="{9D8B030D-6E8A-4147-A177-3AD203B41FA5}">
                      <a16:colId xmlns:a16="http://schemas.microsoft.com/office/drawing/2014/main" val="3926402013"/>
                    </a:ext>
                  </a:extLst>
                </a:gridCol>
                <a:gridCol w="3373875">
                  <a:extLst>
                    <a:ext uri="{9D8B030D-6E8A-4147-A177-3AD203B41FA5}">
                      <a16:colId xmlns:a16="http://schemas.microsoft.com/office/drawing/2014/main" val="2435813285"/>
                    </a:ext>
                  </a:extLst>
                </a:gridCol>
                <a:gridCol w="4199168">
                  <a:extLst>
                    <a:ext uri="{9D8B030D-6E8A-4147-A177-3AD203B41FA5}">
                      <a16:colId xmlns:a16="http://schemas.microsoft.com/office/drawing/2014/main" val="3244177457"/>
                    </a:ext>
                  </a:extLst>
                </a:gridCol>
              </a:tblGrid>
              <a:tr h="2348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Stakeholder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Description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21072"/>
                  </a:ext>
                </a:extLst>
              </a:tr>
              <a:tr h="2755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연구소 외 조직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영업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옵션체택율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판매물량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예측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판매가 제안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판매 </a:t>
                      </a:r>
                      <a:r>
                        <a:rPr lang="ko-KR" altLang="en-US" sz="1200" dirty="0" err="1"/>
                        <a:t>소구</a:t>
                      </a:r>
                      <a:r>
                        <a:rPr lang="ko-KR" altLang="en-US" sz="1200" dirty="0"/>
                        <a:t> 활용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996732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상품기획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경쟁사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관련기술 동향 파악 및 제안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959598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재경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투자비 제안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058485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품질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품질 확보 및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780619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개발가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부품 업체 지정 및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66007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홍보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기술 홍보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159678"/>
                  </a:ext>
                </a:extLst>
              </a:tr>
              <a:tr h="391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연구소 조직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제품 </a:t>
                      </a:r>
                      <a:r>
                        <a:rPr lang="en-US" altLang="ko-KR" sz="1200" dirty="0"/>
                        <a:t>UX </a:t>
                      </a:r>
                      <a:r>
                        <a:rPr lang="ko-KR" altLang="en-US" sz="1200" dirty="0"/>
                        <a:t>개발팀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 사용성 제안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810786"/>
                  </a:ext>
                </a:extLst>
              </a:tr>
              <a:tr h="13429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클러스터 표시 기능 설계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평가 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클러스터 표시 기능 설계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397261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신호 라우팅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신호 라우팅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003150"/>
                  </a:ext>
                </a:extLst>
              </a:tr>
              <a:tr h="25966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SEA </a:t>
                      </a:r>
                      <a:r>
                        <a:rPr lang="ko-KR" altLang="en-US" sz="1200" dirty="0"/>
                        <a:t>기능 설계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평가 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SEA </a:t>
                      </a:r>
                      <a:r>
                        <a:rPr lang="ko-KR" altLang="en-US" sz="1200" dirty="0"/>
                        <a:t>기능 설계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평가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926915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ESC </a:t>
                      </a:r>
                      <a:r>
                        <a:rPr lang="ko-KR" altLang="en-US" sz="1200" dirty="0"/>
                        <a:t>제어기 설계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 err="1"/>
                        <a:t>평가팀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전복 기능 판단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19235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윈도우 잠금 설계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 err="1"/>
                        <a:t>평가팀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윈도우 잠금 설계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705709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Outside Mirror </a:t>
                      </a:r>
                      <a:r>
                        <a:rPr lang="ko-KR" altLang="en-US" sz="1200" dirty="0"/>
                        <a:t>설계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 err="1"/>
                        <a:t>평가팀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Outside Mirror </a:t>
                      </a:r>
                      <a:r>
                        <a:rPr lang="ko-KR" altLang="en-US" sz="1200" dirty="0"/>
                        <a:t>설계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816218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Seatbelt Reminder </a:t>
                      </a:r>
                      <a:r>
                        <a:rPr lang="ko-KR" altLang="en-US" sz="1200" dirty="0"/>
                        <a:t>설계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 err="1"/>
                        <a:t>평가팀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Seatbelt Reminder </a:t>
                      </a:r>
                      <a:r>
                        <a:rPr lang="ko-KR" altLang="en-US" sz="1200" dirty="0"/>
                        <a:t>설계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05776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도어 잠금 설계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 err="1"/>
                        <a:t>평가팀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도어 잠금 설계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970264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관련 법규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인증 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관련 법규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인증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691397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매니지먼트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970103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Pilot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시작차</a:t>
                      </a:r>
                      <a:r>
                        <a:rPr lang="ko-KR" altLang="en-US" sz="1200" dirty="0"/>
                        <a:t>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829572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운전자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전자식 </a:t>
                      </a:r>
                      <a:r>
                        <a:rPr lang="ko-KR" altLang="en-US" sz="1200" dirty="0" err="1"/>
                        <a:t>차일드락</a:t>
                      </a:r>
                      <a:r>
                        <a:rPr lang="ko-KR" altLang="en-US" sz="1200" dirty="0"/>
                        <a:t> 작동 </a:t>
                      </a:r>
                      <a:r>
                        <a:rPr lang="en-US" altLang="ko-KR" sz="1200" dirty="0"/>
                        <a:t>On/Off </a:t>
                      </a:r>
                      <a:r>
                        <a:rPr lang="ko-KR" altLang="en-US" sz="1200" dirty="0"/>
                        <a:t>주체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297206"/>
                  </a:ext>
                </a:extLst>
              </a:tr>
              <a:tr h="39147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열 동승자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전자식 </a:t>
                      </a:r>
                      <a:r>
                        <a:rPr lang="ko-KR" altLang="en-US" sz="1200" dirty="0" err="1"/>
                        <a:t>차일드락</a:t>
                      </a:r>
                      <a:r>
                        <a:rPr lang="ko-KR" altLang="en-US" sz="1200" dirty="0"/>
                        <a:t> 도어 래치 작동 주체 및 보호 대상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976160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Target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Vehicle (</a:t>
                      </a:r>
                      <a:r>
                        <a:rPr lang="ko-KR" altLang="en-US" sz="1200" dirty="0"/>
                        <a:t>차량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자전거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오토바이 등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전자식 </a:t>
                      </a:r>
                      <a:r>
                        <a:rPr lang="ko-KR" altLang="en-US" sz="1200" dirty="0" err="1"/>
                        <a:t>차일드락</a:t>
                      </a:r>
                      <a:r>
                        <a:rPr lang="ko-KR" altLang="en-US" sz="1200" dirty="0"/>
                        <a:t> 작동 제어 목표 인자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701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33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BB071A0-9BF6-B98A-7B79-8049B45A9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284998"/>
              </p:ext>
            </p:extLst>
          </p:nvPr>
        </p:nvGraphicFramePr>
        <p:xfrm>
          <a:off x="121918" y="612209"/>
          <a:ext cx="9835428" cy="7549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7180">
                  <a:extLst>
                    <a:ext uri="{9D8B030D-6E8A-4147-A177-3AD203B41FA5}">
                      <a16:colId xmlns:a16="http://schemas.microsoft.com/office/drawing/2014/main" val="3926402013"/>
                    </a:ext>
                  </a:extLst>
                </a:gridCol>
                <a:gridCol w="2799080">
                  <a:extLst>
                    <a:ext uri="{9D8B030D-6E8A-4147-A177-3AD203B41FA5}">
                      <a16:colId xmlns:a16="http://schemas.microsoft.com/office/drawing/2014/main" val="2435813285"/>
                    </a:ext>
                  </a:extLst>
                </a:gridCol>
                <a:gridCol w="4199168">
                  <a:extLst>
                    <a:ext uri="{9D8B030D-6E8A-4147-A177-3AD203B41FA5}">
                      <a16:colId xmlns:a16="http://schemas.microsoft.com/office/drawing/2014/main" val="3244177457"/>
                    </a:ext>
                  </a:extLst>
                </a:gridCol>
              </a:tblGrid>
              <a:tr h="2348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Stakeholder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Description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21072"/>
                  </a:ext>
                </a:extLst>
              </a:tr>
              <a:tr h="2755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누가 시스템을 사용할 것인가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노약자가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열에 탑승하는 가정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택시와 같이 빈번한 승하차를 수행하는 차량사업군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996732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누가 시스템을 구매하고 </a:t>
                      </a:r>
                      <a:r>
                        <a:rPr lang="ko-KR" altLang="en-US" sz="1200" dirty="0" err="1"/>
                        <a:t>판매할것인가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구매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자녀가 있는 가정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택시 업체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판매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일반 </a:t>
                      </a:r>
                      <a:r>
                        <a:rPr lang="ko-KR" altLang="en-US" sz="1200" dirty="0" err="1"/>
                        <a:t>카마스터</a:t>
                      </a:r>
                      <a:r>
                        <a:rPr lang="en-US" altLang="ko-KR" sz="1200" dirty="0"/>
                        <a:t>, B2B </a:t>
                      </a:r>
                      <a:r>
                        <a:rPr lang="ko-KR" altLang="en-US" sz="1200" dirty="0"/>
                        <a:t>판매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959598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시스템에 안전이나 품질 등의 영향을 받는 것들은 무엇인가</a:t>
                      </a: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후측방</a:t>
                      </a:r>
                      <a:r>
                        <a:rPr lang="ko-KR" altLang="en-US" sz="1200" dirty="0"/>
                        <a:t> 레이더 작동 방해 조건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강우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강설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이물질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범퍼 파손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058485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시스템의 기능이나 성능에 제한을 </a:t>
                      </a:r>
                      <a:r>
                        <a:rPr lang="ko-KR" altLang="en-US" sz="1200" dirty="0" err="1"/>
                        <a:t>주는것은</a:t>
                      </a:r>
                      <a:r>
                        <a:rPr lang="ko-KR" altLang="en-US" sz="1200" dirty="0"/>
                        <a:t> 무엇인가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780619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시스템의 경쟁상대는 무엇인가</a:t>
                      </a: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타 회사의 유사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66007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누가 시스템을 개발하고 검증하고 유지 보수 할 것인가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연구소 연관 개발 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159678"/>
                  </a:ext>
                </a:extLst>
              </a:tr>
              <a:tr h="3914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시스템은 어떤 환경에서 운영될 것인가</a:t>
                      </a: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810786"/>
                  </a:ext>
                </a:extLst>
              </a:tr>
              <a:tr h="1342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시스템을 개발하기 위해서 어떤 기술이 필요 한가</a:t>
                      </a: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397261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003150"/>
                  </a:ext>
                </a:extLst>
              </a:tr>
              <a:tr h="25966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926915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19235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705709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816218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05776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970264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691397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970103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829572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297206"/>
                  </a:ext>
                </a:extLst>
              </a:tr>
              <a:tr h="39147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976160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701829"/>
                  </a:ext>
                </a:extLst>
              </a:tr>
            </a:tbl>
          </a:graphicData>
        </a:graphic>
      </p:graphicFrame>
      <p:sp>
        <p:nvSpPr>
          <p:cNvPr id="6" name="제목 2">
            <a:extLst>
              <a:ext uri="{FF2B5EF4-FFF2-40B4-BE49-F238E27FC236}">
                <a16:creationId xmlns:a16="http://schemas.microsoft.com/office/drawing/2014/main" id="{FB9A0B57-F885-F351-1891-4F785374C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8" y="192331"/>
            <a:ext cx="8662253" cy="41987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도출 체크리스트</a:t>
            </a:r>
          </a:p>
        </p:txBody>
      </p:sp>
    </p:spTree>
    <p:extLst>
      <p:ext uri="{BB962C8B-B14F-4D97-AF65-F5344CB8AC3E}">
        <p14:creationId xmlns:p14="http://schemas.microsoft.com/office/powerpoint/2010/main" val="124699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3D4E2F-640E-BE4E-100D-5EFA31915F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2314" y="116520"/>
            <a:ext cx="8479371" cy="6855780"/>
          </a:xfrm>
        </p:spPr>
        <p:txBody>
          <a:bodyPr/>
          <a:lstStyle/>
          <a:p>
            <a:r>
              <a:rPr lang="ko-KR" altLang="en-US" dirty="0"/>
              <a:t>이해관계자 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/>
              <a:t>사람 </a:t>
            </a:r>
            <a:r>
              <a:rPr lang="en-US" altLang="ko-KR" dirty="0"/>
              <a:t>: </a:t>
            </a:r>
            <a:r>
              <a:rPr lang="ko-KR" altLang="en-US" dirty="0"/>
              <a:t>운전자</a:t>
            </a:r>
            <a:r>
              <a:rPr lang="en-US" altLang="ko-KR" dirty="0"/>
              <a:t>, </a:t>
            </a:r>
            <a:r>
              <a:rPr lang="ko-KR" altLang="en-US" dirty="0" err="1"/>
              <a:t>후석</a:t>
            </a:r>
            <a:r>
              <a:rPr lang="ko-KR" altLang="en-US" dirty="0"/>
              <a:t> 탑승객</a:t>
            </a:r>
            <a:r>
              <a:rPr lang="en-US" altLang="ko-KR" dirty="0"/>
              <a:t>, </a:t>
            </a:r>
            <a:r>
              <a:rPr lang="ko-KR" altLang="en-US" dirty="0"/>
              <a:t>설계자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부품</a:t>
            </a:r>
            <a:r>
              <a:rPr lang="en-US" altLang="ko-KR" dirty="0"/>
              <a:t>:  </a:t>
            </a:r>
            <a:r>
              <a:rPr lang="ko-KR" altLang="en-US" dirty="0" err="1"/>
              <a:t>후측방</a:t>
            </a:r>
            <a:r>
              <a:rPr lang="ko-KR" altLang="en-US" dirty="0"/>
              <a:t> 레이더</a:t>
            </a:r>
            <a:r>
              <a:rPr lang="en-US" altLang="ko-KR" dirty="0"/>
              <a:t>, </a:t>
            </a:r>
            <a:r>
              <a:rPr lang="ko-KR" altLang="en-US" dirty="0"/>
              <a:t>클러스터 </a:t>
            </a:r>
            <a:r>
              <a:rPr lang="en-US" altLang="ko-KR" dirty="0"/>
              <a:t>, ICU, </a:t>
            </a:r>
            <a:r>
              <a:rPr lang="ko-KR" altLang="en-US" dirty="0"/>
              <a:t>사이드 미러 </a:t>
            </a:r>
            <a:r>
              <a:rPr lang="en-US" altLang="ko-KR" dirty="0"/>
              <a:t>, </a:t>
            </a:r>
            <a:r>
              <a:rPr lang="ko-KR" altLang="en-US" dirty="0"/>
              <a:t>시트 벨트 </a:t>
            </a:r>
            <a:r>
              <a:rPr lang="ko-KR" altLang="en-US" dirty="0" err="1"/>
              <a:t>리마인더</a:t>
            </a:r>
            <a:r>
              <a:rPr lang="en-US" altLang="ko-KR" dirty="0"/>
              <a:t>, </a:t>
            </a:r>
            <a:r>
              <a:rPr lang="ko-KR" altLang="en-US" dirty="0" err="1"/>
              <a:t>도어락</a:t>
            </a:r>
            <a:r>
              <a:rPr lang="ko-KR" altLang="en-US" dirty="0"/>
              <a:t> 버튼</a:t>
            </a:r>
            <a:r>
              <a:rPr lang="en-US" altLang="ko-KR" dirty="0"/>
              <a:t>,</a:t>
            </a:r>
            <a:r>
              <a:rPr lang="ko-KR" altLang="en-US" dirty="0"/>
              <a:t> 도어 래치</a:t>
            </a:r>
            <a:endParaRPr lang="en-US" altLang="ko-KR" dirty="0"/>
          </a:p>
          <a:p>
            <a:r>
              <a:rPr lang="ko-KR" altLang="en-US" dirty="0"/>
              <a:t>이해관계가 </a:t>
            </a:r>
            <a:r>
              <a:rPr lang="en-US" altLang="ko-KR" dirty="0"/>
              <a:t>Needs</a:t>
            </a:r>
          </a:p>
          <a:p>
            <a:pPr lvl="1"/>
            <a:r>
              <a:rPr lang="ko-KR" altLang="en-US" dirty="0"/>
              <a:t>대전제</a:t>
            </a:r>
            <a:r>
              <a:rPr lang="en-US" altLang="ko-KR" dirty="0"/>
              <a:t>: </a:t>
            </a:r>
            <a:r>
              <a:rPr lang="ko-KR" altLang="en-US" dirty="0" err="1"/>
              <a:t>후석</a:t>
            </a:r>
            <a:r>
              <a:rPr lang="ko-KR" altLang="en-US" dirty="0"/>
              <a:t> 승객이 내릴 때 </a:t>
            </a:r>
            <a:r>
              <a:rPr lang="ko-KR" altLang="en-US" dirty="0" err="1"/>
              <a:t>안전해야함</a:t>
            </a:r>
            <a:endParaRPr lang="en-US" altLang="ko-KR" dirty="0"/>
          </a:p>
          <a:p>
            <a:r>
              <a:rPr lang="ko-KR" altLang="en-US" dirty="0"/>
              <a:t>요구사항</a:t>
            </a:r>
            <a:endParaRPr lang="en-US" altLang="ko-KR" dirty="0"/>
          </a:p>
          <a:p>
            <a:pPr lvl="1"/>
            <a:r>
              <a:rPr lang="ko-KR" altLang="en-US" dirty="0"/>
              <a:t>기능 요구사항 </a:t>
            </a:r>
            <a:endParaRPr lang="en-US" altLang="ko-KR" dirty="0"/>
          </a:p>
          <a:p>
            <a:pPr lvl="2"/>
            <a:r>
              <a:rPr lang="ko-KR" altLang="en-US" dirty="0"/>
              <a:t>전자식 </a:t>
            </a:r>
            <a:r>
              <a:rPr lang="ko-KR" altLang="en-US" dirty="0" err="1"/>
              <a:t>차일드락</a:t>
            </a:r>
            <a:r>
              <a:rPr lang="ko-KR" altLang="en-US" dirty="0"/>
              <a:t> 버튼 </a:t>
            </a:r>
            <a:r>
              <a:rPr lang="en-US" altLang="ko-KR" dirty="0"/>
              <a:t>Push </a:t>
            </a:r>
            <a:r>
              <a:rPr lang="ko-KR" altLang="en-US" dirty="0"/>
              <a:t>시 전자식 </a:t>
            </a:r>
            <a:r>
              <a:rPr lang="ko-KR" altLang="en-US" dirty="0" err="1"/>
              <a:t>차일드락</a:t>
            </a:r>
            <a:r>
              <a:rPr lang="ko-KR" altLang="en-US" dirty="0"/>
              <a:t> 기능 작동하고 </a:t>
            </a:r>
            <a:r>
              <a:rPr lang="en-US" altLang="ko-KR" dirty="0"/>
              <a:t>Push </a:t>
            </a:r>
            <a:r>
              <a:rPr lang="ko-KR" altLang="en-US" dirty="0"/>
              <a:t>해제 시 전자식 </a:t>
            </a:r>
            <a:r>
              <a:rPr lang="ko-KR" altLang="en-US" dirty="0" err="1"/>
              <a:t>차일드락</a:t>
            </a:r>
            <a:r>
              <a:rPr lang="ko-KR" altLang="en-US" dirty="0"/>
              <a:t> 기능 작동 해제됨 </a:t>
            </a:r>
            <a:endParaRPr lang="en-US" altLang="ko-KR" dirty="0"/>
          </a:p>
          <a:p>
            <a:pPr lvl="2"/>
            <a:r>
              <a:rPr lang="ko-KR" altLang="en-US" dirty="0" err="1"/>
              <a:t>후측방</a:t>
            </a:r>
            <a:r>
              <a:rPr lang="ko-KR" altLang="en-US" dirty="0"/>
              <a:t> 차량 접근과 </a:t>
            </a:r>
            <a:r>
              <a:rPr lang="ko-KR" altLang="en-US" dirty="0" err="1"/>
              <a:t>후석</a:t>
            </a:r>
            <a:r>
              <a:rPr lang="ko-KR" altLang="en-US" dirty="0"/>
              <a:t> 승객 감지 시 전자식 </a:t>
            </a:r>
            <a:r>
              <a:rPr lang="ko-KR" altLang="en-US" dirty="0" err="1"/>
              <a:t>차일드락</a:t>
            </a:r>
            <a:r>
              <a:rPr lang="ko-KR" altLang="en-US" dirty="0"/>
              <a:t> 해제시도 </a:t>
            </a:r>
            <a:r>
              <a:rPr lang="ko-KR" altLang="en-US" dirty="0" err="1"/>
              <a:t>금지시켜야함</a:t>
            </a:r>
            <a:endParaRPr lang="en-US" altLang="ko-KR" dirty="0"/>
          </a:p>
          <a:p>
            <a:pPr lvl="2"/>
            <a:r>
              <a:rPr lang="ko-KR" altLang="en-US" dirty="0" err="1"/>
              <a:t>후측방</a:t>
            </a:r>
            <a:r>
              <a:rPr lang="ko-KR" altLang="en-US" dirty="0"/>
              <a:t> 차량 접근 시 경고음 </a:t>
            </a:r>
            <a:r>
              <a:rPr lang="en-US" altLang="ko-KR" dirty="0"/>
              <a:t>+ </a:t>
            </a:r>
            <a:r>
              <a:rPr lang="ko-KR" altLang="en-US" dirty="0"/>
              <a:t>도어 잠금 유지 해야함</a:t>
            </a:r>
            <a:endParaRPr lang="en-US" altLang="ko-KR" dirty="0"/>
          </a:p>
          <a:p>
            <a:pPr lvl="2"/>
            <a:r>
              <a:rPr lang="ko-KR" altLang="en-US" dirty="0"/>
              <a:t>차량 충돌 감지 </a:t>
            </a:r>
            <a:r>
              <a:rPr lang="en-US" altLang="ko-KR" dirty="0"/>
              <a:t>(ex. </a:t>
            </a:r>
            <a:r>
              <a:rPr lang="ko-KR" altLang="en-US" dirty="0"/>
              <a:t>에어백 전개 시</a:t>
            </a:r>
            <a:r>
              <a:rPr lang="en-US" altLang="ko-KR" dirty="0"/>
              <a:t>), </a:t>
            </a:r>
            <a:r>
              <a:rPr lang="ko-KR" altLang="en-US" dirty="0"/>
              <a:t>엔진 </a:t>
            </a:r>
            <a:r>
              <a:rPr lang="en-US" altLang="ko-KR" dirty="0"/>
              <a:t>Stall, </a:t>
            </a:r>
            <a:r>
              <a:rPr lang="ko-KR" altLang="en-US" dirty="0"/>
              <a:t>전원 </a:t>
            </a:r>
            <a:r>
              <a:rPr lang="en-US" altLang="ko-KR" dirty="0" err="1"/>
              <a:t>ShutDown</a:t>
            </a:r>
            <a:r>
              <a:rPr lang="en-US" altLang="ko-KR" dirty="0"/>
              <a:t> </a:t>
            </a:r>
            <a:r>
              <a:rPr lang="ko-KR" altLang="en-US" dirty="0"/>
              <a:t>일 때 도어 잠금 해제 되어야 함</a:t>
            </a:r>
            <a:endParaRPr lang="en-US" altLang="ko-KR" dirty="0"/>
          </a:p>
          <a:p>
            <a:pPr lvl="2"/>
            <a:r>
              <a:rPr lang="en-US" altLang="ko-KR" dirty="0"/>
              <a:t>Key On </a:t>
            </a:r>
            <a:r>
              <a:rPr lang="ko-KR" altLang="en-US" dirty="0"/>
              <a:t>시 이전 상태 유지함</a:t>
            </a:r>
            <a:endParaRPr lang="en-US" altLang="ko-KR" dirty="0"/>
          </a:p>
          <a:p>
            <a:pPr lvl="1"/>
            <a:r>
              <a:rPr lang="ko-KR" altLang="en-US" dirty="0" err="1"/>
              <a:t>비기능</a:t>
            </a:r>
            <a:r>
              <a:rPr lang="ko-KR" altLang="en-US" dirty="0"/>
              <a:t> 요구사항</a:t>
            </a:r>
            <a:endParaRPr lang="en-US" altLang="ko-KR" dirty="0"/>
          </a:p>
          <a:p>
            <a:pPr lvl="2"/>
            <a:r>
              <a:rPr lang="ko-KR" altLang="en-US" dirty="0"/>
              <a:t>사용자 기능 </a:t>
            </a:r>
            <a:r>
              <a:rPr lang="en-US" altLang="ko-KR" dirty="0"/>
              <a:t>On/Off</a:t>
            </a:r>
            <a:r>
              <a:rPr lang="ko-KR" altLang="en-US" dirty="0"/>
              <a:t> 명령 입력 후 </a:t>
            </a:r>
            <a:r>
              <a:rPr lang="en-US" altLang="ko-KR" dirty="0"/>
              <a:t>500ms </a:t>
            </a:r>
            <a:r>
              <a:rPr lang="ko-KR" altLang="en-US" dirty="0"/>
              <a:t>이내 작동과 버튼 내 인디케이터 </a:t>
            </a:r>
            <a:r>
              <a:rPr lang="en-US" altLang="ko-KR" dirty="0"/>
              <a:t>LED</a:t>
            </a:r>
            <a:r>
              <a:rPr lang="ko-KR" altLang="en-US" dirty="0"/>
              <a:t>가 </a:t>
            </a:r>
            <a:r>
              <a:rPr lang="en-US" altLang="ko-KR" dirty="0"/>
              <a:t>Push </a:t>
            </a:r>
            <a:r>
              <a:rPr lang="ko-KR" altLang="en-US" dirty="0"/>
              <a:t>시 </a:t>
            </a:r>
            <a:r>
              <a:rPr lang="en-US" altLang="ko-KR" dirty="0"/>
              <a:t>On, Push </a:t>
            </a:r>
            <a:r>
              <a:rPr lang="ko-KR" altLang="en-US" dirty="0"/>
              <a:t>해제 시 </a:t>
            </a:r>
            <a:r>
              <a:rPr lang="en-US" altLang="ko-KR" dirty="0"/>
              <a:t>Off </a:t>
            </a:r>
            <a:r>
              <a:rPr lang="ko-KR" altLang="en-US" dirty="0"/>
              <a:t>될 것</a:t>
            </a:r>
            <a:endParaRPr lang="en-US" altLang="ko-KR" dirty="0"/>
          </a:p>
          <a:p>
            <a:pPr lvl="1"/>
            <a:r>
              <a:rPr lang="ko-KR" altLang="en-US" dirty="0"/>
              <a:t>반드시 만족 </a:t>
            </a:r>
            <a:r>
              <a:rPr lang="ko-KR" altLang="en-US" dirty="0" err="1"/>
              <a:t>해야하는</a:t>
            </a:r>
            <a:r>
              <a:rPr lang="ko-KR" altLang="en-US" dirty="0"/>
              <a:t> 요건</a:t>
            </a:r>
            <a:endParaRPr lang="en-US" altLang="ko-KR" dirty="0"/>
          </a:p>
          <a:p>
            <a:pPr lvl="2"/>
            <a:r>
              <a:rPr lang="en-US" altLang="ko-KR" dirty="0"/>
              <a:t>NCAP </a:t>
            </a:r>
            <a:r>
              <a:rPr lang="ko-KR" altLang="en-US" dirty="0"/>
              <a:t>시나리오 는 반드시 만족해야 함 </a:t>
            </a:r>
            <a:r>
              <a:rPr lang="en-US" altLang="ko-KR" dirty="0"/>
              <a:t>(</a:t>
            </a:r>
            <a:r>
              <a:rPr lang="ko-KR" altLang="en-US" dirty="0"/>
              <a:t>목표</a:t>
            </a:r>
            <a:r>
              <a:rPr lang="en-US" altLang="ko-KR" dirty="0"/>
              <a:t>) ex): 7m </a:t>
            </a:r>
            <a:r>
              <a:rPr lang="ko-KR" altLang="en-US" dirty="0"/>
              <a:t>이내에서 감지 될 것</a:t>
            </a:r>
            <a:endParaRPr lang="en-US" altLang="ko-KR" dirty="0"/>
          </a:p>
          <a:p>
            <a:pPr lvl="1"/>
            <a:r>
              <a:rPr lang="ko-KR" altLang="en-US" dirty="0"/>
              <a:t>반드시 수행하지 말아야 하는 요건</a:t>
            </a:r>
            <a:endParaRPr lang="en-US" altLang="ko-KR" dirty="0"/>
          </a:p>
          <a:p>
            <a:pPr lvl="2"/>
            <a:r>
              <a:rPr lang="ko-KR" altLang="en-US" dirty="0"/>
              <a:t>차량 충돌 감지 </a:t>
            </a:r>
            <a:r>
              <a:rPr lang="en-US" altLang="ko-KR" dirty="0"/>
              <a:t>(ex. </a:t>
            </a:r>
            <a:r>
              <a:rPr lang="ko-KR" altLang="en-US" dirty="0"/>
              <a:t>에어백 전개 시</a:t>
            </a:r>
            <a:r>
              <a:rPr lang="en-US" altLang="ko-KR" dirty="0"/>
              <a:t>), </a:t>
            </a:r>
            <a:r>
              <a:rPr lang="ko-KR" altLang="en-US" dirty="0"/>
              <a:t>엔진 </a:t>
            </a:r>
            <a:r>
              <a:rPr lang="en-US" altLang="ko-KR" dirty="0"/>
              <a:t>Stall, </a:t>
            </a:r>
            <a:r>
              <a:rPr lang="ko-KR" altLang="en-US" dirty="0"/>
              <a:t>전원 </a:t>
            </a:r>
            <a:r>
              <a:rPr lang="en-US" altLang="ko-KR" dirty="0" err="1"/>
              <a:t>ShutDown</a:t>
            </a:r>
            <a:r>
              <a:rPr lang="en-US" altLang="ko-KR" dirty="0"/>
              <a:t> </a:t>
            </a:r>
            <a:r>
              <a:rPr lang="ko-KR" altLang="en-US" dirty="0"/>
              <a:t>일 때 도어 잠금 해제 되어야 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각 요구사항 우선 순위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534988" lvl="2" indent="0">
              <a:buNone/>
            </a:pPr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084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AA1EF44-B5E7-1C3F-0BF3-84C3B8ED7264}"/>
              </a:ext>
            </a:extLst>
          </p:cNvPr>
          <p:cNvSpPr/>
          <p:nvPr/>
        </p:nvSpPr>
        <p:spPr>
          <a:xfrm>
            <a:off x="596763" y="1243219"/>
            <a:ext cx="596348" cy="766555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운전자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EA1147-4328-3492-133C-074AD5E35AAA}"/>
              </a:ext>
            </a:extLst>
          </p:cNvPr>
          <p:cNvSpPr/>
          <p:nvPr/>
        </p:nvSpPr>
        <p:spPr>
          <a:xfrm>
            <a:off x="2171151" y="1152938"/>
            <a:ext cx="3012982" cy="53709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system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F333A-8DD6-C443-A63B-F63635033BE6}"/>
              </a:ext>
            </a:extLst>
          </p:cNvPr>
          <p:cNvSpPr txBox="1"/>
          <p:nvPr/>
        </p:nvSpPr>
        <p:spPr>
          <a:xfrm>
            <a:off x="596763" y="684696"/>
            <a:ext cx="596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actor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8C428-BCF2-ECF4-5982-E07F7586A86F}"/>
              </a:ext>
            </a:extLst>
          </p:cNvPr>
          <p:cNvSpPr txBox="1"/>
          <p:nvPr/>
        </p:nvSpPr>
        <p:spPr>
          <a:xfrm>
            <a:off x="5435463" y="708992"/>
            <a:ext cx="1092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외부 </a:t>
            </a:r>
            <a:r>
              <a:rPr lang="en-US" altLang="ko-KR" sz="1200" dirty="0">
                <a:latin typeface="+mn-ea"/>
              </a:rPr>
              <a:t>Actor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7FAE70A-E6DD-5391-C8DE-ED8A10A79985}"/>
              </a:ext>
            </a:extLst>
          </p:cNvPr>
          <p:cNvSpPr/>
          <p:nvPr/>
        </p:nvSpPr>
        <p:spPr>
          <a:xfrm>
            <a:off x="6578681" y="1263510"/>
            <a:ext cx="928295" cy="1111471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타겟 </a:t>
            </a:r>
            <a:r>
              <a:rPr lang="en-US" altLang="ko-KR" sz="1100" dirty="0">
                <a:solidFill>
                  <a:schemeClr val="tx1"/>
                </a:solidFill>
              </a:rPr>
              <a:t>OBJECTT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A25FD518-099C-C531-87A8-412D5B99FAFB}"/>
              </a:ext>
            </a:extLst>
          </p:cNvPr>
          <p:cNvSpPr/>
          <p:nvPr/>
        </p:nvSpPr>
        <p:spPr>
          <a:xfrm>
            <a:off x="551409" y="3149300"/>
            <a:ext cx="596348" cy="766555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ko-KR" altLang="en-US" sz="1100" dirty="0" err="1">
                <a:solidFill>
                  <a:schemeClr val="tx1"/>
                </a:solidFill>
              </a:rPr>
              <a:t>열동승자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9D3DD91-C620-4A1C-4AFD-71B4242F9171}"/>
              </a:ext>
            </a:extLst>
          </p:cNvPr>
          <p:cNvSpPr/>
          <p:nvPr/>
        </p:nvSpPr>
        <p:spPr>
          <a:xfrm>
            <a:off x="2262997" y="1283554"/>
            <a:ext cx="2715403" cy="24021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전자식 </a:t>
            </a:r>
            <a:r>
              <a:rPr lang="ko-KR" altLang="en-US" sz="1100" dirty="0" err="1">
                <a:solidFill>
                  <a:schemeClr val="tx1"/>
                </a:solidFill>
              </a:rPr>
              <a:t>차일드락</a:t>
            </a:r>
            <a:r>
              <a:rPr lang="ko-KR" altLang="en-US" sz="1100" dirty="0">
                <a:solidFill>
                  <a:schemeClr val="tx1"/>
                </a:solidFill>
              </a:rPr>
              <a:t> 작동 시작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624CE97-CCFA-590B-CC33-78CA4B133F6C}"/>
              </a:ext>
            </a:extLst>
          </p:cNvPr>
          <p:cNvCxnSpPr>
            <a:cxnSpLocks/>
            <a:stCxn id="4" idx="5"/>
            <a:endCxn id="12" idx="2"/>
          </p:cNvCxnSpPr>
          <p:nvPr/>
        </p:nvCxnSpPr>
        <p:spPr>
          <a:xfrm>
            <a:off x="1044024" y="1626497"/>
            <a:ext cx="1218973" cy="85811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C80B3505-F260-898F-E587-A675FB382DE7}"/>
              </a:ext>
            </a:extLst>
          </p:cNvPr>
          <p:cNvSpPr/>
          <p:nvPr/>
        </p:nvSpPr>
        <p:spPr>
          <a:xfrm>
            <a:off x="2486657" y="3972707"/>
            <a:ext cx="2139240" cy="201663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전자식 </a:t>
            </a:r>
            <a:r>
              <a:rPr lang="ko-KR" altLang="en-US" sz="1100" dirty="0" err="1">
                <a:solidFill>
                  <a:schemeClr val="tx1"/>
                </a:solidFill>
              </a:rPr>
              <a:t>차일드락</a:t>
            </a:r>
            <a:r>
              <a:rPr lang="ko-KR" altLang="en-US" sz="1100" dirty="0">
                <a:solidFill>
                  <a:schemeClr val="tx1"/>
                </a:solidFill>
              </a:rPr>
              <a:t> 작동 해제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93D9004-729F-9879-4BF8-8F3FE73A1706}"/>
              </a:ext>
            </a:extLst>
          </p:cNvPr>
          <p:cNvSpPr/>
          <p:nvPr/>
        </p:nvSpPr>
        <p:spPr>
          <a:xfrm>
            <a:off x="2801623" y="2214907"/>
            <a:ext cx="1663700" cy="6177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도어 오픈 금지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A791945-B6EA-6C07-2E83-D33A63E1A4D4}"/>
              </a:ext>
            </a:extLst>
          </p:cNvPr>
          <p:cNvCxnSpPr>
            <a:cxnSpLocks/>
            <a:stCxn id="8" idx="2"/>
            <a:endCxn id="19" idx="6"/>
          </p:cNvCxnSpPr>
          <p:nvPr/>
        </p:nvCxnSpPr>
        <p:spPr>
          <a:xfrm flipH="1">
            <a:off x="4465323" y="2374981"/>
            <a:ext cx="2113358" cy="14881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58BB60D-A7CE-F10D-4483-ED3FB29F01DB}"/>
              </a:ext>
            </a:extLst>
          </p:cNvPr>
          <p:cNvCxnSpPr>
            <a:cxnSpLocks/>
            <a:stCxn id="10" idx="5"/>
            <a:endCxn id="19" idx="2"/>
          </p:cNvCxnSpPr>
          <p:nvPr/>
        </p:nvCxnSpPr>
        <p:spPr>
          <a:xfrm flipV="1">
            <a:off x="998670" y="2523796"/>
            <a:ext cx="1802953" cy="10087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7490367-8B08-49F0-A97F-975E8C4FF2CA}"/>
              </a:ext>
            </a:extLst>
          </p:cNvPr>
          <p:cNvSpPr txBox="1"/>
          <p:nvPr/>
        </p:nvSpPr>
        <p:spPr>
          <a:xfrm>
            <a:off x="1462778" y="151877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작동입력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A6F71D-83C1-79CA-B01C-1CABAB5CF73D}"/>
              </a:ext>
            </a:extLst>
          </p:cNvPr>
          <p:cNvSpPr txBox="1"/>
          <p:nvPr/>
        </p:nvSpPr>
        <p:spPr>
          <a:xfrm>
            <a:off x="4537802" y="21465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atin typeface="+mn-ea"/>
              </a:rPr>
              <a:t>접근중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E1A200-FE42-2DF5-6730-CCC185A5136D}"/>
              </a:ext>
            </a:extLst>
          </p:cNvPr>
          <p:cNvSpPr txBox="1"/>
          <p:nvPr/>
        </p:nvSpPr>
        <p:spPr>
          <a:xfrm>
            <a:off x="996912" y="3408664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도어 오픈 시도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909937F-5039-7962-50D9-8BDD38DFC02A}"/>
              </a:ext>
            </a:extLst>
          </p:cNvPr>
          <p:cNvSpPr/>
          <p:nvPr/>
        </p:nvSpPr>
        <p:spPr>
          <a:xfrm>
            <a:off x="2801623" y="2918965"/>
            <a:ext cx="1663700" cy="4817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도어 오픈 허용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A700E38-A385-F8D4-2DB9-2B54108955D7}"/>
              </a:ext>
            </a:extLst>
          </p:cNvPr>
          <p:cNvCxnSpPr>
            <a:cxnSpLocks/>
            <a:stCxn id="10" idx="5"/>
            <a:endCxn id="42" idx="2"/>
          </p:cNvCxnSpPr>
          <p:nvPr/>
        </p:nvCxnSpPr>
        <p:spPr>
          <a:xfrm flipV="1">
            <a:off x="998670" y="3159817"/>
            <a:ext cx="1802953" cy="37276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FDE26A96-F49A-2215-D11D-08A6A0FCEB16}"/>
              </a:ext>
            </a:extLst>
          </p:cNvPr>
          <p:cNvSpPr/>
          <p:nvPr/>
        </p:nvSpPr>
        <p:spPr>
          <a:xfrm>
            <a:off x="2727904" y="4717686"/>
            <a:ext cx="1663700" cy="4817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전자식 </a:t>
            </a:r>
            <a:r>
              <a:rPr lang="ko-KR" altLang="en-US" sz="1100" dirty="0" err="1">
                <a:solidFill>
                  <a:schemeClr val="tx1"/>
                </a:solidFill>
              </a:rPr>
              <a:t>차일드락</a:t>
            </a:r>
            <a:r>
              <a:rPr lang="ko-KR" altLang="en-US" sz="1100" dirty="0">
                <a:solidFill>
                  <a:schemeClr val="tx1"/>
                </a:solidFill>
              </a:rPr>
              <a:t> 해제 금지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39F27AB-0C44-4014-A5E1-4A02A9DAC132}"/>
              </a:ext>
            </a:extLst>
          </p:cNvPr>
          <p:cNvCxnSpPr>
            <a:cxnSpLocks/>
            <a:stCxn id="4" idx="5"/>
            <a:endCxn id="15" idx="1"/>
          </p:cNvCxnSpPr>
          <p:nvPr/>
        </p:nvCxnSpPr>
        <p:spPr>
          <a:xfrm>
            <a:off x="1044024" y="1626497"/>
            <a:ext cx="1755917" cy="26415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373E39F-1888-3F28-DE2B-10C7430B7887}"/>
              </a:ext>
            </a:extLst>
          </p:cNvPr>
          <p:cNvCxnSpPr>
            <a:cxnSpLocks/>
            <a:stCxn id="8" idx="2"/>
            <a:endCxn id="48" idx="7"/>
          </p:cNvCxnSpPr>
          <p:nvPr/>
        </p:nvCxnSpPr>
        <p:spPr>
          <a:xfrm flipH="1">
            <a:off x="4147961" y="2374981"/>
            <a:ext cx="2430720" cy="241324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7283159-9D57-5F57-D2FF-41158C768D8E}"/>
              </a:ext>
            </a:extLst>
          </p:cNvPr>
          <p:cNvSpPr txBox="1"/>
          <p:nvPr/>
        </p:nvSpPr>
        <p:spPr>
          <a:xfrm>
            <a:off x="891266" y="22308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해제입력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9CE4693-3041-8ED5-1170-7C5CF6AB6DA6}"/>
              </a:ext>
            </a:extLst>
          </p:cNvPr>
          <p:cNvSpPr/>
          <p:nvPr/>
        </p:nvSpPr>
        <p:spPr>
          <a:xfrm>
            <a:off x="5981631" y="4674974"/>
            <a:ext cx="2081310" cy="55017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알람 </a:t>
            </a:r>
            <a:r>
              <a:rPr lang="en-US" altLang="ko-KR" sz="1100" dirty="0">
                <a:solidFill>
                  <a:schemeClr val="tx1"/>
                </a:solidFill>
              </a:rPr>
              <a:t>+ </a:t>
            </a:r>
            <a:r>
              <a:rPr lang="ko-KR" altLang="en-US" sz="1100" dirty="0">
                <a:solidFill>
                  <a:schemeClr val="tx1"/>
                </a:solidFill>
              </a:rPr>
              <a:t>도어 잠금 유지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FB221D1-B9B4-14BE-7068-EB7A9C6BF3FA}"/>
              </a:ext>
            </a:extLst>
          </p:cNvPr>
          <p:cNvCxnSpPr>
            <a:cxnSpLocks/>
            <a:stCxn id="19" idx="5"/>
            <a:endCxn id="79" idx="2"/>
          </p:cNvCxnSpPr>
          <p:nvPr/>
        </p:nvCxnSpPr>
        <p:spPr>
          <a:xfrm>
            <a:off x="4221680" y="2742214"/>
            <a:ext cx="1759951" cy="22078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B47C3DF-6BD4-FDF1-3732-5ACF8207E9B9}"/>
              </a:ext>
            </a:extLst>
          </p:cNvPr>
          <p:cNvCxnSpPr>
            <a:cxnSpLocks/>
            <a:stCxn id="48" idx="6"/>
            <a:endCxn id="79" idx="2"/>
          </p:cNvCxnSpPr>
          <p:nvPr/>
        </p:nvCxnSpPr>
        <p:spPr>
          <a:xfrm flipV="1">
            <a:off x="4391604" y="4950059"/>
            <a:ext cx="1590027" cy="847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087F8E5-2A23-C689-C411-21281140FE14}"/>
              </a:ext>
            </a:extLst>
          </p:cNvPr>
          <p:cNvSpPr txBox="1"/>
          <p:nvPr/>
        </p:nvSpPr>
        <p:spPr>
          <a:xfrm>
            <a:off x="6677909" y="4431912"/>
            <a:ext cx="1092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Action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87B29650-C678-A2B1-F2D2-CA9E1B93413C}"/>
              </a:ext>
            </a:extLst>
          </p:cNvPr>
          <p:cNvSpPr/>
          <p:nvPr/>
        </p:nvSpPr>
        <p:spPr>
          <a:xfrm>
            <a:off x="6076881" y="5465461"/>
            <a:ext cx="2081310" cy="55017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도어 오픈</a:t>
            </a: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187F3DF-A0F8-A120-B0CE-49AFA30E9E41}"/>
              </a:ext>
            </a:extLst>
          </p:cNvPr>
          <p:cNvCxnSpPr>
            <a:cxnSpLocks/>
            <a:stCxn id="42" idx="6"/>
            <a:endCxn id="134" idx="2"/>
          </p:cNvCxnSpPr>
          <p:nvPr/>
        </p:nvCxnSpPr>
        <p:spPr>
          <a:xfrm>
            <a:off x="4465323" y="3159817"/>
            <a:ext cx="1611558" cy="258072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19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3A6F6-70D2-F599-0175-6F311F77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비기능</a:t>
            </a:r>
            <a:r>
              <a:rPr lang="ko-KR" altLang="en-US" dirty="0"/>
              <a:t> 요구사항 분석</a:t>
            </a:r>
            <a:r>
              <a:rPr lang="en-US" altLang="ko-KR" dirty="0"/>
              <a:t>/</a:t>
            </a:r>
            <a:r>
              <a:rPr lang="ko-KR" altLang="en-US" dirty="0"/>
              <a:t>명세 가이드라인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F68A806-36DF-E711-4FF8-FB876BF21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916516"/>
              </p:ext>
            </p:extLst>
          </p:nvPr>
        </p:nvGraphicFramePr>
        <p:xfrm>
          <a:off x="258730" y="706119"/>
          <a:ext cx="8751920" cy="399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770">
                  <a:extLst>
                    <a:ext uri="{9D8B030D-6E8A-4147-A177-3AD203B41FA5}">
                      <a16:colId xmlns:a16="http://schemas.microsoft.com/office/drawing/2014/main" val="4187812979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413989677"/>
                    </a:ext>
                  </a:extLst>
                </a:gridCol>
                <a:gridCol w="5099050">
                  <a:extLst>
                    <a:ext uri="{9D8B030D-6E8A-4147-A177-3AD203B41FA5}">
                      <a16:colId xmlns:a16="http://schemas.microsoft.com/office/drawing/2014/main" val="3132293944"/>
                    </a:ext>
                  </a:extLst>
                </a:gridCol>
              </a:tblGrid>
              <a:tr h="3973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r>
                        <a:rPr lang="ko-KR" altLang="en-US" dirty="0"/>
                        <a:t>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296538"/>
                  </a:ext>
                </a:extLst>
              </a:tr>
              <a:tr h="397335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NCAP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NCAP </a:t>
                      </a:r>
                      <a:r>
                        <a:rPr lang="ko-KR" altLang="en-US" dirty="0"/>
                        <a:t>프로토콜을 </a:t>
                      </a:r>
                      <a:r>
                        <a:rPr lang="ko-KR" altLang="en-US" dirty="0" err="1"/>
                        <a:t>만족할것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769126"/>
                  </a:ext>
                </a:extLst>
              </a:tr>
              <a:tr h="45501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법규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작동 불가 시 고객 인지 가능한 </a:t>
                      </a:r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로 제공 될 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372137"/>
                  </a:ext>
                </a:extLst>
              </a:tr>
              <a:tr h="979730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비필수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사용자 기능 </a:t>
                      </a:r>
                      <a:r>
                        <a:rPr lang="en-US" altLang="ko-KR" dirty="0"/>
                        <a:t>On/Off</a:t>
                      </a:r>
                      <a:r>
                        <a:rPr lang="ko-KR" altLang="en-US" dirty="0"/>
                        <a:t> 명령 입력 후 </a:t>
                      </a:r>
                      <a:r>
                        <a:rPr lang="en-US" altLang="ko-KR" dirty="0"/>
                        <a:t>500ms </a:t>
                      </a:r>
                      <a:r>
                        <a:rPr lang="ko-KR" altLang="en-US" dirty="0"/>
                        <a:t>이내 작동과 버튼 내 인디케이터 </a:t>
                      </a:r>
                      <a:r>
                        <a:rPr lang="en-US" altLang="ko-KR" dirty="0"/>
                        <a:t>LED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/>
                        <a:t>Push </a:t>
                      </a:r>
                      <a:r>
                        <a:rPr lang="ko-KR" altLang="en-US" dirty="0"/>
                        <a:t>시 </a:t>
                      </a:r>
                      <a:r>
                        <a:rPr lang="en-US" altLang="ko-KR" dirty="0"/>
                        <a:t>On, Push </a:t>
                      </a:r>
                      <a:r>
                        <a:rPr lang="ko-KR" altLang="en-US" dirty="0"/>
                        <a:t>해제 시 </a:t>
                      </a:r>
                      <a:r>
                        <a:rPr lang="en-US" altLang="ko-KR" dirty="0"/>
                        <a:t>Off </a:t>
                      </a:r>
                      <a:r>
                        <a:rPr lang="ko-KR" altLang="en-US" dirty="0"/>
                        <a:t>될 것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467177"/>
                  </a:ext>
                </a:extLst>
              </a:tr>
              <a:tr h="68581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IG OFF </a:t>
                      </a:r>
                      <a:r>
                        <a:rPr lang="ko-KR" altLang="en-US" dirty="0"/>
                        <a:t>이후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초간은 </a:t>
                      </a:r>
                      <a:r>
                        <a:rPr lang="ko-KR" altLang="en-US" dirty="0" err="1"/>
                        <a:t>차일드락</a:t>
                      </a:r>
                      <a:r>
                        <a:rPr lang="ko-KR" altLang="en-US" dirty="0"/>
                        <a:t> 기능 유지 할 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541872"/>
                  </a:ext>
                </a:extLst>
              </a:tr>
              <a:tr h="68581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LED Indicator </a:t>
                      </a:r>
                      <a:r>
                        <a:rPr lang="ko-KR" altLang="en-US" dirty="0"/>
                        <a:t>상태 판단 할 수 있도록 </a:t>
                      </a:r>
                      <a:r>
                        <a:rPr lang="en-US" altLang="ko-KR" dirty="0"/>
                        <a:t>IG ON </a:t>
                      </a:r>
                      <a:r>
                        <a:rPr lang="ko-KR" altLang="en-US" dirty="0"/>
                        <a:t>시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초간 점등 후 꺼짐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826880"/>
                  </a:ext>
                </a:extLst>
              </a:tr>
              <a:tr h="39733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운용성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 기능의 </a:t>
                      </a:r>
                      <a:r>
                        <a:rPr lang="en-US" altLang="ko-KR" dirty="0"/>
                        <a:t>CPU </a:t>
                      </a:r>
                      <a:r>
                        <a:rPr lang="ko-KR" altLang="en-US" dirty="0"/>
                        <a:t>부하는 </a:t>
                      </a:r>
                      <a:r>
                        <a:rPr lang="en-US" altLang="ko-KR" dirty="0"/>
                        <a:t>0.1% </a:t>
                      </a:r>
                      <a:r>
                        <a:rPr lang="ko-KR" altLang="en-US" dirty="0"/>
                        <a:t>이하가 될 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325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77108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8427AAD1-C29A-48C8-AA4C-25D0D9418A73}" vid="{4EB63BFA-BF18-4016-AAB4-36CCB25AE054}"/>
    </a:ext>
  </a:extLst>
</a:theme>
</file>

<file path=ppt/theme/theme2.xml><?xml version="1.0" encoding="utf-8"?>
<a:theme xmlns:a="http://schemas.openxmlformats.org/drawingml/2006/main" name="20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9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lnDef>
  </a:objectDefaults>
  <a:extraClrSchemeLst>
    <a:extraClrScheme>
      <a:clrScheme name="19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13436</TotalTime>
  <Words>615</Words>
  <Application>Microsoft Office PowerPoint</Application>
  <PresentationFormat>화면 슬라이드 쇼(4:3)</PresentationFormat>
  <Paragraphs>128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22" baseType="lpstr">
      <vt:lpstr>굴림</vt:lpstr>
      <vt:lpstr>나눔고딕 ExtraBold</vt:lpstr>
      <vt:lpstr>나눔명조</vt:lpstr>
      <vt:lpstr>나눔바른고딕</vt:lpstr>
      <vt:lpstr>나눔스퀘어</vt:lpstr>
      <vt:lpstr>나눔스퀘어 Bold</vt:lpstr>
      <vt:lpstr>나눔스퀘어_ac</vt:lpstr>
      <vt:lpstr>나눔스퀘어_ac Bold</vt:lpstr>
      <vt:lpstr>나눔스퀘어_ac ExtraBold</vt:lpstr>
      <vt:lpstr>맑은 고딕</vt:lpstr>
      <vt:lpstr>Arial</vt:lpstr>
      <vt:lpstr>Bahnschrift SemiBold Condensed</vt:lpstr>
      <vt:lpstr>Calibri</vt:lpstr>
      <vt:lpstr>Times New Roman</vt:lpstr>
      <vt:lpstr>Wingdings</vt:lpstr>
      <vt:lpstr>2_Office 테마</vt:lpstr>
      <vt:lpstr>20_기본 디자인</vt:lpstr>
      <vt:lpstr>1. 이해관계자 도출 가이드라인</vt:lpstr>
      <vt:lpstr>1. 이해관계자 도출 체크리스트</vt:lpstr>
      <vt:lpstr>PowerPoint 프레젠테이션</vt:lpstr>
      <vt:lpstr>PowerPoint 프레젠테이션</vt:lpstr>
      <vt:lpstr>비기능 요구사항 분석/명세 가이드라인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EUNBI</dc:creator>
  <cp:lastModifiedBy>user</cp:lastModifiedBy>
  <cp:revision>1285</cp:revision>
  <dcterms:created xsi:type="dcterms:W3CDTF">2016-10-21T05:24:48Z</dcterms:created>
  <dcterms:modified xsi:type="dcterms:W3CDTF">2022-10-07T06:41:37Z</dcterms:modified>
</cp:coreProperties>
</file>