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4" r:id="rId11"/>
    <p:sldId id="265" r:id="rId12"/>
    <p:sldId id="266" r:id="rId13"/>
    <p:sldId id="269" r:id="rId14"/>
    <p:sldId id="267" r:id="rId15"/>
    <p:sldId id="270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75" d="100"/>
          <a:sy n="75" d="100"/>
        </p:scale>
        <p:origin x="1170" y="-54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9F6D-C557-755D-3B75-3122D99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76CD-E218-942F-F72B-D0FF36A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1B7E-5DA3-D8AC-C01F-C932A74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B8E5-070C-4090-BC01-B39B2ED7B7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8802-C538-1610-2705-24708C6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2B8-924C-A7BD-1C52-712A4CE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584-ED3D-402A-933B-67797E18A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85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9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121918" y="108901"/>
          <a:ext cx="8662253" cy="664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733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150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327755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</a:t>
                      </a:r>
                      <a:br>
                        <a:rPr lang="en-US" sz="1200" b="1" spc="-5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차량 접근 중 기능 해제 시도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 방지로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 접근으로 일시적으로 해제를 금지합니다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활성화가 유지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36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Font typeface="+mj-lt"/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702332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3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기능 해제 완료 후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해제합니다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접근하여 일시적으로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349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724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자차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옆을 지나 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차량이 지나간 것을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지나가서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1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359829" y="802709"/>
          <a:ext cx="8662253" cy="3243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496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128016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2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이미 도어가 열린 상태에서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기능이 해제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도어를 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차량 접근을 알리는 메시지 팝업창을 띄우고 경고음을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Usecase_0003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41707" cy="396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해제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된 상태에서 외부 조건 발생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 사고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 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비활성화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사고발생으로 에어백이 작동하고 시스템은 사고발생 신호를 수신한다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해제신호를 송신하고 핸들은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해제상태로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핸들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상태 신호를 수신하여 작동 인디케이터를 소등한다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spc="-15" dirty="0">
                          <a:latin typeface="맑은 고딕"/>
                          <a:cs typeface="맑은 고딕"/>
                        </a:rPr>
                        <a:t>2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90802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lang="en-US" altLang="ko-KR"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38976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BAB137F-2AB8-8BFA-A310-26F7F17C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88" y="206107"/>
            <a:ext cx="3170012" cy="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40619"/>
              </p:ext>
            </p:extLst>
          </p:nvPr>
        </p:nvGraphicFramePr>
        <p:xfrm>
          <a:off x="485458" y="760169"/>
          <a:ext cx="8173084" cy="6061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UC-0004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조작을 무효화한다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 무효화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 &amp;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제어기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동승자가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도어를 열려고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여부를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 경우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꺼진다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신호를 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(Off)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9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504DC-13D9-84D8-28C9-E7EA0B13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0288E-4CF6-5103-391D-A5E87D8F4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8DC7F4E-805E-22E1-EDC0-C553EC74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29712"/>
              </p:ext>
            </p:extLst>
          </p:nvPr>
        </p:nvGraphicFramePr>
        <p:xfrm>
          <a:off x="470452" y="949738"/>
          <a:ext cx="8470349" cy="415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50973821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주특성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부특성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관련 </a:t>
                      </a:r>
                      <a:r>
                        <a:rPr lang="ko-KR" altLang="en-US" sz="1400" dirty="0" err="1"/>
                        <a:t>비기능</a:t>
                      </a:r>
                      <a:r>
                        <a:rPr lang="ko-KR" altLang="en-US" sz="1400" dirty="0"/>
                        <a:t> 요구사항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 반응성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스위치 입력 후 </a:t>
                      </a:r>
                      <a:r>
                        <a:rPr lang="en-US" altLang="ko-KR" sz="1400" dirty="0"/>
                        <a:t>10ms </a:t>
                      </a:r>
                      <a:r>
                        <a:rPr lang="ko-KR" altLang="en-US" sz="1400" dirty="0"/>
                        <a:t>이내 동작해야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07634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접근성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연령과 장애에 관계 없이 사용될 수 있는 정도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 버튼은 운전자의 시야 안쪽에 있어서 시인성이 높아야 하고 손가락으로 조작이 용이한 위치에 배치 되어야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가능성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중단 및 실패 발생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제품 혹은 시스템이 데이터를 복구할 수 있는 정도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배터리 용량 감소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얼터네이터</a:t>
                      </a:r>
                      <a:r>
                        <a:rPr lang="ko-KR" altLang="en-US" sz="1400" dirty="0"/>
                        <a:t> 고장 등으로 인해 시동 꺼짐 또는 시동 실패가 발생하여 제어기 공급 전력이 부족한 경우에도 기존 기능 활성화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비활성화 상태를 유지해야한다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기억용량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설정을 다음 </a:t>
                      </a:r>
                      <a:r>
                        <a:rPr lang="en-US" altLang="ko-KR" sz="1400" dirty="0"/>
                        <a:t>DC</a:t>
                      </a:r>
                      <a:r>
                        <a:rPr lang="ko-KR" altLang="en-US" sz="1400" dirty="0"/>
                        <a:t>에서도 적용하기 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재시동시 </a:t>
                      </a:r>
                      <a:r>
                        <a:rPr lang="ko-KR" altLang="en-US" sz="1400" dirty="0" err="1"/>
                        <a:t>이전값을</a:t>
                      </a:r>
                      <a:r>
                        <a:rPr lang="ko-KR" altLang="en-US" sz="1400" dirty="0"/>
                        <a:t> 저장하여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 만족도 증가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보안성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스위치 조작이 없이 외부에서 통신으로 무단접근해 </a:t>
                      </a:r>
                      <a:r>
                        <a:rPr lang="ko-KR" altLang="en-US" sz="1400" dirty="0" err="1"/>
                        <a:t>활성화되어있던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차일드락을</a:t>
                      </a:r>
                      <a:r>
                        <a:rPr lang="ko-KR" altLang="en-US" sz="1400" dirty="0"/>
                        <a:t> 비활성화되지 </a:t>
                      </a:r>
                      <a:r>
                        <a:rPr lang="ko-KR" altLang="en-US" sz="1400" dirty="0" err="1"/>
                        <a:t>않아야한다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56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A4-8078-9AFD-FF35-4A10007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/ Needs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045D-3F0A-D8F2-45BF-ADAFC03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0493"/>
            <a:ext cx="7886700" cy="37664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아이들</a:t>
            </a:r>
            <a:r>
              <a:rPr lang="en-US" altLang="ko-KR" dirty="0"/>
              <a:t>: </a:t>
            </a:r>
            <a:r>
              <a:rPr lang="ko-KR" altLang="en-US" dirty="0"/>
              <a:t>문 열고 싶다</a:t>
            </a:r>
            <a:endParaRPr lang="en-US" altLang="ko-KR" dirty="0"/>
          </a:p>
          <a:p>
            <a:r>
              <a:rPr lang="ko-KR" altLang="en-US" dirty="0"/>
              <a:t>운전자</a:t>
            </a:r>
            <a:r>
              <a:rPr lang="en-US" altLang="ko-KR" dirty="0"/>
              <a:t>: </a:t>
            </a:r>
            <a:r>
              <a:rPr lang="ko-KR" altLang="en-US" dirty="0"/>
              <a:t>위험할 때는 문을 못 열게 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도어락을</a:t>
            </a:r>
            <a:r>
              <a:rPr lang="ko-KR" altLang="en-US" dirty="0"/>
              <a:t> 조정하고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</a:t>
            </a:r>
            <a:r>
              <a:rPr lang="ko-KR" altLang="en-US" dirty="0"/>
              <a:t> 상태를 확인하고 싶다</a:t>
            </a:r>
            <a:endParaRPr lang="en-US" altLang="ko-KR" dirty="0"/>
          </a:p>
          <a:p>
            <a:r>
              <a:rPr lang="ko-KR" altLang="en-US" dirty="0"/>
              <a:t>경쟁사 차량</a:t>
            </a:r>
            <a:r>
              <a:rPr lang="en-US" altLang="ko-KR" dirty="0"/>
              <a:t>: </a:t>
            </a:r>
            <a:r>
              <a:rPr lang="ko-KR" altLang="en-US" dirty="0"/>
              <a:t>경쟁사 현황 파악</a:t>
            </a:r>
            <a:endParaRPr lang="en-US" altLang="ko-KR" dirty="0"/>
          </a:p>
          <a:p>
            <a:r>
              <a:rPr lang="ko-KR" altLang="en-US" dirty="0"/>
              <a:t>주변 차량</a:t>
            </a:r>
            <a:r>
              <a:rPr lang="en-US" altLang="ko-KR" dirty="0"/>
              <a:t>: </a:t>
            </a:r>
            <a:r>
              <a:rPr lang="ko-KR" altLang="en-US" dirty="0"/>
              <a:t>정차한 차량에서 문이 벌컥 열리지 않았으면 좋겠다</a:t>
            </a:r>
            <a:endParaRPr lang="en-US" altLang="ko-KR" dirty="0"/>
          </a:p>
          <a:p>
            <a:r>
              <a:rPr lang="ko-KR" altLang="en-US" dirty="0"/>
              <a:t>법규인증 담당자</a:t>
            </a:r>
            <a:r>
              <a:rPr lang="en-US" altLang="ko-KR" dirty="0"/>
              <a:t>: </a:t>
            </a:r>
            <a:r>
              <a:rPr lang="ko-KR" altLang="en-US" dirty="0"/>
              <a:t>관련 법규를 위반하지 않았으면 좋겠다</a:t>
            </a:r>
            <a:endParaRPr lang="en-US" altLang="ko-KR" dirty="0"/>
          </a:p>
          <a:p>
            <a:r>
              <a:rPr lang="ko-KR" altLang="en-US" dirty="0"/>
              <a:t>상품</a:t>
            </a:r>
            <a:r>
              <a:rPr lang="en-US" altLang="ko-KR" dirty="0"/>
              <a:t>: </a:t>
            </a:r>
            <a:r>
              <a:rPr lang="ko-KR" altLang="en-US" dirty="0"/>
              <a:t>경쟁사와 차별화되는 기술이 있었으면 좋겠다</a:t>
            </a:r>
            <a:endParaRPr lang="en-US" altLang="ko-KR" dirty="0"/>
          </a:p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</a:t>
            </a:r>
            <a:r>
              <a:rPr lang="en-US" altLang="ko-KR" dirty="0"/>
              <a:t>: </a:t>
            </a:r>
            <a:r>
              <a:rPr lang="ko-KR" altLang="en-US" dirty="0"/>
              <a:t>차별화되면서 낮은 가격으로 기능이 구현되면 좋겠다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: </a:t>
            </a:r>
            <a:r>
              <a:rPr lang="ko-KR" altLang="en-US" dirty="0"/>
              <a:t>모든 사양 조건에서 문제가 없었으면 좋겠다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EC27-ACB8-318D-8181-1C45ED8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3C67-BDF0-DCFB-3467-EFBBB1C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163"/>
            <a:ext cx="7886700" cy="3875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 err="1"/>
              <a:t>차일드도어락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도어락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금지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Off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허용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전자식 제어</a:t>
            </a:r>
            <a:endParaRPr lang="en-US" altLang="ko-KR" dirty="0"/>
          </a:p>
          <a:p>
            <a:pPr lvl="2"/>
            <a:r>
              <a:rPr lang="ko-KR" altLang="en-US" dirty="0"/>
              <a:t>후방에서 차량 측면으로 다가오는 차량이 </a:t>
            </a:r>
            <a:r>
              <a:rPr lang="ko-KR" altLang="en-US" dirty="0" err="1"/>
              <a:t>경계값</a:t>
            </a:r>
            <a:r>
              <a:rPr lang="ko-KR" altLang="en-US" dirty="0"/>
              <a:t> 이내로 근접할 경우 </a:t>
            </a:r>
            <a:r>
              <a:rPr lang="en-US" altLang="ko-KR" dirty="0"/>
              <a:t>Off </a:t>
            </a:r>
            <a:r>
              <a:rPr lang="ko-KR" altLang="en-US" dirty="0"/>
              <a:t>조작을 일정 시간 무효화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고속주행시 </a:t>
            </a:r>
            <a:r>
              <a:rPr lang="ko-KR" altLang="en-US" dirty="0" err="1"/>
              <a:t>차일드도어락</a:t>
            </a:r>
            <a:r>
              <a:rPr lang="ko-KR" altLang="en-US" dirty="0"/>
              <a:t> 상태의 </a:t>
            </a:r>
            <a:r>
              <a:rPr lang="en-US" altLang="ko-KR" dirty="0"/>
              <a:t>Off </a:t>
            </a:r>
            <a:r>
              <a:rPr lang="ko-KR" altLang="en-US" dirty="0"/>
              <a:t>변경을 금지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표시기능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표시한다</a:t>
            </a:r>
            <a:endParaRPr lang="en-US" altLang="ko-KR" dirty="0"/>
          </a:p>
          <a:p>
            <a:r>
              <a:rPr lang="ko-KR" altLang="en-US" dirty="0" err="1"/>
              <a:t>비기능</a:t>
            </a:r>
            <a:endParaRPr lang="en-US" altLang="ko-KR" dirty="0"/>
          </a:p>
          <a:p>
            <a:pPr lvl="1"/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전자파 등의 방해에도 </a:t>
            </a:r>
            <a:endParaRPr lang="en-US" altLang="ko-KR" dirty="0"/>
          </a:p>
          <a:p>
            <a:pPr lvl="1"/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en-US" altLang="ko-KR" dirty="0"/>
              <a:t>, </a:t>
            </a:r>
            <a:r>
              <a:rPr lang="ko-KR" altLang="en-US" dirty="0"/>
              <a:t>설정시간 이내에 기능 동작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차량 사고 </a:t>
            </a:r>
            <a:r>
              <a:rPr lang="ko-KR" altLang="en-US" dirty="0" err="1"/>
              <a:t>판정시</a:t>
            </a:r>
            <a:r>
              <a:rPr lang="en-US" altLang="ko-KR" dirty="0"/>
              <a:t>,  </a:t>
            </a:r>
            <a:r>
              <a:rPr lang="ko-KR" altLang="en-US" dirty="0"/>
              <a:t>기능이 </a:t>
            </a:r>
            <a:r>
              <a:rPr lang="en-US" altLang="ko-KR" dirty="0"/>
              <a:t>Off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운전자 조작이 편한 위치에 스위치가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C707-8680-FE60-91C6-A29758E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1D6D-6D2C-FB06-C70D-EDC12BA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만족해야 하는 요건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반드시 수행하지 말아야 하는 요건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88877"/>
              </p:ext>
            </p:extLst>
          </p:nvPr>
        </p:nvGraphicFramePr>
        <p:xfrm>
          <a:off x="470452" y="670338"/>
          <a:ext cx="8470348" cy="626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3990009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4010991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시스템을 사용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운전자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동승자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특히 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구매하고 판매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개인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안전이나 품질의 영향을 받는 것들은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고객의 안전과 생명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사고시 차량 탑승자의 비상 탈출을 방해할 수 있음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기능이나 성능에 제한을 주는 것은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제조 결함과 이로 인한 고장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환경 악조건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적용된 통신 방식 데이터 신뢰성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경쟁상대는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경쟁해야하는</a:t>
                      </a:r>
                      <a:r>
                        <a:rPr lang="ko-KR" altLang="en-US" sz="1400" dirty="0"/>
                        <a:t> 시장 포지션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경쟁사 기술들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경쟁사의 유사 기술들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 특허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누가 시스템을 개발하고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 할 것인가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개발팀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시험팀</a:t>
                      </a:r>
                      <a:r>
                        <a:rPr lang="en-US" altLang="ko-KR" sz="1400" dirty="0"/>
                        <a:t>, A/S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관련 협력업체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시스템은 어떤 환경에서 운영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개발을 위해 어떤 기술이 필요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6218"/>
              </p:ext>
            </p:extLst>
          </p:nvPr>
        </p:nvGraphicFramePr>
        <p:xfrm>
          <a:off x="364802" y="600304"/>
          <a:ext cx="8419369" cy="859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99">
                  <a:extLst>
                    <a:ext uri="{9D8B030D-6E8A-4147-A177-3AD203B41FA5}">
                      <a16:colId xmlns:a16="http://schemas.microsoft.com/office/drawing/2014/main" val="8382797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515257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56741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위험할 때는 뒷좌석 문을 못 열게 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기능을 조작하고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 상태를 확인하고 싶다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401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동승자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어린이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문을 열고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그러나 다치는 것은 원하지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314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주변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정차한 차량에서 문이 벌컥 열리지 않았으면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안전과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83"/>
                  </a:ext>
                </a:extLst>
              </a:tr>
              <a:tr h="23642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차량에 경쟁사와 차별되는 기술이 있었으면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33733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판매에 도움이 되도록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상품성 높은 기능을 가졌으나 낮은 가격의 옵션이 차량 탑재 되었으면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669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5684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5948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4855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9908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정책조정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5020"/>
                  </a:ext>
                </a:extLst>
              </a:tr>
              <a:tr h="23642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법규인증팀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해당 부서의 주요 역할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8390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3459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Pilot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1934"/>
                  </a:ext>
                </a:extLst>
              </a:tr>
              <a:tr h="7329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23570"/>
                  </a:ext>
                </a:extLst>
              </a:tr>
              <a:tr h="567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적용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제조물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책임법</a:t>
                      </a:r>
                      <a:r>
                        <a:rPr lang="en-US" altLang="ko-KR" sz="1400" dirty="0"/>
                        <a:t>…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기능안전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443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경쟁사 상품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Use case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957472-038D-D7D7-49E8-4E3FB19E8D28}"/>
              </a:ext>
            </a:extLst>
          </p:cNvPr>
          <p:cNvSpPr/>
          <p:nvPr/>
        </p:nvSpPr>
        <p:spPr>
          <a:xfrm>
            <a:off x="2729948" y="795131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76E1D2B-9418-9789-FF00-4DF3F29F3614}"/>
              </a:ext>
            </a:extLst>
          </p:cNvPr>
          <p:cNvSpPr/>
          <p:nvPr/>
        </p:nvSpPr>
        <p:spPr>
          <a:xfrm>
            <a:off x="419384" y="137140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58F90-F5C7-38F6-88B5-0ADE463AB2CC}"/>
              </a:ext>
            </a:extLst>
          </p:cNvPr>
          <p:cNvSpPr/>
          <p:nvPr/>
        </p:nvSpPr>
        <p:spPr>
          <a:xfrm>
            <a:off x="3419061" y="136497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BF7B687-5BCA-46DC-F9B3-94CFDD76616F}"/>
              </a:ext>
            </a:extLst>
          </p:cNvPr>
          <p:cNvSpPr/>
          <p:nvPr/>
        </p:nvSpPr>
        <p:spPr>
          <a:xfrm>
            <a:off x="553113" y="4901855"/>
            <a:ext cx="852496" cy="126577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후석</a:t>
            </a:r>
            <a:r>
              <a:rPr lang="ko-KR" altLang="en-US" sz="1100" dirty="0">
                <a:solidFill>
                  <a:schemeClr val="tx1"/>
                </a:solidFill>
              </a:rPr>
              <a:t> 동승자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61E6C3-1C51-61AD-D4A2-CB345ED2D49F}"/>
              </a:ext>
            </a:extLst>
          </p:cNvPr>
          <p:cNvSpPr/>
          <p:nvPr/>
        </p:nvSpPr>
        <p:spPr>
          <a:xfrm>
            <a:off x="3419061" y="2249911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3B8C00-01B1-1A06-44EC-D06748C854A9}"/>
              </a:ext>
            </a:extLst>
          </p:cNvPr>
          <p:cNvSpPr/>
          <p:nvPr/>
        </p:nvSpPr>
        <p:spPr>
          <a:xfrm>
            <a:off x="3419061" y="3242246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8E303D-864C-93A9-ABE0-5B2B1CB89C45}"/>
              </a:ext>
            </a:extLst>
          </p:cNvPr>
          <p:cNvSpPr/>
          <p:nvPr/>
        </p:nvSpPr>
        <p:spPr>
          <a:xfrm>
            <a:off x="3419061" y="542851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 조작 무효화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07623-A86B-DC68-6C16-5070D82076A5}"/>
              </a:ext>
            </a:extLst>
          </p:cNvPr>
          <p:cNvSpPr/>
          <p:nvPr/>
        </p:nvSpPr>
        <p:spPr>
          <a:xfrm>
            <a:off x="1917685" y="1722782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4EEBA3-31DD-46D5-4ABA-321041ED6509}"/>
              </a:ext>
            </a:extLst>
          </p:cNvPr>
          <p:cNvSpPr/>
          <p:nvPr/>
        </p:nvSpPr>
        <p:spPr>
          <a:xfrm>
            <a:off x="1860796" y="5362258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77C30D-52C0-E991-9E89-737400D46AF1}"/>
              </a:ext>
            </a:extLst>
          </p:cNvPr>
          <p:cNvSpPr/>
          <p:nvPr/>
        </p:nvSpPr>
        <p:spPr>
          <a:xfrm>
            <a:off x="3419061" y="419817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강제 해제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53B41F4-EDE7-D02E-B655-27150EBA1CE0}"/>
              </a:ext>
            </a:extLst>
          </p:cNvPr>
          <p:cNvSpPr/>
          <p:nvPr/>
        </p:nvSpPr>
        <p:spPr>
          <a:xfrm>
            <a:off x="553113" y="3459051"/>
            <a:ext cx="701231" cy="13611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교통사고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D29189-F9B0-7770-000B-A770AD13DE94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2673059" y="1676402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688A7E-733F-B600-DEC2-13167969B9FB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>
            <a:off x="2673059" y="2100469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EADD62-D7AE-979F-37C6-0B8EBE493AF1}"/>
              </a:ext>
            </a:extLst>
          </p:cNvPr>
          <p:cNvCxnSpPr>
            <a:cxnSpLocks/>
            <a:stCxn id="47" idx="3"/>
            <a:endCxn id="13" idx="2"/>
          </p:cNvCxnSpPr>
          <p:nvPr/>
        </p:nvCxnSpPr>
        <p:spPr>
          <a:xfrm>
            <a:off x="2673059" y="3442603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3B6B74-B527-C7E5-67C7-B71C860E358B}"/>
              </a:ext>
            </a:extLst>
          </p:cNvPr>
          <p:cNvCxnSpPr>
            <a:cxnSpLocks/>
          </p:cNvCxnSpPr>
          <p:nvPr/>
        </p:nvCxnSpPr>
        <p:spPr>
          <a:xfrm flipH="1" flipV="1">
            <a:off x="1119847" y="4443802"/>
            <a:ext cx="2299214" cy="65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60DF67-2BAA-5918-EEEB-3D283202866D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1119847" y="1831922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F1AA1F-2F67-1FC0-DF38-50D69C392F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2508" y="5739945"/>
            <a:ext cx="598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01FA97-B4BE-B228-6D34-C73571F5EC6A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2616170" y="5739945"/>
            <a:ext cx="80289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A6075E-48AF-31EB-3B3A-C4C29109029C}"/>
              </a:ext>
            </a:extLst>
          </p:cNvPr>
          <p:cNvSpPr/>
          <p:nvPr/>
        </p:nvSpPr>
        <p:spPr>
          <a:xfrm>
            <a:off x="1860796" y="4086385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에어백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EF9307F-3186-3A6A-CBBF-12A6EB08C2ED}"/>
              </a:ext>
            </a:extLst>
          </p:cNvPr>
          <p:cNvSpPr/>
          <p:nvPr/>
        </p:nvSpPr>
        <p:spPr>
          <a:xfrm>
            <a:off x="419384" y="2285807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A14CD7-3110-1766-241A-1FA2B65A2E3E}"/>
              </a:ext>
            </a:extLst>
          </p:cNvPr>
          <p:cNvSpPr/>
          <p:nvPr/>
        </p:nvSpPr>
        <p:spPr>
          <a:xfrm>
            <a:off x="1917685" y="306491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E1AD8E-F918-98B4-D61B-589E8705D3E7}"/>
              </a:ext>
            </a:extLst>
          </p:cNvPr>
          <p:cNvCxnSpPr>
            <a:cxnSpLocks/>
          </p:cNvCxnSpPr>
          <p:nvPr/>
        </p:nvCxnSpPr>
        <p:spPr>
          <a:xfrm>
            <a:off x="1119847" y="2810856"/>
            <a:ext cx="740949" cy="519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4C100E-B674-3897-27A4-C0E074B5F03E}"/>
              </a:ext>
            </a:extLst>
          </p:cNvPr>
          <p:cNvCxnSpPr>
            <a:cxnSpLocks/>
          </p:cNvCxnSpPr>
          <p:nvPr/>
        </p:nvCxnSpPr>
        <p:spPr>
          <a:xfrm>
            <a:off x="2713621" y="2100468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348149" cy="558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및 해제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활성화하거나 해제한다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현재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3-1. 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상태유지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현재상태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3-2.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상태변경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 버튼을 클릭한다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눌리면 현재 상태를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전환된 상태를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해제 눌렀으나 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활성화 눌렀지만 내부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연속 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길게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롱키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해제하는 동시에 운전자가 버튼 조작하는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133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13461</TotalTime>
  <Words>1521</Words>
  <Application>Microsoft Office PowerPoint</Application>
  <PresentationFormat>화면 슬라이드 쇼(4:3)</PresentationFormat>
  <Paragraphs>305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31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이해관계자 / Needs</vt:lpstr>
      <vt:lpstr>요구사항1</vt:lpstr>
      <vt:lpstr>요구사항2</vt:lpstr>
      <vt:lpstr>1. 이해관계자 도출 가이드라인</vt:lpstr>
      <vt:lpstr>1. 이해관계자 도출 가이드라인</vt:lpstr>
      <vt:lpstr>1. Use case</vt:lpstr>
      <vt:lpstr>Usecase 양식</vt:lpstr>
      <vt:lpstr>Usecase 양식</vt:lpstr>
      <vt:lpstr>Usecase 양식</vt:lpstr>
      <vt:lpstr>Usecase_0003</vt:lpstr>
      <vt:lpstr>Usecase 양식</vt:lpstr>
      <vt:lpstr>비기능 요구사항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1294</cp:revision>
  <dcterms:created xsi:type="dcterms:W3CDTF">2016-10-21T05:24:48Z</dcterms:created>
  <dcterms:modified xsi:type="dcterms:W3CDTF">2022-10-07T06:40:08Z</dcterms:modified>
</cp:coreProperties>
</file>