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5047" autoAdjust="0"/>
  </p:normalViewPr>
  <p:slideViewPr>
    <p:cSldViewPr snapToGrid="0">
      <p:cViewPr varScale="1">
        <p:scale>
          <a:sx n="69" d="100"/>
          <a:sy n="69" d="100"/>
        </p:scale>
        <p:origin x="2508" y="60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5900414"/>
          </a:xfrm>
        </p:spPr>
        <p:txBody>
          <a:bodyPr numCol="1"/>
          <a:lstStyle/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FBAA6A-D394-903C-203C-604B9C32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60409"/>
              </p:ext>
            </p:extLst>
          </p:nvPr>
        </p:nvGraphicFramePr>
        <p:xfrm>
          <a:off x="313508" y="765254"/>
          <a:ext cx="8531304" cy="5900416"/>
        </p:xfrm>
        <a:graphic>
          <a:graphicData uri="http://schemas.openxmlformats.org/drawingml/2006/table">
            <a:tbl>
              <a:tblPr/>
              <a:tblGrid>
                <a:gridCol w="614363">
                  <a:extLst>
                    <a:ext uri="{9D8B030D-6E8A-4147-A177-3AD203B41FA5}">
                      <a16:colId xmlns:a16="http://schemas.microsoft.com/office/drawing/2014/main" val="341669362"/>
                    </a:ext>
                  </a:extLst>
                </a:gridCol>
                <a:gridCol w="2444941">
                  <a:extLst>
                    <a:ext uri="{9D8B030D-6E8A-4147-A177-3AD203B41FA5}">
                      <a16:colId xmlns:a16="http://schemas.microsoft.com/office/drawing/2014/main" val="3779421987"/>
                    </a:ext>
                  </a:extLst>
                </a:gridCol>
                <a:gridCol w="5472000">
                  <a:extLst>
                    <a:ext uri="{9D8B030D-6E8A-4147-A177-3AD203B41FA5}">
                      <a16:colId xmlns:a16="http://schemas.microsoft.com/office/drawing/2014/main" val="2960659423"/>
                    </a:ext>
                  </a:extLst>
                </a:gridCol>
              </a:tblGrid>
              <a:tr h="765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Stakeholder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니즈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아님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6600"/>
                  </a:ext>
                </a:extLst>
              </a:tr>
              <a:tr h="8865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사용성이 좋아야 함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작동중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 확인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후석에서 임의 작동 해제 불가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140647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보호받는 느낌이 들 수 있었으면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32741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차일드락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직접 해제가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2562"/>
                  </a:ext>
                </a:extLst>
              </a:tr>
              <a:tr h="3055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내 개발이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87238"/>
                  </a:ext>
                </a:extLst>
              </a:tr>
              <a:tr h="59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구현이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오작동 하면 안 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05403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가능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59079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저렴했으면 좋겠다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97298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조립이 편했으면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3460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고장이 없었으면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8249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 교체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수리 될 수 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38107"/>
                  </a:ext>
                </a:extLst>
              </a:tr>
              <a:tr h="596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In/Out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적었으면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필요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9825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개발일정이 충분했으면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10392"/>
                  </a:ext>
                </a:extLst>
              </a:tr>
              <a:tr h="305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법규만족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2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C8DA-55EA-5F4D-3735-D57F427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이해관계자 식별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C0F6B-C409-AF9B-CC60-DDB1F3C04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누가 시스템을 사용하는가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누가 시스템을 구매하고 판매할 것인가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시스템에 안전이나 품질 등의 영향을 받는 것들은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시스템의 기능이나 성능에 제한을 주는 것은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시스템의 경쟁상대는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누가 시스템을 개발하고 검증하고 유지보수 할 것인가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시스템은 어떤 환경에서 운영될 것인가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시스템을 개발하기 위해서 어떤 기술이 필요 한가</a:t>
            </a:r>
            <a:r>
              <a:rPr lang="en-US" altLang="ko-KR" dirty="0"/>
              <a:t>?</a:t>
            </a:r>
            <a:endParaRPr lang="en-US" altLang="ko-KR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ko-KR" altLang="en-US" sz="1600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6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82CF2-C630-0D91-8241-33FE9B28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72AA7E-9D01-64DE-8229-D8B1EF8D05F8}"/>
              </a:ext>
            </a:extLst>
          </p:cNvPr>
          <p:cNvSpPr/>
          <p:nvPr/>
        </p:nvSpPr>
        <p:spPr>
          <a:xfrm>
            <a:off x="2202873" y="928254"/>
            <a:ext cx="4585854" cy="47563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F4FA172-F1FA-1DF6-645C-AD78EAA34A0A}"/>
              </a:ext>
            </a:extLst>
          </p:cNvPr>
          <p:cNvSpPr/>
          <p:nvPr/>
        </p:nvSpPr>
        <p:spPr>
          <a:xfrm>
            <a:off x="955964" y="164869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477BBF-8BD2-3AF4-A7BC-5CD72913F034}"/>
              </a:ext>
            </a:extLst>
          </p:cNvPr>
          <p:cNvSpPr/>
          <p:nvPr/>
        </p:nvSpPr>
        <p:spPr>
          <a:xfrm>
            <a:off x="3415145" y="1486731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스위치에 의한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엑츄에이터</a:t>
            </a:r>
            <a:r>
              <a:rPr lang="ko-KR" altLang="en-US" sz="1100" dirty="0">
                <a:solidFill>
                  <a:schemeClr val="tx1"/>
                </a:solidFill>
              </a:rPr>
              <a:t> 제어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B515ED-C7BD-EBEB-A74E-77036882F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11537"/>
              </p:ext>
            </p:extLst>
          </p:nvPr>
        </p:nvGraphicFramePr>
        <p:xfrm>
          <a:off x="-5671656" y="601608"/>
          <a:ext cx="5571903" cy="5900416"/>
        </p:xfrm>
        <a:graphic>
          <a:graphicData uri="http://schemas.openxmlformats.org/drawingml/2006/table">
            <a:tbl>
              <a:tblPr/>
              <a:tblGrid>
                <a:gridCol w="401248">
                  <a:extLst>
                    <a:ext uri="{9D8B030D-6E8A-4147-A177-3AD203B41FA5}">
                      <a16:colId xmlns:a16="http://schemas.microsoft.com/office/drawing/2014/main" val="341669362"/>
                    </a:ext>
                  </a:extLst>
                </a:gridCol>
                <a:gridCol w="1596822">
                  <a:extLst>
                    <a:ext uri="{9D8B030D-6E8A-4147-A177-3AD203B41FA5}">
                      <a16:colId xmlns:a16="http://schemas.microsoft.com/office/drawing/2014/main" val="3779421987"/>
                    </a:ext>
                  </a:extLst>
                </a:gridCol>
                <a:gridCol w="3573833">
                  <a:extLst>
                    <a:ext uri="{9D8B030D-6E8A-4147-A177-3AD203B41FA5}">
                      <a16:colId xmlns:a16="http://schemas.microsoft.com/office/drawing/2014/main" val="2960659423"/>
                    </a:ext>
                  </a:extLst>
                </a:gridCol>
              </a:tblGrid>
              <a:tr h="765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Stakeholder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니즈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아님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6600"/>
                  </a:ext>
                </a:extLst>
              </a:tr>
              <a:tr h="8865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사용성이 좋아야 함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작동중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 확인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후석에서 임의 작동 해제 불가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140647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보호받는 느낌이 들 수 있었으면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32741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차일드락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직접 해제가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2562"/>
                  </a:ext>
                </a:extLst>
              </a:tr>
              <a:tr h="3055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내 개발이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87238"/>
                  </a:ext>
                </a:extLst>
              </a:tr>
              <a:tr h="59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구현이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오작동 하면 안 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05403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가능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59079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저렴했으면 좋겠다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97298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조립이 편했으면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3460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고장이 없었으면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8249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 교체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수리 될 수 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38107"/>
                  </a:ext>
                </a:extLst>
              </a:tr>
              <a:tr h="596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In/Out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적었으면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필요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9825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개발일정이 충분했으면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10392"/>
                  </a:ext>
                </a:extLst>
              </a:tr>
              <a:tr h="305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법규만족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25780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2078FD6-61DC-95C5-3FEE-78C02E2FA199}"/>
              </a:ext>
            </a:extLst>
          </p:cNvPr>
          <p:cNvSpPr/>
          <p:nvPr/>
        </p:nvSpPr>
        <p:spPr>
          <a:xfrm>
            <a:off x="949036" y="354862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B86968A-2348-E394-3F9E-5320C33E1F23}"/>
              </a:ext>
            </a:extLst>
          </p:cNvPr>
          <p:cNvSpPr/>
          <p:nvPr/>
        </p:nvSpPr>
        <p:spPr>
          <a:xfrm>
            <a:off x="7650480" y="2468973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D7C5B-16E4-EB65-2E93-AB5B0A3A765F}"/>
              </a:ext>
            </a:extLst>
          </p:cNvPr>
          <p:cNvSpPr txBox="1"/>
          <p:nvPr/>
        </p:nvSpPr>
        <p:spPr>
          <a:xfrm>
            <a:off x="874898" y="2127298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스위치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221FE-A7FD-373D-5D13-C090ED015444}"/>
              </a:ext>
            </a:extLst>
          </p:cNvPr>
          <p:cNvSpPr txBox="1"/>
          <p:nvPr/>
        </p:nvSpPr>
        <p:spPr>
          <a:xfrm>
            <a:off x="874898" y="3944384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운전자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E936C8-B400-067D-49E4-3C3FB94372A8}"/>
              </a:ext>
            </a:extLst>
          </p:cNvPr>
          <p:cNvCxnSpPr/>
          <p:nvPr/>
        </p:nvCxnSpPr>
        <p:spPr>
          <a:xfrm flipV="1">
            <a:off x="1198063" y="2468973"/>
            <a:ext cx="0" cy="10202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D687C6-D52A-88FE-8A5B-972A254A3CCF}"/>
              </a:ext>
            </a:extLst>
          </p:cNvPr>
          <p:cNvCxnSpPr>
            <a:endCxn id="6" idx="2"/>
          </p:cNvCxnSpPr>
          <p:nvPr/>
        </p:nvCxnSpPr>
        <p:spPr>
          <a:xfrm flipV="1">
            <a:off x="1521229" y="1794637"/>
            <a:ext cx="1893916" cy="511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8E1EF5-9B5C-F401-19BA-DF6C424F7A58}"/>
              </a:ext>
            </a:extLst>
          </p:cNvPr>
          <p:cNvSpPr txBox="1"/>
          <p:nvPr/>
        </p:nvSpPr>
        <p:spPr>
          <a:xfrm>
            <a:off x="7606146" y="2917371"/>
            <a:ext cx="64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스위치</a:t>
            </a:r>
            <a:r>
              <a:rPr lang="en-US" altLang="ko-KR" sz="1200" dirty="0">
                <a:latin typeface="+mn-ea"/>
              </a:rPr>
              <a:t>LED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40C82F1-6B08-151A-CA0B-D57D827A8EF3}"/>
              </a:ext>
            </a:extLst>
          </p:cNvPr>
          <p:cNvSpPr/>
          <p:nvPr/>
        </p:nvSpPr>
        <p:spPr>
          <a:xfrm>
            <a:off x="7578436" y="164869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161C6-F10C-A7DB-E270-5758AD3C19C2}"/>
              </a:ext>
            </a:extLst>
          </p:cNvPr>
          <p:cNvSpPr txBox="1"/>
          <p:nvPr/>
        </p:nvSpPr>
        <p:spPr>
          <a:xfrm>
            <a:off x="7388274" y="2101619"/>
            <a:ext cx="143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n-ea"/>
              </a:rPr>
              <a:t>액츄에이터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AD9BFA-ED92-2F68-08C4-809656C665D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576454" y="1794637"/>
            <a:ext cx="1893917" cy="805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8C08A47-9663-853C-CA58-1B758368C8D2}"/>
              </a:ext>
            </a:extLst>
          </p:cNvPr>
          <p:cNvSpPr/>
          <p:nvPr/>
        </p:nvSpPr>
        <p:spPr>
          <a:xfrm>
            <a:off x="3415144" y="2468973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표시 제어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949A40-6075-A251-4FB3-0BCD092DA89D}"/>
              </a:ext>
            </a:extLst>
          </p:cNvPr>
          <p:cNvCxnSpPr>
            <a:cxnSpLocks/>
          </p:cNvCxnSpPr>
          <p:nvPr/>
        </p:nvCxnSpPr>
        <p:spPr>
          <a:xfrm>
            <a:off x="1521229" y="1986528"/>
            <a:ext cx="1893916" cy="72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FD253-6ECF-907F-FDC0-52AC33EAAB75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576453" y="2776879"/>
            <a:ext cx="1998520" cy="253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B2AE5BA-7592-0D1B-42EB-D40B65AC52B3}"/>
              </a:ext>
            </a:extLst>
          </p:cNvPr>
          <p:cNvSpPr/>
          <p:nvPr/>
        </p:nvSpPr>
        <p:spPr>
          <a:xfrm>
            <a:off x="7650480" y="352365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26D3FC-2BB4-381D-A4CE-2A7073253D44}"/>
              </a:ext>
            </a:extLst>
          </p:cNvPr>
          <p:cNvSpPr txBox="1"/>
          <p:nvPr/>
        </p:nvSpPr>
        <p:spPr>
          <a:xfrm>
            <a:off x="7606146" y="3957788"/>
            <a:ext cx="87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후방 좌석 </a:t>
            </a:r>
            <a:r>
              <a:rPr lang="en-US" altLang="ko-KR" sz="1200" dirty="0">
                <a:latin typeface="+mn-ea"/>
              </a:rPr>
              <a:t>LED</a:t>
            </a:r>
            <a:r>
              <a:rPr lang="ko-KR" altLang="en-US" sz="1200" dirty="0">
                <a:latin typeface="+mn-ea"/>
              </a:rPr>
              <a:t> 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12C5081-08B6-FE22-007D-1BF0A6B518AD}"/>
              </a:ext>
            </a:extLst>
          </p:cNvPr>
          <p:cNvSpPr/>
          <p:nvPr/>
        </p:nvSpPr>
        <p:spPr>
          <a:xfrm>
            <a:off x="3415144" y="3564291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진단 기능</a:t>
            </a: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59A6E71-C907-705E-D5DA-BE4D5A321391}"/>
              </a:ext>
            </a:extLst>
          </p:cNvPr>
          <p:cNvSpPr/>
          <p:nvPr/>
        </p:nvSpPr>
        <p:spPr>
          <a:xfrm>
            <a:off x="955964" y="4513835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38A20-39E4-C278-1D6F-E7F4218F487F}"/>
              </a:ext>
            </a:extLst>
          </p:cNvPr>
          <p:cNvSpPr txBox="1"/>
          <p:nvPr/>
        </p:nvSpPr>
        <p:spPr>
          <a:xfrm>
            <a:off x="874898" y="4938834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진단기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804699F-1E87-2AC9-8A42-3BA9315636D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413164" y="3872197"/>
            <a:ext cx="2001980" cy="838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A665DE-F91D-E9B9-C117-8C68E2921785}"/>
              </a:ext>
            </a:extLst>
          </p:cNvPr>
          <p:cNvCxnSpPr/>
          <p:nvPr/>
        </p:nvCxnSpPr>
        <p:spPr>
          <a:xfrm flipV="1">
            <a:off x="5576453" y="1875213"/>
            <a:ext cx="1893918" cy="19362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47E4648-7D55-4C10-CF43-C6984FAA92D1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576453" y="2776879"/>
            <a:ext cx="2074027" cy="1008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2C229690-B98F-A94D-7F12-7669DE288D16}"/>
              </a:ext>
            </a:extLst>
          </p:cNvPr>
          <p:cNvSpPr/>
          <p:nvPr/>
        </p:nvSpPr>
        <p:spPr>
          <a:xfrm>
            <a:off x="3415144" y="4659609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충돌에 의한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엑츄에이터</a:t>
            </a:r>
            <a:r>
              <a:rPr lang="ko-KR" altLang="en-US" sz="1100" dirty="0">
                <a:solidFill>
                  <a:schemeClr val="tx1"/>
                </a:solidFill>
              </a:rPr>
              <a:t> 제어 </a:t>
            </a: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CE6B3BDC-BA61-090E-D61A-63FCE8860553}"/>
              </a:ext>
            </a:extLst>
          </p:cNvPr>
          <p:cNvSpPr/>
          <p:nvPr/>
        </p:nvSpPr>
        <p:spPr>
          <a:xfrm>
            <a:off x="955964" y="5280927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12AB5F-1A0C-609D-EC47-5B88B9D977FE}"/>
              </a:ext>
            </a:extLst>
          </p:cNvPr>
          <p:cNvSpPr txBox="1"/>
          <p:nvPr/>
        </p:nvSpPr>
        <p:spPr>
          <a:xfrm>
            <a:off x="874898" y="570592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ACU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13E52C-40A8-F649-D22B-2A888E32E147}"/>
              </a:ext>
            </a:extLst>
          </p:cNvPr>
          <p:cNvCxnSpPr>
            <a:cxnSpLocks/>
            <a:stCxn id="40" idx="5"/>
          </p:cNvCxnSpPr>
          <p:nvPr/>
        </p:nvCxnSpPr>
        <p:spPr>
          <a:xfrm flipV="1">
            <a:off x="1298864" y="4967514"/>
            <a:ext cx="2116280" cy="510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519E6A4-F894-FED9-8C8B-9947C4662FE4}"/>
              </a:ext>
            </a:extLst>
          </p:cNvPr>
          <p:cNvCxnSpPr>
            <a:cxnSpLocks/>
          </p:cNvCxnSpPr>
          <p:nvPr/>
        </p:nvCxnSpPr>
        <p:spPr>
          <a:xfrm flipV="1">
            <a:off x="5576453" y="1875213"/>
            <a:ext cx="1885267" cy="30588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5DE7D0C8-C30A-4C22-9D09-E70B184A6D6A}"/>
              </a:ext>
            </a:extLst>
          </p:cNvPr>
          <p:cNvSpPr/>
          <p:nvPr/>
        </p:nvSpPr>
        <p:spPr>
          <a:xfrm>
            <a:off x="7650480" y="449654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9EE554-1421-F6C0-9CDE-2C542DAF0189}"/>
              </a:ext>
            </a:extLst>
          </p:cNvPr>
          <p:cNvSpPr txBox="1"/>
          <p:nvPr/>
        </p:nvSpPr>
        <p:spPr>
          <a:xfrm>
            <a:off x="7647711" y="4930678"/>
            <a:ext cx="87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CLU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AD9B46D-F219-3888-3BC8-9962C0E69AE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5576453" y="2789537"/>
            <a:ext cx="2074027" cy="21011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2268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13416</TotalTime>
  <Words>313</Words>
  <Application>Microsoft Office PowerPoint</Application>
  <PresentationFormat>화면 슬라이드 쇼(4:3)</PresentationFormat>
  <Paragraphs>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22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</vt:lpstr>
      <vt:lpstr>이해관계자 식별 체크리스트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1284</cp:revision>
  <dcterms:created xsi:type="dcterms:W3CDTF">2016-10-21T05:24:48Z</dcterms:created>
  <dcterms:modified xsi:type="dcterms:W3CDTF">2022-10-07T04:48:35Z</dcterms:modified>
</cp:coreProperties>
</file>