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6"/>
  </p:notesMasterIdLst>
  <p:sldIdLst>
    <p:sldId id="256" r:id="rId3"/>
    <p:sldId id="257" r:id="rId4"/>
    <p:sldId id="260" r:id="rId5"/>
    <p:sldId id="261" r:id="rId6"/>
    <p:sldId id="262" r:id="rId7"/>
    <p:sldId id="263" r:id="rId8"/>
    <p:sldId id="258" r:id="rId9"/>
    <p:sldId id="259" r:id="rId10"/>
    <p:sldId id="264" r:id="rId11"/>
    <p:sldId id="265" r:id="rId12"/>
    <p:sldId id="266" r:id="rId13"/>
    <p:sldId id="269" r:id="rId14"/>
    <p:sldId id="267" r:id="rId15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78" autoAdjust="0"/>
    <p:restoredTop sz="95047" autoAdjust="0"/>
  </p:normalViewPr>
  <p:slideViewPr>
    <p:cSldViewPr snapToGrid="0">
      <p:cViewPr>
        <p:scale>
          <a:sx n="50" d="100"/>
          <a:sy n="50" d="100"/>
        </p:scale>
        <p:origin x="1182" y="546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9F6D-C557-755D-3B75-3122D99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976CD-E218-942F-F72B-D0FF36A00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E1B7E-5DA3-D8AC-C01F-C932A74A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B8E5-070C-4090-BC01-B39B2ED7B70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78802-C538-1610-2705-24708C68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EC2B8-924C-A7BD-1C52-712A4CEE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7584-ED3D-402A-933B-67797E18A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85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  <p:sldLayoutId id="2147483702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9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96EDDA-560E-1C83-A1D9-61205A5D9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요구사항 개발 가이드라인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F2485-82A8-4BA6-A0A7-825B35BF2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4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/>
        </p:nvGraphicFramePr>
        <p:xfrm>
          <a:off x="121918" y="108901"/>
          <a:ext cx="8662253" cy="6640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733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2474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4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개방시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위험할 수 있는 상황을 식별하여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해제를 금지시키거나 일시적으로 활성화한다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2474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 방지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15021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후측방에서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차량이 접근하는 상황에서 기능 해제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67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기능이 유지된다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4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기능 해제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7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327755">
                <a:tc rowSpan="3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</a:t>
                      </a:r>
                      <a:br>
                        <a:rPr lang="en-US" sz="1200" b="1" spc="-5" dirty="0">
                          <a:latin typeface="맑은 고딕"/>
                          <a:cs typeface="맑은 고딕"/>
                        </a:rPr>
                      </a:b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lang="en-US" sz="1200" b="1" spc="-5" dirty="0">
                        <a:latin typeface="맑은 고딕"/>
                        <a:cs typeface="맑은 고딕"/>
                      </a:endParaRPr>
                    </a:p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ko-KR" altLang="en-US" sz="1200" b="1" spc="-5" dirty="0">
                          <a:latin typeface="맑은 고딕"/>
                          <a:cs typeface="맑은 고딕"/>
                        </a:rPr>
                        <a:t>차량 접근 중 기능 해제 시도 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후측방에서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차량이 접근한다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감지 센서로 차량 접근을 인식한다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8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기능 해제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기능 해제 버튼을 입력 받아 기능 모드를 해제 방지로 천이 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표시장치에 </a:t>
                      </a:r>
                      <a:r>
                        <a:rPr lang="en-US" sz="1200" dirty="0">
                          <a:latin typeface="맑은 고딕"/>
                          <a:cs typeface="맑은 고딕"/>
                        </a:rPr>
                        <a:t>“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차량 접근으로 일시적으로 해제를 금지합니다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.”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라는 메시지가 담긴 팝업을 띄운다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C</a:t>
                      </a:r>
                      <a:r>
                        <a:rPr lang="en-US" sz="1200" dirty="0">
                          <a:latin typeface="맑은 고딕"/>
                          <a:cs typeface="맑은 고딕"/>
                        </a:rPr>
                        <a:t>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 활성화가 유지 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369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Font typeface="+mj-lt"/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동승자가 도어 핸들을 조작하여 도어 개방을 시도한다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수행한다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702332">
                <a:tc rowSpan="4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br>
                        <a:rPr lang="en-US" sz="1200" b="1" spc="-30" dirty="0">
                          <a:latin typeface="맑은 고딕"/>
                          <a:cs typeface="맑은 고딕"/>
                        </a:rPr>
                      </a:b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  <a:endParaRPr lang="en-US" sz="1200" b="1" dirty="0">
                        <a:latin typeface="맑은 고딕"/>
                        <a:cs typeface="맑은 고딕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기능 해제 완료 후 차량 접근 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기능 해제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기능 해제 버튼을 입력 받아 기능 모드를 해제로 천이 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표시장치에 </a:t>
                      </a:r>
                      <a:r>
                        <a:rPr lang="en-US" sz="1200" dirty="0">
                          <a:latin typeface="맑은 고딕"/>
                          <a:cs typeface="맑은 고딕"/>
                        </a:rPr>
                        <a:t>“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해제합니다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.”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라는 메시지가 담긴 팝업을 띄운다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1C</a:t>
                      </a:r>
                      <a:r>
                        <a:rPr lang="en-US" sz="1200" dirty="0">
                          <a:latin typeface="맑은 고딕"/>
                          <a:cs typeface="맑은 고딕"/>
                        </a:rPr>
                        <a:t>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비활성화한다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4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후측방에서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차량이 접근한다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감지 센서로 차량 접근을 인식한다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표시장치에 “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후측방에서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차량이 접근하여 일시적으로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활성화 합니다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.”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라는 메시지가 담긴 팝업을 띄운다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2C.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활성화한다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200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3496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동승자가 도어 핸들을 조작하여 도어 개방을 시도한다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수행한다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7241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접근하던 차량이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자차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옆을 지나 간다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4A.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감지 센서로 차량이 지나간 것을 인식한다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309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4B.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표시장치에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접근하던 차량이 지나가서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비활성화 합니다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.”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라는 메시지가 담긴 팝업을 띄운다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309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4C.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비활성화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21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/>
        </p:nvGraphicFramePr>
        <p:xfrm>
          <a:off x="359829" y="802709"/>
          <a:ext cx="8662253" cy="3243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5496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개방시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위험할 수 있는 상황을 식별하여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해제를 금지시키거나 일시적으로 활성화한다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 방지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후측방에서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차량이 접근하는 상황에서 기능 해제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기능이 유지된다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기능 해제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128016">
                <a:tc rowSpan="4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br>
                        <a:rPr lang="en-US" sz="1200" b="1" spc="-20" dirty="0">
                          <a:latin typeface="맑은 고딕"/>
                          <a:cs typeface="맑은 고딕"/>
                        </a:rPr>
                      </a:b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lang="en-US" sz="1200" b="1" spc="-5" dirty="0">
                        <a:latin typeface="맑은 고딕"/>
                        <a:cs typeface="맑은 고딕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spc="-5" dirty="0">
                          <a:latin typeface="맑은 고딕"/>
                          <a:cs typeface="맑은 고딕"/>
                        </a:rPr>
                        <a:t>이미 도어가 열린 상태에서 차량 접근 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기능 해제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기능이 해제 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동승자가 도어를 연다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후측방에서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차량이 접근한다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차량 접근을 알리는 메시지 팝업창을 띄우고 경고음을 출력한다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6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Usecase_0003</a:t>
            </a:r>
            <a:endParaRPr lang="ko-KR" altLang="en-US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/>
        </p:nvGraphicFramePr>
        <p:xfrm>
          <a:off x="485458" y="760169"/>
          <a:ext cx="8141707" cy="3963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5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UC-0003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강제 해제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 된 상태에서 외부 조건 발생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에어백 전개 사고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 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강제 비활성화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에어백 전개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3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사고발생으로 에어백이 작동하고 시스템은 사고발생 신호를 수신한다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해제신호를 송신하고 핸들은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해제상태로 전환한다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핸들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 상태 신호를 수신하여 작동 인디케이터를 소등한다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ts val="1415"/>
                        </a:lnSpc>
                        <a:spcBef>
                          <a:spcPts val="4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사고발생 신호 오류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예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동일신호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회 불만족 등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발생 시 이전상태를 유지한다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sz="1200" b="1" spc="-15" dirty="0">
                          <a:latin typeface="맑은 고딕"/>
                          <a:cs typeface="맑은 고딕"/>
                        </a:rPr>
                        <a:t>2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ts val="1415"/>
                        </a:lnSpc>
                        <a:spcBef>
                          <a:spcPts val="4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~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핸들 통신 오류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발생 시 이전상태를 유지한다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908022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1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ts val="1415"/>
                        </a:lnSpc>
                        <a:spcBef>
                          <a:spcPts val="4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사고발생 신호 오류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예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동일신호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회 불만족 등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발생 시 이전상태를 유지한다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lang="en-US" altLang="ko-KR"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 2</a:t>
                      </a:r>
                      <a:endParaRPr lang="en-US" altLang="ko-KR"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ts val="1415"/>
                        </a:lnSpc>
                        <a:spcBef>
                          <a:spcPts val="4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~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핸들 통신 오류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발생 시 이전상태를 유지한다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38976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7BAB137F-2AB8-8BFA-A310-26F7F17C2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388" y="206107"/>
            <a:ext cx="3170012" cy="87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/>
        </p:nvGraphicFramePr>
        <p:xfrm>
          <a:off x="485458" y="760169"/>
          <a:ext cx="8173084" cy="5741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UC-0004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도어핸들 조작을 무효화한다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도어핸들 조작 무효화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시동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&amp;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 &amp;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후석도어잠금요청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도어가 열리지 않는다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 (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후석도어잠금요청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On)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도어핸들 조작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 &amp;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제어기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동승자가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도어를 열려고 시도한다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전원을 인가하고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…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여부를 확인한다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인 경우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 잠금 요청 신호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을 유지한다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시동이 꺼진다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 잠금 요청 신호를 해제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(Off)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89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7559C0-5297-C7A5-5D25-10ADF5FC3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이해관계자 도출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9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6B5A4-8078-9AFD-FF35-4A100075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이해관계자 </a:t>
            </a:r>
            <a:r>
              <a:rPr lang="en-US" altLang="ko-KR" dirty="0"/>
              <a:t>/ Needs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6045D-3F0A-D8F2-45BF-ADAFC03F2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60493"/>
            <a:ext cx="7886700" cy="376641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아이들</a:t>
            </a:r>
            <a:r>
              <a:rPr lang="en-US" altLang="ko-KR" dirty="0"/>
              <a:t>: </a:t>
            </a:r>
            <a:r>
              <a:rPr lang="ko-KR" altLang="en-US" dirty="0"/>
              <a:t>문 열고 싶다</a:t>
            </a:r>
            <a:endParaRPr lang="en-US" altLang="ko-KR" dirty="0"/>
          </a:p>
          <a:p>
            <a:r>
              <a:rPr lang="ko-KR" altLang="en-US" dirty="0"/>
              <a:t>운전자</a:t>
            </a:r>
            <a:r>
              <a:rPr lang="en-US" altLang="ko-KR" dirty="0"/>
              <a:t>: </a:t>
            </a:r>
            <a:r>
              <a:rPr lang="ko-KR" altLang="en-US" dirty="0"/>
              <a:t>위험할 때는 문을 못 열게 하고 싶다</a:t>
            </a:r>
            <a:r>
              <a:rPr lang="en-US" altLang="ko-KR" dirty="0"/>
              <a:t>, </a:t>
            </a:r>
            <a:r>
              <a:rPr lang="ko-KR" altLang="en-US" dirty="0"/>
              <a:t>운전석에서 </a:t>
            </a:r>
            <a:r>
              <a:rPr lang="ko-KR" altLang="en-US" dirty="0" err="1"/>
              <a:t>도어락을</a:t>
            </a:r>
            <a:r>
              <a:rPr lang="ko-KR" altLang="en-US" dirty="0"/>
              <a:t> 조정하고 싶다</a:t>
            </a:r>
            <a:r>
              <a:rPr lang="en-US" altLang="ko-KR" dirty="0"/>
              <a:t>, </a:t>
            </a:r>
            <a:r>
              <a:rPr lang="ko-KR" altLang="en-US" dirty="0"/>
              <a:t>운전석에서 </a:t>
            </a:r>
            <a:r>
              <a:rPr lang="ko-KR" altLang="en-US" dirty="0" err="1"/>
              <a:t>도어락</a:t>
            </a:r>
            <a:r>
              <a:rPr lang="ko-KR" altLang="en-US" dirty="0"/>
              <a:t> 상태를 확인하고 싶다</a:t>
            </a:r>
            <a:endParaRPr lang="en-US" altLang="ko-KR" dirty="0"/>
          </a:p>
          <a:p>
            <a:r>
              <a:rPr lang="ko-KR" altLang="en-US" dirty="0"/>
              <a:t>경쟁사 차량</a:t>
            </a:r>
            <a:r>
              <a:rPr lang="en-US" altLang="ko-KR" dirty="0"/>
              <a:t>: </a:t>
            </a:r>
            <a:r>
              <a:rPr lang="ko-KR" altLang="en-US" dirty="0"/>
              <a:t>경쟁사 현황 파악</a:t>
            </a:r>
            <a:endParaRPr lang="en-US" altLang="ko-KR" dirty="0"/>
          </a:p>
          <a:p>
            <a:r>
              <a:rPr lang="ko-KR" altLang="en-US" dirty="0"/>
              <a:t>주변 차량</a:t>
            </a:r>
            <a:r>
              <a:rPr lang="en-US" altLang="ko-KR" dirty="0"/>
              <a:t>: </a:t>
            </a:r>
            <a:r>
              <a:rPr lang="ko-KR" altLang="en-US" dirty="0"/>
              <a:t>정차한 차량에서 문이 벌컥 열리지 않았으면 좋겠다</a:t>
            </a:r>
            <a:endParaRPr lang="en-US" altLang="ko-KR" dirty="0"/>
          </a:p>
          <a:p>
            <a:r>
              <a:rPr lang="ko-KR" altLang="en-US" dirty="0"/>
              <a:t>법규인증 담당자</a:t>
            </a:r>
            <a:r>
              <a:rPr lang="en-US" altLang="ko-KR" dirty="0"/>
              <a:t>: </a:t>
            </a:r>
            <a:r>
              <a:rPr lang="ko-KR" altLang="en-US" dirty="0"/>
              <a:t>관련 법규를 위반하지 않았으면 좋겠다</a:t>
            </a:r>
            <a:endParaRPr lang="en-US" altLang="ko-KR" dirty="0"/>
          </a:p>
          <a:p>
            <a:r>
              <a:rPr lang="ko-KR" altLang="en-US" dirty="0"/>
              <a:t>상품</a:t>
            </a:r>
            <a:r>
              <a:rPr lang="en-US" altLang="ko-KR" dirty="0"/>
              <a:t>: </a:t>
            </a:r>
            <a:r>
              <a:rPr lang="ko-KR" altLang="en-US" dirty="0"/>
              <a:t>경쟁사와 차별화되는 기술이 있었으면 좋겠다</a:t>
            </a:r>
            <a:endParaRPr lang="en-US" altLang="ko-KR" dirty="0"/>
          </a:p>
          <a:p>
            <a:r>
              <a:rPr lang="ko-KR" altLang="en-US" dirty="0"/>
              <a:t>영업</a:t>
            </a:r>
            <a:r>
              <a:rPr lang="en-US" altLang="ko-KR" dirty="0"/>
              <a:t>/</a:t>
            </a:r>
            <a:r>
              <a:rPr lang="ko-KR" altLang="en-US" dirty="0"/>
              <a:t>마케팅</a:t>
            </a:r>
            <a:r>
              <a:rPr lang="en-US" altLang="ko-KR" dirty="0"/>
              <a:t>: </a:t>
            </a:r>
            <a:r>
              <a:rPr lang="ko-KR" altLang="en-US" dirty="0"/>
              <a:t>차별화되면서 낮은 가격으로 기능이 구현되면 좋겠다</a:t>
            </a:r>
            <a:endParaRPr lang="en-US" altLang="ko-KR" dirty="0"/>
          </a:p>
          <a:p>
            <a:r>
              <a:rPr lang="ko-KR" altLang="en-US" dirty="0"/>
              <a:t>시험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en-US" altLang="ko-KR" dirty="0"/>
              <a:t>/</a:t>
            </a:r>
            <a:r>
              <a:rPr lang="ko-KR" altLang="en-US" dirty="0"/>
              <a:t>품질</a:t>
            </a:r>
            <a:r>
              <a:rPr lang="en-US" altLang="ko-KR" dirty="0"/>
              <a:t>: </a:t>
            </a:r>
            <a:r>
              <a:rPr lang="ko-KR" altLang="en-US" dirty="0"/>
              <a:t>모든 사양 조건에서 문제가 없었으면 좋겠다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453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9EC27-ACB8-318D-8181-1C45ED84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73C67-BDF0-DCFB-3467-EFBBB1C48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1163"/>
            <a:ext cx="7886700" cy="387574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(</a:t>
            </a:r>
            <a:r>
              <a:rPr lang="ko-KR" altLang="en-US" dirty="0" err="1"/>
              <a:t>차일드도어락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도어락</a:t>
            </a:r>
            <a:endParaRPr lang="en-US" altLang="ko-KR" dirty="0"/>
          </a:p>
          <a:p>
            <a:pPr lvl="2"/>
            <a:r>
              <a:rPr lang="ko-KR" altLang="en-US" dirty="0" err="1"/>
              <a:t>차일드도어락</a:t>
            </a:r>
            <a:r>
              <a:rPr lang="ko-KR" altLang="en-US" dirty="0"/>
              <a:t> </a:t>
            </a:r>
            <a:r>
              <a:rPr lang="en-US" altLang="ko-KR" dirty="0"/>
              <a:t>On </a:t>
            </a:r>
            <a:r>
              <a:rPr lang="ko-KR" altLang="en-US" dirty="0" err="1"/>
              <a:t>조작시</a:t>
            </a:r>
            <a:r>
              <a:rPr lang="ko-KR" altLang="en-US" dirty="0"/>
              <a:t> 뒷좌석 도어 개방이 금지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차일드도어락</a:t>
            </a:r>
            <a:r>
              <a:rPr lang="ko-KR" altLang="en-US" dirty="0"/>
              <a:t> </a:t>
            </a:r>
            <a:r>
              <a:rPr lang="en-US" altLang="ko-KR" dirty="0"/>
              <a:t>Off </a:t>
            </a:r>
            <a:r>
              <a:rPr lang="ko-KR" altLang="en-US" dirty="0" err="1"/>
              <a:t>조작시</a:t>
            </a:r>
            <a:r>
              <a:rPr lang="ko-KR" altLang="en-US" dirty="0"/>
              <a:t> 뒷좌석 도어 개방이 허용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전자식 제어</a:t>
            </a:r>
            <a:endParaRPr lang="en-US" altLang="ko-KR" dirty="0"/>
          </a:p>
          <a:p>
            <a:pPr lvl="2"/>
            <a:r>
              <a:rPr lang="ko-KR" altLang="en-US" dirty="0"/>
              <a:t>후방에서 차량 측면으로 다가오는 차량이 </a:t>
            </a:r>
            <a:r>
              <a:rPr lang="ko-KR" altLang="en-US" dirty="0" err="1"/>
              <a:t>경계값</a:t>
            </a:r>
            <a:r>
              <a:rPr lang="ko-KR" altLang="en-US" dirty="0"/>
              <a:t> 이내로 근접할 경우 </a:t>
            </a:r>
            <a:r>
              <a:rPr lang="en-US" altLang="ko-KR" dirty="0"/>
              <a:t>Off </a:t>
            </a:r>
            <a:r>
              <a:rPr lang="ko-KR" altLang="en-US" dirty="0"/>
              <a:t>조작을 일정 시간 무효화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고속주행시 </a:t>
            </a:r>
            <a:r>
              <a:rPr lang="ko-KR" altLang="en-US" dirty="0" err="1"/>
              <a:t>차일드도어락</a:t>
            </a:r>
            <a:r>
              <a:rPr lang="ko-KR" altLang="en-US" dirty="0"/>
              <a:t> 상태의 </a:t>
            </a:r>
            <a:r>
              <a:rPr lang="en-US" altLang="ko-KR" dirty="0"/>
              <a:t>Off </a:t>
            </a:r>
            <a:r>
              <a:rPr lang="ko-KR" altLang="en-US" dirty="0"/>
              <a:t>변경을 금지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표시기능</a:t>
            </a:r>
            <a:endParaRPr lang="en-US" altLang="ko-KR" dirty="0"/>
          </a:p>
          <a:p>
            <a:pPr lvl="2"/>
            <a:r>
              <a:rPr lang="ko-KR" altLang="en-US" dirty="0" err="1"/>
              <a:t>차일드도어락</a:t>
            </a:r>
            <a:r>
              <a:rPr lang="ko-KR" altLang="en-US" dirty="0"/>
              <a:t> </a:t>
            </a:r>
            <a:r>
              <a:rPr lang="en-US" altLang="ko-KR" dirty="0"/>
              <a:t>On/Off </a:t>
            </a:r>
            <a:r>
              <a:rPr lang="ko-KR" altLang="en-US" dirty="0"/>
              <a:t>표시한다</a:t>
            </a:r>
            <a:endParaRPr lang="en-US" altLang="ko-KR" dirty="0"/>
          </a:p>
          <a:p>
            <a:r>
              <a:rPr lang="ko-KR" altLang="en-US" dirty="0" err="1"/>
              <a:t>비기능</a:t>
            </a:r>
            <a:endParaRPr lang="en-US" altLang="ko-KR" dirty="0"/>
          </a:p>
          <a:p>
            <a:pPr lvl="1"/>
            <a:r>
              <a:rPr lang="ko-KR" altLang="en-US" dirty="0"/>
              <a:t>고온</a:t>
            </a:r>
            <a:r>
              <a:rPr lang="en-US" altLang="ko-KR" dirty="0"/>
              <a:t>, </a:t>
            </a:r>
            <a:r>
              <a:rPr lang="ko-KR" altLang="en-US" dirty="0"/>
              <a:t>전자파 등의 방해에도 </a:t>
            </a:r>
            <a:endParaRPr lang="en-US" altLang="ko-KR" dirty="0"/>
          </a:p>
          <a:p>
            <a:pPr lvl="1"/>
            <a:r>
              <a:rPr lang="en-US" altLang="ko-KR" dirty="0"/>
              <a:t>On </a:t>
            </a:r>
            <a:r>
              <a:rPr lang="ko-KR" altLang="en-US" dirty="0" err="1"/>
              <a:t>조작시</a:t>
            </a:r>
            <a:r>
              <a:rPr lang="en-US" altLang="ko-KR" dirty="0"/>
              <a:t>, </a:t>
            </a:r>
            <a:r>
              <a:rPr lang="ko-KR" altLang="en-US" dirty="0"/>
              <a:t>설정시간 이내에 기능 동작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차량 사고 </a:t>
            </a:r>
            <a:r>
              <a:rPr lang="ko-KR" altLang="en-US" dirty="0" err="1"/>
              <a:t>판정시</a:t>
            </a:r>
            <a:r>
              <a:rPr lang="en-US" altLang="ko-KR" dirty="0"/>
              <a:t>,  </a:t>
            </a:r>
            <a:r>
              <a:rPr lang="ko-KR" altLang="en-US" dirty="0"/>
              <a:t>기능이 </a:t>
            </a:r>
            <a:r>
              <a:rPr lang="en-US" altLang="ko-KR" dirty="0"/>
              <a:t>Off</a:t>
            </a:r>
            <a:r>
              <a:rPr lang="ko-KR" altLang="en-US" dirty="0"/>
              <a:t>되어야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운전자 조작이 편한 위치에 스위치가 있어야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845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3C707-8680-FE60-91C6-A29758E2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51D6D-6D2C-FB06-C70D-EDC12BAA8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반드시 만족해야 하는 요건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반드시 수행하지 말아야 하는 요건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11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042DCCB4-A105-156F-805A-817231FD4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188877"/>
              </p:ext>
            </p:extLst>
          </p:nvPr>
        </p:nvGraphicFramePr>
        <p:xfrm>
          <a:off x="470452" y="670338"/>
          <a:ext cx="8470348" cy="6260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8">
                  <a:extLst>
                    <a:ext uri="{9D8B030D-6E8A-4147-A177-3AD203B41FA5}">
                      <a16:colId xmlns:a16="http://schemas.microsoft.com/office/drawing/2014/main" val="4211524428"/>
                    </a:ext>
                  </a:extLst>
                </a:gridCol>
                <a:gridCol w="3990009">
                  <a:extLst>
                    <a:ext uri="{9D8B030D-6E8A-4147-A177-3AD203B41FA5}">
                      <a16:colId xmlns:a16="http://schemas.microsoft.com/office/drawing/2014/main" val="2108194673"/>
                    </a:ext>
                  </a:extLst>
                </a:gridCol>
                <a:gridCol w="4010991">
                  <a:extLst>
                    <a:ext uri="{9D8B030D-6E8A-4147-A177-3AD203B41FA5}">
                      <a16:colId xmlns:a16="http://schemas.microsoft.com/office/drawing/2014/main" val="34256438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체크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Stakeholder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033030"/>
                  </a:ext>
                </a:extLst>
              </a:tr>
              <a:tr h="189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누가 시스템을 사용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운전자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동승자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특히 어린이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563457"/>
                  </a:ext>
                </a:extLst>
              </a:tr>
              <a:tr h="245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누가 구매하고 판매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개인 고객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영업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마케팅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88695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시스템의 안전이나 품질의 영향을 받는 것들은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고객의 안전과 생명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사고시 차량 탑승자의 비상 탈출을 방해할 수 있음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414347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시스템의 기능이나 성능에 제한을 주는 것은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설계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제조 결함과 이로 인한 고장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환경 악조건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적용된 통신 방식 데이터 신뢰성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470502"/>
                  </a:ext>
                </a:extLst>
              </a:tr>
              <a:tr h="546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시스템의 경쟁상대는</a:t>
                      </a:r>
                      <a:r>
                        <a:rPr lang="en-US" altLang="ko-KR" sz="1400" dirty="0"/>
                        <a:t>?</a:t>
                      </a:r>
                    </a:p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경쟁해야하는</a:t>
                      </a:r>
                      <a:r>
                        <a:rPr lang="ko-KR" altLang="en-US" sz="1400" dirty="0"/>
                        <a:t> 시장 포지션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경쟁사 기술들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경쟁사의 유사 기술들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경쟁사 특허 회피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89149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누가 시스템을 개발하고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검증하고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유지보수 할 것인가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개발팀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시험팀</a:t>
                      </a:r>
                      <a:r>
                        <a:rPr lang="en-US" altLang="ko-KR" sz="1400" dirty="0"/>
                        <a:t>, A/S</a:t>
                      </a: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관련 협력업체 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78289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시스템은 어떤 환경에서 운영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운행될 지역의 일반 주행 조건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운행될 지역의 가혹 조건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혹서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혹한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강우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강설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전장 전력이 부족한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90767"/>
                  </a:ext>
                </a:extLst>
              </a:tr>
              <a:tr h="539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 개발을 위해 어떤 기술이 필요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전자 제어를 위한 통신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표시등이 내장된 </a:t>
                      </a:r>
                      <a:r>
                        <a:rPr lang="ko-KR" altLang="en-US" sz="1400" dirty="0" err="1"/>
                        <a:t>토글</a:t>
                      </a:r>
                      <a:r>
                        <a:rPr lang="ko-KR" altLang="en-US" sz="1400" dirty="0"/>
                        <a:t> 버튼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전자식 </a:t>
                      </a:r>
                      <a:r>
                        <a:rPr lang="ko-KR" altLang="en-US" sz="1400" dirty="0" err="1"/>
                        <a:t>도어락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엑츄에이터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자율주행 센서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93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05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042DCCB4-A105-156F-805A-817231FD4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26218"/>
              </p:ext>
            </p:extLst>
          </p:nvPr>
        </p:nvGraphicFramePr>
        <p:xfrm>
          <a:off x="364802" y="600304"/>
          <a:ext cx="8419369" cy="8595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799">
                  <a:extLst>
                    <a:ext uri="{9D8B030D-6E8A-4147-A177-3AD203B41FA5}">
                      <a16:colId xmlns:a16="http://schemas.microsoft.com/office/drawing/2014/main" val="838279717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108194673"/>
                    </a:ext>
                  </a:extLst>
                </a:gridCol>
                <a:gridCol w="5152570">
                  <a:extLst>
                    <a:ext uri="{9D8B030D-6E8A-4147-A177-3AD203B41FA5}">
                      <a16:colId xmlns:a16="http://schemas.microsoft.com/office/drawing/2014/main" val="342564381"/>
                    </a:ext>
                  </a:extLst>
                </a:gridCol>
              </a:tblGrid>
              <a:tr h="236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Stakeholder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033030"/>
                  </a:ext>
                </a:extLst>
              </a:tr>
              <a:tr h="567412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운전자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위험할 때는 뒷좌석 문을 못 열게 하고 싶다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운전석에서 기능을 조작하고 싶다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운전석에서 기능 상태를 확인하고 싶다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414347"/>
                  </a:ext>
                </a:extLst>
              </a:tr>
              <a:tr h="401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동승자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어린이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문을 열고 싶다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그러나 다치는 것은 원하지 않는다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470502"/>
                  </a:ext>
                </a:extLst>
              </a:tr>
              <a:tr h="3149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주변 차량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정차한 차량에서 문이 벌컥 열리지 않았으면 좋겠다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89149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고객의 안전과 생명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31883"/>
                  </a:ext>
                </a:extLst>
              </a:tr>
              <a:tr h="236422"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연구소 외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차량에 경쟁사와 차별되는 기술이 있었으면 좋겠다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33733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영업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마케팅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판매에 도움이 되도록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상품성 높은 기능을 가졌으나 낮은 가격의 옵션이 차량 탑재 되었으면 좋겠다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86696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재경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756848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859482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48556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A/S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99088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정책조정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홍보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25020"/>
                  </a:ext>
                </a:extLst>
              </a:tr>
              <a:tr h="236422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연구소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법규인증팀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해당 부서의 주요 역할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니즈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78289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83901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개발팀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90767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시험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734592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Pilot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391934"/>
                  </a:ext>
                </a:extLst>
              </a:tr>
              <a:tr h="732908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 지역의 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운행될 지역의 일반 주행 조건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운행될 지역의 가혹 조건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혹서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혹한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강우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강설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전장 전력이 부족한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323570"/>
                  </a:ext>
                </a:extLst>
              </a:tr>
              <a:tr h="56741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운행 지역의 적용 법규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제조물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책임법</a:t>
                      </a:r>
                      <a:r>
                        <a:rPr lang="en-US" altLang="ko-KR" sz="1400" dirty="0"/>
                        <a:t>…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기능안전</a:t>
                      </a:r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164431"/>
                  </a:ext>
                </a:extLst>
              </a:tr>
              <a:tr h="23642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필요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전자 제어를 위한 통신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표시등이 내장된 </a:t>
                      </a:r>
                      <a:r>
                        <a:rPr lang="ko-KR" altLang="en-US" sz="1400" dirty="0" err="1"/>
                        <a:t>토글</a:t>
                      </a:r>
                      <a:r>
                        <a:rPr lang="ko-KR" altLang="en-US" sz="1400" dirty="0"/>
                        <a:t> 버튼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전자식 </a:t>
                      </a:r>
                      <a:r>
                        <a:rPr lang="ko-KR" altLang="en-US" sz="1400" dirty="0" err="1"/>
                        <a:t>도어락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엑츄에이터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자율주행 센서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498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경쟁사 상품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5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Use case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957472-038D-D7D7-49E8-4E3FB19E8D28}"/>
              </a:ext>
            </a:extLst>
          </p:cNvPr>
          <p:cNvSpPr/>
          <p:nvPr/>
        </p:nvSpPr>
        <p:spPr>
          <a:xfrm>
            <a:off x="2729948" y="795131"/>
            <a:ext cx="3644348" cy="5645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D76E1D2B-9418-9789-FF00-4DF3F29F3614}"/>
              </a:ext>
            </a:extLst>
          </p:cNvPr>
          <p:cNvSpPr/>
          <p:nvPr/>
        </p:nvSpPr>
        <p:spPr>
          <a:xfrm>
            <a:off x="419384" y="1371408"/>
            <a:ext cx="933950" cy="92102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운전자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D958F90-F5C7-38F6-88B5-0ADE463AB2CC}"/>
              </a:ext>
            </a:extLst>
          </p:cNvPr>
          <p:cNvSpPr/>
          <p:nvPr/>
        </p:nvSpPr>
        <p:spPr>
          <a:xfrm>
            <a:off x="3419061" y="1364975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차일드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도어락</a:t>
            </a:r>
            <a:r>
              <a:rPr lang="ko-KR" altLang="en-US" sz="1100" dirty="0">
                <a:solidFill>
                  <a:schemeClr val="tx1"/>
                </a:solidFill>
              </a:rPr>
              <a:t> 활성화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BF7B687-5BCA-46DC-F9B3-94CFDD76616F}"/>
              </a:ext>
            </a:extLst>
          </p:cNvPr>
          <p:cNvSpPr/>
          <p:nvPr/>
        </p:nvSpPr>
        <p:spPr>
          <a:xfrm>
            <a:off x="553113" y="4901855"/>
            <a:ext cx="852496" cy="126577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후석</a:t>
            </a:r>
            <a:r>
              <a:rPr lang="ko-KR" altLang="en-US" sz="1100" dirty="0">
                <a:solidFill>
                  <a:schemeClr val="tx1"/>
                </a:solidFill>
              </a:rPr>
              <a:t> 동승자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961E6C3-1C51-61AD-D4A2-CB345ED2D49F}"/>
              </a:ext>
            </a:extLst>
          </p:cNvPr>
          <p:cNvSpPr/>
          <p:nvPr/>
        </p:nvSpPr>
        <p:spPr>
          <a:xfrm>
            <a:off x="3419061" y="2249911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차일드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도어락</a:t>
            </a:r>
            <a:r>
              <a:rPr lang="ko-KR" altLang="en-US" sz="1100" dirty="0">
                <a:solidFill>
                  <a:schemeClr val="tx1"/>
                </a:solidFill>
              </a:rPr>
              <a:t> 해제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C3B8C00-01B1-1A06-44EC-D06748C854A9}"/>
              </a:ext>
            </a:extLst>
          </p:cNvPr>
          <p:cNvSpPr/>
          <p:nvPr/>
        </p:nvSpPr>
        <p:spPr>
          <a:xfrm>
            <a:off x="3419061" y="3242246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차일드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도어락</a:t>
            </a:r>
            <a:r>
              <a:rPr lang="ko-KR" altLang="en-US" sz="1100" dirty="0">
                <a:solidFill>
                  <a:schemeClr val="tx1"/>
                </a:solidFill>
              </a:rPr>
              <a:t> 해제 방지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18E303D-864C-93A9-ABE0-5B2B1CB89C45}"/>
              </a:ext>
            </a:extLst>
          </p:cNvPr>
          <p:cNvSpPr/>
          <p:nvPr/>
        </p:nvSpPr>
        <p:spPr>
          <a:xfrm>
            <a:off x="3419061" y="5428519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도어 핸들 조작 무효화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D07623-A86B-DC68-6C16-5070D82076A5}"/>
              </a:ext>
            </a:extLst>
          </p:cNvPr>
          <p:cNvSpPr/>
          <p:nvPr/>
        </p:nvSpPr>
        <p:spPr>
          <a:xfrm>
            <a:off x="1917685" y="1722782"/>
            <a:ext cx="755374" cy="755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기능 버튼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4EEBA3-31DD-46D5-4ABA-321041ED6509}"/>
              </a:ext>
            </a:extLst>
          </p:cNvPr>
          <p:cNvSpPr/>
          <p:nvPr/>
        </p:nvSpPr>
        <p:spPr>
          <a:xfrm>
            <a:off x="1860796" y="5362258"/>
            <a:ext cx="755374" cy="755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도어 핸들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777C30D-52C0-E991-9E89-737400D46AF1}"/>
              </a:ext>
            </a:extLst>
          </p:cNvPr>
          <p:cNvSpPr/>
          <p:nvPr/>
        </p:nvSpPr>
        <p:spPr>
          <a:xfrm>
            <a:off x="3419061" y="4198170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차일드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도어락</a:t>
            </a:r>
            <a:r>
              <a:rPr lang="ko-KR" altLang="en-US" sz="1100" dirty="0">
                <a:solidFill>
                  <a:schemeClr val="tx1"/>
                </a:solidFill>
              </a:rPr>
              <a:t> 강제 해제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053B41F4-EDE7-D02E-B655-27150EBA1CE0}"/>
              </a:ext>
            </a:extLst>
          </p:cNvPr>
          <p:cNvSpPr/>
          <p:nvPr/>
        </p:nvSpPr>
        <p:spPr>
          <a:xfrm>
            <a:off x="553113" y="3459051"/>
            <a:ext cx="701231" cy="13611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교통사고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7D29189-F9B0-7770-000B-A770AD13DE94}"/>
              </a:ext>
            </a:extLst>
          </p:cNvPr>
          <p:cNvCxnSpPr>
            <a:cxnSpLocks/>
            <a:stCxn id="15" idx="3"/>
            <a:endCxn id="6" idx="2"/>
          </p:cNvCxnSpPr>
          <p:nvPr/>
        </p:nvCxnSpPr>
        <p:spPr>
          <a:xfrm flipV="1">
            <a:off x="2673059" y="1676402"/>
            <a:ext cx="746002" cy="4240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E688A7E-733F-B600-DEC2-13167969B9FB}"/>
              </a:ext>
            </a:extLst>
          </p:cNvPr>
          <p:cNvCxnSpPr>
            <a:cxnSpLocks/>
            <a:stCxn id="15" idx="3"/>
            <a:endCxn id="12" idx="2"/>
          </p:cNvCxnSpPr>
          <p:nvPr/>
        </p:nvCxnSpPr>
        <p:spPr>
          <a:xfrm>
            <a:off x="2673059" y="2100469"/>
            <a:ext cx="746002" cy="460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4EADD62-D7AE-979F-37C6-0B8EBE493AF1}"/>
              </a:ext>
            </a:extLst>
          </p:cNvPr>
          <p:cNvCxnSpPr>
            <a:cxnSpLocks/>
            <a:stCxn id="47" idx="3"/>
            <a:endCxn id="13" idx="2"/>
          </p:cNvCxnSpPr>
          <p:nvPr/>
        </p:nvCxnSpPr>
        <p:spPr>
          <a:xfrm>
            <a:off x="2673059" y="3442603"/>
            <a:ext cx="746002" cy="1110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A3B6B74-B527-C7E5-67C7-B71C860E358B}"/>
              </a:ext>
            </a:extLst>
          </p:cNvPr>
          <p:cNvCxnSpPr>
            <a:cxnSpLocks/>
          </p:cNvCxnSpPr>
          <p:nvPr/>
        </p:nvCxnSpPr>
        <p:spPr>
          <a:xfrm flipH="1" flipV="1">
            <a:off x="1119847" y="4443802"/>
            <a:ext cx="2299214" cy="657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F60DF67-2BAA-5918-EEEB-3D283202866D}"/>
              </a:ext>
            </a:extLst>
          </p:cNvPr>
          <p:cNvCxnSpPr>
            <a:cxnSpLocks/>
            <a:stCxn id="5" idx="5"/>
            <a:endCxn id="15" idx="1"/>
          </p:cNvCxnSpPr>
          <p:nvPr/>
        </p:nvCxnSpPr>
        <p:spPr>
          <a:xfrm>
            <a:off x="1119847" y="1831922"/>
            <a:ext cx="797838" cy="2685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2F1AA1F-2F67-1FC0-DF38-50D69C392F0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62508" y="5739945"/>
            <a:ext cx="5982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201FA97-B4BE-B228-6D34-C73571F5EC6A}"/>
              </a:ext>
            </a:extLst>
          </p:cNvPr>
          <p:cNvCxnSpPr>
            <a:cxnSpLocks/>
            <a:stCxn id="16" idx="3"/>
            <a:endCxn id="14" idx="2"/>
          </p:cNvCxnSpPr>
          <p:nvPr/>
        </p:nvCxnSpPr>
        <p:spPr>
          <a:xfrm>
            <a:off x="2616170" y="5739945"/>
            <a:ext cx="802891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4A6075E-48AF-31EB-3B3A-C4C29109029C}"/>
              </a:ext>
            </a:extLst>
          </p:cNvPr>
          <p:cNvSpPr/>
          <p:nvPr/>
        </p:nvSpPr>
        <p:spPr>
          <a:xfrm>
            <a:off x="1860796" y="4086385"/>
            <a:ext cx="755374" cy="755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에어백</a:t>
            </a: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AEF9307F-3186-3A6A-CBBF-12A6EB08C2ED}"/>
              </a:ext>
            </a:extLst>
          </p:cNvPr>
          <p:cNvSpPr/>
          <p:nvPr/>
        </p:nvSpPr>
        <p:spPr>
          <a:xfrm>
            <a:off x="419384" y="2285807"/>
            <a:ext cx="933950" cy="92102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후방 접근 차량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7A14CD7-3110-1766-241A-1FA2B65A2E3E}"/>
              </a:ext>
            </a:extLst>
          </p:cNvPr>
          <p:cNvSpPr/>
          <p:nvPr/>
        </p:nvSpPr>
        <p:spPr>
          <a:xfrm>
            <a:off x="1917685" y="3064916"/>
            <a:ext cx="755374" cy="755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후측빙</a:t>
            </a:r>
            <a:r>
              <a:rPr lang="ko-KR" altLang="en-US" sz="1100" dirty="0">
                <a:solidFill>
                  <a:schemeClr val="tx1"/>
                </a:solidFill>
              </a:rPr>
              <a:t> 감지 센서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4E1AD8E-F918-98B4-D61B-589E8705D3E7}"/>
              </a:ext>
            </a:extLst>
          </p:cNvPr>
          <p:cNvCxnSpPr>
            <a:cxnSpLocks/>
          </p:cNvCxnSpPr>
          <p:nvPr/>
        </p:nvCxnSpPr>
        <p:spPr>
          <a:xfrm>
            <a:off x="1119847" y="2810856"/>
            <a:ext cx="740949" cy="5199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84C100E-B674-3897-27A4-C0E074B5F03E}"/>
              </a:ext>
            </a:extLst>
          </p:cNvPr>
          <p:cNvCxnSpPr>
            <a:cxnSpLocks/>
          </p:cNvCxnSpPr>
          <p:nvPr/>
        </p:nvCxnSpPr>
        <p:spPr>
          <a:xfrm>
            <a:off x="2713621" y="2100468"/>
            <a:ext cx="691054" cy="15100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48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/>
        </p:nvGraphicFramePr>
        <p:xfrm>
          <a:off x="485458" y="760169"/>
          <a:ext cx="8348149" cy="558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1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 및 해제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활성화하거나 해제한다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[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활성화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]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해제되어 있다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[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해제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]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활성화되어 있다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[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활성화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]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[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해제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]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 클릭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상태를 확인한다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상태창으로 운전자에게 현재 상태를 표시한다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3-1. [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상태유지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] :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운전자는 현재상태 유지한다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67309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3-2.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상태변경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] :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운전자는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 버튼을 클릭한다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버튼이 눌리면 현재 상태를 전환한다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5.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전환된 상태를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상태창으로 운전자에게 표시한다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해제 눌렀으나 외부 조건으로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활성화되는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활성화 눌렀지만 내부 조건으로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해제되는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버튼을 연속 입력한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버튼을 길게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롱키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입력한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내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외부 조건으로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해제하는 동시에 운전자가 버튼 조작하는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11334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13388</TotalTime>
  <Words>1396</Words>
  <Application>Microsoft Office PowerPoint</Application>
  <PresentationFormat>화면 슬라이드 쇼(4:3)</PresentationFormat>
  <Paragraphs>279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30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PowerPoint 프레젠테이션</vt:lpstr>
      <vt:lpstr>PowerPoint 프레젠테이션</vt:lpstr>
      <vt:lpstr>이해관계자 / Needs</vt:lpstr>
      <vt:lpstr>요구사항1</vt:lpstr>
      <vt:lpstr>요구사항2</vt:lpstr>
      <vt:lpstr>1. 이해관계자 도출 가이드라인</vt:lpstr>
      <vt:lpstr>1. 이해관계자 도출 가이드라인</vt:lpstr>
      <vt:lpstr>1. Use case</vt:lpstr>
      <vt:lpstr>Usecase 양식</vt:lpstr>
      <vt:lpstr>Usecase 양식</vt:lpstr>
      <vt:lpstr>Usecase 양식</vt:lpstr>
      <vt:lpstr>Usecase_0003</vt:lpstr>
      <vt:lpstr>Usecase 양식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1290</cp:revision>
  <dcterms:created xsi:type="dcterms:W3CDTF">2016-10-21T05:24:48Z</dcterms:created>
  <dcterms:modified xsi:type="dcterms:W3CDTF">2022-10-07T05:27:04Z</dcterms:modified>
</cp:coreProperties>
</file>