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>
        <p:guide orient="horz" pos="391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7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8B2B-0BC7-4FB6-B164-B59FEE8F52E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3EE0-0A83-4EEA-9576-C59D63AD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6BD65-4DF6-E19F-B392-7F463C5AF6BD}"/>
              </a:ext>
            </a:extLst>
          </p:cNvPr>
          <p:cNvSpPr txBox="1"/>
          <p:nvPr/>
        </p:nvSpPr>
        <p:spPr>
          <a:xfrm>
            <a:off x="365760" y="670121"/>
            <a:ext cx="84124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(</a:t>
            </a:r>
            <a:r>
              <a:rPr lang="ko-KR" altLang="en-US" sz="1600" dirty="0"/>
              <a:t>어른</a:t>
            </a:r>
            <a:r>
              <a:rPr lang="en-US" altLang="ko-KR" sz="1600" dirty="0"/>
              <a:t>), </a:t>
            </a:r>
            <a:r>
              <a:rPr lang="ko-KR" altLang="en-US" sz="1600" dirty="0"/>
              <a:t>아이 </a:t>
            </a:r>
            <a:r>
              <a:rPr lang="en-US" altLang="ko-KR" sz="1600" dirty="0"/>
              <a:t>(</a:t>
            </a:r>
            <a:r>
              <a:rPr lang="ko-KR" altLang="en-US" sz="1600" dirty="0"/>
              <a:t>뒷좌석 탑승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평가팀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서비스센터 직원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이해관계자의 </a:t>
            </a:r>
            <a:r>
              <a:rPr lang="en-US" altLang="ko-KR" sz="1600" b="1" dirty="0"/>
              <a:t>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운전자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차일드락이</a:t>
            </a:r>
            <a:r>
              <a:rPr lang="ko-KR" altLang="en-US" sz="1600" dirty="0"/>
              <a:t> 걸려 있다는 상태를 알고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서비스센터 직원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고장났을</a:t>
            </a:r>
            <a:r>
              <a:rPr lang="ko-KR" altLang="en-US" sz="1600" dirty="0"/>
              <a:t> 때</a:t>
            </a:r>
            <a:r>
              <a:rPr lang="en-US" altLang="ko-KR" sz="1600" dirty="0"/>
              <a:t>, </a:t>
            </a:r>
            <a:r>
              <a:rPr lang="ko-KR" altLang="en-US" sz="1600" dirty="0"/>
              <a:t>상세 원인을 쉽게 파악하고 싶다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아이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락</a:t>
            </a:r>
            <a:r>
              <a:rPr lang="ko-KR" altLang="en-US" sz="1600" dirty="0"/>
              <a:t> 걸려있는 상태에서 문 열려고 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안 열릴 때 그 이유를 알고 싶다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요구사항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기능요구사항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클러스터에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표시를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상태에서 문을 열고자 할 때 소리로 </a:t>
            </a:r>
            <a:r>
              <a:rPr lang="ko-KR" altLang="en-US" sz="1600" dirty="0" err="1"/>
              <a:t>잠겨있다는</a:t>
            </a:r>
            <a:r>
              <a:rPr lang="ko-KR" altLang="en-US" sz="1600" dirty="0"/>
              <a:t> 안내를 해 준다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차일드락</a:t>
            </a:r>
            <a:r>
              <a:rPr lang="ko-KR" altLang="en-US" sz="1600" dirty="0"/>
              <a:t> 상태가 </a:t>
            </a:r>
            <a:r>
              <a:rPr lang="ko-KR" altLang="en-US" sz="1600" dirty="0" err="1"/>
              <a:t>차일드락</a:t>
            </a:r>
            <a:r>
              <a:rPr lang="ko-KR" altLang="en-US" sz="1600" dirty="0"/>
              <a:t> 버튼 스위치 </a:t>
            </a:r>
            <a:r>
              <a:rPr lang="en-US" altLang="ko-KR" sz="1600" dirty="0"/>
              <a:t>LED </a:t>
            </a:r>
            <a:r>
              <a:rPr lang="ko-KR" altLang="en-US" sz="1600" dirty="0"/>
              <a:t>로 표시되어야 한다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하</a:t>
            </a:r>
            <a:r>
              <a:rPr lang="en-US" altLang="ko-KR" sz="1600" dirty="0"/>
              <a:t>) </a:t>
            </a:r>
            <a:r>
              <a:rPr lang="ko-KR" altLang="en-US" sz="1600" dirty="0"/>
              <a:t>블루링크로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언락이</a:t>
            </a:r>
            <a:r>
              <a:rPr lang="ko-KR" altLang="en-US" sz="1600" dirty="0"/>
              <a:t> 가능해야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비기능</a:t>
            </a:r>
            <a:r>
              <a:rPr lang="ko-KR" altLang="en-US" sz="1600" b="1" dirty="0"/>
              <a:t> 요구사항</a:t>
            </a:r>
            <a:endParaRPr lang="en-US" altLang="ko-K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집중호우가 와서 문 </a:t>
            </a:r>
            <a:r>
              <a:rPr lang="ko-KR" altLang="en-US" sz="1600" dirty="0" err="1"/>
              <a:t>실내측이</a:t>
            </a:r>
            <a:r>
              <a:rPr lang="ko-KR" altLang="en-US" sz="1600" dirty="0"/>
              <a:t> 젖어도 </a:t>
            </a:r>
            <a:r>
              <a:rPr lang="ko-KR" altLang="en-US" sz="1600" dirty="0" err="1"/>
              <a:t>고장나지</a:t>
            </a:r>
            <a:r>
              <a:rPr lang="ko-KR" altLang="en-US" sz="1600" dirty="0"/>
              <a:t> 말아야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상</a:t>
            </a:r>
            <a:r>
              <a:rPr lang="en-US" altLang="ko-KR" sz="1600" dirty="0"/>
              <a:t>) </a:t>
            </a:r>
            <a:r>
              <a:rPr lang="ko-KR" altLang="en-US" sz="1600" dirty="0"/>
              <a:t>배터리가 방전되어 있을 때는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 문을 열 수 있어야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/>
              <a:t>안전을 위해서 에어백이 전개된 이후에는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해제되어야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추가조건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제약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제한</a:t>
            </a:r>
            <a:r>
              <a:rPr lang="en-US" altLang="ko-KR" sz="1600" b="1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중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차속</a:t>
            </a:r>
            <a:r>
              <a:rPr lang="ko-KR" altLang="en-US" sz="1600" dirty="0"/>
              <a:t> </a:t>
            </a:r>
            <a:r>
              <a:rPr lang="en-US" altLang="ko-KR" sz="1600" dirty="0"/>
              <a:t>30 km/h </a:t>
            </a:r>
            <a:r>
              <a:rPr lang="ko-KR" altLang="en-US" sz="1600" dirty="0"/>
              <a:t>이상에서는 </a:t>
            </a:r>
            <a:r>
              <a:rPr lang="ko-KR" altLang="en-US" sz="1600" dirty="0" err="1"/>
              <a:t>락이</a:t>
            </a:r>
            <a:r>
              <a:rPr lang="ko-KR" altLang="en-US" sz="1600" dirty="0"/>
              <a:t> 해제되지 말아야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425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전자식 </a:t>
            </a:r>
            <a:r>
              <a:rPr lang="ko-KR" altLang="en-US" b="1" dirty="0" err="1"/>
              <a:t>차일드락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761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양식 및 작성 방법</a:t>
            </a:r>
            <a:r>
              <a:rPr lang="en-US" altLang="ko-KR" b="1" dirty="0"/>
              <a:t>(</a:t>
            </a:r>
            <a:r>
              <a:rPr lang="ko-KR" altLang="en-US" b="1" dirty="0"/>
              <a:t>가이드라인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31913"/>
              </p:ext>
            </p:extLst>
          </p:nvPr>
        </p:nvGraphicFramePr>
        <p:xfrm>
          <a:off x="537410" y="975895"/>
          <a:ext cx="7403433" cy="53725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468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150937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2467811">
                  <a:extLst>
                    <a:ext uri="{9D8B030D-6E8A-4147-A177-3AD203B41FA5}">
                      <a16:colId xmlns:a16="http://schemas.microsoft.com/office/drawing/2014/main" val="342634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이해관계자를 크게 구분한다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</a:t>
                      </a:r>
                      <a:r>
                        <a:rPr lang="en-US" altLang="ko-KR" sz="1200" dirty="0"/>
                        <a:t>/SW </a:t>
                      </a:r>
                      <a:r>
                        <a:rPr lang="ko-KR" altLang="en-US" sz="1200" dirty="0"/>
                        <a:t>에 관련된 부문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팀을 기술한다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설계팀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내구 </a:t>
                      </a:r>
                      <a:r>
                        <a:rPr lang="ko-KR" altLang="en-US" sz="1200" dirty="0" err="1"/>
                        <a:t>시험팀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기능시험팀</a:t>
                      </a:r>
                      <a:r>
                        <a:rPr lang="en-US" altLang="ko-KR" sz="1200" dirty="0"/>
                        <a:t>, …</a:t>
                      </a:r>
                      <a:endParaRPr lang="ko-KR" altLang="en-US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이해관계자를 도출하게 된 이유를 기술한다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 이유를 참조하여 이해관계자로 부터 관련 요구사항을 도출한다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인터뷰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워크숍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메일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품질 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공장</a:t>
                      </a:r>
                      <a:r>
                        <a:rPr lang="en-US" altLang="ko-KR" sz="1200" dirty="0"/>
                        <a:t>,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상품기획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마케팅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나이대</a:t>
                      </a:r>
                      <a:r>
                        <a:rPr lang="ko-KR" altLang="en-US" sz="1200" dirty="0"/>
                        <a:t> 별 사용자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대상 시스템 개발에 고려해야 할 사용자 특성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북미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유럽</a:t>
                      </a:r>
                      <a:r>
                        <a:rPr lang="en-US" altLang="ko-KR" sz="1200" dirty="0"/>
                        <a:t>, … </a:t>
                      </a:r>
                      <a:r>
                        <a:rPr lang="ko-KR" altLang="en-US" sz="1200" dirty="0"/>
                        <a:t>대상 판매지역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법규인증팀 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5109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서비스 부문 팀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 시스템과 과거에 연관되었거나 미래에 예상되는 협력사들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7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7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8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예제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480B3F-88A7-094B-BA77-EA55351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11393"/>
              </p:ext>
            </p:extLst>
          </p:nvPr>
        </p:nvGraphicFramePr>
        <p:xfrm>
          <a:off x="365760" y="670121"/>
          <a:ext cx="7932821" cy="553238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50755">
                  <a:extLst>
                    <a:ext uri="{9D8B030D-6E8A-4147-A177-3AD203B41FA5}">
                      <a16:colId xmlns:a16="http://schemas.microsoft.com/office/drawing/2014/main" val="1802069789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511191636"/>
                    </a:ext>
                  </a:extLst>
                </a:gridCol>
                <a:gridCol w="3091033">
                  <a:extLst>
                    <a:ext uri="{9D8B030D-6E8A-4147-A177-3AD203B41FA5}">
                      <a16:colId xmlns:a16="http://schemas.microsoft.com/office/drawing/2014/main" val="2663633179"/>
                    </a:ext>
                  </a:extLst>
                </a:gridCol>
              </a:tblGrid>
              <a:tr h="288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이해관계자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16286"/>
                  </a:ext>
                </a:extLst>
              </a:tr>
              <a:tr h="414873">
                <a:tc rowSpan="6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연구개발본부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설계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6422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내구 시험파트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내구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8075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기능 </a:t>
                      </a:r>
                      <a:r>
                        <a:rPr lang="ko-KR" altLang="en-US" sz="1200" dirty="0" err="1"/>
                        <a:t>시험팀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0483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인포</a:t>
                      </a:r>
                      <a:r>
                        <a:rPr lang="ko-KR" altLang="en-US" sz="1200" dirty="0"/>
                        <a:t>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표시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915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 설계팀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88840"/>
                  </a:ext>
                </a:extLst>
              </a:tr>
              <a:tr h="24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PEL </a:t>
                      </a:r>
                      <a:r>
                        <a:rPr lang="ko-KR" altLang="en-US" sz="1200" dirty="0"/>
                        <a:t>등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14969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품질본부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실내 </a:t>
                      </a:r>
                      <a:r>
                        <a:rPr lang="ko-KR" altLang="en-US" sz="1200" dirty="0" err="1"/>
                        <a:t>품질팀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16651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생산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울산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93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본사 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부문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3577"/>
                  </a:ext>
                </a:extLst>
              </a:tr>
              <a:tr h="2963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고객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1707"/>
                  </a:ext>
                </a:extLst>
              </a:tr>
              <a:tr h="2963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어린이 승객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22472"/>
                  </a:ext>
                </a:extLst>
              </a:tr>
              <a:tr h="360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 지역에 따른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안전법규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0909"/>
                  </a:ext>
                </a:extLst>
              </a:tr>
              <a:tr h="33117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 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블루핸즈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6617"/>
                  </a:ext>
                </a:extLst>
              </a:tr>
              <a:tr h="3311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</a:t>
                      </a:r>
                      <a:r>
                        <a:rPr lang="ko-KR" altLang="en-US" sz="1200" dirty="0" err="1"/>
                        <a:t>운용팀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블루링크 기능 관련 요구사항 입수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6894"/>
                  </a:ext>
                </a:extLst>
              </a:tr>
              <a:tr h="296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협력사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N/A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9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7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65760" y="300789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도출 체크리스트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945F1-FC79-9C07-DFD9-58DE16E08E42}"/>
              </a:ext>
            </a:extLst>
          </p:cNvPr>
          <p:cNvSpPr txBox="1"/>
          <p:nvPr/>
        </p:nvSpPr>
        <p:spPr>
          <a:xfrm>
            <a:off x="365760" y="670121"/>
            <a:ext cx="84124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설계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 평가 부문은 모두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개발 대상 시스템과 연관 있는 부문은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전원</a:t>
            </a:r>
            <a:r>
              <a:rPr lang="en-US" altLang="ko-KR" sz="1600" dirty="0"/>
              <a:t>, </a:t>
            </a:r>
            <a:r>
              <a:rPr lang="ko-KR" altLang="en-US" sz="1600" dirty="0"/>
              <a:t>통신</a:t>
            </a:r>
            <a:r>
              <a:rPr lang="en-US" altLang="ko-KR" sz="1600" dirty="0"/>
              <a:t>, </a:t>
            </a:r>
            <a:r>
              <a:rPr lang="ko-KR" altLang="en-US" sz="1600" dirty="0"/>
              <a:t>패키지 등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고객군은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타겟 마켓</a:t>
            </a:r>
            <a:r>
              <a:rPr lang="en-US" altLang="ko-KR" sz="1600" dirty="0"/>
              <a:t>(</a:t>
            </a:r>
            <a:r>
              <a:rPr lang="ko-KR" altLang="en-US" sz="1600" dirty="0"/>
              <a:t>지역</a:t>
            </a:r>
            <a:r>
              <a:rPr lang="en-US" altLang="ko-KR" sz="1600" dirty="0"/>
              <a:t>)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법규</a:t>
            </a:r>
            <a:r>
              <a:rPr lang="en-US" altLang="ko-KR" sz="1600" dirty="0"/>
              <a:t>/</a:t>
            </a:r>
            <a:r>
              <a:rPr lang="ko-KR" altLang="en-US" sz="1600" dirty="0"/>
              <a:t>인증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시스템 유지보수 관련 부문 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</a:t>
            </a:r>
            <a:r>
              <a:rPr lang="en-US" altLang="ko-KR" sz="1600" dirty="0"/>
              <a:t>/</a:t>
            </a:r>
            <a:r>
              <a:rPr lang="ko-KR" altLang="en-US" sz="1600" dirty="0"/>
              <a:t>품질 등</a:t>
            </a:r>
            <a:r>
              <a:rPr lang="en-US" altLang="ko-KR" sz="1600" dirty="0"/>
              <a:t>) </a:t>
            </a:r>
            <a:r>
              <a:rPr lang="ko-KR" altLang="en-US" sz="1600" dirty="0"/>
              <a:t>은 식별되었는가</a:t>
            </a:r>
            <a:r>
              <a:rPr lang="en-US" altLang="ko-KR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차량 환경</a:t>
            </a:r>
            <a:r>
              <a:rPr lang="en-US" altLang="ko-KR" sz="1600" dirty="0"/>
              <a:t>(</a:t>
            </a:r>
            <a:r>
              <a:rPr lang="ko-KR" altLang="en-US" sz="1600" dirty="0"/>
              <a:t>사고</a:t>
            </a:r>
            <a:r>
              <a:rPr lang="en-US" altLang="ko-KR" sz="1600" dirty="0"/>
              <a:t>, </a:t>
            </a:r>
            <a:r>
              <a:rPr lang="ko-KR" altLang="en-US" sz="1600" dirty="0"/>
              <a:t>비 내리는 조건</a:t>
            </a:r>
            <a:r>
              <a:rPr lang="en-US" altLang="ko-KR" sz="1600" dirty="0"/>
              <a:t>, </a:t>
            </a:r>
            <a:r>
              <a:rPr lang="ko-KR" altLang="en-US" sz="1600" dirty="0"/>
              <a:t>고속 등</a:t>
            </a:r>
            <a:r>
              <a:rPr lang="en-US" altLang="ko-KR" sz="1600" dirty="0"/>
              <a:t>)</a:t>
            </a:r>
            <a:r>
              <a:rPr lang="ko-KR" altLang="en-US" sz="1600" dirty="0"/>
              <a:t> 조건은 식별되었는가</a:t>
            </a:r>
            <a:r>
              <a:rPr lang="en-US" altLang="ko-KR" sz="1600" dirty="0"/>
              <a:t>?</a:t>
            </a:r>
            <a:r>
              <a:rPr lang="ko-KR" altLang="ko-KR" sz="1800" b="1" i="0" u="none" strike="noStrike" kern="1200" dirty="0">
                <a:solidFill>
                  <a:srgbClr val="FFFFFF"/>
                </a:solidFill>
                <a:effectLst/>
                <a:latin typeface="나눔스퀘어"/>
                <a:ea typeface="나눔스퀘어"/>
              </a:rPr>
              <a:t>시스템을 사용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나눔스퀘어"/>
                <a:ea typeface="나눔스퀘어"/>
              </a:rPr>
              <a:t>?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누가 구매하고 판매</a:t>
            </a:r>
            <a:r>
              <a:rPr lang="ko-KR" altLang="en-US" sz="1600" dirty="0"/>
              <a:t>하는지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안전이나 품질의 영향을 받는 </a:t>
            </a:r>
            <a:r>
              <a:rPr lang="ko-KR" altLang="en-US" sz="1600" dirty="0"/>
              <a:t>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기능이나 성능에 제한을 주는 </a:t>
            </a:r>
            <a:r>
              <a:rPr lang="ko-KR" altLang="en-US" sz="1600" dirty="0"/>
              <a:t>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시스템의 경쟁</a:t>
            </a:r>
            <a:r>
              <a:rPr lang="en-US" altLang="ko-KR" sz="1600" dirty="0"/>
              <a:t> </a:t>
            </a:r>
            <a:r>
              <a:rPr lang="ko-KR" altLang="en-US" sz="1600" dirty="0"/>
              <a:t>상대 벤치마킹 부문을 고려하였는가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marR="0" indent="-342900" algn="l" rtl="0" eaLnBrk="1" fontAlgn="auto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누가 시스템을 개발하고</a:t>
            </a:r>
            <a:r>
              <a:rPr lang="en-US" altLang="ko-KR" sz="1600" dirty="0"/>
              <a:t>, </a:t>
            </a:r>
            <a:r>
              <a:rPr lang="ko-KR" altLang="ko-KR" sz="1600" dirty="0"/>
              <a:t>검증하고</a:t>
            </a:r>
            <a:r>
              <a:rPr lang="en-US" altLang="ko-KR" sz="1600" dirty="0"/>
              <a:t>, </a:t>
            </a:r>
            <a:r>
              <a:rPr lang="ko-KR" altLang="ko-KR" sz="1600" dirty="0"/>
              <a:t>유지보수 </a:t>
            </a:r>
            <a:r>
              <a:rPr lang="ko-KR" altLang="en-US" sz="1600" dirty="0"/>
              <a:t>하는지 고려하였는</a:t>
            </a:r>
            <a:r>
              <a:rPr lang="ko-KR" altLang="ko-KR" sz="1600" dirty="0"/>
              <a:t>가</a:t>
            </a:r>
            <a:r>
              <a:rPr lang="en-US" altLang="ko-KR" sz="1600" dirty="0"/>
              <a:t>?</a:t>
            </a:r>
            <a:endParaRPr lang="ko-KR" altLang="ko-KR" sz="1600" dirty="0"/>
          </a:p>
          <a:p>
            <a:pPr marL="342900" indent="-342900" algn="l" rtl="0" eaLnBrk="1" fontAlgn="t" latin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/>
              <a:t>시스템 개발을 위해 </a:t>
            </a:r>
            <a:r>
              <a:rPr lang="ko-KR" altLang="en-US" sz="1600" dirty="0"/>
              <a:t>필요한 기술을 개발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제공한느</a:t>
            </a:r>
            <a:r>
              <a:rPr lang="ko-KR" altLang="en-US" sz="1600" dirty="0"/>
              <a:t> 부문을 고려하였는가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273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52418-C763-DA76-B4B9-61B95F759A64}"/>
              </a:ext>
            </a:extLst>
          </p:cNvPr>
          <p:cNvSpPr txBox="1"/>
          <p:nvPr/>
        </p:nvSpPr>
        <p:spPr>
          <a:xfrm>
            <a:off x="319963" y="243363"/>
            <a:ext cx="52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Usecase</a:t>
            </a:r>
            <a:r>
              <a:rPr lang="en-US" altLang="ko-KR" b="1" dirty="0"/>
              <a:t> Diagram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3B9E81-D2A8-952D-4E05-96E13A4E981D}"/>
              </a:ext>
            </a:extLst>
          </p:cNvPr>
          <p:cNvSpPr/>
          <p:nvPr/>
        </p:nvSpPr>
        <p:spPr>
          <a:xfrm>
            <a:off x="3018763" y="670121"/>
            <a:ext cx="3513221" cy="433136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83C117-2644-7701-3B0A-C18C5C8B55FC}"/>
              </a:ext>
            </a:extLst>
          </p:cNvPr>
          <p:cNvSpPr/>
          <p:nvPr/>
        </p:nvSpPr>
        <p:spPr>
          <a:xfrm>
            <a:off x="3712966" y="1359232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/>
                <a:cs typeface="맑은 고딕"/>
              </a:rPr>
              <a:t>동작 상태 </a:t>
            </a:r>
            <a:r>
              <a:rPr lang="en-US" altLang="ko-KR" sz="1600" dirty="0">
                <a:latin typeface="맑은 고딕"/>
                <a:cs typeface="맑은 고딕"/>
              </a:rPr>
              <a:t>UX </a:t>
            </a:r>
            <a:r>
              <a:rPr lang="ko-KR" altLang="en-US" sz="1600" dirty="0">
                <a:latin typeface="맑은 고딕"/>
                <a:cs typeface="맑은 고딕"/>
              </a:rPr>
              <a:t>표시</a:t>
            </a:r>
            <a:r>
              <a:rPr lang="en-US" altLang="ko-KR" sz="1600" dirty="0">
                <a:latin typeface="맑은 고딕"/>
                <a:cs typeface="맑은 고딕"/>
              </a:rPr>
              <a:t>/</a:t>
            </a:r>
            <a:r>
              <a:rPr lang="ko-KR" altLang="en-US" sz="1600" dirty="0">
                <a:latin typeface="맑은 고딕"/>
                <a:cs typeface="맑은 고딕"/>
              </a:rPr>
              <a:t>전달</a:t>
            </a:r>
            <a:endParaRPr lang="en-US" altLang="ko-KR" sz="1600" dirty="0">
              <a:latin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A8A36-AD26-734F-DFE0-855A5BAD3687}"/>
              </a:ext>
            </a:extLst>
          </p:cNvPr>
          <p:cNvSpPr txBox="1"/>
          <p:nvPr/>
        </p:nvSpPr>
        <p:spPr>
          <a:xfrm>
            <a:off x="319963" y="5592215"/>
            <a:ext cx="846848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상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상태에서 문을 열고자 할 때 클러스터에 </a:t>
            </a:r>
            <a:r>
              <a:rPr lang="ko-KR" altLang="en-US" sz="1400" dirty="0" err="1">
                <a:solidFill>
                  <a:srgbClr val="002060"/>
                </a:solidFill>
              </a:rPr>
              <a:t>잠겨있다는</a:t>
            </a:r>
            <a:r>
              <a:rPr lang="ko-KR" altLang="en-US" sz="1400" dirty="0">
                <a:solidFill>
                  <a:srgbClr val="002060"/>
                </a:solidFill>
              </a:rPr>
              <a:t> 표시를 해 준다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상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상태에서 문을 열고자 할 때 소리로 </a:t>
            </a:r>
            <a:r>
              <a:rPr lang="ko-KR" altLang="en-US" sz="1400" dirty="0" err="1">
                <a:solidFill>
                  <a:srgbClr val="002060"/>
                </a:solidFill>
              </a:rPr>
              <a:t>잠겨있다는</a:t>
            </a:r>
            <a:r>
              <a:rPr lang="ko-KR" altLang="en-US" sz="1400" dirty="0">
                <a:solidFill>
                  <a:srgbClr val="002060"/>
                </a:solidFill>
              </a:rPr>
              <a:t> 안내를 해 준다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상태가 </a:t>
            </a:r>
            <a:r>
              <a:rPr lang="ko-KR" altLang="en-US" sz="1400" dirty="0" err="1">
                <a:solidFill>
                  <a:srgbClr val="002060"/>
                </a:solidFill>
              </a:rPr>
              <a:t>차일드락</a:t>
            </a:r>
            <a:r>
              <a:rPr lang="ko-KR" altLang="en-US" sz="1400" dirty="0">
                <a:solidFill>
                  <a:srgbClr val="002060"/>
                </a:solidFill>
              </a:rPr>
              <a:t> 버튼 스위치 </a:t>
            </a:r>
            <a:r>
              <a:rPr lang="en-US" altLang="ko-KR" sz="1400" dirty="0">
                <a:solidFill>
                  <a:srgbClr val="002060"/>
                </a:solidFill>
              </a:rPr>
              <a:t>LED </a:t>
            </a:r>
            <a:r>
              <a:rPr lang="ko-KR" altLang="en-US" sz="1400" dirty="0">
                <a:solidFill>
                  <a:srgbClr val="002060"/>
                </a:solidFill>
              </a:rPr>
              <a:t>로 표시되어야 한다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하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  <a:r>
              <a:rPr lang="ko-KR" altLang="en-US" sz="1400" dirty="0">
                <a:solidFill>
                  <a:srgbClr val="002060"/>
                </a:solidFill>
              </a:rPr>
              <a:t>블루링크로 </a:t>
            </a:r>
            <a:r>
              <a:rPr lang="ko-KR" altLang="en-US" sz="1400" dirty="0" err="1">
                <a:solidFill>
                  <a:srgbClr val="002060"/>
                </a:solidFill>
              </a:rPr>
              <a:t>락</a:t>
            </a:r>
            <a:r>
              <a:rPr lang="en-US" altLang="ko-KR" sz="1400" dirty="0">
                <a:solidFill>
                  <a:srgbClr val="002060"/>
                </a:solidFill>
              </a:rPr>
              <a:t>/</a:t>
            </a:r>
            <a:r>
              <a:rPr lang="ko-KR" altLang="en-US" sz="1400" dirty="0" err="1">
                <a:solidFill>
                  <a:srgbClr val="002060"/>
                </a:solidFill>
              </a:rPr>
              <a:t>언락이</a:t>
            </a:r>
            <a:r>
              <a:rPr lang="ko-KR" altLang="en-US" sz="1400" dirty="0">
                <a:solidFill>
                  <a:srgbClr val="002060"/>
                </a:solidFill>
              </a:rPr>
              <a:t> 가능해야 한다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38F94-5A71-FFC8-8B16-3389635EAFEA}"/>
              </a:ext>
            </a:extLst>
          </p:cNvPr>
          <p:cNvSpPr txBox="1"/>
          <p:nvPr/>
        </p:nvSpPr>
        <p:spPr>
          <a:xfrm>
            <a:off x="3038427" y="707305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전자식 </a:t>
            </a:r>
            <a:r>
              <a:rPr lang="ko-KR" altLang="en-US" sz="1000" b="1" dirty="0" err="1"/>
              <a:t>차일드락</a:t>
            </a:r>
            <a:r>
              <a:rPr lang="ko-KR" altLang="en-US" sz="1000" b="1" dirty="0"/>
              <a:t> 시스템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A46264-2243-AADF-954D-307467CD4C39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>
            <a:off x="1867512" y="1188916"/>
            <a:ext cx="1845454" cy="56316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7CF0F65-23BD-D0D7-BE96-FF1A6D51DC7C}"/>
              </a:ext>
            </a:extLst>
          </p:cNvPr>
          <p:cNvSpPr/>
          <p:nvPr/>
        </p:nvSpPr>
        <p:spPr>
          <a:xfrm>
            <a:off x="3712966" y="2300979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차일드락</a:t>
            </a:r>
            <a:r>
              <a:rPr lang="ko-KR" altLang="en-US" sz="1600" dirty="0"/>
              <a:t> 상태를 표시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0109C8-F681-C7B3-F06A-7B1B8A98CC03}"/>
              </a:ext>
            </a:extLst>
          </p:cNvPr>
          <p:cNvCxnSpPr>
            <a:cxnSpLocks/>
            <a:stCxn id="62" idx="3"/>
            <a:endCxn id="12" idx="2"/>
          </p:cNvCxnSpPr>
          <p:nvPr/>
        </p:nvCxnSpPr>
        <p:spPr>
          <a:xfrm>
            <a:off x="1874970" y="2223705"/>
            <a:ext cx="1837996" cy="47012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D36B0295-2640-B5D8-186E-1321361218C6}"/>
              </a:ext>
            </a:extLst>
          </p:cNvPr>
          <p:cNvSpPr/>
          <p:nvPr/>
        </p:nvSpPr>
        <p:spPr>
          <a:xfrm>
            <a:off x="3731014" y="3791028"/>
            <a:ext cx="1949115" cy="785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블루링크를 이용한 </a:t>
            </a:r>
            <a:r>
              <a:rPr lang="ko-KR" altLang="en-US" sz="1600" dirty="0" err="1"/>
              <a:t>락</a:t>
            </a:r>
            <a:r>
              <a:rPr lang="ko-KR" altLang="en-US" sz="1600" dirty="0"/>
              <a:t> 제어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882B9A-4214-101B-BAB4-D3D7790650DC}"/>
              </a:ext>
            </a:extLst>
          </p:cNvPr>
          <p:cNvCxnSpPr>
            <a:cxnSpLocks/>
            <a:stCxn id="1024" idx="3"/>
            <a:endCxn id="15" idx="2"/>
          </p:cNvCxnSpPr>
          <p:nvPr/>
        </p:nvCxnSpPr>
        <p:spPr>
          <a:xfrm>
            <a:off x="1924595" y="3706192"/>
            <a:ext cx="1806419" cy="47768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8768E0D-F6A8-0F62-EE2C-142E54450BE0}"/>
              </a:ext>
            </a:extLst>
          </p:cNvPr>
          <p:cNvCxnSpPr>
            <a:cxnSpLocks/>
            <a:stCxn id="1028" idx="0"/>
            <a:endCxn id="1024" idx="2"/>
          </p:cNvCxnSpPr>
          <p:nvPr/>
        </p:nvCxnSpPr>
        <p:spPr>
          <a:xfrm flipH="1" flipV="1">
            <a:off x="1707615" y="4042834"/>
            <a:ext cx="11302" cy="43221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22E95D-8D90-4F4B-BD5C-EAE7C22D40CE}"/>
              </a:ext>
            </a:extLst>
          </p:cNvPr>
          <p:cNvSpPr txBox="1"/>
          <p:nvPr/>
        </p:nvSpPr>
        <p:spPr>
          <a:xfrm>
            <a:off x="1275614" y="157160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후석</a:t>
            </a:r>
            <a:r>
              <a:rPr lang="ko-KR" altLang="en-US" sz="1000" b="1" dirty="0"/>
              <a:t> 승객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551DE-CABD-F7FA-B5B0-F96025615DF5}"/>
              </a:ext>
            </a:extLst>
          </p:cNvPr>
          <p:cNvSpPr txBox="1"/>
          <p:nvPr/>
        </p:nvSpPr>
        <p:spPr>
          <a:xfrm>
            <a:off x="6877122" y="127136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클러스터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CE2B2C-69AA-8FB3-8EA0-B93C30AD94EF}"/>
              </a:ext>
            </a:extLst>
          </p:cNvPr>
          <p:cNvSpPr txBox="1"/>
          <p:nvPr/>
        </p:nvSpPr>
        <p:spPr>
          <a:xfrm>
            <a:off x="6877122" y="2296270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소리 재생 장치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A3D9D7-01B2-7128-0DB4-3D96F0C356D2}"/>
              </a:ext>
            </a:extLst>
          </p:cNvPr>
          <p:cNvCxnSpPr>
            <a:cxnSpLocks/>
            <a:stCxn id="4" idx="6"/>
            <a:endCxn id="1031" idx="1"/>
          </p:cNvCxnSpPr>
          <p:nvPr/>
        </p:nvCxnSpPr>
        <p:spPr>
          <a:xfrm flipV="1">
            <a:off x="5662081" y="957356"/>
            <a:ext cx="1346873" cy="79472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014086-FA0E-1A8B-6F28-EE13F51F382C}"/>
              </a:ext>
            </a:extLst>
          </p:cNvPr>
          <p:cNvCxnSpPr>
            <a:cxnSpLocks/>
            <a:stCxn id="4" idx="6"/>
            <a:endCxn id="1033" idx="1"/>
          </p:cNvCxnSpPr>
          <p:nvPr/>
        </p:nvCxnSpPr>
        <p:spPr>
          <a:xfrm>
            <a:off x="5662081" y="1752082"/>
            <a:ext cx="1448197" cy="23569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90D61A-D367-3A75-11E5-1995805BC2D8}"/>
              </a:ext>
            </a:extLst>
          </p:cNvPr>
          <p:cNvSpPr txBox="1"/>
          <p:nvPr/>
        </p:nvSpPr>
        <p:spPr>
          <a:xfrm>
            <a:off x="1385233" y="25220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운전자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CB1A62-1812-E9CE-413D-A6C872244DE2}"/>
              </a:ext>
            </a:extLst>
          </p:cNvPr>
          <p:cNvSpPr txBox="1"/>
          <p:nvPr/>
        </p:nvSpPr>
        <p:spPr>
          <a:xfrm>
            <a:off x="6919360" y="338927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LED</a:t>
            </a:r>
            <a:endParaRPr lang="ko-KR" altLang="en-US" sz="1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1C255B6-6994-B33F-ACA4-F9F1C949E2F7}"/>
              </a:ext>
            </a:extLst>
          </p:cNvPr>
          <p:cNvCxnSpPr>
            <a:cxnSpLocks/>
            <a:stCxn id="12" idx="6"/>
            <a:endCxn id="1035" idx="1"/>
          </p:cNvCxnSpPr>
          <p:nvPr/>
        </p:nvCxnSpPr>
        <p:spPr>
          <a:xfrm>
            <a:off x="5662081" y="2693829"/>
            <a:ext cx="1231216" cy="35092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E0CFC1-54FF-05AC-CE3B-1081D86DBF44}"/>
              </a:ext>
            </a:extLst>
          </p:cNvPr>
          <p:cNvSpPr txBox="1"/>
          <p:nvPr/>
        </p:nvSpPr>
        <p:spPr>
          <a:xfrm>
            <a:off x="1385233" y="513151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블루링크 앱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421500-41FE-9F6A-E326-2897ECB56802}"/>
              </a:ext>
            </a:extLst>
          </p:cNvPr>
          <p:cNvSpPr txBox="1"/>
          <p:nvPr/>
        </p:nvSpPr>
        <p:spPr>
          <a:xfrm>
            <a:off x="1695289" y="407354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블루링크 서버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8062E-2897-EA69-5BD6-1EB71AB3DFE7}"/>
              </a:ext>
            </a:extLst>
          </p:cNvPr>
          <p:cNvSpPr txBox="1"/>
          <p:nvPr/>
        </p:nvSpPr>
        <p:spPr>
          <a:xfrm>
            <a:off x="3787220" y="15751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UC001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49A3DE-8DC5-BA60-B896-0C357BC593B3}"/>
              </a:ext>
            </a:extLst>
          </p:cNvPr>
          <p:cNvSpPr txBox="1"/>
          <p:nvPr/>
        </p:nvSpPr>
        <p:spPr>
          <a:xfrm>
            <a:off x="3760110" y="258441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UC002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5604BC-F5A3-8385-14C4-6B304CCB59C5}"/>
              </a:ext>
            </a:extLst>
          </p:cNvPr>
          <p:cNvSpPr txBox="1"/>
          <p:nvPr/>
        </p:nvSpPr>
        <p:spPr>
          <a:xfrm>
            <a:off x="3760110" y="406076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UC003</a:t>
            </a:r>
            <a:endParaRPr lang="ko-KR" altLang="en-US" sz="1000" b="1" dirty="0"/>
          </a:p>
        </p:txBody>
      </p:sp>
      <p:pic>
        <p:nvPicPr>
          <p:cNvPr id="1026" name="Picture 2" descr="UseCase Diagram - Astah">
            <a:extLst>
              <a:ext uri="{FF2B5EF4-FFF2-40B4-BE49-F238E27FC236}">
                <a16:creationId xmlns:a16="http://schemas.microsoft.com/office/drawing/2014/main" id="{EBA47335-97A7-9CBF-7ABF-727F5B507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433551" y="852273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UseCase Diagram - Astah">
            <a:extLst>
              <a:ext uri="{FF2B5EF4-FFF2-40B4-BE49-F238E27FC236}">
                <a16:creationId xmlns:a16="http://schemas.microsoft.com/office/drawing/2014/main" id="{6DA7CE7F-E959-36DB-4919-77896581F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441009" y="1887062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 descr="UseCase Diagram - Astah">
            <a:extLst>
              <a:ext uri="{FF2B5EF4-FFF2-40B4-BE49-F238E27FC236}">
                <a16:creationId xmlns:a16="http://schemas.microsoft.com/office/drawing/2014/main" id="{9976C9D8-A998-25EF-7B71-4531E0C63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490634" y="3369549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2" descr="UseCase Diagram - Astah">
            <a:extLst>
              <a:ext uri="{FF2B5EF4-FFF2-40B4-BE49-F238E27FC236}">
                <a16:creationId xmlns:a16="http://schemas.microsoft.com/office/drawing/2014/main" id="{6ADEDF1B-6E08-1C67-2E90-03C20B5BD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1501936" y="4475048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" descr="UseCase Diagram - Astah">
            <a:extLst>
              <a:ext uri="{FF2B5EF4-FFF2-40B4-BE49-F238E27FC236}">
                <a16:creationId xmlns:a16="http://schemas.microsoft.com/office/drawing/2014/main" id="{C844EE62-DFBA-DA3F-A71E-4F06BA481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7008954" y="620713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 descr="UseCase Diagram - Astah">
            <a:extLst>
              <a:ext uri="{FF2B5EF4-FFF2-40B4-BE49-F238E27FC236}">
                <a16:creationId xmlns:a16="http://schemas.microsoft.com/office/drawing/2014/main" id="{38DBEA89-747C-7998-FC40-52AA25C54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7110278" y="1651130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 descr="UseCase Diagram - Astah">
            <a:extLst>
              <a:ext uri="{FF2B5EF4-FFF2-40B4-BE49-F238E27FC236}">
                <a16:creationId xmlns:a16="http://schemas.microsoft.com/office/drawing/2014/main" id="{5C01070F-4F66-9EC2-1F8F-C9D34333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20888" r="73143" b="26266"/>
          <a:stretch/>
        </p:blipFill>
        <p:spPr bwMode="auto">
          <a:xfrm>
            <a:off x="6893297" y="2708108"/>
            <a:ext cx="433961" cy="6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9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7AC11D2-322E-A9E7-BEED-9446B5F85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2205"/>
              </p:ext>
            </p:extLst>
          </p:nvPr>
        </p:nvGraphicFramePr>
        <p:xfrm>
          <a:off x="323850" y="620713"/>
          <a:ext cx="8173084" cy="5757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동작 상태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UX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전달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기능이 활성화 되어 있음을 운전자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동승자에게 알린다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승객이 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핸들을 작동 한다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상태 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CAN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신호 발생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CAN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우석 승객이 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핸들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핸들 작동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CAN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신호 송출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클러스터에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상태 경고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표시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2C.</a:t>
                      </a:r>
                      <a:r>
                        <a:rPr 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스피커를 통해 경고음 표출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스위치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외부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내부 도어 핸들 동시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승객 흥분으로 도어를 계속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시도를 할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지속 경고음 발생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화면 표출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지속 발생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스위치를 누른 경우가 아닌 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자가 눌러서 스위치 인지를 못하는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7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175165-A22F-542D-5235-0D07CAA9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03831"/>
              </p:ext>
            </p:extLst>
          </p:nvPr>
        </p:nvGraphicFramePr>
        <p:xfrm>
          <a:off x="323850" y="620713"/>
          <a:ext cx="8173084" cy="6081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19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UC-0002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스위치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 표시되어야 한다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ACC 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스위치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 On or Off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누름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1.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스위치를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430"/>
                        </a:lnSpc>
                        <a:spcBef>
                          <a:spcPts val="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기존에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해제되어 있는 경우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차일드락이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lang="en-US" altLang="ko-KR"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altLang="ko-KR"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360170" indent="0">
                        <a:lnSpc>
                          <a:spcPts val="139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스위치를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0" marR="1360170" indent="-107950" defTabSz="1341438">
                        <a:lnSpc>
                          <a:spcPts val="1390"/>
                        </a:lnSpc>
                        <a:spcBef>
                          <a:spcPts val="560"/>
                        </a:spcBef>
                        <a:tabLst>
                          <a:tab pos="722313" algn="l"/>
                        </a:tabLs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기존에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체결되어 있는 경우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,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차일드락이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60170" indent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157480">
                <a:tc row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lang="en-US" altLang="ko-KR"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altLang="ko-KR" sz="1200" b="1" spc="-15" dirty="0">
                          <a:latin typeface="맑은 고딕"/>
                          <a:cs typeface="맑은 고딕"/>
                        </a:rPr>
                        <a:t> 2</a:t>
                      </a:r>
                      <a:endParaRPr lang="en-US" altLang="ko-KR"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버튼을 누르지 않는다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933681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71642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운전자가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스위치를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50ms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이내로 누른다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스위치 입력이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50ms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미만으로 바뀌는 경우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상태 변경하지 않는다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체결된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차일드락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해제된 경우라면 버튼 스위치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LED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OFF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로 유지한다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2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5C915C6-3B67-7D65-09D9-41BF2E63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36949"/>
              </p:ext>
            </p:extLst>
          </p:nvPr>
        </p:nvGraphicFramePr>
        <p:xfrm>
          <a:off x="323850" y="620713"/>
          <a:ext cx="8173084" cy="4753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어플을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언락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 수행되어야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어플을 통한 원격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수행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서비스 가입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어플 동작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인증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지문 등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통과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어플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GUI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터치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블루링크 어플을 시작하여 사용자 인증을 통과한다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어플의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터치한다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블루링크 서버는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번 명령을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수신받아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해당 명령을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시스템을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IF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를 통해 동작 명령을 수신한다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명령에 따라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동작시킨다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시스템은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동작한다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4C.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Lock/Unlock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동작을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차량의 시동이 걸려있는 상태이다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걸려 있는 경우 블루링크 서버의 송신 명령을 무시한다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1.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도어락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시스템 비정상으로 외부 명령에 따라 동작하지 않는다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1A.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도어락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 시스템에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Lock/Unlock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동작을 송신한다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맑은 고딕"/>
                        </a:rPr>
                        <a:t>.</a:t>
                      </a:r>
                      <a:endParaRPr sz="1200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5969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5F7ADB9-3B8C-4677-9A6B-003B1D9E2EFF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1130</Words>
  <Application>Microsoft Office PowerPoint</Application>
  <PresentationFormat>화면 슬라이드 쇼(4:3)</PresentationFormat>
  <Paragraphs>201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2022-10-07T00:51:40Z</dcterms:created>
  <dcterms:modified xsi:type="dcterms:W3CDTF">2022-10-07T05:51:36Z</dcterms:modified>
</cp:coreProperties>
</file>