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4" r:id="rId8"/>
    <p:sldId id="265" r:id="rId9"/>
    <p:sldId id="263" r:id="rId10"/>
    <p:sldId id="262" r:id="rId11"/>
    <p:sldId id="261" r:id="rId12"/>
    <p:sldId id="266" r:id="rId13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1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Lab" initials="" lastIdx="0" clrIdx="0"/>
  <p:cmAuthor id="2" name="EUNBI KIM" initials="EK" lastIdx="1" clrIdx="1">
    <p:extLst>
      <p:ext uri="{19B8F6BF-5375-455C-9EA6-DF929625EA0E}">
        <p15:presenceInfo xmlns:p15="http://schemas.microsoft.com/office/powerpoint/2012/main" userId="abf158e49a00b845" providerId="Windows Live"/>
      </p:ext>
    </p:extLst>
  </p:cmAuthor>
  <p:cmAuthor id="3" name="user" initials="u" lastIdx="1" clrIdx="2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E2E6EC"/>
    <a:srgbClr val="CFD6E0"/>
    <a:srgbClr val="1D3E81"/>
    <a:srgbClr val="2550A6"/>
    <a:srgbClr val="255DA6"/>
    <a:srgbClr val="2846F2"/>
    <a:srgbClr val="4962F2"/>
    <a:srgbClr val="C7CEDA"/>
    <a:srgbClr val="B8C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8" autoAdjust="0"/>
    <p:restoredTop sz="95047" autoAdjust="0"/>
  </p:normalViewPr>
  <p:slideViewPr>
    <p:cSldViewPr snapToGrid="0">
      <p:cViewPr varScale="1">
        <p:scale>
          <a:sx n="72" d="100"/>
          <a:sy n="72" d="100"/>
        </p:scale>
        <p:origin x="1260" y="72"/>
      </p:cViewPr>
      <p:guideLst>
        <p:guide orient="horz" pos="368"/>
        <p:guide pos="18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5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3FD2-FF81-48CD-82AA-07DD23F256D6}" type="datetimeFigureOut">
              <a:rPr lang="ko-KR" altLang="en-US" smtClean="0"/>
              <a:t>2022-10-07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3E39C-24EC-4557-937D-B7FE28F856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82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8688" y="1785398"/>
            <a:ext cx="8120300" cy="698783"/>
          </a:xfrm>
        </p:spPr>
        <p:txBody>
          <a:bodyPr anchor="t"/>
          <a:lstStyle>
            <a:lvl1pPr marL="0" indent="0" algn="l">
              <a:buNone/>
              <a:defRPr lang="ko-KR" altLang="en-US" sz="4400" b="1" kern="1200" spc="-150" baseline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55282" y="1348977"/>
            <a:ext cx="6707404" cy="430405"/>
          </a:xfrm>
        </p:spPr>
        <p:txBody>
          <a:bodyPr/>
          <a:lstStyle>
            <a:lvl1pPr marL="0" indent="0" algn="l">
              <a:buNone/>
              <a:defRPr lang="ko-KR" altLang="en-US" sz="2000" b="0" kern="1200" spc="-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ko-KR" altLang="en-US" dirty="0"/>
              <a:t>마스터 부제목 스타일 편집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4678B03B-9862-4C3D-895F-82BA405CCE69}"/>
              </a:ext>
            </a:extLst>
          </p:cNvPr>
          <p:cNvSpPr/>
          <p:nvPr userDrawn="1"/>
        </p:nvSpPr>
        <p:spPr>
          <a:xfrm rot="21274885">
            <a:off x="-81967" y="4249841"/>
            <a:ext cx="9390657" cy="3043661"/>
          </a:xfrm>
          <a:custGeom>
            <a:avLst/>
            <a:gdLst>
              <a:gd name="connsiteX0" fmla="*/ 9390657 w 9390657"/>
              <a:gd name="connsiteY0" fmla="*/ 0 h 3031139"/>
              <a:gd name="connsiteX1" fmla="*/ 9103138 w 9390657"/>
              <a:gd name="connsiteY1" fmla="*/ 3031139 h 3031139"/>
              <a:gd name="connsiteX2" fmla="*/ 0 w 9390657"/>
              <a:gd name="connsiteY2" fmla="*/ 2167660 h 3031139"/>
              <a:gd name="connsiteX3" fmla="*/ 205614 w 9390657"/>
              <a:gd name="connsiteY3" fmla="*/ 0 h 303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90657" h="3031139">
                <a:moveTo>
                  <a:pt x="9390657" y="0"/>
                </a:moveTo>
                <a:lnTo>
                  <a:pt x="9103138" y="3031139"/>
                </a:lnTo>
                <a:lnTo>
                  <a:pt x="0" y="2167660"/>
                </a:lnTo>
                <a:lnTo>
                  <a:pt x="205614" y="0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6200000">
              <a:schemeClr val="tx1">
                <a:lumMod val="85000"/>
                <a:lumOff val="1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62E0950-4F0B-4595-843E-F36251D4ECAE}"/>
              </a:ext>
            </a:extLst>
          </p:cNvPr>
          <p:cNvSpPr/>
          <p:nvPr userDrawn="1"/>
        </p:nvSpPr>
        <p:spPr>
          <a:xfrm rot="21274885">
            <a:off x="-80650" y="4471931"/>
            <a:ext cx="9394886" cy="2894819"/>
          </a:xfrm>
          <a:custGeom>
            <a:avLst/>
            <a:gdLst>
              <a:gd name="connsiteX0" fmla="*/ 9369509 w 9369509"/>
              <a:gd name="connsiteY0" fmla="*/ 0 h 2808184"/>
              <a:gd name="connsiteX1" fmla="*/ 9103139 w 9369509"/>
              <a:gd name="connsiteY1" fmla="*/ 2808184 h 2808184"/>
              <a:gd name="connsiteX2" fmla="*/ 0 w 9369509"/>
              <a:gd name="connsiteY2" fmla="*/ 1944705 h 2808184"/>
              <a:gd name="connsiteX3" fmla="*/ 184465 w 9369509"/>
              <a:gd name="connsiteY3" fmla="*/ 0 h 280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69509" h="2808184">
                <a:moveTo>
                  <a:pt x="9369509" y="0"/>
                </a:moveTo>
                <a:lnTo>
                  <a:pt x="9103139" y="2808184"/>
                </a:lnTo>
                <a:lnTo>
                  <a:pt x="0" y="1944705"/>
                </a:lnTo>
                <a:lnTo>
                  <a:pt x="184465" y="0"/>
                </a:lnTo>
                <a:close/>
              </a:path>
            </a:pathLst>
          </a:custGeom>
          <a:solidFill>
            <a:srgbClr val="B8C1D0"/>
          </a:solidFill>
          <a:ln w="12700">
            <a:noFill/>
          </a:ln>
          <a:effectLst>
            <a:innerShdw blurRad="63500" dist="25400" dir="16200000">
              <a:schemeClr val="tx1">
                <a:lumMod val="65000"/>
                <a:lumOff val="3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568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636233" y="2905348"/>
            <a:ext cx="7824960" cy="0"/>
          </a:xfrm>
          <a:prstGeom prst="line">
            <a:avLst/>
          </a:prstGeom>
          <a:noFill/>
          <a:ln w="57150">
            <a:solidFill>
              <a:srgbClr val="266C8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indent="0" algn="l" eaLnBrk="0" latinLnBrk="0" hangingPunct="0">
              <a:buFont typeface="Arial" panose="020B0604020202020204" pitchFamily="34" charset="0"/>
              <a:buNone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11" name="텍스트 개체 틀 3"/>
          <p:cNvSpPr txBox="1">
            <a:spLocks/>
          </p:cNvSpPr>
          <p:nvPr userDrawn="1"/>
        </p:nvSpPr>
        <p:spPr bwMode="auto">
          <a:xfrm>
            <a:off x="1391709" y="300753"/>
            <a:ext cx="2562647" cy="38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571500" algn="l"/>
              </a:tabLst>
              <a:defRPr lang="ko-KR" altLang="en-US" sz="1400" b="1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>
                <a:tab pos="571500" algn="l"/>
              </a:tabLst>
              <a:defRPr sz="18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2pPr>
            <a:lvl3pPr marL="914400" indent="0" algn="l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7000"/>
              <a:buFont typeface="맑은 고딕" panose="020B0503020000020004" pitchFamily="50" charset="-127"/>
              <a:buNone/>
              <a:tabLst>
                <a:tab pos="571500" algn="l"/>
              </a:tabLst>
              <a:defRPr sz="16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5pPr>
            <a:lvl6pPr marL="22860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marL="2743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marL="3200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marL="3657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6497" y="2170632"/>
            <a:ext cx="7824787" cy="6983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ko-KR" altLang="en-US" sz="28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228600" lvl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제목 3"/>
          <p:cNvSpPr>
            <a:spLocks noGrp="1"/>
          </p:cNvSpPr>
          <p:nvPr>
            <p:ph type="title" hasCustomPrompt="1"/>
          </p:nvPr>
        </p:nvSpPr>
        <p:spPr>
          <a:xfrm>
            <a:off x="636233" y="1752688"/>
            <a:ext cx="5450739" cy="41940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[Process </a:t>
            </a:r>
            <a:r>
              <a:rPr lang="ko-KR" altLang="en-US" dirty="0"/>
              <a:t>번호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43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 userDrawn="1">
            <p:ph type="ctrTitle"/>
          </p:nvPr>
        </p:nvSpPr>
        <p:spPr>
          <a:xfrm>
            <a:off x="880533" y="1950700"/>
            <a:ext cx="1129569" cy="1017062"/>
          </a:xfrm>
        </p:spPr>
        <p:txBody>
          <a:bodyPr lIns="36000" rIns="36000"/>
          <a:lstStyle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rgbClr val="A91644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3"/>
          <p:cNvSpPr>
            <a:spLocks noGrp="1"/>
          </p:cNvSpPr>
          <p:nvPr userDrawn="1">
            <p:ph type="body" sz="quarter" idx="10"/>
          </p:nvPr>
        </p:nvSpPr>
        <p:spPr>
          <a:xfrm>
            <a:off x="3480631" y="3366218"/>
            <a:ext cx="4651375" cy="4826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3"/>
          <p:cNvSpPr>
            <a:spLocks noGrp="1"/>
          </p:cNvSpPr>
          <p:nvPr userDrawn="1">
            <p:ph type="body" sz="quarter" idx="11"/>
          </p:nvPr>
        </p:nvSpPr>
        <p:spPr>
          <a:xfrm>
            <a:off x="3480631" y="3856658"/>
            <a:ext cx="4651200" cy="914837"/>
          </a:xfr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2010102" y="1950700"/>
            <a:ext cx="6568748" cy="1018800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2800" b="1" kern="1200" baseline="0" dirty="0" smtClean="0">
                <a:solidFill>
                  <a:srgbClr val="333333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Line 45"/>
          <p:cNvSpPr>
            <a:spLocks noChangeShapeType="1"/>
          </p:cNvSpPr>
          <p:nvPr userDrawn="1"/>
        </p:nvSpPr>
        <p:spPr bwMode="auto">
          <a:xfrm>
            <a:off x="880533" y="2992438"/>
            <a:ext cx="6628080" cy="0"/>
          </a:xfrm>
          <a:prstGeom prst="line">
            <a:avLst/>
          </a:prstGeom>
          <a:noFill/>
          <a:ln w="101600">
            <a:solidFill>
              <a:srgbClr val="A91644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285750" indent="-285750" eaLnBrk="0" latinLnBrk="0" hangingPunct="0">
              <a:buFont typeface="Arial" panose="020B0604020202020204" pitchFamily="34" charset="0"/>
              <a:buChar char="•"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2010102" y="2992438"/>
            <a:ext cx="6568748" cy="0"/>
          </a:xfrm>
          <a:prstGeom prst="line">
            <a:avLst/>
          </a:prstGeom>
          <a:noFill/>
          <a:ln w="101600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latinLnBrk="0" hangingPunct="0"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94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rmAutofit/>
          </a:bodyPr>
          <a:lstStyle>
            <a:lvl1pPr algn="l">
              <a:buNone/>
              <a:defRPr sz="40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5480-81A5-4AAB-8D7D-441D93C29D0B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46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교육자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2299368A-4B1F-4BF7-BB98-E5CF73797E2C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C:\Documents and Settings\정미서\바탕 화면\Innerbus_logo_1.jpg"/>
          <p:cNvPicPr>
            <a:picLocks noChangeAspect="1" noChangeArrowheads="1"/>
          </p:cNvPicPr>
          <p:nvPr userDrawn="1"/>
        </p:nvPicPr>
        <p:blipFill>
          <a:blip r:embed="rId2" cstate="print"/>
          <a:srcRect t="-10544" r="55028"/>
          <a:stretch>
            <a:fillRect/>
          </a:stretch>
        </p:blipFill>
        <p:spPr bwMode="auto">
          <a:xfrm>
            <a:off x="7754974" y="6286520"/>
            <a:ext cx="1017580" cy="291121"/>
          </a:xfrm>
          <a:prstGeom prst="rect">
            <a:avLst/>
          </a:prstGeom>
          <a:noFill/>
        </p:spPr>
      </p:pic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14282" y="909892"/>
            <a:ext cx="8606190" cy="862924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ts val="0"/>
              </a:spcBef>
              <a:spcAft>
                <a:spcPts val="600"/>
              </a:spcAft>
              <a:buNone/>
              <a:defRPr lang="ko-KR" altLang="en-US" sz="1600" b="0" kern="1200" dirty="0" smtClean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28596" y="316596"/>
            <a:ext cx="8153400" cy="522000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ko-KR" altLang="en-US" sz="2800" b="1" kern="1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7286595"/>
      </p:ext>
    </p:extLst>
  </p:cSld>
  <p:clrMapOvr>
    <a:masterClrMapping/>
  </p:clrMapOvr>
  <p:transition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0188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글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3FC3091-5D11-4A3A-9ED0-215B68600C7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1616" y="1078764"/>
            <a:ext cx="8160772" cy="439100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defRPr sz="1500" b="1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 b="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2pPr>
            <a:lvl3pPr marL="857250" indent="-17145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sz="105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3pPr>
          </a:lstStyle>
          <a:p>
            <a:pPr lvl="0"/>
            <a:r>
              <a:rPr lang="ko-KR" altLang="en-US" dirty="0"/>
              <a:t>첫 번째 수준</a:t>
            </a:r>
          </a:p>
          <a:p>
            <a:pPr lvl="1"/>
            <a:r>
              <a:rPr lang="ko-KR" altLang="en-US" dirty="0"/>
              <a:t>두 번째 수준</a:t>
            </a:r>
            <a:endParaRPr lang="en-US" altLang="ko-KR" dirty="0"/>
          </a:p>
          <a:p>
            <a:pPr lvl="2"/>
            <a:r>
              <a:rPr lang="ko-KR" altLang="en-US" dirty="0"/>
              <a:t>세 번째 수준</a:t>
            </a:r>
          </a:p>
          <a:p>
            <a:pPr lvl="2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590FA7-84D9-4D49-9236-39E1A9F332EC}"/>
              </a:ext>
            </a:extLst>
          </p:cNvPr>
          <p:cNvSpPr/>
          <p:nvPr userDrawn="1"/>
        </p:nvSpPr>
        <p:spPr>
          <a:xfrm>
            <a:off x="458981" y="247420"/>
            <a:ext cx="45719" cy="34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09B3758-D7C1-4877-AB2D-FB76626A87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400" y="187860"/>
            <a:ext cx="7088119" cy="468000"/>
          </a:xfrm>
          <a:prstGeom prst="rect">
            <a:avLst/>
          </a:prstGeom>
        </p:spPr>
        <p:txBody>
          <a:bodyPr tIns="72000" bIns="46800" anchor="ctr"/>
          <a:lstStyle>
            <a:lvl1pPr>
              <a:defRPr lang="ko-KR" altLang="en-US" sz="21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글씨만 작성하는 페이지 입니다</a:t>
            </a:r>
            <a:r>
              <a:rPr lang="en-US" altLang="ko-KR" dirty="0"/>
              <a:t>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963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공백(숫자있는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C22E4-B6AB-4FF2-BD41-DACB35CC8E9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34864" y="172801"/>
            <a:ext cx="6489985" cy="468631"/>
          </a:xfrm>
          <a:prstGeom prst="rect">
            <a:avLst/>
          </a:prstGeom>
        </p:spPr>
        <p:txBody>
          <a:bodyPr tIns="72000" bIns="4680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950" b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r>
              <a:rPr lang="ko-KR" altLang="en-US" dirty="0"/>
              <a:t>빈 페이지 입니다</a:t>
            </a:r>
            <a:r>
              <a:rPr lang="en-US" altLang="ko-KR" dirty="0"/>
              <a:t>_2 (</a:t>
            </a:r>
            <a:r>
              <a:rPr lang="ko-KR" altLang="en-US" dirty="0"/>
              <a:t>주로 그림만 삽입할 경우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4284D07-1AFA-4892-A3F3-DA525E69CB1C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91614" y="172801"/>
            <a:ext cx="697106" cy="46863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3000" b="1">
                <a:solidFill>
                  <a:schemeClr val="bg1"/>
                </a:solidFill>
                <a:latin typeface="Bahnschrift SemiBold Condensed" panose="020B0502040204020203" pitchFamily="34" charset="0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470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7999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 bwMode="auto">
          <a:xfrm>
            <a:off x="6012160" y="602128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3415"/>
            <a:ext cx="1289114" cy="32412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19B18D0-4038-4878-AE24-A58459B71D6A}"/>
              </a:ext>
            </a:extLst>
          </p:cNvPr>
          <p:cNvGrpSpPr/>
          <p:nvPr userDrawn="1"/>
        </p:nvGrpSpPr>
        <p:grpSpPr>
          <a:xfrm>
            <a:off x="5436096" y="1268760"/>
            <a:ext cx="3283555" cy="2960071"/>
            <a:chOff x="5196830" y="1314450"/>
            <a:chExt cx="3642370" cy="2992363"/>
          </a:xfrm>
        </p:grpSpPr>
        <p:sp>
          <p:nvSpPr>
            <p:cNvPr id="6" name="타원형 설명선 2">
              <a:extLst>
                <a:ext uri="{FF2B5EF4-FFF2-40B4-BE49-F238E27FC236}">
                  <a16:creationId xmlns:a16="http://schemas.microsoft.com/office/drawing/2014/main" id="{3C5C64EB-86F3-4BFA-BC37-710247C8BBFD}"/>
                </a:ext>
              </a:extLst>
            </p:cNvPr>
            <p:cNvSpPr/>
            <p:nvPr/>
          </p:nvSpPr>
          <p:spPr bwMode="auto">
            <a:xfrm>
              <a:off x="5273030" y="1352550"/>
              <a:ext cx="3489970" cy="2897113"/>
            </a:xfrm>
            <a:prstGeom prst="wedgeEllipseCallout">
              <a:avLst>
                <a:gd name="adj1" fmla="val -38716"/>
                <a:gd name="adj2" fmla="val 58171"/>
              </a:avLst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7" name="타원형 설명선 4">
              <a:extLst>
                <a:ext uri="{FF2B5EF4-FFF2-40B4-BE49-F238E27FC236}">
                  <a16:creationId xmlns:a16="http://schemas.microsoft.com/office/drawing/2014/main" id="{A34B5509-D356-4A50-B4FA-738D233EEE6E}"/>
                </a:ext>
              </a:extLst>
            </p:cNvPr>
            <p:cNvSpPr/>
            <p:nvPr/>
          </p:nvSpPr>
          <p:spPr bwMode="auto">
            <a:xfrm>
              <a:off x="5196830" y="1323975"/>
              <a:ext cx="3489970" cy="2897113"/>
            </a:xfrm>
            <a:prstGeom prst="wedgeEllipseCallout">
              <a:avLst>
                <a:gd name="adj1" fmla="val -36912"/>
                <a:gd name="adj2" fmla="val 59135"/>
              </a:avLst>
            </a:prstGeom>
            <a:noFill/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8" name="타원형 설명선 5">
              <a:extLst>
                <a:ext uri="{FF2B5EF4-FFF2-40B4-BE49-F238E27FC236}">
                  <a16:creationId xmlns:a16="http://schemas.microsoft.com/office/drawing/2014/main" id="{ACFB794E-469C-4DB9-9BB6-99CA6A59D345}"/>
                </a:ext>
              </a:extLst>
            </p:cNvPr>
            <p:cNvSpPr/>
            <p:nvPr/>
          </p:nvSpPr>
          <p:spPr bwMode="auto">
            <a:xfrm>
              <a:off x="5311130" y="1409700"/>
              <a:ext cx="3489970" cy="2897113"/>
            </a:xfrm>
            <a:prstGeom prst="wedgeEllipseCallout">
              <a:avLst>
                <a:gd name="adj1" fmla="val -39595"/>
                <a:gd name="adj2" fmla="val 56393"/>
              </a:avLst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9" name="타원형 설명선 6">
              <a:extLst>
                <a:ext uri="{FF2B5EF4-FFF2-40B4-BE49-F238E27FC236}">
                  <a16:creationId xmlns:a16="http://schemas.microsoft.com/office/drawing/2014/main" id="{6596E25D-B0B4-4CC2-B5C3-8F15BEC0A358}"/>
                </a:ext>
              </a:extLst>
            </p:cNvPr>
            <p:cNvSpPr/>
            <p:nvPr/>
          </p:nvSpPr>
          <p:spPr bwMode="auto">
            <a:xfrm>
              <a:off x="5349230" y="1314450"/>
              <a:ext cx="3489970" cy="2897113"/>
            </a:xfrm>
            <a:prstGeom prst="wedgeEllipseCallout">
              <a:avLst>
                <a:gd name="adj1" fmla="val -40104"/>
                <a:gd name="adj2" fmla="val 58323"/>
              </a:avLst>
            </a:prstGeom>
            <a:noFill/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</p:grpSp>
      <p:sp>
        <p:nvSpPr>
          <p:cNvPr id="10" name="제목 9">
            <a:extLst>
              <a:ext uri="{FF2B5EF4-FFF2-40B4-BE49-F238E27FC236}">
                <a16:creationId xmlns:a16="http://schemas.microsoft.com/office/drawing/2014/main" id="{2FF59AE3-4311-4E3B-ADD7-98FFEE62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291" y="4868301"/>
            <a:ext cx="5099473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4000" b="1" kern="12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r" defTabSz="914400" eaLnBrk="1" hangingPunct="1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6382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89908-A5C0-45B9-A9EB-8C542FB9785F}"/>
              </a:ext>
            </a:extLst>
          </p:cNvPr>
          <p:cNvSpPr txBox="1"/>
          <p:nvPr userDrawn="1"/>
        </p:nvSpPr>
        <p:spPr>
          <a:xfrm>
            <a:off x="1907704" y="1877923"/>
            <a:ext cx="1560042" cy="830997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srgbClr val="205D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 차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832" y="3234680"/>
            <a:ext cx="5904656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32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eaLnBrk="1" latinLnBrk="0" hangingPunct="1">
              <a:spcBef>
                <a:spcPts val="1000"/>
              </a:spcBef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6523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2702" y="2442592"/>
            <a:ext cx="6937770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40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latinLnBrk="0">
              <a:spcBef>
                <a:spcPts val="1000"/>
              </a:spcBef>
              <a:defRPr sz="3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661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사용자 지정 레이아웃"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987206" y="1507098"/>
            <a:ext cx="3922861" cy="1909505"/>
          </a:xfrm>
        </p:spPr>
        <p:txBody>
          <a:bodyPr/>
          <a:lstStyle>
            <a:lvl1pPr marL="444500" indent="-444500">
              <a:lnSpc>
                <a:spcPct val="200000"/>
              </a:lnSpc>
              <a:buClr>
                <a:srgbClr val="37373A"/>
              </a:buClr>
              <a:buSzPct val="120000"/>
              <a:buFont typeface="+mj-lt"/>
              <a:buAutoNum type="arabicPeriod"/>
              <a:defRPr sz="2000">
                <a:solidFill>
                  <a:srgbClr val="37373A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-1" y="0"/>
            <a:ext cx="2683381" cy="6858000"/>
          </a:xfrm>
          <a:prstGeom prst="rect">
            <a:avLst/>
          </a:prstGeom>
          <a:solidFill>
            <a:srgbClr val="B8C1D0">
              <a:alpha val="79000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235283" y="860767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dirty="0">
                <a:latin typeface="+mn-ea"/>
                <a:ea typeface="+mn-ea"/>
              </a:rPr>
              <a:t>목 차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2777382" y="0"/>
            <a:ext cx="0" cy="6858000"/>
          </a:xfrm>
          <a:prstGeom prst="line">
            <a:avLst/>
          </a:prstGeom>
          <a:ln>
            <a:solidFill>
              <a:srgbClr val="EAEAE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82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01459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609502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48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6D7239-42BC-4A3E-83D3-3B042D0A2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BA4E0DB-A543-4066-8B7E-2A430BBAC0F8}"/>
              </a:ext>
            </a:extLst>
          </p:cNvPr>
          <p:cNvGrpSpPr/>
          <p:nvPr userDrawn="1"/>
        </p:nvGrpSpPr>
        <p:grpSpPr>
          <a:xfrm>
            <a:off x="3458358" y="6309320"/>
            <a:ext cx="2227279" cy="299084"/>
            <a:chOff x="6468486" y="6249660"/>
            <a:chExt cx="2227279" cy="299084"/>
          </a:xfrm>
        </p:grpSpPr>
        <p:pic>
          <p:nvPicPr>
            <p:cNvPr id="5" name="Picture 30" descr="TTA로고만듦1">
              <a:extLst>
                <a:ext uri="{FF2B5EF4-FFF2-40B4-BE49-F238E27FC236}">
                  <a16:creationId xmlns:a16="http://schemas.microsoft.com/office/drawing/2014/main" id="{8118AA19-A5DC-426A-9C37-95275F26D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486" y="6249660"/>
              <a:ext cx="494104" cy="299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0" descr="ci_text">
              <a:extLst>
                <a:ext uri="{FF2B5EF4-FFF2-40B4-BE49-F238E27FC236}">
                  <a16:creationId xmlns:a16="http://schemas.microsoft.com/office/drawing/2014/main" id="{0FB341C4-21A7-40B0-9252-6424EDACE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2436" y="6279481"/>
              <a:ext cx="1683329" cy="246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3A81095-A498-4FB6-A67D-170CD92C4DEE}"/>
              </a:ext>
            </a:extLst>
          </p:cNvPr>
          <p:cNvSpPr txBox="1"/>
          <p:nvPr userDrawn="1"/>
        </p:nvSpPr>
        <p:spPr>
          <a:xfrm>
            <a:off x="3105093" y="2857409"/>
            <a:ext cx="2933816" cy="1200329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kumimoji="1" lang="en-US" altLang="ko-KR" sz="48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kumimoji="1" lang="ko-KR" altLang="en-US" sz="2400" b="1" dirty="0">
              <a:solidFill>
                <a:prstClr val="white">
                  <a:lumMod val="6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267372A8-CF79-41B7-81A7-E702AE0BA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1227" y="4941168"/>
            <a:ext cx="2361544" cy="400110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20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defTabSz="914400" eaLnBrk="1" hangingPunct="1"/>
            <a:r>
              <a:rPr lang="ko-KR" altLang="en-US" dirty="0" err="1"/>
              <a:t>강사명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이메일 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49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18" y="192331"/>
            <a:ext cx="8662253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313508" y="765255"/>
            <a:ext cx="8479371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3653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751604" y="3257877"/>
            <a:ext cx="5226642" cy="691238"/>
          </a:xfrm>
        </p:spPr>
        <p:txBody>
          <a:bodyPr/>
          <a:lstStyle>
            <a:lvl1pPr>
              <a:defRPr lang="ko-KR" altLang="en-US" sz="2400" b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2B113B"/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텍스트 스타일 편집</a:t>
            </a:r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293188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38100" dist="25400" dir="5400000" algn="t" rotWithShape="0">
              <a:schemeClr val="tx1">
                <a:lumMod val="50000"/>
                <a:lumOff val="5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688013" y="1546791"/>
            <a:ext cx="1478423" cy="1301576"/>
          </a:xfrm>
        </p:spPr>
        <p:txBody>
          <a:bodyPr anchor="t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  <a:defRPr lang="ko-KR" altLang="en-US" sz="8000" b="1" kern="1200" dirty="0">
                <a:solidFill>
                  <a:srgbClr val="255DA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87723" y="2054738"/>
            <a:ext cx="6893339" cy="793627"/>
          </a:xfrm>
        </p:spPr>
        <p:txBody>
          <a:bodyPr/>
          <a:lstStyle>
            <a:lvl1pPr>
              <a:defRPr lang="ko-KR" altLang="en-US" sz="4000" b="1" kern="1200" dirty="0">
                <a:solidFill>
                  <a:srgbClr val="3737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098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987" y="182769"/>
            <a:ext cx="5064097" cy="457200"/>
          </a:xfrm>
        </p:spPr>
        <p:txBody>
          <a:bodyPr/>
          <a:lstStyle>
            <a:lvl1pPr>
              <a:defRPr lang="ko-KR" altLang="en-US" sz="1600" baseline="0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403850" y="182769"/>
            <a:ext cx="3459163" cy="4572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200" b="1" dirty="0">
                <a:solidFill>
                  <a:srgbClr val="333333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80988" y="804049"/>
            <a:ext cx="8582025" cy="332422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1052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031" y="76201"/>
            <a:ext cx="6049108" cy="525463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86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1231" y="2746249"/>
            <a:ext cx="6049108" cy="5254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25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0F19E55A-C70D-F04D-AFBC-8F8F0E51A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3457575"/>
            <a:ext cx="8207375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41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2341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4C6507-5B4F-E948-8BD5-141D4ADF17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2016 Software Engineering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2D223A-A1F4-7D4A-8FDF-3471071DB2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B6846-CBFA-FC4D-B8C7-6F875A0B0A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7580311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1"/>
          </p:nvPr>
        </p:nvSpPr>
        <p:spPr>
          <a:xfrm>
            <a:off x="280987" y="624034"/>
            <a:ext cx="8582025" cy="380268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227631" y="6605321"/>
            <a:ext cx="537244" cy="252680"/>
          </a:xfrm>
        </p:spPr>
        <p:txBody>
          <a:bodyPr/>
          <a:lstStyle>
            <a:lvl1pPr marL="0" algn="ctr" defTabSz="914400" rtl="0" eaLnBrk="1" latinLnBrk="1" hangingPunct="1">
              <a:defRPr lang="ko-KR" altLang="en-US" sz="1200" b="1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fld id="{A8FFA316-20F6-4285-81E6-F245177C78FC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0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367" y="181783"/>
            <a:ext cx="6893339" cy="419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909" y="764502"/>
            <a:ext cx="8480413" cy="4083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직사각형 3"/>
          <p:cNvSpPr/>
          <p:nvPr userDrawn="1"/>
        </p:nvSpPr>
        <p:spPr>
          <a:xfrm flipH="1" flipV="1">
            <a:off x="-7" y="-6"/>
            <a:ext cx="9144003" cy="54000"/>
          </a:xfrm>
          <a:prstGeom prst="rect">
            <a:avLst/>
          </a:prstGeom>
          <a:solidFill>
            <a:srgbClr val="2550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자유형 15"/>
          <p:cNvSpPr/>
          <p:nvPr userDrawn="1"/>
        </p:nvSpPr>
        <p:spPr>
          <a:xfrm rot="16200000">
            <a:off x="4362942" y="2085483"/>
            <a:ext cx="418122" cy="9144006"/>
          </a:xfrm>
          <a:custGeom>
            <a:avLst/>
            <a:gdLst>
              <a:gd name="connsiteX0" fmla="*/ 418122 w 418122"/>
              <a:gd name="connsiteY0" fmla="*/ 9144006 h 9144006"/>
              <a:gd name="connsiteX1" fmla="*/ 3 w 418122"/>
              <a:gd name="connsiteY1" fmla="*/ 9144006 h 9144006"/>
              <a:gd name="connsiteX2" fmla="*/ 3 w 418122"/>
              <a:gd name="connsiteY2" fmla="*/ 9144003 h 9144006"/>
              <a:gd name="connsiteX3" fmla="*/ 0 w 418122"/>
              <a:gd name="connsiteY3" fmla="*/ 9144003 h 9144006"/>
              <a:gd name="connsiteX4" fmla="*/ 1 w 418122"/>
              <a:gd name="connsiteY4" fmla="*/ 0 h 9144006"/>
              <a:gd name="connsiteX5" fmla="*/ 96960 w 418122"/>
              <a:gd name="connsiteY5" fmla="*/ 0 h 9144006"/>
              <a:gd name="connsiteX6" fmla="*/ 96960 w 418122"/>
              <a:gd name="connsiteY6" fmla="*/ 8746483 h 91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122" h="9144006">
                <a:moveTo>
                  <a:pt x="418122" y="9144006"/>
                </a:moveTo>
                <a:lnTo>
                  <a:pt x="3" y="9144006"/>
                </a:lnTo>
                <a:lnTo>
                  <a:pt x="3" y="9144003"/>
                </a:lnTo>
                <a:lnTo>
                  <a:pt x="0" y="9144003"/>
                </a:lnTo>
                <a:lnTo>
                  <a:pt x="1" y="0"/>
                </a:lnTo>
                <a:lnTo>
                  <a:pt x="96960" y="0"/>
                </a:lnTo>
                <a:lnTo>
                  <a:pt x="96960" y="8746483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8900000">
              <a:schemeClr val="tx1">
                <a:lumMod val="75000"/>
                <a:lumOff val="2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Rectangle 1040"/>
          <p:cNvSpPr>
            <a:spLocks noGrp="1" noChangeArrowheads="1"/>
          </p:cNvSpPr>
          <p:nvPr userDrawn="1"/>
        </p:nvSpPr>
        <p:spPr bwMode="black">
          <a:xfrm>
            <a:off x="8790676" y="6575551"/>
            <a:ext cx="380079" cy="26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latinLnBrk="0" hangingPunct="0">
              <a:defRPr/>
            </a:pPr>
            <a:fld id="{35A1AA57-4765-4E74-8230-34C928C399C2}" type="slidenum">
              <a:rPr kumimoji="0" lang="ko-KR" altLang="en-US" sz="1100" b="1" i="1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  <a:cs typeface="맑은 고딕"/>
              </a:rPr>
              <a:pPr algn="ctr" eaLnBrk="0" latinLnBrk="0" hangingPunct="0">
                <a:defRPr/>
              </a:pPr>
              <a:t>‹#›</a:t>
            </a:fld>
            <a:endParaRPr kumimoji="0" lang="en-US" altLang="ko-KR" sz="1100" b="1" i="1" dirty="0">
              <a:solidFill>
                <a:schemeClr val="bg1">
                  <a:lumMod val="9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4167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3" r:id="rId3"/>
    <p:sldLayoutId id="2147483674" r:id="rId4"/>
    <p:sldLayoutId id="2147483677" r:id="rId5"/>
    <p:sldLayoutId id="2147483680" r:id="rId6"/>
    <p:sldLayoutId id="2147483682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7" r:id="rId14"/>
    <p:sldLayoutId id="2147483700" r:id="rId15"/>
    <p:sldLayoutId id="2147483701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2000"/>
        </a:spcBef>
        <a:spcAft>
          <a:spcPts val="400"/>
        </a:spcAft>
        <a:buClr>
          <a:srgbClr val="02248C"/>
        </a:buClr>
        <a:buFontTx/>
        <a:buBlip>
          <a:blip r:embed="rId18"/>
        </a:buBlip>
        <a:defRPr sz="1600" b="0" kern="1200">
          <a:solidFill>
            <a:srgbClr val="2B113B"/>
          </a:solidFill>
          <a:latin typeface="+mn-lt"/>
          <a:ea typeface="+mn-ea"/>
          <a:cs typeface="+mn-cs"/>
        </a:defRPr>
      </a:lvl1pPr>
      <a:lvl2pPr marL="444500" indent="-176213" algn="l" defTabSz="914400" rtl="0" eaLnBrk="1" latinLnBrk="0" hangingPunct="1">
        <a:lnSpc>
          <a:spcPct val="110000"/>
        </a:lnSpc>
        <a:spcBef>
          <a:spcPts val="500"/>
        </a:spcBef>
        <a:buClr>
          <a:srgbClr val="6D6E72"/>
        </a:buClr>
        <a:buSzPct val="80000"/>
        <a:buFont typeface="Arial" panose="020B0604020202020204" pitchFamily="34" charset="0"/>
        <a:buChar char="•"/>
        <a:tabLst>
          <a:tab pos="534988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1688" indent="-266700" algn="l" defTabSz="914400" rtl="0" eaLnBrk="1" latinLnBrk="0" hangingPunct="1">
        <a:lnSpc>
          <a:spcPct val="110000"/>
        </a:lnSpc>
        <a:spcBef>
          <a:spcPts val="500"/>
        </a:spcBef>
        <a:buFont typeface="Calibri" panose="020F050202020403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45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496EDDA-560E-1C83-A1D9-61205A5D94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요구사항 개발 가이드라인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F2485-82A8-4BA6-A0A7-825B35BF2B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4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양식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7CF2C93-999C-968F-FD2D-D92D17B7C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142275"/>
              </p:ext>
            </p:extLst>
          </p:nvPr>
        </p:nvGraphicFramePr>
        <p:xfrm>
          <a:off x="485458" y="574642"/>
          <a:ext cx="8173084" cy="6308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212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2031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UC-0005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1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 활성화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비활성화 상태에 대한 알림을 승객에서 표시한다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2031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기능 활성화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비활성화 알림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34117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차량 시동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도어트림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제어기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네트워크 제어기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각 좌석 표시 모듈 제어기 활성화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76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활성화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비활성화 상태와 관련된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LED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표시 상태와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알림음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출력 후 종료한다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31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설정 버튼을 입력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31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974055">
                <a:tc rowSpan="2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버튼을 입력한다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1A-1.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도어트림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입력부는 하드웨어 입력 판단하여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활성화 상태를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LED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로 표시한다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1A-2.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도어트림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제어기는 상태를 네트워크를 통해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 표시 모듈에 전달한다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1A-3.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 표시 모듈에서 위 상태를 받고 각 표시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LED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에 상태를 표시한다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버튼을 다시 입력한다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위와 동일하게 동작한다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790463">
                <a:tc row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인포테인먼트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화면을 통해서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차일드락을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설정한다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1A-1.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인포테인먼트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시스템이 네트워크를 통해서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도어트림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차일드락제어기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 표시 모듈에 상태를 전달한다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1A-2.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도어트림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 표시 모듈을 전달된 상태를 각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LED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로 표시한다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인포테인먼트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화면을 통해서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차일드락을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위와 동일하게 동작한다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114948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제어기 고장 상태에서 운전자가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버튼을 입력한다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1A-1.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제어기는 고장 상태를 네트워크로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도어트림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후석상태표시모듈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인포테인먼트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시스템에 전달한다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1A-2.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도어트림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후석상태표시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모듈은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LED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비활성화 상태 표시를 유지한다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1A-3.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인포테인먼트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화면에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시스템 고장 안내를 표시한다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541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528698A-C6BE-2642-C198-003725FC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비기능</a:t>
            </a:r>
            <a:r>
              <a:rPr lang="ko-KR" altLang="en-US" dirty="0"/>
              <a:t> 요구 사항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20B39E-1CCB-8C98-5C41-7A7F3194E841}"/>
              </a:ext>
            </a:extLst>
          </p:cNvPr>
          <p:cNvSpPr txBox="1"/>
          <p:nvPr/>
        </p:nvSpPr>
        <p:spPr>
          <a:xfrm>
            <a:off x="410816" y="726209"/>
            <a:ext cx="854765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/>
              <a:t>신뢰성</a:t>
            </a:r>
            <a:endParaRPr lang="en-US" altLang="ko-KR" sz="1600" b="0" i="0" u="none" strike="noStrike" baseline="0" dirty="0"/>
          </a:p>
          <a:p>
            <a:pPr algn="l"/>
            <a:r>
              <a:rPr lang="en-US" altLang="ko-KR" sz="1600" b="0" i="0" u="none" strike="noStrike" baseline="0" dirty="0"/>
              <a:t>    1. </a:t>
            </a:r>
            <a:r>
              <a:rPr lang="ko-KR" altLang="en-US" sz="1600" b="0" i="0" u="none" strike="noStrike" baseline="0" dirty="0"/>
              <a:t>시동 </a:t>
            </a:r>
            <a:r>
              <a:rPr lang="en-US" altLang="ko-KR" sz="1600" b="0" i="0" u="none" strike="noStrike" baseline="0" dirty="0"/>
              <a:t>Off </a:t>
            </a:r>
            <a:r>
              <a:rPr lang="ko-KR" altLang="en-US" sz="1600" b="0" i="0" u="none" strike="noStrike" baseline="0" dirty="0"/>
              <a:t>후에도 </a:t>
            </a:r>
            <a:r>
              <a:rPr lang="ko-KR" altLang="en-US" sz="1600" b="0" i="0" u="none" strike="noStrike" baseline="0" dirty="0" err="1"/>
              <a:t>후석</a:t>
            </a:r>
            <a:r>
              <a:rPr lang="ko-KR" altLang="en-US" sz="1600" b="0" i="0" u="none" strike="noStrike" baseline="0" dirty="0"/>
              <a:t> 승객 보호를 위해서</a:t>
            </a:r>
            <a:r>
              <a:rPr lang="en-US" altLang="ko-KR" sz="1600" b="0" i="0" u="none" strike="noStrike" baseline="0" dirty="0"/>
              <a:t>, </a:t>
            </a:r>
            <a:r>
              <a:rPr lang="ko-KR" altLang="en-US" sz="1600" b="0" i="0" u="none" strike="noStrike" baseline="0" dirty="0" err="1"/>
              <a:t>차일드락</a:t>
            </a:r>
            <a:r>
              <a:rPr lang="ko-KR" altLang="en-US" sz="1600" b="0" i="0" u="none" strike="noStrike" baseline="0" dirty="0"/>
              <a:t> 설정 상태가 유지되어야 함</a:t>
            </a:r>
            <a:r>
              <a:rPr lang="en-US" altLang="ko-KR" sz="1600" b="0" i="0" u="none" strike="noStrike" baseline="0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/>
              <a:t>보안성</a:t>
            </a:r>
            <a:endParaRPr lang="en-US" altLang="ko-KR" sz="1600" b="0" i="0" u="none" strike="noStrike" baseline="0" dirty="0"/>
          </a:p>
          <a:p>
            <a:pPr algn="l"/>
            <a:r>
              <a:rPr lang="en-US" altLang="ko-KR" sz="1600" b="0" i="0" u="none" strike="noStrike" baseline="0" dirty="0"/>
              <a:t>    1. </a:t>
            </a:r>
            <a:r>
              <a:rPr lang="ko-KR" altLang="en-US" sz="1600" b="0" i="0" u="none" strike="noStrike" baseline="0" dirty="0"/>
              <a:t>타 제어기가 </a:t>
            </a:r>
            <a:r>
              <a:rPr lang="ko-KR" altLang="en-US" sz="1600" b="0" i="0" u="none" strike="noStrike" baseline="0" dirty="0" err="1"/>
              <a:t>차일드락</a:t>
            </a:r>
            <a:r>
              <a:rPr lang="ko-KR" altLang="en-US" sz="1600" b="0" i="0" u="none" strike="noStrike" baseline="0" dirty="0"/>
              <a:t> 제어를 할 수 없어야 함</a:t>
            </a:r>
            <a:r>
              <a:rPr lang="en-US" altLang="ko-KR" sz="1600" b="0" i="0" u="none" strike="noStrike" baseline="0" dirty="0"/>
              <a:t>.</a:t>
            </a:r>
            <a:endParaRPr lang="en-US" altLang="ko-KR" sz="1600" dirty="0"/>
          </a:p>
          <a:p>
            <a:pPr algn="l"/>
            <a:endParaRPr lang="en-US" altLang="ko-KR" sz="16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유지보수성</a:t>
            </a:r>
            <a:r>
              <a:rPr lang="en-US" altLang="ko-KR" sz="1600" dirty="0"/>
              <a:t>/</a:t>
            </a:r>
            <a:r>
              <a:rPr lang="ko-KR" altLang="en-US" sz="1600" dirty="0" err="1"/>
              <a:t>이식성</a:t>
            </a:r>
            <a:endParaRPr lang="en-US" altLang="ko-KR" sz="1600" dirty="0"/>
          </a:p>
          <a:p>
            <a:pPr algn="l"/>
            <a:r>
              <a:rPr lang="en-US" altLang="ko-KR" sz="1600" dirty="0"/>
              <a:t>    1. </a:t>
            </a:r>
            <a:r>
              <a:rPr lang="ko-KR" altLang="en-US" sz="1600" dirty="0"/>
              <a:t>차종 모델에 관계없이 모두 적용할 수 있는 플랫폼 설계가 되어야 함</a:t>
            </a:r>
            <a:r>
              <a:rPr lang="en-US" altLang="ko-KR" sz="1600" dirty="0"/>
              <a:t>.</a:t>
            </a:r>
            <a:endParaRPr lang="en-US" altLang="ko-KR" sz="16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/>
              <a:t>사용성</a:t>
            </a:r>
            <a:endParaRPr lang="en-US" altLang="ko-KR" sz="1600" b="0" i="0" u="none" strike="noStrike" baseline="0" dirty="0"/>
          </a:p>
          <a:p>
            <a:pPr algn="l"/>
            <a:r>
              <a:rPr lang="en-US" altLang="ko-KR" sz="1600" dirty="0"/>
              <a:t>    1. </a:t>
            </a:r>
            <a:r>
              <a:rPr lang="ko-KR" altLang="en-US" sz="1600" dirty="0"/>
              <a:t>제어기가 상태를 완전히 전환하기 전까지 표시 제어기의 표시를 반전시키면 안된다</a:t>
            </a:r>
            <a:r>
              <a:rPr lang="en-US" altLang="ko-KR" sz="1600" dirty="0"/>
              <a:t>.</a:t>
            </a:r>
          </a:p>
          <a:p>
            <a:pPr algn="l"/>
            <a:r>
              <a:rPr lang="en-US" altLang="ko-KR" sz="1600" dirty="0"/>
              <a:t>    2. </a:t>
            </a:r>
            <a:r>
              <a:rPr lang="ko-KR" altLang="en-US" sz="1600" dirty="0"/>
              <a:t>제어 버튼을 도어 열림</a:t>
            </a:r>
            <a:r>
              <a:rPr lang="en-US" altLang="ko-KR" sz="1600" dirty="0"/>
              <a:t>/</a:t>
            </a:r>
            <a:r>
              <a:rPr lang="ko-KR" altLang="en-US" sz="1600" dirty="0"/>
              <a:t>닫힘 버튼과 </a:t>
            </a:r>
            <a:r>
              <a:rPr lang="ko-KR" altLang="en-US" sz="1600" dirty="0" err="1"/>
              <a:t>이격하여</a:t>
            </a:r>
            <a:r>
              <a:rPr lang="ko-KR" altLang="en-US" sz="1600" dirty="0"/>
              <a:t> 위치시킨다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153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17559C0-5297-C7A5-5D25-10ADF5FC3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7206" y="1507098"/>
            <a:ext cx="3922861" cy="4323859"/>
          </a:xfrm>
        </p:spPr>
        <p:txBody>
          <a:bodyPr/>
          <a:lstStyle/>
          <a:p>
            <a:r>
              <a:rPr lang="ko-KR" altLang="en-US" dirty="0"/>
              <a:t>이해관계자 도출</a:t>
            </a:r>
            <a:endParaRPr lang="en-US" altLang="ko-KR" dirty="0"/>
          </a:p>
          <a:p>
            <a:r>
              <a:rPr lang="ko-KR" altLang="en-US" dirty="0"/>
              <a:t>이해관계자 식별 체크리스트</a:t>
            </a:r>
            <a:endParaRPr lang="en-US" altLang="ko-KR" dirty="0"/>
          </a:p>
          <a:p>
            <a:r>
              <a:rPr lang="ko-KR" altLang="en-US" dirty="0"/>
              <a:t>기능 요구사항 분석</a:t>
            </a:r>
          </a:p>
        </p:txBody>
      </p:sp>
    </p:spTree>
    <p:extLst>
      <p:ext uri="{BB962C8B-B14F-4D97-AF65-F5344CB8AC3E}">
        <p14:creationId xmlns:p14="http://schemas.microsoft.com/office/powerpoint/2010/main" val="398979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도출 가이드라인 양식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D590BF8-B0B2-4CE0-1805-4C977DD3F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150247"/>
              </p:ext>
            </p:extLst>
          </p:nvPr>
        </p:nvGraphicFramePr>
        <p:xfrm>
          <a:off x="503583" y="721139"/>
          <a:ext cx="8280588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82">
                  <a:extLst>
                    <a:ext uri="{9D8B030D-6E8A-4147-A177-3AD203B41FA5}">
                      <a16:colId xmlns:a16="http://schemas.microsoft.com/office/drawing/2014/main" val="3536498520"/>
                    </a:ext>
                  </a:extLst>
                </a:gridCol>
                <a:gridCol w="1974574">
                  <a:extLst>
                    <a:ext uri="{9D8B030D-6E8A-4147-A177-3AD203B41FA5}">
                      <a16:colId xmlns:a16="http://schemas.microsoft.com/office/drawing/2014/main" val="1474419657"/>
                    </a:ext>
                  </a:extLst>
                </a:gridCol>
                <a:gridCol w="2291616">
                  <a:extLst>
                    <a:ext uri="{9D8B030D-6E8A-4147-A177-3AD203B41FA5}">
                      <a16:colId xmlns:a16="http://schemas.microsoft.com/office/drawing/2014/main" val="1408662612"/>
                    </a:ext>
                  </a:extLst>
                </a:gridCol>
                <a:gridCol w="2291616">
                  <a:extLst>
                    <a:ext uri="{9D8B030D-6E8A-4147-A177-3AD203B41FA5}">
                      <a16:colId xmlns:a16="http://schemas.microsoft.com/office/drawing/2014/main" val="147183908"/>
                    </a:ext>
                  </a:extLst>
                </a:gridCol>
              </a:tblGrid>
              <a:tr h="2907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Stakeholder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대표 </a:t>
                      </a:r>
                      <a:r>
                        <a:rPr lang="en-US" altLang="ko-KR" dirty="0"/>
                        <a:t>Needs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기능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 err="1"/>
                        <a:t>비기능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제약사항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866645"/>
                  </a:ext>
                </a:extLst>
              </a:tr>
              <a:tr h="290759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연구소 외 조직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경쟁사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특허 회피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제약 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89538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판매국가 법규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안전 법규 만족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제약 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65573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협력사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개발사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설계 용이성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785484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영업본부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상품성 및 수익성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308091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광고회사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광고주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61812"/>
                  </a:ext>
                </a:extLst>
              </a:tr>
              <a:tr h="290759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운전자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아버지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운전자 조작 용이성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353978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렌터카업체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 사용 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649748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전석</a:t>
                      </a:r>
                      <a:r>
                        <a:rPr lang="ko-KR" altLang="en-US" dirty="0"/>
                        <a:t> 동승자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조수석 조작 용이성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959087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후석</a:t>
                      </a:r>
                      <a:r>
                        <a:rPr lang="ko-KR" altLang="en-US" dirty="0"/>
                        <a:t> 동승자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 동작 상황 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7479"/>
                  </a:ext>
                </a:extLst>
              </a:tr>
              <a:tr h="290759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연구소 조직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도어트림설계자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H/W </a:t>
                      </a:r>
                      <a:r>
                        <a:rPr lang="ko-KR" altLang="en-US" dirty="0"/>
                        <a:t>설계 가이드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301666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제품</a:t>
                      </a:r>
                      <a:r>
                        <a:rPr lang="en-US" altLang="ko-KR" dirty="0"/>
                        <a:t>PM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기능명세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개발일정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699756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제어로직설계자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기능명세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연동부품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895282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공장 의장라인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조립 순서 및 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365646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시험 조직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성능 목표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025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33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528698A-C6BE-2642-C198-003725FC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이해관계자 식별 체크리스트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726374-B13E-251C-24A1-36B273A8BC7F}"/>
              </a:ext>
            </a:extLst>
          </p:cNvPr>
          <p:cNvSpPr txBox="1"/>
          <p:nvPr/>
        </p:nvSpPr>
        <p:spPr>
          <a:xfrm>
            <a:off x="410816" y="726209"/>
            <a:ext cx="854765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/>
              <a:t>누가 시스템을 사용할 것인가</a:t>
            </a:r>
            <a:r>
              <a:rPr lang="en-US" altLang="ko-KR" sz="1600" b="0" i="0" u="none" strike="noStrike" baseline="0" dirty="0"/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/>
              <a:t>누가 시스템을 구매하고 판매할 것인가</a:t>
            </a:r>
            <a:r>
              <a:rPr lang="en-US" altLang="ko-KR" sz="1600" b="0" i="0" u="none" strike="noStrike" baseline="0" dirty="0"/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/>
              <a:t>시스템에 안전이나 품질 등의 영향을 받는 것들은 무엇인가</a:t>
            </a:r>
            <a:r>
              <a:rPr lang="en-US" altLang="ko-KR" sz="1600" b="0" i="0" u="none" strike="noStrike" baseline="0" dirty="0"/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/>
              <a:t>시스템의 기능이나 성능에 제한을 주는 것은 무엇인가</a:t>
            </a:r>
            <a:r>
              <a:rPr lang="en-US" altLang="ko-KR" sz="1600" b="0" i="0" u="none" strike="noStrike" baseline="0" dirty="0"/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당사의</a:t>
            </a:r>
            <a:r>
              <a:rPr lang="ko-KR" altLang="en-US" sz="1600" b="0" i="0" u="none" strike="noStrike" baseline="0" dirty="0"/>
              <a:t> 경쟁상대의 개발 현황은 </a:t>
            </a:r>
            <a:r>
              <a:rPr lang="ko-KR" altLang="en-US" sz="1600" b="0" i="0" u="none" strike="noStrike" baseline="0" dirty="0" err="1"/>
              <a:t>어떠한가</a:t>
            </a:r>
            <a:r>
              <a:rPr lang="en-US" altLang="ko-KR" sz="1600" b="0" i="0" u="none" strike="noStrike" baseline="0" dirty="0"/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/>
              <a:t>시스템을 어떻게 검증할 것인가</a:t>
            </a:r>
            <a:r>
              <a:rPr lang="en-US" altLang="ko-KR" sz="1600" b="0" i="0" u="none" strike="noStrike" baseline="0" dirty="0"/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/>
              <a:t>시스템을 사용자가 어떤 환경에서 </a:t>
            </a:r>
            <a:r>
              <a:rPr lang="ko-KR" altLang="en-US" sz="1600" dirty="0"/>
              <a:t>사용할</a:t>
            </a:r>
            <a:r>
              <a:rPr lang="ko-KR" altLang="en-US" sz="1600" b="0" i="0" u="none" strike="noStrike" baseline="0" dirty="0"/>
              <a:t> 것인가</a:t>
            </a:r>
            <a:r>
              <a:rPr lang="en-US" altLang="ko-KR" sz="1600" b="0" i="0" u="none" strike="noStrike" baseline="0" dirty="0"/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시스템을</a:t>
            </a:r>
            <a:r>
              <a:rPr lang="ko-KR" altLang="en-US" sz="1600" b="0" i="0" u="none" strike="noStrike" baseline="0" dirty="0"/>
              <a:t> 개발하기 위해서 어떤 기술이 필요 한가</a:t>
            </a:r>
            <a:r>
              <a:rPr lang="en-US" altLang="ko-KR" sz="1600" b="0" i="0" u="none" strike="noStrike" baseline="0" dirty="0"/>
              <a:t>?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7680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528698A-C6BE-2642-C198-003725FC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기능 요구사항 분석 </a:t>
            </a:r>
            <a:r>
              <a:rPr lang="en-US" altLang="ko-KR" dirty="0"/>
              <a:t>– Use Case Diagram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CE11AE-EC89-FC10-BF9E-95514EF43E01}"/>
              </a:ext>
            </a:extLst>
          </p:cNvPr>
          <p:cNvSpPr/>
          <p:nvPr/>
        </p:nvSpPr>
        <p:spPr>
          <a:xfrm>
            <a:off x="2073964" y="755374"/>
            <a:ext cx="5049079" cy="5552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차일드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락</a:t>
            </a:r>
            <a:r>
              <a:rPr lang="ko-KR" altLang="en-US" sz="1600" dirty="0">
                <a:solidFill>
                  <a:schemeClr val="tx1"/>
                </a:solidFill>
              </a:rPr>
              <a:t> 시스템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E639B3EA-ADBB-D223-8526-411E55311DFB}"/>
              </a:ext>
            </a:extLst>
          </p:cNvPr>
          <p:cNvSpPr/>
          <p:nvPr/>
        </p:nvSpPr>
        <p:spPr>
          <a:xfrm>
            <a:off x="305116" y="1669774"/>
            <a:ext cx="1391478" cy="927652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운전자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F534939-12B7-F8ED-5F62-3B6E9DFF685E}"/>
              </a:ext>
            </a:extLst>
          </p:cNvPr>
          <p:cNvSpPr/>
          <p:nvPr/>
        </p:nvSpPr>
        <p:spPr>
          <a:xfrm>
            <a:off x="2504975" y="3086684"/>
            <a:ext cx="1948069" cy="13782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기능 활성화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비활성화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1C2AC12-7A7E-F5BD-F5F6-DB64AA7952DB}"/>
              </a:ext>
            </a:extLst>
          </p:cNvPr>
          <p:cNvSpPr/>
          <p:nvPr/>
        </p:nvSpPr>
        <p:spPr>
          <a:xfrm>
            <a:off x="2824343" y="1301712"/>
            <a:ext cx="1948069" cy="13782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각 좌석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승객 감지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BB2DC1B-A12B-66AC-9AE5-2C1D824326F2}"/>
              </a:ext>
            </a:extLst>
          </p:cNvPr>
          <p:cNvSpPr/>
          <p:nvPr/>
        </p:nvSpPr>
        <p:spPr>
          <a:xfrm>
            <a:off x="2458540" y="4852086"/>
            <a:ext cx="1948069" cy="13782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후석</a:t>
            </a:r>
            <a:r>
              <a:rPr lang="ko-KR" altLang="en-US" sz="1600" dirty="0">
                <a:solidFill>
                  <a:schemeClr val="tx1"/>
                </a:solidFill>
              </a:rPr>
              <a:t> 도어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잠금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9D0F80B-5A62-43D5-A30D-A78E4AF8D295}"/>
              </a:ext>
            </a:extLst>
          </p:cNvPr>
          <p:cNvSpPr/>
          <p:nvPr/>
        </p:nvSpPr>
        <p:spPr>
          <a:xfrm>
            <a:off x="4876642" y="3909078"/>
            <a:ext cx="1948069" cy="13782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기능 활성화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비활성화 알림</a:t>
            </a: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0E626741-E913-172A-1A3C-F5B23BCEB1F8}"/>
              </a:ext>
            </a:extLst>
          </p:cNvPr>
          <p:cNvSpPr/>
          <p:nvPr/>
        </p:nvSpPr>
        <p:spPr>
          <a:xfrm>
            <a:off x="156186" y="4224131"/>
            <a:ext cx="1689337" cy="927652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조수석 탑승자</a:t>
            </a: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105281E-FDF5-FF6A-0AB2-D97D61025870}"/>
              </a:ext>
            </a:extLst>
          </p:cNvPr>
          <p:cNvSpPr/>
          <p:nvPr/>
        </p:nvSpPr>
        <p:spPr>
          <a:xfrm>
            <a:off x="7335395" y="2898914"/>
            <a:ext cx="1689337" cy="927652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후석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탑승자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D8962ED-176D-75BB-4D10-383E8FD5576F}"/>
              </a:ext>
            </a:extLst>
          </p:cNvPr>
          <p:cNvCxnSpPr>
            <a:cxnSpLocks/>
            <a:stCxn id="11" idx="1"/>
            <a:endCxn id="6" idx="7"/>
          </p:cNvCxnSpPr>
          <p:nvPr/>
        </p:nvCxnSpPr>
        <p:spPr>
          <a:xfrm flipH="1" flipV="1">
            <a:off x="4487124" y="1503548"/>
            <a:ext cx="3270605" cy="18591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C70456-2F22-436B-BD60-DB627D2B2A43}"/>
              </a:ext>
            </a:extLst>
          </p:cNvPr>
          <p:cNvCxnSpPr>
            <a:cxnSpLocks/>
            <a:stCxn id="10" idx="5"/>
            <a:endCxn id="6" idx="3"/>
          </p:cNvCxnSpPr>
          <p:nvPr/>
        </p:nvCxnSpPr>
        <p:spPr>
          <a:xfrm flipV="1">
            <a:off x="1423189" y="2478101"/>
            <a:ext cx="1686442" cy="220985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75ED596-DD9B-984B-59A9-C4128012B7BD}"/>
              </a:ext>
            </a:extLst>
          </p:cNvPr>
          <p:cNvCxnSpPr>
            <a:cxnSpLocks/>
            <a:stCxn id="9" idx="6"/>
            <a:endCxn id="11" idx="3"/>
          </p:cNvCxnSpPr>
          <p:nvPr/>
        </p:nvCxnSpPr>
        <p:spPr>
          <a:xfrm flipV="1">
            <a:off x="6824711" y="3826566"/>
            <a:ext cx="1355353" cy="7716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6B820B2-B745-91A3-FBF5-97809ED19DB4}"/>
              </a:ext>
            </a:extLst>
          </p:cNvPr>
          <p:cNvCxnSpPr>
            <a:cxnSpLocks/>
            <a:stCxn id="9" idx="2"/>
            <a:endCxn id="10" idx="5"/>
          </p:cNvCxnSpPr>
          <p:nvPr/>
        </p:nvCxnSpPr>
        <p:spPr>
          <a:xfrm flipH="1">
            <a:off x="1423189" y="4598191"/>
            <a:ext cx="3453453" cy="897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A0DDF91-2F82-DA0B-62F4-EF290CCF6688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 flipV="1">
            <a:off x="4167756" y="4110914"/>
            <a:ext cx="994174" cy="1521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95D6A10-1CA0-267B-88F0-C3DD35246C7B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1696594" y="2597426"/>
            <a:ext cx="1093669" cy="69109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074B250B-7EC7-6A8E-A065-404A48B1F342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4406609" y="3826566"/>
            <a:ext cx="2928786" cy="17146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22DFD6FB-4D14-418B-D6B7-3CAAF73068E7}"/>
              </a:ext>
            </a:extLst>
          </p:cNvPr>
          <p:cNvSpPr/>
          <p:nvPr/>
        </p:nvSpPr>
        <p:spPr>
          <a:xfrm>
            <a:off x="4487124" y="2350110"/>
            <a:ext cx="1948069" cy="13782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후측방</a:t>
            </a:r>
            <a:r>
              <a:rPr lang="ko-KR" altLang="en-US" sz="1600" dirty="0">
                <a:solidFill>
                  <a:schemeClr val="tx1"/>
                </a:solidFill>
              </a:rPr>
              <a:t> 센서로 인한 기능 비활성화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27BB998-685B-453A-885A-FD3CFAD81B59}"/>
              </a:ext>
            </a:extLst>
          </p:cNvPr>
          <p:cNvCxnSpPr>
            <a:cxnSpLocks/>
            <a:stCxn id="11" idx="1"/>
            <a:endCxn id="7" idx="6"/>
          </p:cNvCxnSpPr>
          <p:nvPr/>
        </p:nvCxnSpPr>
        <p:spPr>
          <a:xfrm flipH="1" flipV="1">
            <a:off x="6435193" y="3039223"/>
            <a:ext cx="1322536" cy="32351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47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7CF2C93-999C-968F-FD2D-D92D17B7C1EF}"/>
              </a:ext>
            </a:extLst>
          </p:cNvPr>
          <p:cNvGraphicFramePr>
            <a:graphicFrameLocks noGrp="1"/>
          </p:cNvGraphicFramePr>
          <p:nvPr/>
        </p:nvGraphicFramePr>
        <p:xfrm>
          <a:off x="366502" y="192331"/>
          <a:ext cx="8173084" cy="6839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212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UC-0001</a:t>
                      </a:r>
                    </a:p>
                  </a:txBody>
                  <a:tcPr marL="0" marR="0" marT="59055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시스템 활성화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기능을 활성화한다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</a:txBody>
                  <a:tcPr marL="0" marR="0" marT="59055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96545" indent="-228600">
                        <a:lnSpc>
                          <a:spcPct val="100000"/>
                        </a:lnSpc>
                        <a:spcBef>
                          <a:spcPts val="465"/>
                        </a:spcBef>
                        <a:buAutoNum type="arabicPeriod"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제어기 전원이 인가되어 있다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  <a:p>
                      <a:pPr marL="296545" indent="-228600">
                        <a:lnSpc>
                          <a:spcPct val="100000"/>
                        </a:lnSpc>
                        <a:spcBef>
                          <a:spcPts val="465"/>
                        </a:spcBef>
                        <a:buAutoNum type="arabicPeriod"/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 비활성화 상태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 활성화 상태로 진입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시스템 활성화 신호 입력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74320">
                <a:tc rowSpan="8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사용자가 시동 버튼을 누른다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제어기 전원을 인가한다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1B.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제어기는 상태를 초기화 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183145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1C.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제어기는 사용자 입력 신호를 반복 확인한다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010259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사용자가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버튼을 누르거나 음성으로 명령한다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2A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제어기는 현재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상태를 확인한다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2B.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현재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시스템이 비활성화 상태라면 활성화 상태로 변경한다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2B-1.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시스템 활성화 관련 신호를 초기화 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62010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2C.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현재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시스템이 활성화 상태라면 현 상태를 유지한다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2D.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제어기는 현재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 알림 신호를 출력한다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123608"/>
                  </a:ext>
                </a:extLst>
              </a:tr>
              <a:tr h="274320">
                <a:tc rowSpan="3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en-US" altLang="ko-KR" sz="1200" b="1" dirty="0">
                          <a:latin typeface="맑은 고딕"/>
                          <a:cs typeface="맑은 고딕"/>
                        </a:rPr>
                        <a:t>Alternative Scenario 1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사용자가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버튼을 누르거나 음성으로 명령한다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제어기는 현재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상태를 확인한다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67587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2B.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현재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상태가 활성화 혹은 비활성화가 아니라면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비활성화 상태로 변경한다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75614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2C.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제어기는 고장 관련 신호를 로깅한다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211918"/>
                  </a:ext>
                </a:extLst>
              </a:tr>
              <a:tr h="128016">
                <a:tc row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568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3AB74302-DAD3-6AD7-57C1-DC115DD8B352}"/>
              </a:ext>
            </a:extLst>
          </p:cNvPr>
          <p:cNvGraphicFramePr>
            <a:graphicFrameLocks noGrp="1"/>
          </p:cNvGraphicFramePr>
          <p:nvPr/>
        </p:nvGraphicFramePr>
        <p:xfrm>
          <a:off x="485458" y="375856"/>
          <a:ext cx="8173084" cy="6165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212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UC-0002</a:t>
                      </a:r>
                    </a:p>
                  </a:txBody>
                  <a:tcPr marL="0" marR="0" marT="59055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시스템 비활성화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기능을 비활성화한다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</a:txBody>
                  <a:tcPr marL="0" marR="0" marT="59055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96545" indent="-228600">
                        <a:lnSpc>
                          <a:spcPct val="100000"/>
                        </a:lnSpc>
                        <a:spcBef>
                          <a:spcPts val="465"/>
                        </a:spcBef>
                        <a:buAutoNum type="arabicPeriod"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제어기 전원이 인가되어 있다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  <a:p>
                      <a:pPr marL="296545" indent="-228600">
                        <a:lnSpc>
                          <a:spcPct val="100000"/>
                        </a:lnSpc>
                        <a:spcBef>
                          <a:spcPts val="465"/>
                        </a:spcBef>
                        <a:buAutoNum type="arabicPeriod"/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 활성화 상태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 비활성화 상태로 진입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시스템 비활성화 신호 입력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74320">
                <a:tc rowSpan="6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사용자가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버튼을 누르거나 음성으로 명령한다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2A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제어기는 현재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상태를 확인한다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2B.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현재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시스템이 활성화 상태라면 비활성화 상태로 변경한다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183145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2B-1.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제어기는 활성화 상태 관련 신호를 초기화 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010259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2C.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현재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시스템이 비활성화 상태라면 상태를 유지한다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2D.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제어기는 현재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 알림 신호를 출력한다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74320">
                <a:tc rowSpan="3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en-US" altLang="ko-KR" sz="1200" b="1" dirty="0">
                          <a:latin typeface="맑은 고딕"/>
                          <a:cs typeface="맑은 고딕"/>
                        </a:rPr>
                        <a:t>Alternative Scenario 1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사용자가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버튼을 누르거나 음성으로 명령한다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제어기는 현재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상태를 확인한다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28776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2B.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현재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상태가 활성화 혹은 비활성화가 아니라면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비활성화 상태로 변경한다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263225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marR="0" lvl="0" indent="0" algn="l" defTabSz="914400" rtl="0" eaLnBrk="1" fontAlgn="auto" latinLnBrk="1" hangingPunct="1">
                        <a:lnSpc>
                          <a:spcPts val="1430"/>
                        </a:lnSpc>
                        <a:spcBef>
                          <a:spcPts val="3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2C.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제어기는 고장 관련 신호를 로깅한다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497305"/>
                  </a:ext>
                </a:extLst>
              </a:tr>
              <a:tr h="128016">
                <a:tc row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90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양식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7CF2C93-999C-968F-FD2D-D92D17B7C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474976"/>
              </p:ext>
            </p:extLst>
          </p:nvPr>
        </p:nvGraphicFramePr>
        <p:xfrm>
          <a:off x="485458" y="760170"/>
          <a:ext cx="8173084" cy="4500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212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32345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UC-0003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45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 작동 시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윈도우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도어를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잠금한다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32345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윈도우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도어 잠금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기능을 활성화 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901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윈도우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도어를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잠금한다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45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ON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45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471710">
                <a:tc rowSpan="2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사용자가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버튼을 누른다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제어기가 윈도우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도어 잠금 명령 신호를 송출한다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7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운전자가 윈도우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도어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Open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버튼을 누른다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2A.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윈도우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도어가 열리지 않는다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50315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윈도우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도어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장치를 운전자가 직접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잠금한다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(HW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잠금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). 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031">
                <a:tc row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제어기 송출 신호가 유효하지 않는다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6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윈도우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도어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장치가 작동하지 않는다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.(HW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고장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687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양식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7CF2C93-999C-968F-FD2D-D92D17B7C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897334"/>
              </p:ext>
            </p:extLst>
          </p:nvPr>
        </p:nvGraphicFramePr>
        <p:xfrm>
          <a:off x="485458" y="640901"/>
          <a:ext cx="8173084" cy="6051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212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US-0004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승객 탑승 판단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승객이 탑승 중인지 아닌지 판단하고 해당 신호를 판단 제어부로 송신한다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차량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IGON,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무게 추정 가능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안전벨트 착용 체결유무 판단 가능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승객 탑승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미탑승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을 판별하여 기능 진입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해제 판단부로 신호를 전송한다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로그인 버튼 클릭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74320">
                <a:tc rowSpan="3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각 좌석에 승객이 탑승한다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각 좌석에 실제 승객이 탑승하였는지 판단하여 기능 판단 제어기로 해당 신호를 송신한다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무게 추정 판단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2A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각좌석의 무게추정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일정값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이상일때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</a:t>
                      </a:r>
                    </a:p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승객 탑승을 판단하고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기능 판단 제어기로 해당 신호를 송신한다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안젠벨트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체결 판단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3A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안전벨트가 체결되면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해당 좌석에 승객 탑승으로 인지하고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기능 판단 제어기로 해당 신호를 송신한다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5079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051659"/>
                  </a:ext>
                </a:extLst>
              </a:tr>
              <a:tr h="128016">
                <a:tc row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4.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판단 제어기 강제 미 진입 상태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4A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기능판단 제어기에서 해당 기능을 사용하지 않도록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미진입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상태로 진입하면 승객탑승 유무에 대한 판단을 하지 않는다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63539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20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9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lnDef>
  </a:objectDefaults>
  <a:extraClrSchemeLst>
    <a:extraClrScheme>
      <a:clrScheme name="19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13271</TotalTime>
  <Words>1156</Words>
  <Application>Microsoft Office PowerPoint</Application>
  <PresentationFormat>화면 슬라이드 쇼(4:3)</PresentationFormat>
  <Paragraphs>267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8" baseType="lpstr">
      <vt:lpstr>굴림</vt:lpstr>
      <vt:lpstr>나눔고딕 ExtraBold</vt:lpstr>
      <vt:lpstr>나눔명조</vt:lpstr>
      <vt:lpstr>나눔바른고딕</vt:lpstr>
      <vt:lpstr>나눔스퀘어</vt:lpstr>
      <vt:lpstr>나눔스퀘어 Bold</vt:lpstr>
      <vt:lpstr>나눔스퀘어_ac</vt:lpstr>
      <vt:lpstr>나눔스퀘어_ac Bold</vt:lpstr>
      <vt:lpstr>나눔스퀘어_ac ExtraBold</vt:lpstr>
      <vt:lpstr>맑은 고딕</vt:lpstr>
      <vt:lpstr>Arial</vt:lpstr>
      <vt:lpstr>Bahnschrift SemiBold Condensed</vt:lpstr>
      <vt:lpstr>Calibri</vt:lpstr>
      <vt:lpstr>Times New Roman</vt:lpstr>
      <vt:lpstr>Wingdings</vt:lpstr>
      <vt:lpstr>2_Office 테마</vt:lpstr>
      <vt:lpstr>20_기본 디자인</vt:lpstr>
      <vt:lpstr>PowerPoint 프레젠테이션</vt:lpstr>
      <vt:lpstr>PowerPoint 프레젠테이션</vt:lpstr>
      <vt:lpstr>1. 이해관계자 도출 가이드라인 양식</vt:lpstr>
      <vt:lpstr>2. 이해관계자 식별 체크리스트</vt:lpstr>
      <vt:lpstr>3. 기능 요구사항 분석 – Use Case Diagram</vt:lpstr>
      <vt:lpstr>PowerPoint 프레젠테이션</vt:lpstr>
      <vt:lpstr>PowerPoint 프레젠테이션</vt:lpstr>
      <vt:lpstr>Usecase 양식</vt:lpstr>
      <vt:lpstr>Usecase 양식</vt:lpstr>
      <vt:lpstr>Usecase 양식</vt:lpstr>
      <vt:lpstr>4. 비기능 요구 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EUNBI</dc:creator>
  <cp:lastModifiedBy>user</cp:lastModifiedBy>
  <cp:revision>1306</cp:revision>
  <dcterms:created xsi:type="dcterms:W3CDTF">2016-10-21T05:24:48Z</dcterms:created>
  <dcterms:modified xsi:type="dcterms:W3CDTF">2022-10-07T06:28:57Z</dcterms:modified>
</cp:coreProperties>
</file>