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4323859"/>
          </a:xfrm>
        </p:spPr>
        <p:txBody>
          <a:bodyPr/>
          <a:lstStyle/>
          <a:p>
            <a:r>
              <a:rPr lang="ko-KR" altLang="en-US" dirty="0"/>
              <a:t>이해관계자 도출</a:t>
            </a:r>
            <a:endParaRPr lang="en-US" altLang="ko-KR" dirty="0"/>
          </a:p>
          <a:p>
            <a:r>
              <a:rPr lang="ko-KR" altLang="en-US" dirty="0"/>
              <a:t>이해관계자 식별 체크리스트</a:t>
            </a:r>
            <a:endParaRPr lang="en-US" altLang="ko-KR" dirty="0"/>
          </a:p>
          <a:p>
            <a:r>
              <a:rPr lang="ko-KR" altLang="en-US" dirty="0"/>
              <a:t>기능 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 양식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D590BF8-B0B2-4CE0-1805-4C977DD3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50247"/>
              </p:ext>
            </p:extLst>
          </p:nvPr>
        </p:nvGraphicFramePr>
        <p:xfrm>
          <a:off x="503583" y="721139"/>
          <a:ext cx="828058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53649852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1474419657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08662612"/>
                    </a:ext>
                  </a:extLst>
                </a:gridCol>
                <a:gridCol w="2291616">
                  <a:extLst>
                    <a:ext uri="{9D8B030D-6E8A-4147-A177-3AD203B41FA5}">
                      <a16:colId xmlns:a16="http://schemas.microsoft.com/office/drawing/2014/main" val="147183908"/>
                    </a:ext>
                  </a:extLst>
                </a:gridCol>
              </a:tblGrid>
              <a:tr h="2907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Stakeholder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대표 </a:t>
                      </a:r>
                      <a:r>
                        <a:rPr lang="en-US" altLang="ko-KR" dirty="0"/>
                        <a:t>Needs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제약사항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6645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외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8953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판매국가 법규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안전 법규 만족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제약 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5573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협력사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85484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영업본부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상품성 및 수익성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8091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광고주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61812"/>
                  </a:ext>
                </a:extLst>
              </a:tr>
              <a:tr h="2907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아버지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운전자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5397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렌터카업체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49748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조수석 조작 용이성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59087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후석</a:t>
                      </a:r>
                      <a:r>
                        <a:rPr lang="ko-KR" altLang="en-US" dirty="0"/>
                        <a:t> 동승자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동작 상황 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479"/>
                  </a:ext>
                </a:extLst>
              </a:tr>
              <a:tr h="29075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연구소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도어트림설계자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H/W </a:t>
                      </a:r>
                      <a:r>
                        <a:rPr lang="ko-KR" altLang="en-US" dirty="0"/>
                        <a:t>설계 가이드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0166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</a:t>
                      </a:r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9975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제어로직설계자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기능명세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연동부품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95282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공장 의장라인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조립 순서 및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65646"/>
                  </a:ext>
                </a:extLst>
              </a:tr>
              <a:tr h="2907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시험 조직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성능 목표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이해관계자 식별 체크리스트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6374-B13E-251C-24A1-36B273A8BC7F}"/>
              </a:ext>
            </a:extLst>
          </p:cNvPr>
          <p:cNvSpPr txBox="1"/>
          <p:nvPr/>
        </p:nvSpPr>
        <p:spPr>
          <a:xfrm>
            <a:off x="410816" y="726209"/>
            <a:ext cx="85476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사용할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누가 시스템을 구매하고 판매할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시스템에 안전이나 품질 등의 영향을 받는 것들은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시스템의 기능이나 성능에 제한을 주는 것은 무엇인가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당사의</a:t>
            </a:r>
            <a:r>
              <a:rPr lang="ko-KR" altLang="en-US" sz="1600" b="0" i="0" u="none" strike="noStrike" baseline="0" dirty="0"/>
              <a:t> 경쟁상대의 개발 현황은 </a:t>
            </a:r>
            <a:r>
              <a:rPr lang="ko-KR" altLang="en-US" sz="1600" b="0" i="0" u="none" strike="noStrike" baseline="0" dirty="0" err="1"/>
              <a:t>어떠한가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어떻게 검증할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/>
              <a:t>시스템을 사용자가 어떤 환경에서 </a:t>
            </a:r>
            <a:r>
              <a:rPr lang="ko-KR" altLang="en-US" sz="1600" dirty="0"/>
              <a:t>사용할</a:t>
            </a:r>
            <a:r>
              <a:rPr lang="ko-KR" altLang="en-US" sz="1600" b="0" i="0" u="none" strike="noStrike" baseline="0" dirty="0"/>
              <a:t> 것인가</a:t>
            </a:r>
            <a:r>
              <a:rPr lang="en-US" altLang="ko-KR" sz="16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시스템을</a:t>
            </a:r>
            <a:r>
              <a:rPr lang="ko-KR" altLang="en-US" sz="1600" b="0" i="0" u="none" strike="noStrike" baseline="0" dirty="0"/>
              <a:t> 개발하기 위해서 어떤 기술이 필요 한가</a:t>
            </a:r>
            <a:r>
              <a:rPr lang="en-US" altLang="ko-KR" sz="1600" b="0" i="0" u="none" strike="noStrike" baseline="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68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28698A-C6BE-2642-C198-003725F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 요구사항 분석 </a:t>
            </a:r>
            <a:r>
              <a:rPr lang="en-US" altLang="ko-KR" dirty="0"/>
              <a:t>– Use Case Diagram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CE11AE-EC89-FC10-BF9E-95514EF43E01}"/>
              </a:ext>
            </a:extLst>
          </p:cNvPr>
          <p:cNvSpPr/>
          <p:nvPr/>
        </p:nvSpPr>
        <p:spPr>
          <a:xfrm>
            <a:off x="2073964" y="755374"/>
            <a:ext cx="5049079" cy="5552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차일드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락</a:t>
            </a:r>
            <a:r>
              <a:rPr lang="ko-KR" altLang="en-US" sz="1600" dirty="0">
                <a:solidFill>
                  <a:schemeClr val="tx1"/>
                </a:solidFill>
              </a:rPr>
              <a:t> 시스템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639B3EA-ADBB-D223-8526-411E55311DFB}"/>
              </a:ext>
            </a:extLst>
          </p:cNvPr>
          <p:cNvSpPr/>
          <p:nvPr/>
        </p:nvSpPr>
        <p:spPr>
          <a:xfrm>
            <a:off x="305116" y="1669774"/>
            <a:ext cx="1391478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운전자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534939-12B7-F8ED-5F62-3B6E9DFF685E}"/>
              </a:ext>
            </a:extLst>
          </p:cNvPr>
          <p:cNvSpPr/>
          <p:nvPr/>
        </p:nvSpPr>
        <p:spPr>
          <a:xfrm>
            <a:off x="2504975" y="3086684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기능 활성화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비활성화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C2AC12-7A7E-F5BD-F5F6-DB64AA7952DB}"/>
              </a:ext>
            </a:extLst>
          </p:cNvPr>
          <p:cNvSpPr/>
          <p:nvPr/>
        </p:nvSpPr>
        <p:spPr>
          <a:xfrm>
            <a:off x="2824343" y="1301712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 좌석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승객 감지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B2DC1B-A12B-66AC-9AE5-2C1D824326F2}"/>
              </a:ext>
            </a:extLst>
          </p:cNvPr>
          <p:cNvSpPr/>
          <p:nvPr/>
        </p:nvSpPr>
        <p:spPr>
          <a:xfrm>
            <a:off x="2458540" y="4852086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후석</a:t>
            </a:r>
            <a:r>
              <a:rPr lang="ko-KR" altLang="en-US" sz="1600" dirty="0">
                <a:solidFill>
                  <a:schemeClr val="tx1"/>
                </a:solidFill>
              </a:rPr>
              <a:t> 도어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잠금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D0F80B-5A62-43D5-A30D-A78E4AF8D295}"/>
              </a:ext>
            </a:extLst>
          </p:cNvPr>
          <p:cNvSpPr/>
          <p:nvPr/>
        </p:nvSpPr>
        <p:spPr>
          <a:xfrm>
            <a:off x="4876642" y="3909078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기능 활성화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비활성화 알림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E626741-E913-172A-1A3C-F5B23BCEB1F8}"/>
              </a:ext>
            </a:extLst>
          </p:cNvPr>
          <p:cNvSpPr/>
          <p:nvPr/>
        </p:nvSpPr>
        <p:spPr>
          <a:xfrm>
            <a:off x="156186" y="4224131"/>
            <a:ext cx="1689337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조수석 탑승자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105281E-FDF5-FF6A-0AB2-D97D61025870}"/>
              </a:ext>
            </a:extLst>
          </p:cNvPr>
          <p:cNvSpPr/>
          <p:nvPr/>
        </p:nvSpPr>
        <p:spPr>
          <a:xfrm>
            <a:off x="7335395" y="2898914"/>
            <a:ext cx="1689337" cy="92765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후석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탑승자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8962ED-176D-75BB-4D10-383E8FD5576F}"/>
              </a:ext>
            </a:extLst>
          </p:cNvPr>
          <p:cNvCxnSpPr>
            <a:cxnSpLocks/>
            <a:stCxn id="11" idx="1"/>
            <a:endCxn id="6" idx="7"/>
          </p:cNvCxnSpPr>
          <p:nvPr/>
        </p:nvCxnSpPr>
        <p:spPr>
          <a:xfrm flipH="1" flipV="1">
            <a:off x="4487124" y="1503548"/>
            <a:ext cx="3270605" cy="18591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70456-2F22-436B-BD60-DB627D2B2A43}"/>
              </a:ext>
            </a:extLst>
          </p:cNvPr>
          <p:cNvCxnSpPr>
            <a:cxnSpLocks/>
            <a:stCxn id="10" idx="5"/>
            <a:endCxn id="6" idx="3"/>
          </p:cNvCxnSpPr>
          <p:nvPr/>
        </p:nvCxnSpPr>
        <p:spPr>
          <a:xfrm flipV="1">
            <a:off x="1423189" y="2478101"/>
            <a:ext cx="1686442" cy="22098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ED596-DD9B-984B-59A9-C4128012B7BD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6824711" y="3826566"/>
            <a:ext cx="1355353" cy="771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6B820B2-B745-91A3-FBF5-97809ED19DB4}"/>
              </a:ext>
            </a:extLst>
          </p:cNvPr>
          <p:cNvCxnSpPr>
            <a:cxnSpLocks/>
            <a:stCxn id="9" idx="2"/>
            <a:endCxn id="10" idx="5"/>
          </p:cNvCxnSpPr>
          <p:nvPr/>
        </p:nvCxnSpPr>
        <p:spPr>
          <a:xfrm flipH="1">
            <a:off x="1423189" y="4598191"/>
            <a:ext cx="3453453" cy="897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0DDF91-2F82-DA0B-62F4-EF290CCF668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 flipV="1">
            <a:off x="4167756" y="4110914"/>
            <a:ext cx="994174" cy="152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5D6A10-1CA0-267B-88F0-C3DD35246C7B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696594" y="2597426"/>
            <a:ext cx="1093669" cy="6910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74B250B-7EC7-6A8E-A065-404A48B1F34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4406609" y="3826566"/>
            <a:ext cx="2928786" cy="17146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2DFD6FB-4D14-418B-D6B7-3CAAF73068E7}"/>
              </a:ext>
            </a:extLst>
          </p:cNvPr>
          <p:cNvSpPr/>
          <p:nvPr/>
        </p:nvSpPr>
        <p:spPr>
          <a:xfrm>
            <a:off x="4487124" y="2350110"/>
            <a:ext cx="1948069" cy="1378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후측방</a:t>
            </a:r>
            <a:r>
              <a:rPr lang="ko-KR" altLang="en-US" sz="1600" dirty="0">
                <a:solidFill>
                  <a:schemeClr val="tx1"/>
                </a:solidFill>
              </a:rPr>
              <a:t> 센서로 인한 기능 비활성화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7BB998-685B-453A-885A-FD3CFAD81B59}"/>
              </a:ext>
            </a:extLst>
          </p:cNvPr>
          <p:cNvCxnSpPr>
            <a:cxnSpLocks/>
            <a:stCxn id="11" idx="1"/>
            <a:endCxn id="7" idx="6"/>
          </p:cNvCxnSpPr>
          <p:nvPr/>
        </p:nvCxnSpPr>
        <p:spPr>
          <a:xfrm flipH="1" flipV="1">
            <a:off x="6435193" y="3039223"/>
            <a:ext cx="1322536" cy="3235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7934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13237</TotalTime>
  <Words>220</Words>
  <Application>Microsoft Office PowerPoint</Application>
  <PresentationFormat>화면 슬라이드 쇼(4:3)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22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 양식</vt:lpstr>
      <vt:lpstr>2. 이해관계자 식별 체크리스트</vt:lpstr>
      <vt:lpstr>3. 기능 요구사항 분석 – 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1301</cp:revision>
  <dcterms:created xsi:type="dcterms:W3CDTF">2016-10-21T05:24:48Z</dcterms:created>
  <dcterms:modified xsi:type="dcterms:W3CDTF">2022-10-07T04:52:50Z</dcterms:modified>
</cp:coreProperties>
</file>