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1"/>
  </p:notesMasterIdLst>
  <p:sldIdLst>
    <p:sldId id="256" r:id="rId3"/>
    <p:sldId id="257" r:id="rId4"/>
    <p:sldId id="260" r:id="rId5"/>
    <p:sldId id="261" r:id="rId6"/>
    <p:sldId id="262" r:id="rId7"/>
    <p:sldId id="263" r:id="rId8"/>
    <p:sldId id="258" r:id="rId9"/>
    <p:sldId id="259" r:id="rId1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5047" autoAdjust="0"/>
  </p:normalViewPr>
  <p:slideViewPr>
    <p:cSldViewPr snapToGrid="0">
      <p:cViewPr>
        <p:scale>
          <a:sx n="66" d="100"/>
          <a:sy n="66" d="100"/>
        </p:scale>
        <p:origin x="1440" y="210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9F6D-C557-755D-3B75-3122D99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976CD-E218-942F-F72B-D0FF36A00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E1B7E-5DA3-D8AC-C01F-C932A74A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B8E5-070C-4090-BC01-B39B2ED7B70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78802-C538-1610-2705-24708C68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EC2B8-924C-A7BD-1C52-712A4CEE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7584-ED3D-402A-933B-67797E18A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85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  <p:sldLayoutId id="2147483702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9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96EDDA-560E-1C83-A1D9-61205A5D9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요구사항 개발 가이드라인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F2485-82A8-4BA6-A0A7-825B35BF2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4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7559C0-5297-C7A5-5D25-10ADF5FC3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이해관계자 도출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9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6B5A4-8078-9AFD-FF35-4A100075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이해관계자 </a:t>
            </a:r>
            <a:r>
              <a:rPr lang="en-US" altLang="ko-KR" dirty="0"/>
              <a:t>/ Needs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6045D-3F0A-D8F2-45BF-ADAFC03F2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60493"/>
            <a:ext cx="7886700" cy="3766413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아이들</a:t>
            </a:r>
            <a:r>
              <a:rPr lang="en-US" altLang="ko-KR" dirty="0"/>
              <a:t>: </a:t>
            </a:r>
            <a:r>
              <a:rPr lang="ko-KR" altLang="en-US" dirty="0"/>
              <a:t>문 열고 싶다</a:t>
            </a:r>
            <a:endParaRPr lang="en-US" altLang="ko-KR" dirty="0"/>
          </a:p>
          <a:p>
            <a:r>
              <a:rPr lang="ko-KR" altLang="en-US" dirty="0"/>
              <a:t>운전자</a:t>
            </a:r>
            <a:r>
              <a:rPr lang="en-US" altLang="ko-KR" dirty="0"/>
              <a:t>: </a:t>
            </a:r>
            <a:r>
              <a:rPr lang="ko-KR" altLang="en-US" dirty="0"/>
              <a:t>위험할 때는 문을 못 열게 하고 싶다</a:t>
            </a:r>
            <a:r>
              <a:rPr lang="en-US" altLang="ko-KR" dirty="0"/>
              <a:t>, </a:t>
            </a:r>
            <a:r>
              <a:rPr lang="ko-KR" altLang="en-US" dirty="0"/>
              <a:t>운전석에서 </a:t>
            </a:r>
            <a:r>
              <a:rPr lang="ko-KR" altLang="en-US" dirty="0" err="1"/>
              <a:t>도어락을</a:t>
            </a:r>
            <a:r>
              <a:rPr lang="ko-KR" altLang="en-US" dirty="0"/>
              <a:t> 조정하고 싶다</a:t>
            </a:r>
            <a:r>
              <a:rPr lang="en-US" altLang="ko-KR" dirty="0"/>
              <a:t>, </a:t>
            </a:r>
            <a:r>
              <a:rPr lang="ko-KR" altLang="en-US" dirty="0"/>
              <a:t>운전석에서 </a:t>
            </a:r>
            <a:r>
              <a:rPr lang="ko-KR" altLang="en-US" dirty="0" err="1"/>
              <a:t>도어락</a:t>
            </a:r>
            <a:r>
              <a:rPr lang="ko-KR" altLang="en-US" dirty="0"/>
              <a:t> 상태를 확인하고 싶다</a:t>
            </a:r>
            <a:endParaRPr lang="en-US" altLang="ko-KR" dirty="0"/>
          </a:p>
          <a:p>
            <a:r>
              <a:rPr lang="ko-KR" altLang="en-US" dirty="0"/>
              <a:t>경쟁사 차량</a:t>
            </a:r>
            <a:r>
              <a:rPr lang="en-US" altLang="ko-KR" dirty="0"/>
              <a:t>: </a:t>
            </a:r>
            <a:r>
              <a:rPr lang="ko-KR" altLang="en-US" dirty="0"/>
              <a:t>경쟁사 현황 파악</a:t>
            </a:r>
            <a:endParaRPr lang="en-US" altLang="ko-KR" dirty="0"/>
          </a:p>
          <a:p>
            <a:r>
              <a:rPr lang="ko-KR" altLang="en-US" dirty="0"/>
              <a:t>주변 차량</a:t>
            </a:r>
            <a:r>
              <a:rPr lang="en-US" altLang="ko-KR" dirty="0"/>
              <a:t>: </a:t>
            </a:r>
            <a:r>
              <a:rPr lang="ko-KR" altLang="en-US" dirty="0"/>
              <a:t>정차한 차량에서 문이 벌컥 열리지 않았으면 좋겠다</a:t>
            </a:r>
            <a:endParaRPr lang="en-US" altLang="ko-KR" dirty="0"/>
          </a:p>
          <a:p>
            <a:r>
              <a:rPr lang="ko-KR" altLang="en-US" dirty="0"/>
              <a:t>법규인증 담당자</a:t>
            </a:r>
            <a:r>
              <a:rPr lang="en-US" altLang="ko-KR" dirty="0"/>
              <a:t>: </a:t>
            </a:r>
            <a:r>
              <a:rPr lang="ko-KR" altLang="en-US" dirty="0"/>
              <a:t>관련 법규를 위반하지 않았으면 좋겠다</a:t>
            </a:r>
            <a:endParaRPr lang="en-US" altLang="ko-KR" dirty="0"/>
          </a:p>
          <a:p>
            <a:r>
              <a:rPr lang="ko-KR" altLang="en-US" dirty="0"/>
              <a:t>상품</a:t>
            </a:r>
            <a:r>
              <a:rPr lang="en-US" altLang="ko-KR" dirty="0"/>
              <a:t>: </a:t>
            </a:r>
            <a:r>
              <a:rPr lang="ko-KR" altLang="en-US" dirty="0"/>
              <a:t>경쟁사와 차별화되는 기술이 있었으면 좋겠다</a:t>
            </a:r>
            <a:endParaRPr lang="en-US" altLang="ko-KR" dirty="0"/>
          </a:p>
          <a:p>
            <a:r>
              <a:rPr lang="ko-KR" altLang="en-US" dirty="0"/>
              <a:t>영업</a:t>
            </a:r>
            <a:r>
              <a:rPr lang="en-US" altLang="ko-KR" dirty="0"/>
              <a:t>/</a:t>
            </a:r>
            <a:r>
              <a:rPr lang="ko-KR" altLang="en-US" dirty="0"/>
              <a:t>마케팅</a:t>
            </a:r>
            <a:r>
              <a:rPr lang="en-US" altLang="ko-KR" dirty="0"/>
              <a:t>: </a:t>
            </a:r>
            <a:r>
              <a:rPr lang="ko-KR" altLang="en-US" dirty="0"/>
              <a:t>차별화되면서 낮은 가격으로 기능이 구현되면 좋겠다</a:t>
            </a:r>
            <a:endParaRPr lang="en-US" altLang="ko-KR" dirty="0"/>
          </a:p>
          <a:p>
            <a:r>
              <a:rPr lang="ko-KR" altLang="en-US" dirty="0"/>
              <a:t>시험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en-US" altLang="ko-KR" dirty="0"/>
              <a:t>/</a:t>
            </a:r>
            <a:r>
              <a:rPr lang="ko-KR" altLang="en-US" dirty="0"/>
              <a:t>품질</a:t>
            </a:r>
            <a:r>
              <a:rPr lang="en-US" altLang="ko-KR" dirty="0"/>
              <a:t>: </a:t>
            </a:r>
            <a:r>
              <a:rPr lang="ko-KR" altLang="en-US" dirty="0"/>
              <a:t>모든 사양 조건에서 문제가 없었으면 좋겠다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453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9EC27-ACB8-318D-8181-1C45ED84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73C67-BDF0-DCFB-3467-EFBBB1C48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1163"/>
            <a:ext cx="7886700" cy="387574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(</a:t>
            </a:r>
            <a:r>
              <a:rPr lang="ko-KR" altLang="en-US" dirty="0" err="1"/>
              <a:t>차일드도어락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도어락</a:t>
            </a:r>
            <a:endParaRPr lang="en-US" altLang="ko-KR" dirty="0"/>
          </a:p>
          <a:p>
            <a:pPr lvl="2"/>
            <a:r>
              <a:rPr lang="ko-KR" altLang="en-US" dirty="0" err="1"/>
              <a:t>차일드도어락</a:t>
            </a:r>
            <a:r>
              <a:rPr lang="ko-KR" altLang="en-US" dirty="0"/>
              <a:t> </a:t>
            </a:r>
            <a:r>
              <a:rPr lang="en-US" altLang="ko-KR" dirty="0"/>
              <a:t>On </a:t>
            </a:r>
            <a:r>
              <a:rPr lang="ko-KR" altLang="en-US" dirty="0" err="1"/>
              <a:t>조작시</a:t>
            </a:r>
            <a:r>
              <a:rPr lang="ko-KR" altLang="en-US" dirty="0"/>
              <a:t> 뒷좌석 도어 개방이 금지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차일드도어락</a:t>
            </a:r>
            <a:r>
              <a:rPr lang="ko-KR" altLang="en-US" dirty="0"/>
              <a:t> </a:t>
            </a:r>
            <a:r>
              <a:rPr lang="en-US" altLang="ko-KR" dirty="0"/>
              <a:t>Off </a:t>
            </a:r>
            <a:r>
              <a:rPr lang="ko-KR" altLang="en-US" dirty="0" err="1"/>
              <a:t>조작시</a:t>
            </a:r>
            <a:r>
              <a:rPr lang="ko-KR" altLang="en-US" dirty="0"/>
              <a:t> 뒷좌석 도어 개방이 허용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전자식 제어</a:t>
            </a:r>
            <a:endParaRPr lang="en-US" altLang="ko-KR" dirty="0"/>
          </a:p>
          <a:p>
            <a:pPr lvl="2"/>
            <a:r>
              <a:rPr lang="ko-KR" altLang="en-US" dirty="0"/>
              <a:t>후방에서 차량 측면으로 다가오는 차량이 </a:t>
            </a:r>
            <a:r>
              <a:rPr lang="ko-KR" altLang="en-US" dirty="0" err="1"/>
              <a:t>경계값</a:t>
            </a:r>
            <a:r>
              <a:rPr lang="ko-KR" altLang="en-US" dirty="0"/>
              <a:t> 이내로 근접할 경우 </a:t>
            </a:r>
            <a:r>
              <a:rPr lang="en-US" altLang="ko-KR" dirty="0"/>
              <a:t>Off </a:t>
            </a:r>
            <a:r>
              <a:rPr lang="ko-KR" altLang="en-US" dirty="0"/>
              <a:t>조작을 일정 시간 무효화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고속주행시 </a:t>
            </a:r>
            <a:r>
              <a:rPr lang="ko-KR" altLang="en-US" dirty="0" err="1"/>
              <a:t>차일드도어락</a:t>
            </a:r>
            <a:r>
              <a:rPr lang="ko-KR" altLang="en-US" dirty="0"/>
              <a:t> 상태의 </a:t>
            </a:r>
            <a:r>
              <a:rPr lang="en-US" altLang="ko-KR" dirty="0"/>
              <a:t>Off </a:t>
            </a:r>
            <a:r>
              <a:rPr lang="ko-KR" altLang="en-US" dirty="0"/>
              <a:t>변경을 금지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표시기능</a:t>
            </a:r>
            <a:endParaRPr lang="en-US" altLang="ko-KR" dirty="0"/>
          </a:p>
          <a:p>
            <a:pPr lvl="2"/>
            <a:r>
              <a:rPr lang="ko-KR" altLang="en-US" dirty="0" err="1"/>
              <a:t>차일드도어락</a:t>
            </a:r>
            <a:r>
              <a:rPr lang="ko-KR" altLang="en-US" dirty="0"/>
              <a:t> </a:t>
            </a:r>
            <a:r>
              <a:rPr lang="en-US" altLang="ko-KR" dirty="0"/>
              <a:t>On/Off </a:t>
            </a:r>
            <a:r>
              <a:rPr lang="ko-KR" altLang="en-US" dirty="0"/>
              <a:t>표시한다</a:t>
            </a:r>
            <a:endParaRPr lang="en-US" altLang="ko-KR" dirty="0"/>
          </a:p>
          <a:p>
            <a:r>
              <a:rPr lang="ko-KR" altLang="en-US" dirty="0" err="1"/>
              <a:t>비기능</a:t>
            </a:r>
            <a:endParaRPr lang="en-US" altLang="ko-KR" dirty="0"/>
          </a:p>
          <a:p>
            <a:pPr lvl="1"/>
            <a:r>
              <a:rPr lang="ko-KR" altLang="en-US" dirty="0"/>
              <a:t>고온</a:t>
            </a:r>
            <a:r>
              <a:rPr lang="en-US" altLang="ko-KR" dirty="0"/>
              <a:t>, </a:t>
            </a:r>
            <a:r>
              <a:rPr lang="ko-KR" altLang="en-US" dirty="0"/>
              <a:t>전자파 등의 방해에도 </a:t>
            </a:r>
            <a:endParaRPr lang="en-US" altLang="ko-KR" dirty="0"/>
          </a:p>
          <a:p>
            <a:pPr lvl="1"/>
            <a:r>
              <a:rPr lang="en-US" altLang="ko-KR" dirty="0"/>
              <a:t>On </a:t>
            </a:r>
            <a:r>
              <a:rPr lang="ko-KR" altLang="en-US" dirty="0" err="1"/>
              <a:t>조작시</a:t>
            </a:r>
            <a:r>
              <a:rPr lang="en-US" altLang="ko-KR" dirty="0"/>
              <a:t>, </a:t>
            </a:r>
            <a:r>
              <a:rPr lang="ko-KR" altLang="en-US" dirty="0"/>
              <a:t>설정시간 이내에 기능 동작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차량 사고 </a:t>
            </a:r>
            <a:r>
              <a:rPr lang="ko-KR" altLang="en-US" dirty="0" err="1"/>
              <a:t>판정시</a:t>
            </a:r>
            <a:r>
              <a:rPr lang="en-US" altLang="ko-KR" dirty="0"/>
              <a:t>,  </a:t>
            </a:r>
            <a:r>
              <a:rPr lang="ko-KR" altLang="en-US" dirty="0"/>
              <a:t>기능이 </a:t>
            </a:r>
            <a:r>
              <a:rPr lang="en-US" altLang="ko-KR" dirty="0"/>
              <a:t>Off</a:t>
            </a:r>
            <a:r>
              <a:rPr lang="ko-KR" altLang="en-US" dirty="0"/>
              <a:t>되어야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운전자 조작이 편한 위치에 스위치가 있어야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845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3C707-8680-FE60-91C6-A29758E2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51D6D-6D2C-FB06-C70D-EDC12BAA8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반드시 만족해야 하는 요건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반드시 수행하지 말아야 하는 요건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11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가이드라인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042DCCB4-A105-156F-805A-817231FD4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878218"/>
              </p:ext>
            </p:extLst>
          </p:nvPr>
        </p:nvGraphicFramePr>
        <p:xfrm>
          <a:off x="470452" y="670338"/>
          <a:ext cx="8470348" cy="6260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8">
                  <a:extLst>
                    <a:ext uri="{9D8B030D-6E8A-4147-A177-3AD203B41FA5}">
                      <a16:colId xmlns:a16="http://schemas.microsoft.com/office/drawing/2014/main" val="4211524428"/>
                    </a:ext>
                  </a:extLst>
                </a:gridCol>
                <a:gridCol w="4699000">
                  <a:extLst>
                    <a:ext uri="{9D8B030D-6E8A-4147-A177-3AD203B41FA5}">
                      <a16:colId xmlns:a16="http://schemas.microsoft.com/office/drawing/2014/main" val="210819467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4256438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체크 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Stakeholder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033030"/>
                  </a:ext>
                </a:extLst>
              </a:tr>
              <a:tr h="189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누가 시스템을 사용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운전자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동승자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특히 어린이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563457"/>
                  </a:ext>
                </a:extLst>
              </a:tr>
              <a:tr h="245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누가 구매하고 판매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개인 고객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영업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마케팅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88695"/>
                  </a:ext>
                </a:extLst>
              </a:tr>
              <a:tr h="539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시스템의 안전이나 품질의 영향을 받는 것들은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고객의 안전과 생명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사고시 차량 탑승자의 비상 탈출을 방해할 수 있음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414347"/>
                  </a:ext>
                </a:extLst>
              </a:tr>
              <a:tr h="539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시스템의 기능이나 성능에 제한을 주는 것은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설계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제조 결함과 이로 인한 고장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환경 악조건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적용된 통신 방식 데이터 신뢰성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470502"/>
                  </a:ext>
                </a:extLst>
              </a:tr>
              <a:tr h="546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시스템의 경쟁상대는</a:t>
                      </a:r>
                      <a:r>
                        <a:rPr lang="en-US" altLang="ko-KR" sz="1400" dirty="0"/>
                        <a:t>?</a:t>
                      </a:r>
                    </a:p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경쟁해야하는</a:t>
                      </a:r>
                      <a:r>
                        <a:rPr lang="ko-KR" altLang="en-US" sz="1400" dirty="0"/>
                        <a:t> 시장 포지션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경쟁사 기술들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경쟁사의 유사 기술들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89149"/>
                  </a:ext>
                </a:extLst>
              </a:tr>
              <a:tr h="5390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누가 시스템을 개발하고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검증하고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유지보수 할 것인가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개발팀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시험팀</a:t>
                      </a:r>
                      <a:r>
                        <a:rPr lang="en-US" altLang="ko-KR" sz="1400" dirty="0"/>
                        <a:t>, A/S</a:t>
                      </a: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관련 협력업체 포함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78289"/>
                  </a:ext>
                </a:extLst>
              </a:tr>
              <a:tr h="539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시스템은 어떤 환경에서 운영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운행될 지역의 일반 주행 조건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운행될 지역의 가혹 조건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혹서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혹한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강우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강설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전장 전력이 부족한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90767"/>
                  </a:ext>
                </a:extLst>
              </a:tr>
              <a:tr h="539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 개발을 위해 어떤 기술이 필요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전자 제어를 위한 통신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표시등이 내장된 </a:t>
                      </a:r>
                      <a:r>
                        <a:rPr lang="ko-KR" altLang="en-US" sz="1400" dirty="0" err="1"/>
                        <a:t>토글</a:t>
                      </a:r>
                      <a:r>
                        <a:rPr lang="ko-KR" altLang="en-US" sz="1400" dirty="0"/>
                        <a:t> 버튼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전자식 </a:t>
                      </a:r>
                      <a:r>
                        <a:rPr lang="ko-KR" altLang="en-US" sz="1400" dirty="0" err="1"/>
                        <a:t>도어락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엑츄에이터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자율주행 센서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93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05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가이드라인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042DCCB4-A105-156F-805A-817231FD4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78924"/>
              </p:ext>
            </p:extLst>
          </p:nvPr>
        </p:nvGraphicFramePr>
        <p:xfrm>
          <a:off x="364802" y="600304"/>
          <a:ext cx="8419369" cy="6471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799">
                  <a:extLst>
                    <a:ext uri="{9D8B030D-6E8A-4147-A177-3AD203B41FA5}">
                      <a16:colId xmlns:a16="http://schemas.microsoft.com/office/drawing/2014/main" val="838279717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108194673"/>
                    </a:ext>
                  </a:extLst>
                </a:gridCol>
                <a:gridCol w="5152570">
                  <a:extLst>
                    <a:ext uri="{9D8B030D-6E8A-4147-A177-3AD203B41FA5}">
                      <a16:colId xmlns:a16="http://schemas.microsoft.com/office/drawing/2014/main" val="342564381"/>
                    </a:ext>
                  </a:extLst>
                </a:gridCol>
              </a:tblGrid>
              <a:tr h="236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Stakeholder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033030"/>
                  </a:ext>
                </a:extLst>
              </a:tr>
              <a:tr h="31496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연구소 외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차량에 경쟁사와 차별되는 기술이 있었으면 좋겠다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563457"/>
                  </a:ext>
                </a:extLst>
              </a:tr>
              <a:tr h="4446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영업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마케팅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판매에 도움이 되도록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상품성 높은 기능을 가졌으나 낮은 가격의 옵션이 차량 탑재 되었으면 좋겠다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88695"/>
                  </a:ext>
                </a:extLst>
              </a:tr>
              <a:tr h="567412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운전자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위험할 때는 뒷좌석 문을 못 열게 하고 싶다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운전석에서 기능을 조작하고 싶다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운전석에서 기능 상태를 확인하고 싶다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414347"/>
                  </a:ext>
                </a:extLst>
              </a:tr>
              <a:tr h="401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동승자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어린이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문을 열고 싶다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그러나 다치는 것은 원하지 않는다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470502"/>
                  </a:ext>
                </a:extLst>
              </a:tr>
              <a:tr h="3149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주변 차량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정차한 차량에서 문이 벌컥 열리지 않았으면 좋겠다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89149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고객의 안전과 생명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31883"/>
                  </a:ext>
                </a:extLst>
              </a:tr>
              <a:tr h="23642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연구소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법규인증팀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해당 부서의 주요 역할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니즈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78289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개발팀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90767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시험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평가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품질팀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93175"/>
                  </a:ext>
                </a:extLst>
              </a:tr>
              <a:tr h="732908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 지역의 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운행될 지역의 일반 주행 조건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운행될 지역의 가혹 조건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혹서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혹한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강우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강설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전장 전력이 부족한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323570"/>
                  </a:ext>
                </a:extLst>
              </a:tr>
              <a:tr h="56741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 지역의 적용 법규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/>
                        <a:t>제조물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책임법</a:t>
                      </a:r>
                      <a:r>
                        <a:rPr lang="en-US" altLang="ko-KR" sz="1400" dirty="0"/>
                        <a:t>…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기능안전</a:t>
                      </a:r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164431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필요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전자 제어를 위한 통신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표시등이 내장된 </a:t>
                      </a:r>
                      <a:r>
                        <a:rPr lang="ko-KR" altLang="en-US" sz="1400" dirty="0" err="1"/>
                        <a:t>토글</a:t>
                      </a:r>
                      <a:r>
                        <a:rPr lang="ko-KR" altLang="en-US" sz="1400" dirty="0"/>
                        <a:t> 버튼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전자식 </a:t>
                      </a:r>
                      <a:r>
                        <a:rPr lang="ko-KR" altLang="en-US" sz="1400" dirty="0" err="1"/>
                        <a:t>도어락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엑츄에이터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자율주행 센서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498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경쟁사 상품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5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가이드라인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1E6C5-562B-DB88-3ADF-74F54E6AA8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48860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13207</TotalTime>
  <Words>503</Words>
  <Application>Microsoft Office PowerPoint</Application>
  <PresentationFormat>화면 슬라이드 쇼(4:3)</PresentationFormat>
  <Paragraphs>112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25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PowerPoint 프레젠테이션</vt:lpstr>
      <vt:lpstr>PowerPoint 프레젠테이션</vt:lpstr>
      <vt:lpstr>이해관계자 / Needs</vt:lpstr>
      <vt:lpstr>요구사항1</vt:lpstr>
      <vt:lpstr>요구사항2</vt:lpstr>
      <vt:lpstr>1. 이해관계자 도출 가이드라인</vt:lpstr>
      <vt:lpstr>1. 이해관계자 도출 가이드라인</vt:lpstr>
      <vt:lpstr>1. 이해관계자 도출 가이드라인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1283</cp:revision>
  <dcterms:created xsi:type="dcterms:W3CDTF">2016-10-21T05:24:48Z</dcterms:created>
  <dcterms:modified xsi:type="dcterms:W3CDTF">2022-10-07T01:56:22Z</dcterms:modified>
</cp:coreProperties>
</file>