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7"/>
  </p:notesMasterIdLst>
  <p:sldIdLst>
    <p:sldId id="258" r:id="rId3"/>
    <p:sldId id="260" r:id="rId4"/>
    <p:sldId id="259" r:id="rId5"/>
    <p:sldId id="261" r:id="rId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78" autoAdjust="0"/>
    <p:restoredTop sz="95047" autoAdjust="0"/>
  </p:normalViewPr>
  <p:slideViewPr>
    <p:cSldViewPr snapToGrid="0">
      <p:cViewPr varScale="1">
        <p:scale>
          <a:sx n="72" d="100"/>
          <a:sy n="72" d="100"/>
        </p:scale>
        <p:origin x="1260" y="72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1E6C5-562B-DB88-3ADF-74F54E6AA8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037DFDC7-1588-17E7-338E-83E328DE5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25735"/>
              </p:ext>
            </p:extLst>
          </p:nvPr>
        </p:nvGraphicFramePr>
        <p:xfrm>
          <a:off x="121918" y="612209"/>
          <a:ext cx="8945882" cy="6336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9">
                  <a:extLst>
                    <a:ext uri="{9D8B030D-6E8A-4147-A177-3AD203B41FA5}">
                      <a16:colId xmlns:a16="http://schemas.microsoft.com/office/drawing/2014/main" val="3926402013"/>
                    </a:ext>
                  </a:extLst>
                </a:gridCol>
                <a:gridCol w="3373875">
                  <a:extLst>
                    <a:ext uri="{9D8B030D-6E8A-4147-A177-3AD203B41FA5}">
                      <a16:colId xmlns:a16="http://schemas.microsoft.com/office/drawing/2014/main" val="2435813285"/>
                    </a:ext>
                  </a:extLst>
                </a:gridCol>
                <a:gridCol w="4199168">
                  <a:extLst>
                    <a:ext uri="{9D8B030D-6E8A-4147-A177-3AD203B41FA5}">
                      <a16:colId xmlns:a16="http://schemas.microsoft.com/office/drawing/2014/main" val="3244177457"/>
                    </a:ext>
                  </a:extLst>
                </a:gridCol>
              </a:tblGrid>
              <a:tr h="234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Stakeholder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1072"/>
                  </a:ext>
                </a:extLst>
              </a:tr>
              <a:tr h="2755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연구소 외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영업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옵션체택율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판매물량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예측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판매가 제안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판매 </a:t>
                      </a:r>
                      <a:r>
                        <a:rPr lang="ko-KR" altLang="en-US" sz="1200" dirty="0" err="1"/>
                        <a:t>소구</a:t>
                      </a:r>
                      <a:r>
                        <a:rPr lang="ko-KR" altLang="en-US" sz="1200" dirty="0"/>
                        <a:t> 활용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96732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경쟁사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관련기술 동향 파악 및 제안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959598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재경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투자비 제안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58485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품질 확보 및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780619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개발가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부품 업체 지정 및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66007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홍보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기술 홍보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59678"/>
                  </a:ext>
                </a:extLst>
              </a:tr>
              <a:tr h="391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연구소 조직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 </a:t>
                      </a:r>
                      <a:r>
                        <a:rPr lang="en-US" altLang="ko-KR" sz="1200" dirty="0"/>
                        <a:t>UX </a:t>
                      </a:r>
                      <a:r>
                        <a:rPr lang="ko-KR" altLang="en-US" sz="1200" dirty="0"/>
                        <a:t>개발팀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 사용성 제안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810786"/>
                  </a:ext>
                </a:extLst>
              </a:tr>
              <a:tr h="1342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클러스터 표시 기능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 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클러스터 표시 기능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397261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신호 라우팅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신호 라우팅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003150"/>
                  </a:ext>
                </a:extLst>
              </a:tr>
              <a:tr h="25966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SEA </a:t>
                      </a:r>
                      <a:r>
                        <a:rPr lang="ko-KR" altLang="en-US" sz="1200" dirty="0"/>
                        <a:t>기능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 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SEA </a:t>
                      </a:r>
                      <a:r>
                        <a:rPr lang="ko-KR" altLang="en-US" sz="1200" dirty="0"/>
                        <a:t>기능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926915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ESC </a:t>
                      </a:r>
                      <a:r>
                        <a:rPr lang="ko-KR" altLang="en-US" sz="1200" dirty="0"/>
                        <a:t>제어기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평가팀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전복 기능 판단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9235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윈도우 잠금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평가팀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윈도우 잠금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705709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Outside Mirror </a:t>
                      </a:r>
                      <a:r>
                        <a:rPr lang="ko-KR" altLang="en-US" sz="1200" dirty="0"/>
                        <a:t>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평가팀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Outside Mirror </a:t>
                      </a:r>
                      <a:r>
                        <a:rPr lang="ko-KR" altLang="en-US" sz="1200" dirty="0"/>
                        <a:t>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6218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Seatbelt Reminder </a:t>
                      </a:r>
                      <a:r>
                        <a:rPr lang="ko-KR" altLang="en-US" sz="1200" dirty="0"/>
                        <a:t>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평가팀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Seatbelt Reminder </a:t>
                      </a:r>
                      <a:r>
                        <a:rPr lang="ko-KR" altLang="en-US" sz="1200" dirty="0"/>
                        <a:t>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05776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잠금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평가팀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잠금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970264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법규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인증 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법규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인증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691397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매니지먼트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70103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Pilot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시작차</a:t>
                      </a:r>
                      <a:r>
                        <a:rPr lang="ko-KR" altLang="en-US" sz="1200" dirty="0"/>
                        <a:t>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29572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운전자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전자식 </a:t>
                      </a:r>
                      <a:r>
                        <a:rPr lang="ko-KR" altLang="en-US" sz="1200" dirty="0" err="1"/>
                        <a:t>차일드락</a:t>
                      </a:r>
                      <a:r>
                        <a:rPr lang="ko-KR" altLang="en-US" sz="1200" dirty="0"/>
                        <a:t> 작동 </a:t>
                      </a:r>
                      <a:r>
                        <a:rPr lang="en-US" altLang="ko-KR" sz="1200" dirty="0"/>
                        <a:t>On/Off </a:t>
                      </a:r>
                      <a:r>
                        <a:rPr lang="ko-KR" altLang="en-US" sz="1200" dirty="0"/>
                        <a:t>주체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97206"/>
                  </a:ext>
                </a:extLst>
              </a:tr>
              <a:tr h="39147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열 동승자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전자식 </a:t>
                      </a:r>
                      <a:r>
                        <a:rPr lang="ko-KR" altLang="en-US" sz="1200" dirty="0" err="1"/>
                        <a:t>차일드락</a:t>
                      </a:r>
                      <a:r>
                        <a:rPr lang="ko-KR" altLang="en-US" sz="1200" dirty="0"/>
                        <a:t> 도어 래치 작동 주체 및 보호 대상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976160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Target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Vehicle (</a:t>
                      </a:r>
                      <a:r>
                        <a:rPr lang="ko-KR" altLang="en-US" sz="1200" dirty="0"/>
                        <a:t>차량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자전거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오토바이 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전자식 </a:t>
                      </a:r>
                      <a:r>
                        <a:rPr lang="ko-KR" altLang="en-US" sz="1200" dirty="0" err="1"/>
                        <a:t>차일드락</a:t>
                      </a:r>
                      <a:r>
                        <a:rPr lang="ko-KR" altLang="en-US" sz="1200" dirty="0"/>
                        <a:t> 작동 제어 목표 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01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BB071A0-9BF6-B98A-7B79-8049B45A9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284998"/>
              </p:ext>
            </p:extLst>
          </p:nvPr>
        </p:nvGraphicFramePr>
        <p:xfrm>
          <a:off x="121918" y="612209"/>
          <a:ext cx="9835428" cy="7549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180">
                  <a:extLst>
                    <a:ext uri="{9D8B030D-6E8A-4147-A177-3AD203B41FA5}">
                      <a16:colId xmlns:a16="http://schemas.microsoft.com/office/drawing/2014/main" val="3926402013"/>
                    </a:ext>
                  </a:extLst>
                </a:gridCol>
                <a:gridCol w="2799080">
                  <a:extLst>
                    <a:ext uri="{9D8B030D-6E8A-4147-A177-3AD203B41FA5}">
                      <a16:colId xmlns:a16="http://schemas.microsoft.com/office/drawing/2014/main" val="2435813285"/>
                    </a:ext>
                  </a:extLst>
                </a:gridCol>
                <a:gridCol w="4199168">
                  <a:extLst>
                    <a:ext uri="{9D8B030D-6E8A-4147-A177-3AD203B41FA5}">
                      <a16:colId xmlns:a16="http://schemas.microsoft.com/office/drawing/2014/main" val="3244177457"/>
                    </a:ext>
                  </a:extLst>
                </a:gridCol>
              </a:tblGrid>
              <a:tr h="234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Stakeholder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1072"/>
                  </a:ext>
                </a:extLst>
              </a:tr>
              <a:tr h="2755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누가 시스템을 사용할 것인가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노약자가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열에 탑승하는 가정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택시와 같이 빈번한 승하차를 수행하는 차량사업군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96732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누가 시스템을 구매하고 </a:t>
                      </a:r>
                      <a:r>
                        <a:rPr lang="ko-KR" altLang="en-US" sz="1200" dirty="0" err="1"/>
                        <a:t>판매할것인가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구매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자녀가 있는 가정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택시 업체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판매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일반 </a:t>
                      </a:r>
                      <a:r>
                        <a:rPr lang="ko-KR" altLang="en-US" sz="1200" dirty="0" err="1"/>
                        <a:t>카마스터</a:t>
                      </a:r>
                      <a:r>
                        <a:rPr lang="en-US" altLang="ko-KR" sz="1200" dirty="0"/>
                        <a:t>, B2B </a:t>
                      </a:r>
                      <a:r>
                        <a:rPr lang="ko-KR" altLang="en-US" sz="1200" dirty="0"/>
                        <a:t>판매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959598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시스템에 안전이나 품질 등의 영향을 받는 것들은 무엇인가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후측방</a:t>
                      </a:r>
                      <a:r>
                        <a:rPr lang="ko-KR" altLang="en-US" sz="1200" dirty="0"/>
                        <a:t> 레이더 작동 방해 조건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강우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강설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이물질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범퍼 파손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58485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시스템의 기능이나 성능에 제한을 </a:t>
                      </a:r>
                      <a:r>
                        <a:rPr lang="ko-KR" altLang="en-US" sz="1200" dirty="0" err="1"/>
                        <a:t>주는것은</a:t>
                      </a:r>
                      <a:r>
                        <a:rPr lang="ko-KR" altLang="en-US" sz="1200" dirty="0"/>
                        <a:t> 무엇인가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780619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시스템의 경쟁상대는 무엇인가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타 회사의 유사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66007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누가 시스템을 개발하고 검증하고 유지 보수 할 것인가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연구소 연관 개발 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59678"/>
                  </a:ext>
                </a:extLst>
              </a:tr>
              <a:tr h="3914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시스템은 어떤 환경에서 운영될 것인가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810786"/>
                  </a:ext>
                </a:extLst>
              </a:tr>
              <a:tr h="1342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시스템을 개발하기 위해서 어떤 기술이 필요 한가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397261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003150"/>
                  </a:ext>
                </a:extLst>
              </a:tr>
              <a:tr h="25966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926915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9235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705709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6218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05776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970264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691397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70103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29572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97206"/>
                  </a:ext>
                </a:extLst>
              </a:tr>
              <a:tr h="39147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976160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01829"/>
                  </a:ext>
                </a:extLst>
              </a:tr>
            </a:tbl>
          </a:graphicData>
        </a:graphic>
      </p:graphicFrame>
      <p:sp>
        <p:nvSpPr>
          <p:cNvPr id="6" name="제목 2">
            <a:extLst>
              <a:ext uri="{FF2B5EF4-FFF2-40B4-BE49-F238E27FC236}">
                <a16:creationId xmlns:a16="http://schemas.microsoft.com/office/drawing/2014/main" id="{FB9A0B57-F885-F351-1891-4F785374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체크리스트</a:t>
            </a:r>
          </a:p>
        </p:txBody>
      </p:sp>
    </p:spTree>
    <p:extLst>
      <p:ext uri="{BB962C8B-B14F-4D97-AF65-F5344CB8AC3E}">
        <p14:creationId xmlns:p14="http://schemas.microsoft.com/office/powerpoint/2010/main" val="124699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3D4E2F-640E-BE4E-100D-5EFA31915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2314" y="116520"/>
            <a:ext cx="8479371" cy="6855780"/>
          </a:xfrm>
        </p:spPr>
        <p:txBody>
          <a:bodyPr/>
          <a:lstStyle/>
          <a:p>
            <a:r>
              <a:rPr lang="ko-KR" altLang="en-US" dirty="0"/>
              <a:t>이해관계자 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사람 </a:t>
            </a:r>
            <a:r>
              <a:rPr lang="en-US" altLang="ko-KR" dirty="0"/>
              <a:t>: </a:t>
            </a:r>
            <a:r>
              <a:rPr lang="ko-KR" altLang="en-US" dirty="0"/>
              <a:t>운전자</a:t>
            </a:r>
            <a:r>
              <a:rPr lang="en-US" altLang="ko-KR" dirty="0"/>
              <a:t>, </a:t>
            </a:r>
            <a:r>
              <a:rPr lang="ko-KR" altLang="en-US" dirty="0" err="1"/>
              <a:t>후석</a:t>
            </a:r>
            <a:r>
              <a:rPr lang="ko-KR" altLang="en-US" dirty="0"/>
              <a:t> 탑승객</a:t>
            </a:r>
            <a:r>
              <a:rPr lang="en-US" altLang="ko-KR" dirty="0"/>
              <a:t>, </a:t>
            </a:r>
            <a:r>
              <a:rPr lang="ko-KR" altLang="en-US" dirty="0"/>
              <a:t>설계자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부품</a:t>
            </a:r>
            <a:r>
              <a:rPr lang="en-US" altLang="ko-KR" dirty="0"/>
              <a:t>:  </a:t>
            </a:r>
            <a:r>
              <a:rPr lang="ko-KR" altLang="en-US" dirty="0" err="1"/>
              <a:t>후측방</a:t>
            </a:r>
            <a:r>
              <a:rPr lang="ko-KR" altLang="en-US" dirty="0"/>
              <a:t> 레이더</a:t>
            </a:r>
            <a:r>
              <a:rPr lang="en-US" altLang="ko-KR" dirty="0"/>
              <a:t>, </a:t>
            </a:r>
            <a:r>
              <a:rPr lang="ko-KR" altLang="en-US" dirty="0"/>
              <a:t>클러스터 </a:t>
            </a:r>
            <a:r>
              <a:rPr lang="en-US" altLang="ko-KR" dirty="0"/>
              <a:t>, ICU, </a:t>
            </a:r>
            <a:r>
              <a:rPr lang="ko-KR" altLang="en-US" dirty="0"/>
              <a:t>사이드 미러 </a:t>
            </a:r>
            <a:r>
              <a:rPr lang="en-US" altLang="ko-KR" dirty="0"/>
              <a:t>, </a:t>
            </a:r>
            <a:r>
              <a:rPr lang="ko-KR" altLang="en-US" dirty="0"/>
              <a:t>시트 벨트 </a:t>
            </a:r>
            <a:r>
              <a:rPr lang="ko-KR" altLang="en-US" dirty="0" err="1"/>
              <a:t>리마인더</a:t>
            </a:r>
            <a:r>
              <a:rPr lang="en-US" altLang="ko-KR" dirty="0"/>
              <a:t>, </a:t>
            </a:r>
            <a:r>
              <a:rPr lang="ko-KR" altLang="en-US" dirty="0" err="1"/>
              <a:t>도어락</a:t>
            </a:r>
            <a:r>
              <a:rPr lang="ko-KR" altLang="en-US" dirty="0"/>
              <a:t> 버튼</a:t>
            </a:r>
            <a:r>
              <a:rPr lang="en-US" altLang="ko-KR" dirty="0"/>
              <a:t>,</a:t>
            </a:r>
            <a:r>
              <a:rPr lang="ko-KR" altLang="en-US" dirty="0"/>
              <a:t> 도어 래치</a:t>
            </a:r>
            <a:endParaRPr lang="en-US" altLang="ko-KR" dirty="0"/>
          </a:p>
          <a:p>
            <a:r>
              <a:rPr lang="ko-KR" altLang="en-US" dirty="0"/>
              <a:t>이해관계가 </a:t>
            </a:r>
            <a:r>
              <a:rPr lang="en-US" altLang="ko-KR" dirty="0"/>
              <a:t>Needs</a:t>
            </a:r>
          </a:p>
          <a:p>
            <a:pPr lvl="1"/>
            <a:r>
              <a:rPr lang="ko-KR" altLang="en-US" dirty="0"/>
              <a:t>대전제</a:t>
            </a:r>
            <a:r>
              <a:rPr lang="en-US" altLang="ko-KR" dirty="0"/>
              <a:t>: </a:t>
            </a:r>
            <a:r>
              <a:rPr lang="ko-KR" altLang="en-US" dirty="0" err="1"/>
              <a:t>후석</a:t>
            </a:r>
            <a:r>
              <a:rPr lang="ko-KR" altLang="en-US" dirty="0"/>
              <a:t> 승객이 내릴 때 </a:t>
            </a:r>
            <a:r>
              <a:rPr lang="ko-KR" altLang="en-US" dirty="0" err="1"/>
              <a:t>안전해야함</a:t>
            </a:r>
            <a:endParaRPr lang="en-US" altLang="ko-KR" dirty="0"/>
          </a:p>
          <a:p>
            <a:r>
              <a:rPr lang="ko-KR" altLang="en-US" dirty="0"/>
              <a:t>요구사항</a:t>
            </a:r>
            <a:endParaRPr lang="en-US" altLang="ko-KR" dirty="0"/>
          </a:p>
          <a:p>
            <a:pPr lvl="1"/>
            <a:r>
              <a:rPr lang="ko-KR" altLang="en-US" dirty="0"/>
              <a:t>기능 요구사항 </a:t>
            </a:r>
            <a:endParaRPr lang="en-US" altLang="ko-KR" dirty="0"/>
          </a:p>
          <a:p>
            <a:pPr lvl="2"/>
            <a:r>
              <a:rPr lang="ko-KR" altLang="en-US" dirty="0"/>
              <a:t>전자식 </a:t>
            </a:r>
            <a:r>
              <a:rPr lang="ko-KR" altLang="en-US" dirty="0" err="1"/>
              <a:t>차일드락</a:t>
            </a:r>
            <a:r>
              <a:rPr lang="ko-KR" altLang="en-US" dirty="0"/>
              <a:t> 버튼 </a:t>
            </a:r>
            <a:r>
              <a:rPr lang="en-US" altLang="ko-KR" dirty="0"/>
              <a:t>Push </a:t>
            </a:r>
            <a:r>
              <a:rPr lang="ko-KR" altLang="en-US" dirty="0"/>
              <a:t>시 전자식 </a:t>
            </a:r>
            <a:r>
              <a:rPr lang="ko-KR" altLang="en-US" dirty="0" err="1"/>
              <a:t>차일드락</a:t>
            </a:r>
            <a:r>
              <a:rPr lang="ko-KR" altLang="en-US" dirty="0"/>
              <a:t> 기능 작동하고 </a:t>
            </a:r>
            <a:r>
              <a:rPr lang="en-US" altLang="ko-KR" dirty="0"/>
              <a:t>Push </a:t>
            </a:r>
            <a:r>
              <a:rPr lang="ko-KR" altLang="en-US" dirty="0"/>
              <a:t>해제 시 전자식 </a:t>
            </a:r>
            <a:r>
              <a:rPr lang="ko-KR" altLang="en-US" dirty="0" err="1"/>
              <a:t>차일드락</a:t>
            </a:r>
            <a:r>
              <a:rPr lang="ko-KR" altLang="en-US" dirty="0"/>
              <a:t> 기능 작동 해제됨 </a:t>
            </a:r>
            <a:endParaRPr lang="en-US" altLang="ko-KR" dirty="0"/>
          </a:p>
          <a:p>
            <a:pPr lvl="2"/>
            <a:r>
              <a:rPr lang="ko-KR" altLang="en-US" dirty="0" err="1"/>
              <a:t>후측방</a:t>
            </a:r>
            <a:r>
              <a:rPr lang="ko-KR" altLang="en-US" dirty="0"/>
              <a:t> 차량 접근과 </a:t>
            </a:r>
            <a:r>
              <a:rPr lang="ko-KR" altLang="en-US" dirty="0" err="1"/>
              <a:t>후석</a:t>
            </a:r>
            <a:r>
              <a:rPr lang="ko-KR" altLang="en-US" dirty="0"/>
              <a:t> 승객 감지 시 전자식 </a:t>
            </a:r>
            <a:r>
              <a:rPr lang="ko-KR" altLang="en-US" dirty="0" err="1"/>
              <a:t>차일드락</a:t>
            </a:r>
            <a:r>
              <a:rPr lang="ko-KR" altLang="en-US" dirty="0"/>
              <a:t> 해제시도 </a:t>
            </a:r>
            <a:r>
              <a:rPr lang="ko-KR" altLang="en-US" dirty="0" err="1"/>
              <a:t>금지시켜야함</a:t>
            </a:r>
            <a:endParaRPr lang="en-US" altLang="ko-KR" dirty="0"/>
          </a:p>
          <a:p>
            <a:pPr lvl="2"/>
            <a:r>
              <a:rPr lang="ko-KR" altLang="en-US" dirty="0" err="1"/>
              <a:t>후측방</a:t>
            </a:r>
            <a:r>
              <a:rPr lang="ko-KR" altLang="en-US" dirty="0"/>
              <a:t> 차량 접근 시 경고음 </a:t>
            </a:r>
            <a:r>
              <a:rPr lang="en-US" altLang="ko-KR" dirty="0"/>
              <a:t>+ </a:t>
            </a:r>
            <a:r>
              <a:rPr lang="ko-KR" altLang="en-US" dirty="0"/>
              <a:t>도어 잠금 유지 해야함</a:t>
            </a:r>
            <a:endParaRPr lang="en-US" altLang="ko-KR" dirty="0"/>
          </a:p>
          <a:p>
            <a:pPr lvl="2"/>
            <a:r>
              <a:rPr lang="ko-KR" altLang="en-US" dirty="0"/>
              <a:t>차량 충돌 감지 </a:t>
            </a:r>
            <a:r>
              <a:rPr lang="en-US" altLang="ko-KR" dirty="0"/>
              <a:t>(ex. </a:t>
            </a:r>
            <a:r>
              <a:rPr lang="ko-KR" altLang="en-US" dirty="0"/>
              <a:t>에어백 전개 시</a:t>
            </a:r>
            <a:r>
              <a:rPr lang="en-US" altLang="ko-KR" dirty="0"/>
              <a:t>), </a:t>
            </a:r>
            <a:r>
              <a:rPr lang="ko-KR" altLang="en-US" dirty="0"/>
              <a:t>엔진 </a:t>
            </a:r>
            <a:r>
              <a:rPr lang="en-US" altLang="ko-KR" dirty="0"/>
              <a:t>Stall, </a:t>
            </a:r>
            <a:r>
              <a:rPr lang="ko-KR" altLang="en-US" dirty="0"/>
              <a:t>전원 </a:t>
            </a:r>
            <a:r>
              <a:rPr lang="en-US" altLang="ko-KR" dirty="0" err="1"/>
              <a:t>ShutDown</a:t>
            </a:r>
            <a:r>
              <a:rPr lang="en-US" altLang="ko-KR" dirty="0"/>
              <a:t> </a:t>
            </a:r>
            <a:r>
              <a:rPr lang="ko-KR" altLang="en-US" dirty="0"/>
              <a:t>일 때 도어 잠금 해제 되어야 함</a:t>
            </a:r>
            <a:endParaRPr lang="en-US" altLang="ko-KR" dirty="0"/>
          </a:p>
          <a:p>
            <a:pPr lvl="2"/>
            <a:r>
              <a:rPr lang="en-US" altLang="ko-KR" dirty="0"/>
              <a:t>Key On </a:t>
            </a:r>
            <a:r>
              <a:rPr lang="ko-KR" altLang="en-US" dirty="0"/>
              <a:t>시 이전 상태 유지함</a:t>
            </a:r>
            <a:endParaRPr lang="en-US" altLang="ko-KR" dirty="0"/>
          </a:p>
          <a:p>
            <a:pPr lvl="1"/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  <a:endParaRPr lang="en-US" altLang="ko-KR" dirty="0"/>
          </a:p>
          <a:p>
            <a:pPr lvl="2"/>
            <a:r>
              <a:rPr lang="ko-KR" altLang="en-US" dirty="0"/>
              <a:t>사용자 기능 </a:t>
            </a:r>
            <a:r>
              <a:rPr lang="en-US" altLang="ko-KR" dirty="0"/>
              <a:t>On/Off</a:t>
            </a:r>
            <a:r>
              <a:rPr lang="ko-KR" altLang="en-US" dirty="0"/>
              <a:t> 명령 입력 후 </a:t>
            </a:r>
            <a:r>
              <a:rPr lang="en-US" altLang="ko-KR" dirty="0"/>
              <a:t>500ms </a:t>
            </a:r>
            <a:r>
              <a:rPr lang="ko-KR" altLang="en-US" dirty="0"/>
              <a:t>이내 작동과 버튼 내 인디케이터 </a:t>
            </a:r>
            <a:r>
              <a:rPr lang="en-US" altLang="ko-KR" dirty="0"/>
              <a:t>LED</a:t>
            </a:r>
            <a:r>
              <a:rPr lang="ko-KR" altLang="en-US" dirty="0"/>
              <a:t>가 </a:t>
            </a:r>
            <a:r>
              <a:rPr lang="en-US" altLang="ko-KR" dirty="0"/>
              <a:t>Push </a:t>
            </a:r>
            <a:r>
              <a:rPr lang="ko-KR" altLang="en-US" dirty="0"/>
              <a:t>시 </a:t>
            </a:r>
            <a:r>
              <a:rPr lang="en-US" altLang="ko-KR" dirty="0"/>
              <a:t>On, Push </a:t>
            </a:r>
            <a:r>
              <a:rPr lang="ko-KR" altLang="en-US" dirty="0"/>
              <a:t>해제 시 </a:t>
            </a:r>
            <a:r>
              <a:rPr lang="en-US" altLang="ko-KR" dirty="0"/>
              <a:t>Off </a:t>
            </a:r>
            <a:r>
              <a:rPr lang="ko-KR" altLang="en-US" dirty="0"/>
              <a:t>될 것</a:t>
            </a:r>
            <a:endParaRPr lang="en-US" altLang="ko-KR" dirty="0"/>
          </a:p>
          <a:p>
            <a:pPr lvl="1"/>
            <a:r>
              <a:rPr lang="ko-KR" altLang="en-US" dirty="0"/>
              <a:t>반드시 만족 </a:t>
            </a:r>
            <a:r>
              <a:rPr lang="ko-KR" altLang="en-US" dirty="0" err="1"/>
              <a:t>해야하는</a:t>
            </a:r>
            <a:r>
              <a:rPr lang="ko-KR" altLang="en-US" dirty="0"/>
              <a:t> 요건</a:t>
            </a:r>
            <a:endParaRPr lang="en-US" altLang="ko-KR" dirty="0"/>
          </a:p>
          <a:p>
            <a:pPr lvl="2"/>
            <a:r>
              <a:rPr lang="en-US" altLang="ko-KR" dirty="0"/>
              <a:t>NCAP </a:t>
            </a:r>
            <a:r>
              <a:rPr lang="ko-KR" altLang="en-US" dirty="0"/>
              <a:t>시나리오 는 반드시 만족해야 함 </a:t>
            </a:r>
            <a:r>
              <a:rPr lang="en-US" altLang="ko-KR" dirty="0"/>
              <a:t>(</a:t>
            </a:r>
            <a:r>
              <a:rPr lang="ko-KR" altLang="en-US" dirty="0"/>
              <a:t>목표</a:t>
            </a:r>
            <a:r>
              <a:rPr lang="en-US" altLang="ko-KR" dirty="0"/>
              <a:t>) ex): 7m </a:t>
            </a:r>
            <a:r>
              <a:rPr lang="ko-KR" altLang="en-US" dirty="0"/>
              <a:t>이내에서 감지 될 것</a:t>
            </a:r>
            <a:endParaRPr lang="en-US" altLang="ko-KR" dirty="0"/>
          </a:p>
          <a:p>
            <a:pPr lvl="1"/>
            <a:r>
              <a:rPr lang="ko-KR" altLang="en-US" dirty="0"/>
              <a:t>반드시 수행하지 말아야 하는 요건</a:t>
            </a:r>
            <a:endParaRPr lang="en-US" altLang="ko-KR" dirty="0"/>
          </a:p>
          <a:p>
            <a:pPr lvl="2"/>
            <a:r>
              <a:rPr lang="ko-KR" altLang="en-US" dirty="0"/>
              <a:t>차량 충돌 감지 </a:t>
            </a:r>
            <a:r>
              <a:rPr lang="en-US" altLang="ko-KR" dirty="0"/>
              <a:t>(ex. </a:t>
            </a:r>
            <a:r>
              <a:rPr lang="ko-KR" altLang="en-US" dirty="0"/>
              <a:t>에어백 전개 시</a:t>
            </a:r>
            <a:r>
              <a:rPr lang="en-US" altLang="ko-KR" dirty="0"/>
              <a:t>), </a:t>
            </a:r>
            <a:r>
              <a:rPr lang="ko-KR" altLang="en-US" dirty="0"/>
              <a:t>엔진 </a:t>
            </a:r>
            <a:r>
              <a:rPr lang="en-US" altLang="ko-KR" dirty="0"/>
              <a:t>Stall, </a:t>
            </a:r>
            <a:r>
              <a:rPr lang="ko-KR" altLang="en-US" dirty="0"/>
              <a:t>전원 </a:t>
            </a:r>
            <a:r>
              <a:rPr lang="en-US" altLang="ko-KR" dirty="0" err="1"/>
              <a:t>ShutDown</a:t>
            </a:r>
            <a:r>
              <a:rPr lang="en-US" altLang="ko-KR" dirty="0"/>
              <a:t> </a:t>
            </a:r>
            <a:r>
              <a:rPr lang="ko-KR" altLang="en-US" dirty="0"/>
              <a:t>일 때 도어 잠금 해제 되어야 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각 요구사항 우선 순위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34988" lvl="2" indent="0">
              <a:buNone/>
            </a:pP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84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AA1EF44-B5E7-1C3F-0BF3-84C3B8ED7264}"/>
              </a:ext>
            </a:extLst>
          </p:cNvPr>
          <p:cNvSpPr/>
          <p:nvPr/>
        </p:nvSpPr>
        <p:spPr>
          <a:xfrm>
            <a:off x="596763" y="1243219"/>
            <a:ext cx="596348" cy="766555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운전자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EA1147-4328-3492-133C-074AD5E35AAA}"/>
              </a:ext>
            </a:extLst>
          </p:cNvPr>
          <p:cNvSpPr/>
          <p:nvPr/>
        </p:nvSpPr>
        <p:spPr>
          <a:xfrm>
            <a:off x="2171151" y="1152938"/>
            <a:ext cx="3012982" cy="5370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system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F333A-8DD6-C443-A63B-F63635033BE6}"/>
              </a:ext>
            </a:extLst>
          </p:cNvPr>
          <p:cNvSpPr txBox="1"/>
          <p:nvPr/>
        </p:nvSpPr>
        <p:spPr>
          <a:xfrm>
            <a:off x="596763" y="684696"/>
            <a:ext cx="59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actor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8C428-BCF2-ECF4-5982-E07F7586A86F}"/>
              </a:ext>
            </a:extLst>
          </p:cNvPr>
          <p:cNvSpPr txBox="1"/>
          <p:nvPr/>
        </p:nvSpPr>
        <p:spPr>
          <a:xfrm>
            <a:off x="5435463" y="708992"/>
            <a:ext cx="1092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외부 </a:t>
            </a:r>
            <a:r>
              <a:rPr lang="en-US" altLang="ko-KR" sz="1200" dirty="0">
                <a:latin typeface="+mn-ea"/>
              </a:rPr>
              <a:t>Actor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7FAE70A-E6DD-5391-C8DE-ED8A10A79985}"/>
              </a:ext>
            </a:extLst>
          </p:cNvPr>
          <p:cNvSpPr/>
          <p:nvPr/>
        </p:nvSpPr>
        <p:spPr>
          <a:xfrm>
            <a:off x="6578681" y="1263510"/>
            <a:ext cx="928295" cy="1111471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타겟 </a:t>
            </a:r>
            <a:r>
              <a:rPr lang="en-US" altLang="ko-KR" sz="1100" dirty="0">
                <a:solidFill>
                  <a:schemeClr val="tx1"/>
                </a:solidFill>
              </a:rPr>
              <a:t>OBJECTT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25FD518-099C-C531-87A8-412D5B99FAFB}"/>
              </a:ext>
            </a:extLst>
          </p:cNvPr>
          <p:cNvSpPr/>
          <p:nvPr/>
        </p:nvSpPr>
        <p:spPr>
          <a:xfrm>
            <a:off x="551409" y="3149300"/>
            <a:ext cx="596348" cy="766555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 err="1">
                <a:solidFill>
                  <a:schemeClr val="tx1"/>
                </a:solidFill>
              </a:rPr>
              <a:t>열동승자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D3DD91-C620-4A1C-4AFD-71B4242F9171}"/>
              </a:ext>
            </a:extLst>
          </p:cNvPr>
          <p:cNvSpPr/>
          <p:nvPr/>
        </p:nvSpPr>
        <p:spPr>
          <a:xfrm>
            <a:off x="2262997" y="1283554"/>
            <a:ext cx="2715403" cy="24021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전자식 </a:t>
            </a:r>
            <a:r>
              <a:rPr lang="ko-KR" altLang="en-US" sz="1100" dirty="0" err="1">
                <a:solidFill>
                  <a:schemeClr val="tx1"/>
                </a:solidFill>
              </a:rPr>
              <a:t>차일드락</a:t>
            </a:r>
            <a:r>
              <a:rPr lang="ko-KR" altLang="en-US" sz="1100" dirty="0">
                <a:solidFill>
                  <a:schemeClr val="tx1"/>
                </a:solidFill>
              </a:rPr>
              <a:t> 작동 시작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624CE97-CCFA-590B-CC33-78CA4B133F6C}"/>
              </a:ext>
            </a:extLst>
          </p:cNvPr>
          <p:cNvCxnSpPr>
            <a:cxnSpLocks/>
            <a:stCxn id="4" idx="5"/>
            <a:endCxn id="12" idx="2"/>
          </p:cNvCxnSpPr>
          <p:nvPr/>
        </p:nvCxnSpPr>
        <p:spPr>
          <a:xfrm>
            <a:off x="1044024" y="1626497"/>
            <a:ext cx="1218973" cy="85811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80B3505-F260-898F-E587-A675FB382DE7}"/>
              </a:ext>
            </a:extLst>
          </p:cNvPr>
          <p:cNvSpPr/>
          <p:nvPr/>
        </p:nvSpPr>
        <p:spPr>
          <a:xfrm>
            <a:off x="2486657" y="3972707"/>
            <a:ext cx="2139240" cy="20166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전자식 </a:t>
            </a:r>
            <a:r>
              <a:rPr lang="ko-KR" altLang="en-US" sz="1100" dirty="0" err="1">
                <a:solidFill>
                  <a:schemeClr val="tx1"/>
                </a:solidFill>
              </a:rPr>
              <a:t>차일드락</a:t>
            </a:r>
            <a:r>
              <a:rPr lang="ko-KR" altLang="en-US" sz="1100" dirty="0">
                <a:solidFill>
                  <a:schemeClr val="tx1"/>
                </a:solidFill>
              </a:rPr>
              <a:t> 작동 해제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93D9004-729F-9879-4BF8-8F3FE73A1706}"/>
              </a:ext>
            </a:extLst>
          </p:cNvPr>
          <p:cNvSpPr/>
          <p:nvPr/>
        </p:nvSpPr>
        <p:spPr>
          <a:xfrm>
            <a:off x="2801623" y="2214907"/>
            <a:ext cx="1663700" cy="6177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도어 오픈 금지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A791945-B6EA-6C07-2E83-D33A63E1A4D4}"/>
              </a:ext>
            </a:extLst>
          </p:cNvPr>
          <p:cNvCxnSpPr>
            <a:cxnSpLocks/>
            <a:stCxn id="8" idx="2"/>
            <a:endCxn id="19" idx="6"/>
          </p:cNvCxnSpPr>
          <p:nvPr/>
        </p:nvCxnSpPr>
        <p:spPr>
          <a:xfrm flipH="1">
            <a:off x="4465323" y="2374981"/>
            <a:ext cx="2113358" cy="14881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58BB60D-A7CE-F10D-4483-ED3FB29F01DB}"/>
              </a:ext>
            </a:extLst>
          </p:cNvPr>
          <p:cNvCxnSpPr>
            <a:cxnSpLocks/>
            <a:stCxn id="10" idx="5"/>
            <a:endCxn id="19" idx="2"/>
          </p:cNvCxnSpPr>
          <p:nvPr/>
        </p:nvCxnSpPr>
        <p:spPr>
          <a:xfrm flipV="1">
            <a:off x="998670" y="2523796"/>
            <a:ext cx="1802953" cy="10087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490367-8B08-49F0-A97F-975E8C4FF2CA}"/>
              </a:ext>
            </a:extLst>
          </p:cNvPr>
          <p:cNvSpPr txBox="1"/>
          <p:nvPr/>
        </p:nvSpPr>
        <p:spPr>
          <a:xfrm>
            <a:off x="1462778" y="15187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작동입력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6F71D-83C1-79CA-B01C-1CABAB5CF73D}"/>
              </a:ext>
            </a:extLst>
          </p:cNvPr>
          <p:cNvSpPr txBox="1"/>
          <p:nvPr/>
        </p:nvSpPr>
        <p:spPr>
          <a:xfrm>
            <a:off x="4537802" y="21465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+mn-ea"/>
              </a:rPr>
              <a:t>접근중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E1A200-FE42-2DF5-6730-CCC185A5136D}"/>
              </a:ext>
            </a:extLst>
          </p:cNvPr>
          <p:cNvSpPr txBox="1"/>
          <p:nvPr/>
        </p:nvSpPr>
        <p:spPr>
          <a:xfrm>
            <a:off x="996912" y="3408664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도어 오픈 시도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909937F-5039-7962-50D9-8BDD38DFC02A}"/>
              </a:ext>
            </a:extLst>
          </p:cNvPr>
          <p:cNvSpPr/>
          <p:nvPr/>
        </p:nvSpPr>
        <p:spPr>
          <a:xfrm>
            <a:off x="2801623" y="2918965"/>
            <a:ext cx="1663700" cy="4817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도어 오픈 허용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A700E38-A385-F8D4-2DB9-2B54108955D7}"/>
              </a:ext>
            </a:extLst>
          </p:cNvPr>
          <p:cNvCxnSpPr>
            <a:cxnSpLocks/>
            <a:stCxn id="10" idx="5"/>
            <a:endCxn id="42" idx="2"/>
          </p:cNvCxnSpPr>
          <p:nvPr/>
        </p:nvCxnSpPr>
        <p:spPr>
          <a:xfrm flipV="1">
            <a:off x="998670" y="3159817"/>
            <a:ext cx="1802953" cy="3727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FDE26A96-F49A-2215-D11D-08A6A0FCEB16}"/>
              </a:ext>
            </a:extLst>
          </p:cNvPr>
          <p:cNvSpPr/>
          <p:nvPr/>
        </p:nvSpPr>
        <p:spPr>
          <a:xfrm>
            <a:off x="2727904" y="4717686"/>
            <a:ext cx="1663700" cy="4817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전자식 </a:t>
            </a:r>
            <a:r>
              <a:rPr lang="ko-KR" altLang="en-US" sz="1100" dirty="0" err="1">
                <a:solidFill>
                  <a:schemeClr val="tx1"/>
                </a:solidFill>
              </a:rPr>
              <a:t>차일드락</a:t>
            </a:r>
            <a:r>
              <a:rPr lang="ko-KR" altLang="en-US" sz="1100" dirty="0">
                <a:solidFill>
                  <a:schemeClr val="tx1"/>
                </a:solidFill>
              </a:rPr>
              <a:t> 해제 금지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39F27AB-0C44-4014-A5E1-4A02A9DAC132}"/>
              </a:ext>
            </a:extLst>
          </p:cNvPr>
          <p:cNvCxnSpPr>
            <a:cxnSpLocks/>
            <a:stCxn id="4" idx="5"/>
            <a:endCxn id="15" idx="1"/>
          </p:cNvCxnSpPr>
          <p:nvPr/>
        </p:nvCxnSpPr>
        <p:spPr>
          <a:xfrm>
            <a:off x="1044024" y="1626497"/>
            <a:ext cx="1755917" cy="26415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373E39F-1888-3F28-DE2B-10C7430B7887}"/>
              </a:ext>
            </a:extLst>
          </p:cNvPr>
          <p:cNvCxnSpPr>
            <a:cxnSpLocks/>
            <a:stCxn id="8" idx="2"/>
            <a:endCxn id="48" idx="7"/>
          </p:cNvCxnSpPr>
          <p:nvPr/>
        </p:nvCxnSpPr>
        <p:spPr>
          <a:xfrm flipH="1">
            <a:off x="4147961" y="2374981"/>
            <a:ext cx="2430720" cy="24132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7283159-9D57-5F57-D2FF-41158C768D8E}"/>
              </a:ext>
            </a:extLst>
          </p:cNvPr>
          <p:cNvSpPr txBox="1"/>
          <p:nvPr/>
        </p:nvSpPr>
        <p:spPr>
          <a:xfrm>
            <a:off x="891266" y="22308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해제입력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9CE4693-3041-8ED5-1170-7C5CF6AB6DA6}"/>
              </a:ext>
            </a:extLst>
          </p:cNvPr>
          <p:cNvSpPr/>
          <p:nvPr/>
        </p:nvSpPr>
        <p:spPr>
          <a:xfrm>
            <a:off x="5981631" y="4674974"/>
            <a:ext cx="2081310" cy="55017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알람 </a:t>
            </a:r>
            <a:r>
              <a:rPr lang="en-US" altLang="ko-KR" sz="1100" dirty="0">
                <a:solidFill>
                  <a:schemeClr val="tx1"/>
                </a:solidFill>
              </a:rPr>
              <a:t>+ </a:t>
            </a:r>
            <a:r>
              <a:rPr lang="ko-KR" altLang="en-US" sz="1100" dirty="0">
                <a:solidFill>
                  <a:schemeClr val="tx1"/>
                </a:solidFill>
              </a:rPr>
              <a:t>도어 잠금 유지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FB221D1-B9B4-14BE-7068-EB7A9C6BF3FA}"/>
              </a:ext>
            </a:extLst>
          </p:cNvPr>
          <p:cNvCxnSpPr>
            <a:cxnSpLocks/>
            <a:stCxn id="19" idx="5"/>
            <a:endCxn id="79" idx="2"/>
          </p:cNvCxnSpPr>
          <p:nvPr/>
        </p:nvCxnSpPr>
        <p:spPr>
          <a:xfrm>
            <a:off x="4221680" y="2742214"/>
            <a:ext cx="1759951" cy="2207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B47C3DF-6BD4-FDF1-3732-5ACF8207E9B9}"/>
              </a:ext>
            </a:extLst>
          </p:cNvPr>
          <p:cNvCxnSpPr>
            <a:cxnSpLocks/>
            <a:stCxn id="48" idx="6"/>
            <a:endCxn id="79" idx="2"/>
          </p:cNvCxnSpPr>
          <p:nvPr/>
        </p:nvCxnSpPr>
        <p:spPr>
          <a:xfrm flipV="1">
            <a:off x="4391604" y="4950059"/>
            <a:ext cx="1590027" cy="84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087F8E5-2A23-C689-C411-21281140FE14}"/>
              </a:ext>
            </a:extLst>
          </p:cNvPr>
          <p:cNvSpPr txBox="1"/>
          <p:nvPr/>
        </p:nvSpPr>
        <p:spPr>
          <a:xfrm>
            <a:off x="6677909" y="4431912"/>
            <a:ext cx="1092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Action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87B29650-C678-A2B1-F2D2-CA9E1B93413C}"/>
              </a:ext>
            </a:extLst>
          </p:cNvPr>
          <p:cNvSpPr/>
          <p:nvPr/>
        </p:nvSpPr>
        <p:spPr>
          <a:xfrm>
            <a:off x="6076881" y="5465461"/>
            <a:ext cx="2081310" cy="55017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도어 오픈</a:t>
            </a: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187F3DF-A0F8-A120-B0CE-49AFA30E9E41}"/>
              </a:ext>
            </a:extLst>
          </p:cNvPr>
          <p:cNvCxnSpPr>
            <a:cxnSpLocks/>
            <a:stCxn id="42" idx="6"/>
            <a:endCxn id="134" idx="2"/>
          </p:cNvCxnSpPr>
          <p:nvPr/>
        </p:nvCxnSpPr>
        <p:spPr>
          <a:xfrm>
            <a:off x="4465323" y="3159817"/>
            <a:ext cx="1611558" cy="25807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9842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13418</TotalTime>
  <Words>523</Words>
  <Application>Microsoft Office PowerPoint</Application>
  <PresentationFormat>화면 슬라이드 쇼(4:3)</PresentationFormat>
  <Paragraphs>110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21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1. 이해관계자 도출 가이드라인</vt:lpstr>
      <vt:lpstr>1. 이해관계자 도출 체크리스트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1284</cp:revision>
  <dcterms:created xsi:type="dcterms:W3CDTF">2016-10-21T05:24:48Z</dcterms:created>
  <dcterms:modified xsi:type="dcterms:W3CDTF">2022-10-07T05:21:51Z</dcterms:modified>
</cp:coreProperties>
</file>