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5"/>
  </p:notesMasterIdLst>
  <p:sldIdLst>
    <p:sldId id="258" r:id="rId3"/>
    <p:sldId id="259" r:id="rId4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ab" initials="" lastIdx="0" clrIdx="0"/>
  <p:cmAuthor id="2" name="EUNBI KIM" initials="EK" lastIdx="1" clrIdx="1">
    <p:extLst>
      <p:ext uri="{19B8F6BF-5375-455C-9EA6-DF929625EA0E}">
        <p15:presenceInfo xmlns:p15="http://schemas.microsoft.com/office/powerpoint/2012/main" userId="abf158e49a00b8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2E6EC"/>
    <a:srgbClr val="CFD6E0"/>
    <a:srgbClr val="1D3E81"/>
    <a:srgbClr val="2550A6"/>
    <a:srgbClr val="255DA6"/>
    <a:srgbClr val="2846F2"/>
    <a:srgbClr val="4962F2"/>
    <a:srgbClr val="C7CEDA"/>
    <a:srgbClr val="B8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8" autoAdjust="0"/>
    <p:restoredTop sz="95047" autoAdjust="0"/>
  </p:normalViewPr>
  <p:slideViewPr>
    <p:cSldViewPr snapToGrid="0">
      <p:cViewPr varScale="1">
        <p:scale>
          <a:sx n="72" d="100"/>
          <a:sy n="72" d="100"/>
        </p:scale>
        <p:origin x="1260" y="24"/>
      </p:cViewPr>
      <p:guideLst>
        <p:guide orient="horz" pos="368"/>
        <p:guide pos="18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2022-10-07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688" y="1785398"/>
            <a:ext cx="8120300" cy="698783"/>
          </a:xfrm>
        </p:spPr>
        <p:txBody>
          <a:bodyPr anchor="t"/>
          <a:lstStyle>
            <a:lvl1pPr marL="0" indent="0" algn="l">
              <a:buNone/>
              <a:defRPr lang="ko-KR" altLang="en-US" sz="4400" b="1" kern="1200" spc="-150" baseline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5282" y="1348977"/>
            <a:ext cx="6707404" cy="430405"/>
          </a:xfrm>
        </p:spPr>
        <p:txBody>
          <a:bodyPr/>
          <a:lstStyle>
            <a:lvl1pPr marL="0" indent="0" algn="l">
              <a:buNone/>
              <a:defRPr lang="ko-KR" altLang="en-US" sz="20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678B03B-9862-4C3D-895F-82BA405CCE69}"/>
              </a:ext>
            </a:extLst>
          </p:cNvPr>
          <p:cNvSpPr/>
          <p:nvPr userDrawn="1"/>
        </p:nvSpPr>
        <p:spPr>
          <a:xfrm rot="21274885">
            <a:off x="-81967" y="4249841"/>
            <a:ext cx="9390657" cy="3043661"/>
          </a:xfrm>
          <a:custGeom>
            <a:avLst/>
            <a:gdLst>
              <a:gd name="connsiteX0" fmla="*/ 9390657 w 9390657"/>
              <a:gd name="connsiteY0" fmla="*/ 0 h 3031139"/>
              <a:gd name="connsiteX1" fmla="*/ 9103138 w 9390657"/>
              <a:gd name="connsiteY1" fmla="*/ 3031139 h 3031139"/>
              <a:gd name="connsiteX2" fmla="*/ 0 w 9390657"/>
              <a:gd name="connsiteY2" fmla="*/ 2167660 h 3031139"/>
              <a:gd name="connsiteX3" fmla="*/ 205614 w 9390657"/>
              <a:gd name="connsiteY3" fmla="*/ 0 h 303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657" h="3031139">
                <a:moveTo>
                  <a:pt x="9390657" y="0"/>
                </a:moveTo>
                <a:lnTo>
                  <a:pt x="9103138" y="3031139"/>
                </a:lnTo>
                <a:lnTo>
                  <a:pt x="0" y="2167660"/>
                </a:lnTo>
                <a:lnTo>
                  <a:pt x="205614" y="0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6200000">
              <a:schemeClr val="tx1">
                <a:lumMod val="85000"/>
                <a:lumOff val="1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62E0950-4F0B-4595-843E-F36251D4ECAE}"/>
              </a:ext>
            </a:extLst>
          </p:cNvPr>
          <p:cNvSpPr/>
          <p:nvPr userDrawn="1"/>
        </p:nvSpPr>
        <p:spPr>
          <a:xfrm rot="21274885">
            <a:off x="-80650" y="4471931"/>
            <a:ext cx="9394886" cy="2894819"/>
          </a:xfrm>
          <a:custGeom>
            <a:avLst/>
            <a:gdLst>
              <a:gd name="connsiteX0" fmla="*/ 9369509 w 9369509"/>
              <a:gd name="connsiteY0" fmla="*/ 0 h 2808184"/>
              <a:gd name="connsiteX1" fmla="*/ 9103139 w 9369509"/>
              <a:gd name="connsiteY1" fmla="*/ 2808184 h 2808184"/>
              <a:gd name="connsiteX2" fmla="*/ 0 w 9369509"/>
              <a:gd name="connsiteY2" fmla="*/ 1944705 h 2808184"/>
              <a:gd name="connsiteX3" fmla="*/ 184465 w 9369509"/>
              <a:gd name="connsiteY3" fmla="*/ 0 h 28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509" h="2808184">
                <a:moveTo>
                  <a:pt x="9369509" y="0"/>
                </a:moveTo>
                <a:lnTo>
                  <a:pt x="9103139" y="2808184"/>
                </a:lnTo>
                <a:lnTo>
                  <a:pt x="0" y="1944705"/>
                </a:lnTo>
                <a:lnTo>
                  <a:pt x="184465" y="0"/>
                </a:lnTo>
                <a:close/>
              </a:path>
            </a:pathLst>
          </a:custGeom>
          <a:solidFill>
            <a:srgbClr val="B8C1D0"/>
          </a:solidFill>
          <a:ln w="12700">
            <a:noFill/>
          </a:ln>
          <a:effectLst>
            <a:innerShdw blurRad="63500" dist="25400" dir="16200000">
              <a:schemeClr val="tx1">
                <a:lumMod val="65000"/>
                <a:lumOff val="3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algn="l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 userDrawn="1"/>
        </p:nvSpPr>
        <p:spPr bwMode="auto">
          <a:xfrm>
            <a:off x="1391709" y="300753"/>
            <a:ext cx="2562647" cy="3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571500" algn="l"/>
              </a:tabLst>
              <a:defRPr lang="ko-KR" altLang="en-US" sz="1400" b="1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>
                <a:tab pos="571500" algn="l"/>
              </a:tabLst>
              <a:defRPr sz="18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marL="914400" indent="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7000"/>
              <a:buFont typeface="맑은 고딕" panose="020B0503020000020004" pitchFamily="50" charset="-127"/>
              <a:buNone/>
              <a:tabLst>
                <a:tab pos="571500" algn="l"/>
              </a:tabLs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제목 3"/>
          <p:cNvSpPr>
            <a:spLocks noGrp="1"/>
          </p:cNvSpPr>
          <p:nvPr>
            <p:ph type="title" hasCustomPrompt="1"/>
          </p:nvPr>
        </p:nvSpPr>
        <p:spPr>
          <a:xfrm>
            <a:off x="636233" y="1752688"/>
            <a:ext cx="5450739" cy="41940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[Process </a:t>
            </a:r>
            <a:r>
              <a:rPr lang="ko-KR" altLang="en-US" dirty="0"/>
              <a:t>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 userDrawn="1">
            <p:ph type="ctrTitle"/>
          </p:nvPr>
        </p:nvSpPr>
        <p:spPr>
          <a:xfrm>
            <a:off x="880533" y="1950700"/>
            <a:ext cx="1129569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A91644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480631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 userDrawn="1">
            <p:ph type="body" sz="quarter" idx="11"/>
          </p:nvPr>
        </p:nvSpPr>
        <p:spPr>
          <a:xfrm>
            <a:off x="3480631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2010102" y="1950700"/>
            <a:ext cx="6568748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800" b="1" kern="1200" baseline="0" dirty="0" smtClean="0">
                <a:solidFill>
                  <a:srgbClr val="333333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80533" y="2992438"/>
            <a:ext cx="6628080" cy="0"/>
          </a:xfrm>
          <a:prstGeom prst="line">
            <a:avLst/>
          </a:prstGeom>
          <a:noFill/>
          <a:ln w="101600">
            <a:solidFill>
              <a:srgbClr val="A91644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285750" indent="-285750" eaLnBrk="0" latinLnBrk="0" hangingPunct="0">
              <a:buFont typeface="Arial" panose="020B0604020202020204" pitchFamily="34" charset="0"/>
              <a:buChar char="•"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2010102" y="2992438"/>
            <a:ext cx="6568748" cy="0"/>
          </a:xfrm>
          <a:prstGeom prst="line">
            <a:avLst/>
          </a:prstGeom>
          <a:noFill/>
          <a:ln w="101600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4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480-81A5-4AAB-8D7D-441D93C29D0B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교육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299368A-4B1F-4BF7-BB98-E5CF73797E2C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정미서\바탕 화면\Innerbus_logo_1.jpg"/>
          <p:cNvPicPr>
            <a:picLocks noChangeAspect="1" noChangeArrowheads="1"/>
          </p:cNvPicPr>
          <p:nvPr userDrawn="1"/>
        </p:nvPicPr>
        <p:blipFill>
          <a:blip r:embed="rId2" cstate="print"/>
          <a:srcRect t="-10544" r="55028"/>
          <a:stretch>
            <a:fillRect/>
          </a:stretch>
        </p:blipFill>
        <p:spPr bwMode="auto">
          <a:xfrm>
            <a:off x="7754974" y="6286520"/>
            <a:ext cx="1017580" cy="291121"/>
          </a:xfrm>
          <a:prstGeom prst="rect">
            <a:avLst/>
          </a:prstGeom>
          <a:noFill/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909892"/>
            <a:ext cx="8606190" cy="86292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None/>
              <a:defRPr lang="ko-KR" altLang="en-US" sz="1600" b="0" kern="120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316596"/>
            <a:ext cx="8153400" cy="52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8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7286595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8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616" y="1078764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defRPr sz="1500" b="1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05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</a:lstStyle>
          <a:p>
            <a:pPr lvl="0"/>
            <a:r>
              <a:rPr lang="ko-KR" altLang="en-US" dirty="0"/>
              <a:t>첫 번째 수준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81" y="24742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B3758-D7C1-4877-AB2D-FB76626A8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00" y="187860"/>
            <a:ext cx="7088119" cy="468000"/>
          </a:xfrm>
          <a:prstGeom prst="rect">
            <a:avLst/>
          </a:prstGeom>
        </p:spPr>
        <p:txBody>
          <a:bodyPr tIns="72000" bIns="46800" anchor="ctr"/>
          <a:lstStyle>
            <a:lvl1pPr>
              <a:defRPr lang="ko-KR" altLang="en-US" sz="21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글씨만 작성하는 페이지 입니다</a:t>
            </a:r>
            <a:r>
              <a:rPr lang="en-US" altLang="ko-KR" dirty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4" y="172801"/>
            <a:ext cx="6489985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950" b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r>
              <a:rPr lang="ko-KR" altLang="en-US" dirty="0"/>
              <a:t>빈 페이지 입니다</a:t>
            </a:r>
            <a:r>
              <a:rPr lang="en-US" altLang="ko-KR" dirty="0"/>
              <a:t>_2 (</a:t>
            </a:r>
            <a:r>
              <a:rPr lang="ko-KR" altLang="en-US" dirty="0"/>
              <a:t>주로 그림만 삽입할 경우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72801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3000" b="1">
                <a:solidFill>
                  <a:schemeClr val="bg1"/>
                </a:solidFill>
                <a:latin typeface="Bahnschrift SemiBold Condensed" panose="020B0502040204020203" pitchFamily="34" charset="0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6012160" y="602128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3415"/>
            <a:ext cx="1289114" cy="3241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9B18D0-4038-4878-AE24-A58459B71D6A}"/>
              </a:ext>
            </a:extLst>
          </p:cNvPr>
          <p:cNvGrpSpPr/>
          <p:nvPr userDrawn="1"/>
        </p:nvGrpSpPr>
        <p:grpSpPr>
          <a:xfrm>
            <a:off x="5436096" y="1268760"/>
            <a:ext cx="3283555" cy="2960071"/>
            <a:chOff x="5196830" y="1314450"/>
            <a:chExt cx="3642370" cy="2992363"/>
          </a:xfrm>
        </p:grpSpPr>
        <p:sp>
          <p:nvSpPr>
            <p:cNvPr id="6" name="타원형 설명선 2">
              <a:extLst>
                <a:ext uri="{FF2B5EF4-FFF2-40B4-BE49-F238E27FC236}">
                  <a16:creationId xmlns:a16="http://schemas.microsoft.com/office/drawing/2014/main" id="{3C5C64EB-86F3-4BFA-BC37-710247C8BBFD}"/>
                </a:ext>
              </a:extLst>
            </p:cNvPr>
            <p:cNvSpPr/>
            <p:nvPr/>
          </p:nvSpPr>
          <p:spPr bwMode="auto">
            <a:xfrm>
              <a:off x="5273030" y="1352550"/>
              <a:ext cx="3489970" cy="2897113"/>
            </a:xfrm>
            <a:prstGeom prst="wedgeEllipseCallout">
              <a:avLst>
                <a:gd name="adj1" fmla="val -38716"/>
                <a:gd name="adj2" fmla="val 58171"/>
              </a:avLst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타원형 설명선 4">
              <a:extLst>
                <a:ext uri="{FF2B5EF4-FFF2-40B4-BE49-F238E27FC236}">
                  <a16:creationId xmlns:a16="http://schemas.microsoft.com/office/drawing/2014/main" id="{A34B5509-D356-4A50-B4FA-738D233EEE6E}"/>
                </a:ext>
              </a:extLst>
            </p:cNvPr>
            <p:cNvSpPr/>
            <p:nvPr/>
          </p:nvSpPr>
          <p:spPr bwMode="auto">
            <a:xfrm>
              <a:off x="5196830" y="1323975"/>
              <a:ext cx="3489970" cy="2897113"/>
            </a:xfrm>
            <a:prstGeom prst="wedgeEllipseCallout">
              <a:avLst>
                <a:gd name="adj1" fmla="val -36912"/>
                <a:gd name="adj2" fmla="val 59135"/>
              </a:avLst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ACFB794E-469C-4DB9-9BB6-99CA6A59D345}"/>
                </a:ext>
              </a:extLst>
            </p:cNvPr>
            <p:cNvSpPr/>
            <p:nvPr/>
          </p:nvSpPr>
          <p:spPr bwMode="auto">
            <a:xfrm>
              <a:off x="5311130" y="1409700"/>
              <a:ext cx="3489970" cy="2897113"/>
            </a:xfrm>
            <a:prstGeom prst="wedgeEllipseCallout">
              <a:avLst>
                <a:gd name="adj1" fmla="val -39595"/>
                <a:gd name="adj2" fmla="val 56393"/>
              </a:avLst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9" name="타원형 설명선 6">
              <a:extLst>
                <a:ext uri="{FF2B5EF4-FFF2-40B4-BE49-F238E27FC236}">
                  <a16:creationId xmlns:a16="http://schemas.microsoft.com/office/drawing/2014/main" id="{6596E25D-B0B4-4CC2-B5C3-8F15BEC0A358}"/>
                </a:ext>
              </a:extLst>
            </p:cNvPr>
            <p:cNvSpPr/>
            <p:nvPr/>
          </p:nvSpPr>
          <p:spPr bwMode="auto">
            <a:xfrm>
              <a:off x="5349230" y="1314450"/>
              <a:ext cx="3489970" cy="2897113"/>
            </a:xfrm>
            <a:prstGeom prst="wedgeEllipseCallout">
              <a:avLst>
                <a:gd name="adj1" fmla="val -40104"/>
                <a:gd name="adj2" fmla="val 58323"/>
              </a:avLst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2FF59AE3-4311-4E3B-ADD7-98FFEE6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91" y="4868301"/>
            <a:ext cx="50994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4000" b="1" kern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r" defTabSz="914400" eaLnBrk="1" hangingPunct="1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3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89908-A5C0-45B9-A9EB-8C542FB9785F}"/>
              </a:ext>
            </a:extLst>
          </p:cNvPr>
          <p:cNvSpPr txBox="1"/>
          <p:nvPr userDrawn="1"/>
        </p:nvSpPr>
        <p:spPr>
          <a:xfrm>
            <a:off x="1907704" y="187792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srgbClr val="205D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832" y="3234680"/>
            <a:ext cx="5904656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32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eaLnBrk="1" latinLnBrk="0" hangingPunct="1">
              <a:spcBef>
                <a:spcPts val="1000"/>
              </a:spcBef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523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702" y="2442592"/>
            <a:ext cx="6937770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40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latinLnBrk="0">
              <a:spcBef>
                <a:spcPts val="1000"/>
              </a:spcBef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6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사용자 지정 레이아웃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1909505"/>
          </a:xfrm>
        </p:spPr>
        <p:txBody>
          <a:bodyPr/>
          <a:lstStyle>
            <a:lvl1pPr marL="444500" indent="-444500">
              <a:lnSpc>
                <a:spcPct val="200000"/>
              </a:lnSpc>
              <a:buClr>
                <a:srgbClr val="37373A"/>
              </a:buClr>
              <a:buSzPct val="120000"/>
              <a:buFont typeface="+mj-lt"/>
              <a:buAutoNum type="arabicPeriod"/>
              <a:defRPr sz="2000">
                <a:solidFill>
                  <a:srgbClr val="37373A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-1" y="0"/>
            <a:ext cx="2683381" cy="6858000"/>
          </a:xfrm>
          <a:prstGeom prst="rect">
            <a:avLst/>
          </a:prstGeom>
          <a:solidFill>
            <a:srgbClr val="B8C1D0">
              <a:alpha val="79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5283" y="86076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>
                <a:latin typeface="+mn-ea"/>
                <a:ea typeface="+mn-ea"/>
              </a:rPr>
              <a:t>목 차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777382" y="0"/>
            <a:ext cx="0" cy="6858000"/>
          </a:xfrm>
          <a:prstGeom prst="line">
            <a:avLst/>
          </a:prstGeom>
          <a:ln>
            <a:solidFill>
              <a:srgbClr val="EAEAE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609502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4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7239-42BC-4A3E-83D3-3B042D0A2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A4E0DB-A543-4066-8B7E-2A430BBAC0F8}"/>
              </a:ext>
            </a:extLst>
          </p:cNvPr>
          <p:cNvGrpSpPr/>
          <p:nvPr userDrawn="1"/>
        </p:nvGrpSpPr>
        <p:grpSpPr>
          <a:xfrm>
            <a:off x="3458358" y="6309320"/>
            <a:ext cx="2227279" cy="299084"/>
            <a:chOff x="6468486" y="6249660"/>
            <a:chExt cx="2227279" cy="299084"/>
          </a:xfrm>
        </p:grpSpPr>
        <p:pic>
          <p:nvPicPr>
            <p:cNvPr id="5" name="Picture 30" descr="TTA로고만듦1">
              <a:extLst>
                <a:ext uri="{FF2B5EF4-FFF2-40B4-BE49-F238E27FC236}">
                  <a16:creationId xmlns:a16="http://schemas.microsoft.com/office/drawing/2014/main" id="{8118AA19-A5DC-426A-9C37-95275F26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486" y="6249660"/>
              <a:ext cx="494104" cy="29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" descr="ci_text">
              <a:extLst>
                <a:ext uri="{FF2B5EF4-FFF2-40B4-BE49-F238E27FC236}">
                  <a16:creationId xmlns:a16="http://schemas.microsoft.com/office/drawing/2014/main" id="{0FB341C4-21A7-40B0-9252-6424EDAC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36" y="6279481"/>
              <a:ext cx="1683329" cy="2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A81095-A498-4FB6-A67D-170CD92C4DEE}"/>
              </a:ext>
            </a:extLst>
          </p:cNvPr>
          <p:cNvSpPr txBox="1"/>
          <p:nvPr userDrawn="1"/>
        </p:nvSpPr>
        <p:spPr>
          <a:xfrm>
            <a:off x="3105093" y="2857409"/>
            <a:ext cx="2933816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1" lang="en-US" altLang="ko-KR" sz="48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kumimoji="1" lang="ko-KR" altLang="en-US" sz="2400" b="1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67372A8-CF79-41B7-81A7-E702AE0B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1227" y="4941168"/>
            <a:ext cx="2361544" cy="40011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20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defTabSz="914400" eaLnBrk="1" hangingPunct="1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653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51604" y="3257877"/>
            <a:ext cx="5226642" cy="691238"/>
          </a:xfrm>
        </p:spPr>
        <p:txBody>
          <a:bodyPr/>
          <a:lstStyle>
            <a:lvl1pPr>
              <a:defRPr lang="ko-KR" altLang="en-US" sz="2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2B113B"/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293188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38100" dist="25400" dir="5400000" algn="t" rotWithShape="0">
              <a:schemeClr val="tx1">
                <a:lumMod val="50000"/>
                <a:lumOff val="5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013" y="1546791"/>
            <a:ext cx="1478423" cy="1301576"/>
          </a:xfrm>
        </p:spPr>
        <p:txBody>
          <a:bodyPr anchor="t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  <a:defRPr lang="ko-KR" altLang="en-US" sz="8000" b="1" kern="1200" dirty="0">
                <a:solidFill>
                  <a:srgbClr val="255D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87723" y="2054738"/>
            <a:ext cx="6893339" cy="793627"/>
          </a:xfrm>
        </p:spPr>
        <p:txBody>
          <a:bodyPr/>
          <a:lstStyle>
            <a:lvl1pPr>
              <a:defRPr lang="ko-KR" altLang="en-US" sz="4000" b="1" kern="1200" dirty="0">
                <a:solidFill>
                  <a:srgbClr val="3737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0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182769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182769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200" b="1" dirty="0">
                <a:solidFill>
                  <a:srgbClr val="333333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804049"/>
            <a:ext cx="8582025" cy="3324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105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31" y="76201"/>
            <a:ext cx="6049108" cy="5254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8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231" y="2746249"/>
            <a:ext cx="6049108" cy="5254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0F19E55A-C70D-F04D-AFBC-8F8F0E51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C6507-5B4F-E948-8BD5-141D4ADF1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2016 Software Engineering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D223A-A1F4-7D4A-8FDF-3471071DB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6846-CBFA-FC4D-B8C7-6F875A0B0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580311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27631" y="6605321"/>
            <a:ext cx="537244" cy="252680"/>
          </a:xfrm>
        </p:spPr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7" y="181783"/>
            <a:ext cx="6893339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909" y="764502"/>
            <a:ext cx="8480413" cy="4083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 flipH="1" flipV="1">
            <a:off x="-7" y="-6"/>
            <a:ext cx="9144003" cy="54000"/>
          </a:xfrm>
          <a:prstGeom prst="rect">
            <a:avLst/>
          </a:prstGeom>
          <a:solidFill>
            <a:srgbClr val="255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 rot="16200000">
            <a:off x="4362942" y="2085483"/>
            <a:ext cx="418122" cy="9144006"/>
          </a:xfrm>
          <a:custGeom>
            <a:avLst/>
            <a:gdLst>
              <a:gd name="connsiteX0" fmla="*/ 418122 w 418122"/>
              <a:gd name="connsiteY0" fmla="*/ 9144006 h 9144006"/>
              <a:gd name="connsiteX1" fmla="*/ 3 w 418122"/>
              <a:gd name="connsiteY1" fmla="*/ 9144006 h 9144006"/>
              <a:gd name="connsiteX2" fmla="*/ 3 w 418122"/>
              <a:gd name="connsiteY2" fmla="*/ 9144003 h 9144006"/>
              <a:gd name="connsiteX3" fmla="*/ 0 w 418122"/>
              <a:gd name="connsiteY3" fmla="*/ 9144003 h 9144006"/>
              <a:gd name="connsiteX4" fmla="*/ 1 w 418122"/>
              <a:gd name="connsiteY4" fmla="*/ 0 h 9144006"/>
              <a:gd name="connsiteX5" fmla="*/ 96960 w 418122"/>
              <a:gd name="connsiteY5" fmla="*/ 0 h 9144006"/>
              <a:gd name="connsiteX6" fmla="*/ 96960 w 418122"/>
              <a:gd name="connsiteY6" fmla="*/ 8746483 h 91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122" h="9144006">
                <a:moveTo>
                  <a:pt x="418122" y="9144006"/>
                </a:moveTo>
                <a:lnTo>
                  <a:pt x="3" y="9144006"/>
                </a:lnTo>
                <a:lnTo>
                  <a:pt x="3" y="9144003"/>
                </a:lnTo>
                <a:lnTo>
                  <a:pt x="0" y="9144003"/>
                </a:lnTo>
                <a:lnTo>
                  <a:pt x="1" y="0"/>
                </a:lnTo>
                <a:lnTo>
                  <a:pt x="96960" y="0"/>
                </a:lnTo>
                <a:lnTo>
                  <a:pt x="96960" y="8746483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8900000">
              <a:schemeClr val="tx1">
                <a:lumMod val="75000"/>
                <a:lumOff val="2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040"/>
          <p:cNvSpPr>
            <a:spLocks noGrp="1" noChangeArrowheads="1"/>
          </p:cNvSpPr>
          <p:nvPr userDrawn="1"/>
        </p:nvSpPr>
        <p:spPr bwMode="black">
          <a:xfrm>
            <a:off x="8790676" y="6575551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i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i="1" dirty="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16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4" r:id="rId4"/>
    <p:sldLayoutId id="2147483677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7" r:id="rId14"/>
    <p:sldLayoutId id="2147483700" r:id="rId15"/>
    <p:sldLayoutId id="2147483701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000"/>
        </a:spcBef>
        <a:spcAft>
          <a:spcPts val="400"/>
        </a:spcAft>
        <a:buClr>
          <a:srgbClr val="02248C"/>
        </a:buClr>
        <a:buFontTx/>
        <a:buBlip>
          <a:blip r:embed="rId18"/>
        </a:buBlip>
        <a:defRPr sz="1600" b="0" kern="1200">
          <a:solidFill>
            <a:srgbClr val="2B113B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0" hangingPunct="1">
        <a:lnSpc>
          <a:spcPct val="110000"/>
        </a:lnSpc>
        <a:spcBef>
          <a:spcPts val="500"/>
        </a:spcBef>
        <a:buClr>
          <a:srgbClr val="6D6E72"/>
        </a:buClr>
        <a:buSzPct val="80000"/>
        <a:buFont typeface="Arial" panose="020B0604020202020204" pitchFamily="34" charset="0"/>
        <a:buChar char="•"/>
        <a:tabLst>
          <a:tab pos="53498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1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도출 가이드라인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11E6C5-562B-DB88-3ADF-74F54E6AA8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037DFDC7-1588-17E7-338E-83E328DE5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725735"/>
              </p:ext>
            </p:extLst>
          </p:nvPr>
        </p:nvGraphicFramePr>
        <p:xfrm>
          <a:off x="121918" y="612209"/>
          <a:ext cx="8945882" cy="6336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9">
                  <a:extLst>
                    <a:ext uri="{9D8B030D-6E8A-4147-A177-3AD203B41FA5}">
                      <a16:colId xmlns:a16="http://schemas.microsoft.com/office/drawing/2014/main" val="3926402013"/>
                    </a:ext>
                  </a:extLst>
                </a:gridCol>
                <a:gridCol w="3373875">
                  <a:extLst>
                    <a:ext uri="{9D8B030D-6E8A-4147-A177-3AD203B41FA5}">
                      <a16:colId xmlns:a16="http://schemas.microsoft.com/office/drawing/2014/main" val="2435813285"/>
                    </a:ext>
                  </a:extLst>
                </a:gridCol>
                <a:gridCol w="4199168">
                  <a:extLst>
                    <a:ext uri="{9D8B030D-6E8A-4147-A177-3AD203B41FA5}">
                      <a16:colId xmlns:a16="http://schemas.microsoft.com/office/drawing/2014/main" val="3244177457"/>
                    </a:ext>
                  </a:extLst>
                </a:gridCol>
              </a:tblGrid>
              <a:tr h="2348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Stakeholder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1072"/>
                  </a:ext>
                </a:extLst>
              </a:tr>
              <a:tr h="2755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연구소 외 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영업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옵션체택율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판매물량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예측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판매가 제안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판매 </a:t>
                      </a:r>
                      <a:r>
                        <a:rPr lang="ko-KR" altLang="en-US" sz="1200" dirty="0" err="1"/>
                        <a:t>소구</a:t>
                      </a:r>
                      <a:r>
                        <a:rPr lang="ko-KR" altLang="en-US" sz="1200" dirty="0"/>
                        <a:t> 활용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96732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경쟁사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관련기술 동향 파악 및 제안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959598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재경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투자비 제안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58485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품질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품질 확보 및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780619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개발가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부품 업체 지정 및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66007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홍보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기술 홍보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59678"/>
                  </a:ext>
                </a:extLst>
              </a:tr>
              <a:tr h="391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연구소 조직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 </a:t>
                      </a:r>
                      <a:r>
                        <a:rPr lang="en-US" altLang="ko-KR" sz="1200" dirty="0"/>
                        <a:t>UX </a:t>
                      </a:r>
                      <a:r>
                        <a:rPr lang="ko-KR" altLang="en-US" sz="1200" dirty="0"/>
                        <a:t>개발팀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 사용성 제안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810786"/>
                  </a:ext>
                </a:extLst>
              </a:tr>
              <a:tr h="1342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클러스터 표시 기능 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평가 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클러스터 표시 기능 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397261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신호 라우팅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신호 라우팅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003150"/>
                  </a:ext>
                </a:extLst>
              </a:tr>
              <a:tr h="25966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SEA </a:t>
                      </a:r>
                      <a:r>
                        <a:rPr lang="ko-KR" altLang="en-US" sz="1200" dirty="0"/>
                        <a:t>기능 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평가 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SEA </a:t>
                      </a:r>
                      <a:r>
                        <a:rPr lang="ko-KR" altLang="en-US" sz="1200" dirty="0"/>
                        <a:t>기능 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평가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926915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ESC </a:t>
                      </a:r>
                      <a:r>
                        <a:rPr lang="ko-KR" altLang="en-US" sz="1200" dirty="0"/>
                        <a:t>제어기 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평가팀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전복 기능 판단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19235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윈도우 잠금 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평가팀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윈도우 잠금 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705709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Outside Mirror </a:t>
                      </a:r>
                      <a:r>
                        <a:rPr lang="ko-KR" altLang="en-US" sz="1200" dirty="0"/>
                        <a:t>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평가팀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Outside Mirror </a:t>
                      </a:r>
                      <a:r>
                        <a:rPr lang="ko-KR" altLang="en-US" sz="1200" dirty="0"/>
                        <a:t>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16218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Seatbelt Reminder </a:t>
                      </a:r>
                      <a:r>
                        <a:rPr lang="ko-KR" altLang="en-US" sz="1200" dirty="0"/>
                        <a:t>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평가팀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Seatbelt Reminder </a:t>
                      </a:r>
                      <a:r>
                        <a:rPr lang="ko-KR" altLang="en-US" sz="1200" dirty="0"/>
                        <a:t>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05776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도어 잠금 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평가팀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도어 잠금 설계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970264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법규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인증 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관련 법규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인증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691397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매니지먼트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70103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Pilot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시작차</a:t>
                      </a:r>
                      <a:r>
                        <a:rPr lang="ko-KR" altLang="en-US" sz="1200" dirty="0"/>
                        <a:t>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29572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운전자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전자식 </a:t>
                      </a:r>
                      <a:r>
                        <a:rPr lang="ko-KR" altLang="en-US" sz="1200" dirty="0" err="1"/>
                        <a:t>차일드락</a:t>
                      </a:r>
                      <a:r>
                        <a:rPr lang="ko-KR" altLang="en-US" sz="1200" dirty="0"/>
                        <a:t> 작동 </a:t>
                      </a:r>
                      <a:r>
                        <a:rPr lang="en-US" altLang="ko-KR" sz="1200" dirty="0"/>
                        <a:t>On/Off </a:t>
                      </a:r>
                      <a:r>
                        <a:rPr lang="ko-KR" altLang="en-US" sz="1200" dirty="0"/>
                        <a:t>주체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297206"/>
                  </a:ext>
                </a:extLst>
              </a:tr>
              <a:tr h="39147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열 동승자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전자식 </a:t>
                      </a:r>
                      <a:r>
                        <a:rPr lang="ko-KR" altLang="en-US" sz="1200" dirty="0" err="1"/>
                        <a:t>차일드락</a:t>
                      </a:r>
                      <a:r>
                        <a:rPr lang="ko-KR" altLang="en-US" sz="1200" dirty="0"/>
                        <a:t> 도어 래치 작동 주체 및 보호 대상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976160"/>
                  </a:ext>
                </a:extLst>
              </a:tr>
              <a:tr h="2348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Target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Vehicle (</a:t>
                      </a:r>
                      <a:r>
                        <a:rPr lang="ko-KR" altLang="en-US" sz="1200" dirty="0"/>
                        <a:t>차량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자전거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오토바이 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전자식 </a:t>
                      </a:r>
                      <a:r>
                        <a:rPr lang="ko-KR" altLang="en-US" sz="1200" dirty="0" err="1"/>
                        <a:t>차일드락</a:t>
                      </a:r>
                      <a:r>
                        <a:rPr lang="ko-KR" altLang="en-US" sz="1200" dirty="0"/>
                        <a:t> 작동 제어 목표 인자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701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3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3D4E2F-640E-BE4E-100D-5EFA31915F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2314" y="116520"/>
            <a:ext cx="8479371" cy="6855780"/>
          </a:xfrm>
        </p:spPr>
        <p:txBody>
          <a:bodyPr/>
          <a:lstStyle/>
          <a:p>
            <a:r>
              <a:rPr lang="ko-KR" altLang="en-US" dirty="0"/>
              <a:t>이해관계자 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사람 </a:t>
            </a:r>
            <a:r>
              <a:rPr lang="en-US" altLang="ko-KR" dirty="0"/>
              <a:t>: </a:t>
            </a:r>
            <a:r>
              <a:rPr lang="ko-KR" altLang="en-US" dirty="0"/>
              <a:t>운전자</a:t>
            </a:r>
            <a:r>
              <a:rPr lang="en-US" altLang="ko-KR" dirty="0"/>
              <a:t>, </a:t>
            </a:r>
            <a:r>
              <a:rPr lang="ko-KR" altLang="en-US" dirty="0" err="1"/>
              <a:t>후석</a:t>
            </a:r>
            <a:r>
              <a:rPr lang="ko-KR" altLang="en-US" dirty="0"/>
              <a:t> 탑승객</a:t>
            </a:r>
            <a:r>
              <a:rPr lang="en-US" altLang="ko-KR" dirty="0"/>
              <a:t>, </a:t>
            </a:r>
            <a:r>
              <a:rPr lang="ko-KR" altLang="en-US" dirty="0"/>
              <a:t>설계자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부품</a:t>
            </a:r>
            <a:r>
              <a:rPr lang="en-US" altLang="ko-KR" dirty="0"/>
              <a:t>:  </a:t>
            </a:r>
            <a:r>
              <a:rPr lang="ko-KR" altLang="en-US" dirty="0" err="1"/>
              <a:t>후측방</a:t>
            </a:r>
            <a:r>
              <a:rPr lang="ko-KR" altLang="en-US" dirty="0"/>
              <a:t> 레이더</a:t>
            </a:r>
            <a:r>
              <a:rPr lang="en-US" altLang="ko-KR" dirty="0"/>
              <a:t>, </a:t>
            </a:r>
            <a:r>
              <a:rPr lang="ko-KR" altLang="en-US" dirty="0"/>
              <a:t>클러스터 </a:t>
            </a:r>
            <a:r>
              <a:rPr lang="en-US" altLang="ko-KR" dirty="0"/>
              <a:t>, ICU, </a:t>
            </a:r>
            <a:r>
              <a:rPr lang="ko-KR" altLang="en-US" dirty="0"/>
              <a:t>사이드 미러 </a:t>
            </a:r>
            <a:r>
              <a:rPr lang="en-US" altLang="ko-KR" dirty="0"/>
              <a:t>, </a:t>
            </a:r>
            <a:r>
              <a:rPr lang="ko-KR" altLang="en-US" dirty="0"/>
              <a:t>시트 벨트 </a:t>
            </a:r>
            <a:r>
              <a:rPr lang="ko-KR" altLang="en-US" dirty="0" err="1"/>
              <a:t>리마인더</a:t>
            </a:r>
            <a:r>
              <a:rPr lang="en-US" altLang="ko-KR" dirty="0"/>
              <a:t>, </a:t>
            </a:r>
            <a:r>
              <a:rPr lang="ko-KR" altLang="en-US" dirty="0" err="1"/>
              <a:t>도어락</a:t>
            </a:r>
            <a:r>
              <a:rPr lang="ko-KR" altLang="en-US" dirty="0"/>
              <a:t> 버튼</a:t>
            </a:r>
            <a:r>
              <a:rPr lang="en-US" altLang="ko-KR" dirty="0"/>
              <a:t>,</a:t>
            </a:r>
            <a:r>
              <a:rPr lang="ko-KR" altLang="en-US" dirty="0"/>
              <a:t> 도어 래치</a:t>
            </a:r>
            <a:endParaRPr lang="en-US" altLang="ko-KR" dirty="0"/>
          </a:p>
          <a:p>
            <a:r>
              <a:rPr lang="ko-KR" altLang="en-US" dirty="0"/>
              <a:t>이해관계가 </a:t>
            </a:r>
            <a:r>
              <a:rPr lang="en-US" altLang="ko-KR" dirty="0"/>
              <a:t>Needs</a:t>
            </a:r>
          </a:p>
          <a:p>
            <a:pPr lvl="1"/>
            <a:r>
              <a:rPr lang="ko-KR" altLang="en-US" dirty="0"/>
              <a:t>대전제</a:t>
            </a:r>
            <a:r>
              <a:rPr lang="en-US" altLang="ko-KR" dirty="0"/>
              <a:t>: </a:t>
            </a:r>
            <a:r>
              <a:rPr lang="ko-KR" altLang="en-US" dirty="0" err="1"/>
              <a:t>후석</a:t>
            </a:r>
            <a:r>
              <a:rPr lang="ko-KR" altLang="en-US" dirty="0"/>
              <a:t> 승객이 내릴 때 </a:t>
            </a:r>
            <a:r>
              <a:rPr lang="ko-KR" altLang="en-US" dirty="0" err="1"/>
              <a:t>안전해야함</a:t>
            </a:r>
            <a:endParaRPr lang="en-US" altLang="ko-KR" dirty="0"/>
          </a:p>
          <a:p>
            <a:r>
              <a:rPr lang="ko-KR" altLang="en-US" dirty="0"/>
              <a:t>요구사항</a:t>
            </a:r>
            <a:endParaRPr lang="en-US" altLang="ko-KR" dirty="0"/>
          </a:p>
          <a:p>
            <a:pPr lvl="1"/>
            <a:r>
              <a:rPr lang="ko-KR" altLang="en-US" dirty="0"/>
              <a:t>기능 요구사항 </a:t>
            </a:r>
            <a:endParaRPr lang="en-US" altLang="ko-KR" dirty="0"/>
          </a:p>
          <a:p>
            <a:pPr lvl="2"/>
            <a:r>
              <a:rPr lang="ko-KR" altLang="en-US" dirty="0"/>
              <a:t>전자식 </a:t>
            </a:r>
            <a:r>
              <a:rPr lang="ko-KR" altLang="en-US" dirty="0" err="1"/>
              <a:t>차일드락</a:t>
            </a:r>
            <a:r>
              <a:rPr lang="ko-KR" altLang="en-US" dirty="0"/>
              <a:t> 버튼 </a:t>
            </a:r>
            <a:r>
              <a:rPr lang="en-US" altLang="ko-KR" dirty="0"/>
              <a:t>Push </a:t>
            </a:r>
            <a:r>
              <a:rPr lang="ko-KR" altLang="en-US" dirty="0"/>
              <a:t>시 전자식 </a:t>
            </a:r>
            <a:r>
              <a:rPr lang="ko-KR" altLang="en-US" dirty="0" err="1"/>
              <a:t>차일드락</a:t>
            </a:r>
            <a:r>
              <a:rPr lang="ko-KR" altLang="en-US" dirty="0"/>
              <a:t> 기능 작동하고 </a:t>
            </a:r>
            <a:r>
              <a:rPr lang="en-US" altLang="ko-KR" dirty="0"/>
              <a:t>Push </a:t>
            </a:r>
            <a:r>
              <a:rPr lang="ko-KR" altLang="en-US" dirty="0"/>
              <a:t>해제 시 전자식 </a:t>
            </a:r>
            <a:r>
              <a:rPr lang="ko-KR" altLang="en-US" dirty="0" err="1"/>
              <a:t>차일드락</a:t>
            </a:r>
            <a:r>
              <a:rPr lang="ko-KR" altLang="en-US" dirty="0"/>
              <a:t> 기능 작동 해제됨 </a:t>
            </a:r>
            <a:endParaRPr lang="en-US" altLang="ko-KR" dirty="0"/>
          </a:p>
          <a:p>
            <a:pPr lvl="2"/>
            <a:r>
              <a:rPr lang="ko-KR" altLang="en-US" dirty="0" err="1"/>
              <a:t>후측방</a:t>
            </a:r>
            <a:r>
              <a:rPr lang="ko-KR" altLang="en-US" dirty="0"/>
              <a:t> 차량 접근과 </a:t>
            </a:r>
            <a:r>
              <a:rPr lang="ko-KR" altLang="en-US" dirty="0" err="1"/>
              <a:t>후석</a:t>
            </a:r>
            <a:r>
              <a:rPr lang="ko-KR" altLang="en-US" dirty="0"/>
              <a:t> 승객 감지 시 전자식 </a:t>
            </a:r>
            <a:r>
              <a:rPr lang="ko-KR" altLang="en-US" dirty="0" err="1"/>
              <a:t>차일드락</a:t>
            </a:r>
            <a:r>
              <a:rPr lang="ko-KR" altLang="en-US" dirty="0"/>
              <a:t> 해제시도 </a:t>
            </a:r>
            <a:r>
              <a:rPr lang="ko-KR" altLang="en-US" dirty="0" err="1"/>
              <a:t>금지시켜야함</a:t>
            </a:r>
            <a:endParaRPr lang="en-US" altLang="ko-KR" dirty="0"/>
          </a:p>
          <a:p>
            <a:pPr lvl="2"/>
            <a:r>
              <a:rPr lang="ko-KR" altLang="en-US" dirty="0" err="1"/>
              <a:t>후측방</a:t>
            </a:r>
            <a:r>
              <a:rPr lang="ko-KR" altLang="en-US" dirty="0"/>
              <a:t> 차량 접근 시 경고음 </a:t>
            </a:r>
            <a:r>
              <a:rPr lang="en-US" altLang="ko-KR" dirty="0"/>
              <a:t>+ </a:t>
            </a:r>
            <a:r>
              <a:rPr lang="ko-KR" altLang="en-US" dirty="0"/>
              <a:t>도어 잠금 유지 해야함</a:t>
            </a:r>
            <a:endParaRPr lang="en-US" altLang="ko-KR" dirty="0"/>
          </a:p>
          <a:p>
            <a:pPr lvl="2"/>
            <a:r>
              <a:rPr lang="ko-KR" altLang="en-US" dirty="0"/>
              <a:t>차량 충돌 감지 </a:t>
            </a:r>
            <a:r>
              <a:rPr lang="en-US" altLang="ko-KR" dirty="0"/>
              <a:t>(ex. </a:t>
            </a:r>
            <a:r>
              <a:rPr lang="ko-KR" altLang="en-US" dirty="0"/>
              <a:t>에어백 전개 시</a:t>
            </a:r>
            <a:r>
              <a:rPr lang="en-US" altLang="ko-KR" dirty="0"/>
              <a:t>), </a:t>
            </a:r>
            <a:r>
              <a:rPr lang="ko-KR" altLang="en-US" dirty="0"/>
              <a:t>엔진 </a:t>
            </a:r>
            <a:r>
              <a:rPr lang="en-US" altLang="ko-KR" dirty="0"/>
              <a:t>Stall, </a:t>
            </a:r>
            <a:r>
              <a:rPr lang="ko-KR" altLang="en-US" dirty="0"/>
              <a:t>전원 </a:t>
            </a:r>
            <a:r>
              <a:rPr lang="en-US" altLang="ko-KR" dirty="0" err="1"/>
              <a:t>ShutDown</a:t>
            </a:r>
            <a:r>
              <a:rPr lang="en-US" altLang="ko-KR" dirty="0"/>
              <a:t> </a:t>
            </a:r>
            <a:r>
              <a:rPr lang="ko-KR" altLang="en-US" dirty="0"/>
              <a:t>일 때 도어 잠금 해제 되어야 함</a:t>
            </a:r>
            <a:endParaRPr lang="en-US" altLang="ko-KR" dirty="0"/>
          </a:p>
          <a:p>
            <a:pPr lvl="2"/>
            <a:r>
              <a:rPr lang="en-US" altLang="ko-KR" dirty="0"/>
              <a:t>Key On </a:t>
            </a:r>
            <a:r>
              <a:rPr lang="ko-KR" altLang="en-US" dirty="0"/>
              <a:t>시 이전 상태 유지함</a:t>
            </a:r>
            <a:endParaRPr lang="en-US" altLang="ko-KR" dirty="0"/>
          </a:p>
          <a:p>
            <a:pPr lvl="1"/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  <a:endParaRPr lang="en-US" altLang="ko-KR" dirty="0"/>
          </a:p>
          <a:p>
            <a:pPr lvl="2"/>
            <a:r>
              <a:rPr lang="ko-KR" altLang="en-US" dirty="0"/>
              <a:t>사용자 기능 </a:t>
            </a:r>
            <a:r>
              <a:rPr lang="en-US" altLang="ko-KR" dirty="0"/>
              <a:t>On/Off</a:t>
            </a:r>
            <a:r>
              <a:rPr lang="ko-KR" altLang="en-US" dirty="0"/>
              <a:t> 명령 입력 후 </a:t>
            </a:r>
            <a:r>
              <a:rPr lang="en-US" altLang="ko-KR" dirty="0"/>
              <a:t>500ms </a:t>
            </a:r>
            <a:r>
              <a:rPr lang="ko-KR" altLang="en-US" dirty="0"/>
              <a:t>이내 작동과 버튼 내 인디케이터 </a:t>
            </a:r>
            <a:r>
              <a:rPr lang="en-US" altLang="ko-KR" dirty="0"/>
              <a:t>LED</a:t>
            </a:r>
            <a:r>
              <a:rPr lang="ko-KR" altLang="en-US" dirty="0"/>
              <a:t>가 </a:t>
            </a:r>
            <a:r>
              <a:rPr lang="en-US" altLang="ko-KR" dirty="0"/>
              <a:t>Push </a:t>
            </a:r>
            <a:r>
              <a:rPr lang="ko-KR" altLang="en-US" dirty="0"/>
              <a:t>시 </a:t>
            </a:r>
            <a:r>
              <a:rPr lang="en-US" altLang="ko-KR" dirty="0"/>
              <a:t>On, Push </a:t>
            </a:r>
            <a:r>
              <a:rPr lang="ko-KR" altLang="en-US" dirty="0"/>
              <a:t>해제 시 </a:t>
            </a:r>
            <a:r>
              <a:rPr lang="en-US" altLang="ko-KR" dirty="0"/>
              <a:t>Off </a:t>
            </a:r>
            <a:r>
              <a:rPr lang="ko-KR" altLang="en-US" dirty="0"/>
              <a:t>될 것</a:t>
            </a:r>
            <a:endParaRPr lang="en-US" altLang="ko-KR" dirty="0"/>
          </a:p>
          <a:p>
            <a:pPr lvl="1"/>
            <a:r>
              <a:rPr lang="ko-KR" altLang="en-US" dirty="0"/>
              <a:t>반드시 만족 </a:t>
            </a:r>
            <a:r>
              <a:rPr lang="ko-KR" altLang="en-US" dirty="0" err="1"/>
              <a:t>해야하는</a:t>
            </a:r>
            <a:r>
              <a:rPr lang="ko-KR" altLang="en-US" dirty="0"/>
              <a:t> 요건</a:t>
            </a:r>
            <a:endParaRPr lang="en-US" altLang="ko-KR" dirty="0"/>
          </a:p>
          <a:p>
            <a:pPr lvl="2"/>
            <a:r>
              <a:rPr lang="en-US" altLang="ko-KR" dirty="0"/>
              <a:t>NCAP </a:t>
            </a:r>
            <a:r>
              <a:rPr lang="ko-KR" altLang="en-US" dirty="0"/>
              <a:t>시나리오 는 반드시 만족해야 함 </a:t>
            </a:r>
            <a:r>
              <a:rPr lang="en-US" altLang="ko-KR" dirty="0"/>
              <a:t>(</a:t>
            </a:r>
            <a:r>
              <a:rPr lang="ko-KR" altLang="en-US" dirty="0"/>
              <a:t>목표</a:t>
            </a:r>
            <a:r>
              <a:rPr lang="en-US" altLang="ko-KR" dirty="0"/>
              <a:t>) ex): 7m </a:t>
            </a:r>
            <a:r>
              <a:rPr lang="ko-KR" altLang="en-US" dirty="0"/>
              <a:t>이내에서 감지 될 것</a:t>
            </a:r>
            <a:endParaRPr lang="en-US" altLang="ko-KR" dirty="0"/>
          </a:p>
          <a:p>
            <a:pPr lvl="1"/>
            <a:r>
              <a:rPr lang="ko-KR" altLang="en-US" dirty="0"/>
              <a:t>반드시 수행하지 말아야 하는 요건</a:t>
            </a:r>
            <a:endParaRPr lang="en-US" altLang="ko-KR" dirty="0"/>
          </a:p>
          <a:p>
            <a:pPr lvl="2"/>
            <a:r>
              <a:rPr lang="ko-KR" altLang="en-US" dirty="0"/>
              <a:t>차량 충돌 감지 </a:t>
            </a:r>
            <a:r>
              <a:rPr lang="en-US" altLang="ko-KR" dirty="0"/>
              <a:t>(ex. </a:t>
            </a:r>
            <a:r>
              <a:rPr lang="ko-KR" altLang="en-US" dirty="0"/>
              <a:t>에어백 전개 시</a:t>
            </a:r>
            <a:r>
              <a:rPr lang="en-US" altLang="ko-KR" dirty="0"/>
              <a:t>), </a:t>
            </a:r>
            <a:r>
              <a:rPr lang="ko-KR" altLang="en-US" dirty="0"/>
              <a:t>엔진 </a:t>
            </a:r>
            <a:r>
              <a:rPr lang="en-US" altLang="ko-KR" dirty="0"/>
              <a:t>Stall, </a:t>
            </a:r>
            <a:r>
              <a:rPr lang="ko-KR" altLang="en-US" dirty="0"/>
              <a:t>전원 </a:t>
            </a:r>
            <a:r>
              <a:rPr lang="en-US" altLang="ko-KR" dirty="0" err="1"/>
              <a:t>ShutDown</a:t>
            </a:r>
            <a:r>
              <a:rPr lang="en-US" altLang="ko-KR" dirty="0"/>
              <a:t> </a:t>
            </a:r>
            <a:r>
              <a:rPr lang="ko-KR" altLang="en-US" dirty="0"/>
              <a:t>일 때 도어 잠금 해제 되어야 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각 요구사항 우선 순위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34988" lvl="2" indent="0">
              <a:buNone/>
            </a:pP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84252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2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9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13232</TotalTime>
  <Words>376</Words>
  <Application>Microsoft Office PowerPoint</Application>
  <PresentationFormat>화면 슬라이드 쇼(4:3)</PresentationFormat>
  <Paragraphs>73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9" baseType="lpstr">
      <vt:lpstr>굴림</vt:lpstr>
      <vt:lpstr>나눔고딕 ExtraBold</vt:lpstr>
      <vt:lpstr>나눔명조</vt:lpstr>
      <vt:lpstr>나눔바른고딕</vt:lpstr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Arial</vt:lpstr>
      <vt:lpstr>Bahnschrift SemiBold Condensed</vt:lpstr>
      <vt:lpstr>Calibri</vt:lpstr>
      <vt:lpstr>Times New Roman</vt:lpstr>
      <vt:lpstr>Wingdings</vt:lpstr>
      <vt:lpstr>2_Office 테마</vt:lpstr>
      <vt:lpstr>20_기본 디자인</vt:lpstr>
      <vt:lpstr>1. 이해관계자 도출 가이드라인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EUNBI</dc:creator>
  <cp:lastModifiedBy>user</cp:lastModifiedBy>
  <cp:revision>1282</cp:revision>
  <dcterms:created xsi:type="dcterms:W3CDTF">2016-10-21T05:24:48Z</dcterms:created>
  <dcterms:modified xsi:type="dcterms:W3CDTF">2022-10-07T01:52:31Z</dcterms:modified>
</cp:coreProperties>
</file>