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18"/>
      </p:cViewPr>
      <p:guideLst>
        <p:guide orient="horz" pos="391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  <a:r>
              <a:rPr lang="ko-KR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시스템을 사용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?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구매하고 판매</a:t>
            </a:r>
            <a:r>
              <a:rPr lang="ko-KR" altLang="en-US" sz="1600" dirty="0"/>
              <a:t>하는지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안전이나 품질의 영향을 받는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기능이나 성능에 제한을 주는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경쟁</a:t>
            </a:r>
            <a:r>
              <a:rPr lang="en-US" altLang="ko-KR" sz="1600" dirty="0"/>
              <a:t> </a:t>
            </a:r>
            <a:r>
              <a:rPr lang="ko-KR" altLang="en-US" sz="1600" dirty="0"/>
              <a:t>상대 벤치마킹 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marR="0" indent="-34290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시스템을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검증하고</a:t>
            </a:r>
            <a:r>
              <a:rPr lang="en-US" altLang="ko-KR" sz="1600" dirty="0"/>
              <a:t>, </a:t>
            </a:r>
            <a:r>
              <a:rPr lang="ko-KR" altLang="ko-KR" sz="1600" dirty="0"/>
              <a:t>유지보수 </a:t>
            </a:r>
            <a:r>
              <a:rPr lang="ko-KR" altLang="en-US" sz="1600" dirty="0"/>
              <a:t>하는지 고려하였는</a:t>
            </a:r>
            <a:r>
              <a:rPr lang="ko-KR" altLang="ko-KR" sz="1600" dirty="0"/>
              <a:t>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 개발을 위해 </a:t>
            </a:r>
            <a:r>
              <a:rPr lang="ko-KR" altLang="en-US" sz="1600" dirty="0"/>
              <a:t>필요한 기술을 개발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제공한느</a:t>
            </a:r>
            <a:r>
              <a:rPr lang="ko-KR" altLang="en-US" sz="1600" dirty="0"/>
              <a:t> 부문을 고려하였는가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19963" y="243363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Usecase</a:t>
            </a:r>
            <a:r>
              <a:rPr lang="en-US" altLang="ko-KR" b="1" dirty="0"/>
              <a:t> Diagram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3B9E81-D2A8-952D-4E05-96E13A4E981D}"/>
              </a:ext>
            </a:extLst>
          </p:cNvPr>
          <p:cNvSpPr/>
          <p:nvPr/>
        </p:nvSpPr>
        <p:spPr>
          <a:xfrm>
            <a:off x="3018763" y="670121"/>
            <a:ext cx="3513221" cy="43313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83C117-2644-7701-3B0A-C18C5C8B55FC}"/>
              </a:ext>
            </a:extLst>
          </p:cNvPr>
          <p:cNvSpPr/>
          <p:nvPr/>
        </p:nvSpPr>
        <p:spPr>
          <a:xfrm>
            <a:off x="3712966" y="1359232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/>
                <a:cs typeface="맑은 고딕"/>
              </a:rPr>
              <a:t>동작 상태 </a:t>
            </a:r>
            <a:r>
              <a:rPr lang="en-US" altLang="ko-KR" sz="1600" dirty="0">
                <a:latin typeface="맑은 고딕"/>
                <a:cs typeface="맑은 고딕"/>
              </a:rPr>
              <a:t>UX </a:t>
            </a:r>
            <a:r>
              <a:rPr lang="ko-KR" altLang="en-US" sz="1600" dirty="0">
                <a:latin typeface="맑은 고딕"/>
                <a:cs typeface="맑은 고딕"/>
              </a:rPr>
              <a:t>표시</a:t>
            </a:r>
            <a:r>
              <a:rPr lang="en-US" altLang="ko-KR" sz="1600" dirty="0">
                <a:latin typeface="맑은 고딕"/>
                <a:cs typeface="맑은 고딕"/>
              </a:rPr>
              <a:t>/</a:t>
            </a:r>
            <a:r>
              <a:rPr lang="ko-KR" altLang="en-US" sz="1600" dirty="0">
                <a:latin typeface="맑은 고딕"/>
                <a:cs typeface="맑은 고딕"/>
              </a:rPr>
              <a:t>전달</a:t>
            </a:r>
            <a:endParaRPr lang="en-US" altLang="ko-KR" sz="1600" dirty="0">
              <a:latin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8A36-AD26-734F-DFE0-855A5BAD3687}"/>
              </a:ext>
            </a:extLst>
          </p:cNvPr>
          <p:cNvSpPr txBox="1"/>
          <p:nvPr/>
        </p:nvSpPr>
        <p:spPr>
          <a:xfrm>
            <a:off x="319963" y="5592215"/>
            <a:ext cx="846848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클러스터에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표시를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소리로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안내를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상태가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버튼 스위치 </a:t>
            </a:r>
            <a:r>
              <a:rPr lang="en-US" altLang="ko-KR" sz="1400" dirty="0">
                <a:solidFill>
                  <a:srgbClr val="002060"/>
                </a:solidFill>
              </a:rPr>
              <a:t>LED </a:t>
            </a:r>
            <a:r>
              <a:rPr lang="ko-KR" altLang="en-US" sz="1400" dirty="0">
                <a:solidFill>
                  <a:srgbClr val="002060"/>
                </a:solidFill>
              </a:rPr>
              <a:t>로 표시되어야 한다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하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</a:rPr>
              <a:t>블루링크로 </a:t>
            </a:r>
            <a:r>
              <a:rPr lang="ko-KR" altLang="en-US" sz="1400" dirty="0" err="1">
                <a:solidFill>
                  <a:srgbClr val="002060"/>
                </a:solidFill>
              </a:rPr>
              <a:t>락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언락이</a:t>
            </a:r>
            <a:r>
              <a:rPr lang="ko-KR" altLang="en-US" sz="1400" dirty="0">
                <a:solidFill>
                  <a:srgbClr val="002060"/>
                </a:solidFill>
              </a:rPr>
              <a:t> 가능해야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38F94-5A71-FFC8-8B16-3389635EAFEA}"/>
              </a:ext>
            </a:extLst>
          </p:cNvPr>
          <p:cNvSpPr txBox="1"/>
          <p:nvPr/>
        </p:nvSpPr>
        <p:spPr>
          <a:xfrm>
            <a:off x="3038427" y="707305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전자식 </a:t>
            </a:r>
            <a:r>
              <a:rPr lang="ko-KR" altLang="en-US" sz="1000" b="1" dirty="0" err="1"/>
              <a:t>차일드락</a:t>
            </a:r>
            <a:r>
              <a:rPr lang="ko-KR" altLang="en-US" sz="1000" b="1" dirty="0"/>
              <a:t>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A46264-2243-AADF-954D-307467CD4C3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>
            <a:off x="1867512" y="1188916"/>
            <a:ext cx="1845454" cy="56316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7CF0F65-23BD-D0D7-BE96-FF1A6D51DC7C}"/>
              </a:ext>
            </a:extLst>
          </p:cNvPr>
          <p:cNvSpPr/>
          <p:nvPr/>
        </p:nvSpPr>
        <p:spPr>
          <a:xfrm>
            <a:off x="3712966" y="2300979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차일드락</a:t>
            </a:r>
            <a:r>
              <a:rPr lang="ko-KR" altLang="en-US" sz="1600" dirty="0"/>
              <a:t> 상태를 표시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109C8-F681-C7B3-F06A-7B1B8A98CC03}"/>
              </a:ext>
            </a:extLst>
          </p:cNvPr>
          <p:cNvCxnSpPr>
            <a:cxnSpLocks/>
            <a:stCxn id="62" idx="3"/>
            <a:endCxn id="12" idx="2"/>
          </p:cNvCxnSpPr>
          <p:nvPr/>
        </p:nvCxnSpPr>
        <p:spPr>
          <a:xfrm>
            <a:off x="1874970" y="2223705"/>
            <a:ext cx="1837996" cy="47012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36B0295-2640-B5D8-186E-1321361218C6}"/>
              </a:ext>
            </a:extLst>
          </p:cNvPr>
          <p:cNvSpPr/>
          <p:nvPr/>
        </p:nvSpPr>
        <p:spPr>
          <a:xfrm>
            <a:off x="3731014" y="3791028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블루링크를 이용한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제어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82B9A-4214-101B-BAB4-D3D7790650DC}"/>
              </a:ext>
            </a:extLst>
          </p:cNvPr>
          <p:cNvCxnSpPr>
            <a:cxnSpLocks/>
            <a:stCxn id="1024" idx="3"/>
            <a:endCxn id="15" idx="2"/>
          </p:cNvCxnSpPr>
          <p:nvPr/>
        </p:nvCxnSpPr>
        <p:spPr>
          <a:xfrm>
            <a:off x="1924595" y="3706192"/>
            <a:ext cx="1806419" cy="47768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768E0D-F6A8-0F62-EE2C-142E54450BE0}"/>
              </a:ext>
            </a:extLst>
          </p:cNvPr>
          <p:cNvCxnSpPr>
            <a:cxnSpLocks/>
            <a:stCxn id="1028" idx="0"/>
            <a:endCxn id="1024" idx="2"/>
          </p:cNvCxnSpPr>
          <p:nvPr/>
        </p:nvCxnSpPr>
        <p:spPr>
          <a:xfrm flipH="1" flipV="1">
            <a:off x="1707615" y="4042834"/>
            <a:ext cx="11302" cy="43221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22E95D-8D90-4F4B-BD5C-EAE7C22D40CE}"/>
              </a:ext>
            </a:extLst>
          </p:cNvPr>
          <p:cNvSpPr txBox="1"/>
          <p:nvPr/>
        </p:nvSpPr>
        <p:spPr>
          <a:xfrm>
            <a:off x="1275614" y="157160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후석</a:t>
            </a:r>
            <a:r>
              <a:rPr lang="ko-KR" altLang="en-US" sz="1000" b="1" dirty="0"/>
              <a:t> 승객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551DE-CABD-F7FA-B5B0-F96025615DF5}"/>
              </a:ext>
            </a:extLst>
          </p:cNvPr>
          <p:cNvSpPr txBox="1"/>
          <p:nvPr/>
        </p:nvSpPr>
        <p:spPr>
          <a:xfrm>
            <a:off x="6877122" y="12713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클러스터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E2B2C-69AA-8FB3-8EA0-B93C30AD94EF}"/>
              </a:ext>
            </a:extLst>
          </p:cNvPr>
          <p:cNvSpPr txBox="1"/>
          <p:nvPr/>
        </p:nvSpPr>
        <p:spPr>
          <a:xfrm>
            <a:off x="6877122" y="229627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소리 재생 장치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3D9D7-01B2-7128-0DB4-3D96F0C356D2}"/>
              </a:ext>
            </a:extLst>
          </p:cNvPr>
          <p:cNvCxnSpPr>
            <a:cxnSpLocks/>
            <a:stCxn id="4" idx="6"/>
            <a:endCxn id="1031" idx="1"/>
          </p:cNvCxnSpPr>
          <p:nvPr/>
        </p:nvCxnSpPr>
        <p:spPr>
          <a:xfrm flipV="1">
            <a:off x="5662081" y="957356"/>
            <a:ext cx="1346873" cy="79472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014086-FA0E-1A8B-6F28-EE13F51F382C}"/>
              </a:ext>
            </a:extLst>
          </p:cNvPr>
          <p:cNvCxnSpPr>
            <a:cxnSpLocks/>
            <a:stCxn id="4" idx="6"/>
            <a:endCxn id="1033" idx="1"/>
          </p:cNvCxnSpPr>
          <p:nvPr/>
        </p:nvCxnSpPr>
        <p:spPr>
          <a:xfrm>
            <a:off x="5662081" y="1752082"/>
            <a:ext cx="1448197" cy="23569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90D61A-D367-3A75-11E5-1995805BC2D8}"/>
              </a:ext>
            </a:extLst>
          </p:cNvPr>
          <p:cNvSpPr txBox="1"/>
          <p:nvPr/>
        </p:nvSpPr>
        <p:spPr>
          <a:xfrm>
            <a:off x="1385233" y="25220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운전자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B1A62-1812-E9CE-413D-A6C872244DE2}"/>
              </a:ext>
            </a:extLst>
          </p:cNvPr>
          <p:cNvSpPr txBox="1"/>
          <p:nvPr/>
        </p:nvSpPr>
        <p:spPr>
          <a:xfrm>
            <a:off x="6919360" y="33892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LED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C255B6-6994-B33F-ACA4-F9F1C949E2F7}"/>
              </a:ext>
            </a:extLst>
          </p:cNvPr>
          <p:cNvCxnSpPr>
            <a:cxnSpLocks/>
            <a:stCxn id="12" idx="6"/>
            <a:endCxn id="1035" idx="1"/>
          </p:cNvCxnSpPr>
          <p:nvPr/>
        </p:nvCxnSpPr>
        <p:spPr>
          <a:xfrm>
            <a:off x="5662081" y="2693829"/>
            <a:ext cx="1231216" cy="3509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E0CFC1-54FF-05AC-CE3B-1081D86DBF44}"/>
              </a:ext>
            </a:extLst>
          </p:cNvPr>
          <p:cNvSpPr txBox="1"/>
          <p:nvPr/>
        </p:nvSpPr>
        <p:spPr>
          <a:xfrm>
            <a:off x="1385233" y="51315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블루링크 앱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21500-41FE-9F6A-E326-2897ECB56802}"/>
              </a:ext>
            </a:extLst>
          </p:cNvPr>
          <p:cNvSpPr txBox="1"/>
          <p:nvPr/>
        </p:nvSpPr>
        <p:spPr>
          <a:xfrm>
            <a:off x="1695289" y="407354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블루링크 서버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8062E-2897-EA69-5BD6-1EB71AB3DFE7}"/>
              </a:ext>
            </a:extLst>
          </p:cNvPr>
          <p:cNvSpPr txBox="1"/>
          <p:nvPr/>
        </p:nvSpPr>
        <p:spPr>
          <a:xfrm>
            <a:off x="3787220" y="15751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UC001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49A3DE-8DC5-BA60-B896-0C357BC593B3}"/>
              </a:ext>
            </a:extLst>
          </p:cNvPr>
          <p:cNvSpPr txBox="1"/>
          <p:nvPr/>
        </p:nvSpPr>
        <p:spPr>
          <a:xfrm>
            <a:off x="3760110" y="258441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UC002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604BC-F5A3-8385-14C4-6B304CCB59C5}"/>
              </a:ext>
            </a:extLst>
          </p:cNvPr>
          <p:cNvSpPr txBox="1"/>
          <p:nvPr/>
        </p:nvSpPr>
        <p:spPr>
          <a:xfrm>
            <a:off x="3760110" y="406076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UC003</a:t>
            </a:r>
            <a:endParaRPr lang="ko-KR" altLang="en-US" sz="1000" b="1" dirty="0"/>
          </a:p>
        </p:txBody>
      </p:sp>
      <p:pic>
        <p:nvPicPr>
          <p:cNvPr id="1026" name="Picture 2" descr="UseCase Diagram - Astah">
            <a:extLst>
              <a:ext uri="{FF2B5EF4-FFF2-40B4-BE49-F238E27FC236}">
                <a16:creationId xmlns:a16="http://schemas.microsoft.com/office/drawing/2014/main" id="{EBA47335-97A7-9CBF-7ABF-727F5B5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33551" y="85227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UseCase Diagram - Astah">
            <a:extLst>
              <a:ext uri="{FF2B5EF4-FFF2-40B4-BE49-F238E27FC236}">
                <a16:creationId xmlns:a16="http://schemas.microsoft.com/office/drawing/2014/main" id="{6DA7CE7F-E959-36DB-4919-77896581F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41009" y="1887062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 descr="UseCase Diagram - Astah">
            <a:extLst>
              <a:ext uri="{FF2B5EF4-FFF2-40B4-BE49-F238E27FC236}">
                <a16:creationId xmlns:a16="http://schemas.microsoft.com/office/drawing/2014/main" id="{9976C9D8-A998-25EF-7B71-4531E0C6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90634" y="3369549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UseCase Diagram - Astah">
            <a:extLst>
              <a:ext uri="{FF2B5EF4-FFF2-40B4-BE49-F238E27FC236}">
                <a16:creationId xmlns:a16="http://schemas.microsoft.com/office/drawing/2014/main" id="{6ADEDF1B-6E08-1C67-2E90-03C20B5BD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501936" y="447504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UseCase Diagram - Astah">
            <a:extLst>
              <a:ext uri="{FF2B5EF4-FFF2-40B4-BE49-F238E27FC236}">
                <a16:creationId xmlns:a16="http://schemas.microsoft.com/office/drawing/2014/main" id="{C844EE62-DFBA-DA3F-A71E-4F06BA481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008954" y="62071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 descr="UseCase Diagram - Astah">
            <a:extLst>
              <a:ext uri="{FF2B5EF4-FFF2-40B4-BE49-F238E27FC236}">
                <a16:creationId xmlns:a16="http://schemas.microsoft.com/office/drawing/2014/main" id="{38DBEA89-747C-7998-FC40-52AA25C54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110278" y="1651130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UseCase Diagram - Astah">
            <a:extLst>
              <a:ext uri="{FF2B5EF4-FFF2-40B4-BE49-F238E27FC236}">
                <a16:creationId xmlns:a16="http://schemas.microsoft.com/office/drawing/2014/main" id="{5C01070F-4F66-9EC2-1F8F-C9D34333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6893297" y="270810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7AC11D2-322E-A9E7-BEED-9446B5F8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2205"/>
              </p:ext>
            </p:extLst>
          </p:nvPr>
        </p:nvGraphicFramePr>
        <p:xfrm>
          <a:off x="323850" y="620713"/>
          <a:ext cx="8173084" cy="57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UX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활성화 되어 있음을 운전자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동승자에게 알린다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핸들을 작동 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신호 발생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우석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핸들 작동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신호 송출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클러스터에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경고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표시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2C.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스피커를 통해 경고음 표출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내부 도어 핸들 동시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 흥분으로 도어를 계속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시도를 할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지속 경고음 발생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화면 표출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지속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스위치를 누른 경우가 아닌 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자가 눌러서 스위치 인지를 못하는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175165-A22F-542D-5235-0D07CAA9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03831"/>
              </p:ext>
            </p:extLst>
          </p:nvPr>
        </p:nvGraphicFramePr>
        <p:xfrm>
          <a:off x="323850" y="620713"/>
          <a:ext cx="8173084" cy="6081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19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표시되어야 한다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ACC 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On or Off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430"/>
                        </a:lnSpc>
                        <a:spcBef>
                          <a:spcPts val="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해제되어 있는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9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360170" indent="-107950" defTabSz="1341438">
                        <a:lnSpc>
                          <a:spcPts val="1390"/>
                        </a:lnSpc>
                        <a:spcBef>
                          <a:spcPts val="560"/>
                        </a:spcBef>
                        <a:tabLst>
                          <a:tab pos="722313" algn="l"/>
                        </a:tabLs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체결되어 있는 경우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,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57480">
                <a:tc row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버튼을 누르지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33681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71642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스위치를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이내로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스위치 입력이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미만으로 바뀌는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상태 변경하지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5C915C6-3B67-7D65-09D9-41BF2E63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6949"/>
              </p:ext>
            </p:extLst>
          </p:nvPr>
        </p:nvGraphicFramePr>
        <p:xfrm>
          <a:off x="323850" y="620713"/>
          <a:ext cx="8173084" cy="475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수행되어야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통한 원격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수행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서비스 가입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 동작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인증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지문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통과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GUI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터치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블루링크 어플을 시작하여 사용자 인증을 통과한다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터치한다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서버는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 명령을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수신받아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해당 명령을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통해 동작 명령을 수신한다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명령에 따라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차량의 시동이 걸려있는 상태이다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있는 경우 블루링크 서버의 송신 명령을 무시한다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 비정상으로 외부 명령에 따라 동작하지 않는다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Lock/Unlock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30095-833E-9FEE-147E-B17DAFFC991B}"/>
              </a:ext>
            </a:extLst>
          </p:cNvPr>
          <p:cNvSpPr txBox="1"/>
          <p:nvPr/>
        </p:nvSpPr>
        <p:spPr>
          <a:xfrm>
            <a:off x="365760" y="670121"/>
            <a:ext cx="84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비기능</a:t>
            </a:r>
            <a:r>
              <a:rPr lang="ko-KR" altLang="en-US" sz="2400" b="1" dirty="0"/>
              <a:t> 요구사항</a:t>
            </a:r>
            <a:endParaRPr lang="ko-KR" altLang="en-US" sz="2400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11FB582-22A9-8023-D449-F7146F56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86258"/>
              </p:ext>
            </p:extLst>
          </p:nvPr>
        </p:nvGraphicFramePr>
        <p:xfrm>
          <a:off x="344805" y="1131786"/>
          <a:ext cx="8454390" cy="38375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7318">
                  <a:extLst>
                    <a:ext uri="{9D8B030D-6E8A-4147-A177-3AD203B41FA5}">
                      <a16:colId xmlns:a16="http://schemas.microsoft.com/office/drawing/2014/main" val="1859710609"/>
                    </a:ext>
                  </a:extLst>
                </a:gridCol>
                <a:gridCol w="1401582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6005490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637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주특성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부특성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비기능</a:t>
                      </a:r>
                      <a:r>
                        <a:rPr lang="ko-KR" altLang="en-US" dirty="0"/>
                        <a:t> 요구사항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551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효율성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시간반응성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차일드락</a:t>
                      </a:r>
                      <a:r>
                        <a:rPr lang="ko-KR" altLang="en-US" sz="1600" dirty="0"/>
                        <a:t> 스위치 입력이 있으면 </a:t>
                      </a:r>
                      <a:r>
                        <a:rPr lang="en-US" altLang="ko-KR" sz="1600" dirty="0"/>
                        <a:t>100ms </a:t>
                      </a:r>
                      <a:r>
                        <a:rPr lang="ko-KR" altLang="en-US" sz="1600" dirty="0"/>
                        <a:t>내에 </a:t>
                      </a:r>
                      <a:r>
                        <a:rPr lang="ko-KR" altLang="en-US" sz="1600" dirty="0" err="1"/>
                        <a:t>차일드락이</a:t>
                      </a:r>
                      <a:r>
                        <a:rPr lang="ko-KR" altLang="en-US" sz="1600" dirty="0"/>
                        <a:t> 체결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해제 되어야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45510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블루링크 </a:t>
                      </a:r>
                      <a:r>
                        <a:rPr lang="ko-KR" altLang="en-US" sz="1600" dirty="0" err="1"/>
                        <a:t>차일드락</a:t>
                      </a:r>
                      <a:r>
                        <a:rPr lang="ko-KR" altLang="en-US" sz="1600" dirty="0"/>
                        <a:t> 제어 요청 입력이 있으면 </a:t>
                      </a:r>
                      <a:r>
                        <a:rPr lang="en-US" altLang="ko-KR" sz="1600" dirty="0"/>
                        <a:t>10s </a:t>
                      </a:r>
                      <a:r>
                        <a:rPr lang="ko-KR" altLang="en-US" sz="1600" dirty="0"/>
                        <a:t>내에 </a:t>
                      </a:r>
                      <a:r>
                        <a:rPr lang="ko-KR" altLang="en-US" sz="1600" dirty="0" err="1"/>
                        <a:t>차일드락이</a:t>
                      </a:r>
                      <a:r>
                        <a:rPr lang="ko-KR" altLang="en-US" sz="1600" dirty="0"/>
                        <a:t> 체결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해제 되어야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73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사용성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차일드락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안내음</a:t>
                      </a:r>
                      <a:r>
                        <a:rPr lang="ko-KR" altLang="en-US" sz="1600" dirty="0"/>
                        <a:t> 크기는 </a:t>
                      </a:r>
                      <a:r>
                        <a:rPr lang="en-US" altLang="ko-KR" sz="1600" dirty="0"/>
                        <a:t>a dB </a:t>
                      </a:r>
                      <a:r>
                        <a:rPr lang="ko-KR" altLang="en-US" sz="1600" dirty="0"/>
                        <a:t>이상 </a:t>
                      </a:r>
                      <a:r>
                        <a:rPr lang="en-US" altLang="ko-KR" sz="1600" dirty="0"/>
                        <a:t>b dB </a:t>
                      </a:r>
                      <a:r>
                        <a:rPr lang="ko-KR" altLang="en-US" sz="1600" dirty="0"/>
                        <a:t>이하여야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73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신뢰성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가용성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집중호우가 와서 문 </a:t>
                      </a:r>
                      <a:r>
                        <a:rPr lang="ko-KR" altLang="en-US" sz="1600" dirty="0" err="1"/>
                        <a:t>실내측이</a:t>
                      </a:r>
                      <a:r>
                        <a:rPr lang="ko-KR" altLang="en-US" sz="1600" dirty="0"/>
                        <a:t> 젖어도 </a:t>
                      </a:r>
                      <a:r>
                        <a:rPr lang="ko-KR" altLang="en-US" sz="1600" dirty="0" err="1"/>
                        <a:t>고장나지</a:t>
                      </a:r>
                      <a:r>
                        <a:rPr lang="ko-KR" altLang="en-US" sz="1600" dirty="0"/>
                        <a:t> 말아야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730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결점완화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배터리가 방전되어 있을 때는 </a:t>
                      </a:r>
                      <a:r>
                        <a:rPr lang="ko-KR" altLang="en-US" sz="1600" dirty="0" err="1"/>
                        <a:t>락이</a:t>
                      </a:r>
                      <a:r>
                        <a:rPr lang="ko-KR" altLang="en-US" sz="1600" dirty="0"/>
                        <a:t> 해제되어 문을 열 수 있어야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730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안전을 위해서 에어백이 전개된 이후에는 </a:t>
                      </a:r>
                      <a:r>
                        <a:rPr lang="ko-KR" altLang="en-US" sz="1600" dirty="0" err="1"/>
                        <a:t>락이</a:t>
                      </a:r>
                      <a:r>
                        <a:rPr lang="ko-KR" altLang="en-US" sz="1600" dirty="0"/>
                        <a:t> 해제되어야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5927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안전성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차속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30 km/h </a:t>
                      </a:r>
                      <a:r>
                        <a:rPr lang="ko-KR" altLang="en-US" sz="1600" dirty="0"/>
                        <a:t>이상에서는 </a:t>
                      </a:r>
                      <a:r>
                        <a:rPr lang="ko-KR" altLang="en-US" sz="1600" dirty="0" err="1"/>
                        <a:t>락이</a:t>
                      </a:r>
                      <a:r>
                        <a:rPr lang="ko-KR" altLang="en-US" sz="1600" dirty="0"/>
                        <a:t> 해제되지 말아야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07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F7ADB9-3B8C-4677-9A6B-003B1D9E2EFF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1224</Words>
  <Application>Microsoft Office PowerPoint</Application>
  <PresentationFormat>화면 슬라이드 쇼(4:3)</PresentationFormat>
  <Paragraphs>220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2022-10-07T00:51:40Z</dcterms:created>
  <dcterms:modified xsi:type="dcterms:W3CDTF">2022-10-07T06:35:25Z</dcterms:modified>
</cp:coreProperties>
</file>