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LPU\5th%20sem\int%20217\project\final\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LPU\5th%20sem\int%20217\project\final\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LPU\5th%20sem\int%20217\project\final\Final.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E:\LPU\5th%20sem\int%20217\project\final\Final.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E:\LPU\5th%20sem\int%20217\project\final\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[Final.xlsx]Line Pivot!LinePivot</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 Wise Analysics of Covid in India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'Line Pivot'!$B$3</c:f>
              <c:strCache>
                <c:ptCount val="1"/>
                <c:pt idx="0">
                  <c:v>Total</c:v>
                </c:pt>
              </c:strCache>
            </c:strRef>
          </c:tx>
          <c:spPr>
            <a:ln w="28575" cap="rnd">
              <a:solidFill>
                <a:schemeClr val="accent1"/>
              </a:solidFill>
              <a:round/>
            </a:ln>
            <a:effectLst/>
          </c:spPr>
          <c:marker>
            <c:symbol val="none"/>
          </c:marker>
          <c:cat>
            <c:multiLvlStrRef>
              <c:f>'Line Pivot'!$A$4:$A$26</c:f>
              <c:multiLvlStrCache>
                <c:ptCount val="20"/>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lvl>
                <c:lvl>
                  <c:pt idx="0">
                    <c:v>2020</c:v>
                  </c:pt>
                  <c:pt idx="12">
                    <c:v>2021</c:v>
                  </c:pt>
                </c:lvl>
              </c:multiLvlStrCache>
            </c:multiLvlStrRef>
          </c:cat>
          <c:val>
            <c:numRef>
              <c:f>'Line Pivot'!$B$4:$B$26</c:f>
              <c:numCache>
                <c:formatCode>General</c:formatCode>
                <c:ptCount val="20"/>
                <c:pt idx="0">
                  <c:v>2</c:v>
                </c:pt>
                <c:pt idx="1">
                  <c:v>86</c:v>
                </c:pt>
                <c:pt idx="2">
                  <c:v>9687</c:v>
                </c:pt>
                <c:pt idx="3">
                  <c:v>422442</c:v>
                </c:pt>
                <c:pt idx="4">
                  <c:v>2938234</c:v>
                </c:pt>
                <c:pt idx="5">
                  <c:v>10558374</c:v>
                </c:pt>
                <c:pt idx="6">
                  <c:v>31726501</c:v>
                </c:pt>
                <c:pt idx="7">
                  <c:v>80749620</c:v>
                </c:pt>
                <c:pt idx="8">
                  <c:v>149113758</c:v>
                </c:pt>
                <c:pt idx="9">
                  <c:v>226770312</c:v>
                </c:pt>
                <c:pt idx="10">
                  <c:v>264556412</c:v>
                </c:pt>
                <c:pt idx="11">
                  <c:v>307177353</c:v>
                </c:pt>
                <c:pt idx="12">
                  <c:v>326469747</c:v>
                </c:pt>
                <c:pt idx="13">
                  <c:v>305631803</c:v>
                </c:pt>
                <c:pt idx="14">
                  <c:v>356305616</c:v>
                </c:pt>
                <c:pt idx="15">
                  <c:v>440660671</c:v>
                </c:pt>
                <c:pt idx="16">
                  <c:v>751927486</c:v>
                </c:pt>
                <c:pt idx="17">
                  <c:v>884673464</c:v>
                </c:pt>
                <c:pt idx="18">
                  <c:v>961636364</c:v>
                </c:pt>
                <c:pt idx="19">
                  <c:v>350350755</c:v>
                </c:pt>
              </c:numCache>
            </c:numRef>
          </c:val>
          <c:smooth val="0"/>
          <c:extLst>
            <c:ext xmlns:c16="http://schemas.microsoft.com/office/drawing/2014/chart" uri="{C3380CC4-5D6E-409C-BE32-E72D297353CC}">
              <c16:uniqueId val="{00000000-E3E1-4F04-9754-16AE7584DD7F}"/>
            </c:ext>
          </c:extLst>
        </c:ser>
        <c:dLbls>
          <c:showLegendKey val="0"/>
          <c:showVal val="0"/>
          <c:showCatName val="0"/>
          <c:showSerName val="0"/>
          <c:showPercent val="0"/>
          <c:showBubbleSize val="0"/>
        </c:dLbls>
        <c:smooth val="0"/>
        <c:axId val="32557312"/>
        <c:axId val="32554816"/>
      </c:lineChart>
      <c:catAx>
        <c:axId val="3255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554816"/>
        <c:crosses val="autoZero"/>
        <c:auto val="1"/>
        <c:lblAlgn val="ctr"/>
        <c:lblOffset val="100"/>
        <c:noMultiLvlLbl val="0"/>
      </c:catAx>
      <c:valAx>
        <c:axId val="325548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557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[Final.xlsx]Category Pivot!CategoryPivot</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Yearly Comparison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967871565033113"/>
          <c:y val="0.12819482251493505"/>
          <c:w val="0.85198447734675098"/>
          <c:h val="0.82094987546510279"/>
        </c:manualLayout>
      </c:layout>
      <c:barChart>
        <c:barDir val="bar"/>
        <c:grouping val="clustered"/>
        <c:varyColors val="0"/>
        <c:ser>
          <c:idx val="0"/>
          <c:order val="0"/>
          <c:tx>
            <c:strRef>
              <c:f>'Category Pivot'!$B$3</c:f>
              <c:strCache>
                <c:ptCount val="1"/>
                <c:pt idx="0">
                  <c:v>Sum of Confirmed</c:v>
                </c:pt>
              </c:strCache>
            </c:strRef>
          </c:tx>
          <c:spPr>
            <a:solidFill>
              <a:schemeClr val="accent1"/>
            </a:solidFill>
            <a:ln>
              <a:noFill/>
            </a:ln>
            <a:effectLst/>
          </c:spPr>
          <c:invertIfNegative val="0"/>
          <c:cat>
            <c:strRef>
              <c:f>'Category Pivot'!$A$4:$A$6</c:f>
              <c:strCache>
                <c:ptCount val="2"/>
                <c:pt idx="0">
                  <c:v>2020</c:v>
                </c:pt>
                <c:pt idx="1">
                  <c:v>2021</c:v>
                </c:pt>
              </c:strCache>
            </c:strRef>
          </c:cat>
          <c:val>
            <c:numRef>
              <c:f>'Category Pivot'!$B$4:$B$6</c:f>
              <c:numCache>
                <c:formatCode>General</c:formatCode>
                <c:ptCount val="2"/>
                <c:pt idx="0">
                  <c:v>1074022781</c:v>
                </c:pt>
                <c:pt idx="1">
                  <c:v>4377655906</c:v>
                </c:pt>
              </c:numCache>
            </c:numRef>
          </c:val>
          <c:extLst>
            <c:ext xmlns:c16="http://schemas.microsoft.com/office/drawing/2014/chart" uri="{C3380CC4-5D6E-409C-BE32-E72D297353CC}">
              <c16:uniqueId val="{00000000-E08A-43F6-A8FE-0BE4B5585E69}"/>
            </c:ext>
          </c:extLst>
        </c:ser>
        <c:ser>
          <c:idx val="1"/>
          <c:order val="1"/>
          <c:tx>
            <c:strRef>
              <c:f>'Category Pivot'!$C$3</c:f>
              <c:strCache>
                <c:ptCount val="1"/>
                <c:pt idx="0">
                  <c:v>Sum of Deaths</c:v>
                </c:pt>
              </c:strCache>
            </c:strRef>
          </c:tx>
          <c:spPr>
            <a:solidFill>
              <a:schemeClr val="accent2"/>
            </a:solidFill>
            <a:ln>
              <a:noFill/>
            </a:ln>
            <a:effectLst/>
          </c:spPr>
          <c:invertIfNegative val="0"/>
          <c:cat>
            <c:strRef>
              <c:f>'Category Pivot'!$A$4:$A$6</c:f>
              <c:strCache>
                <c:ptCount val="2"/>
                <c:pt idx="0">
                  <c:v>2020</c:v>
                </c:pt>
                <c:pt idx="1">
                  <c:v>2021</c:v>
                </c:pt>
              </c:strCache>
            </c:strRef>
          </c:cat>
          <c:val>
            <c:numRef>
              <c:f>'Category Pivot'!$C$4:$C$6</c:f>
              <c:numCache>
                <c:formatCode>General</c:formatCode>
                <c:ptCount val="2"/>
                <c:pt idx="0">
                  <c:v>17022508</c:v>
                </c:pt>
                <c:pt idx="1">
                  <c:v>56366497</c:v>
                </c:pt>
              </c:numCache>
            </c:numRef>
          </c:val>
          <c:extLst>
            <c:ext xmlns:c16="http://schemas.microsoft.com/office/drawing/2014/chart" uri="{C3380CC4-5D6E-409C-BE32-E72D297353CC}">
              <c16:uniqueId val="{00000001-E08A-43F6-A8FE-0BE4B5585E69}"/>
            </c:ext>
          </c:extLst>
        </c:ser>
        <c:ser>
          <c:idx val="2"/>
          <c:order val="2"/>
          <c:tx>
            <c:strRef>
              <c:f>'Category Pivot'!$D$3</c:f>
              <c:strCache>
                <c:ptCount val="1"/>
                <c:pt idx="0">
                  <c:v>Sum of Cured</c:v>
                </c:pt>
              </c:strCache>
            </c:strRef>
          </c:tx>
          <c:spPr>
            <a:solidFill>
              <a:schemeClr val="accent3"/>
            </a:solidFill>
            <a:ln>
              <a:noFill/>
            </a:ln>
            <a:effectLst/>
          </c:spPr>
          <c:invertIfNegative val="0"/>
          <c:cat>
            <c:strRef>
              <c:f>'Category Pivot'!$A$4:$A$6</c:f>
              <c:strCache>
                <c:ptCount val="2"/>
                <c:pt idx="0">
                  <c:v>2020</c:v>
                </c:pt>
                <c:pt idx="1">
                  <c:v>2021</c:v>
                </c:pt>
              </c:strCache>
            </c:strRef>
          </c:cat>
          <c:val>
            <c:numRef>
              <c:f>'Category Pivot'!$D$4:$D$6</c:f>
              <c:numCache>
                <c:formatCode>General</c:formatCode>
                <c:ptCount val="2"/>
                <c:pt idx="0">
                  <c:v>941314195</c:v>
                </c:pt>
                <c:pt idx="1">
                  <c:v>4104811257</c:v>
                </c:pt>
              </c:numCache>
            </c:numRef>
          </c:val>
          <c:extLst>
            <c:ext xmlns:c16="http://schemas.microsoft.com/office/drawing/2014/chart" uri="{C3380CC4-5D6E-409C-BE32-E72D297353CC}">
              <c16:uniqueId val="{00000002-E08A-43F6-A8FE-0BE4B5585E69}"/>
            </c:ext>
          </c:extLst>
        </c:ser>
        <c:dLbls>
          <c:showLegendKey val="0"/>
          <c:showVal val="0"/>
          <c:showCatName val="0"/>
          <c:showSerName val="0"/>
          <c:showPercent val="0"/>
          <c:showBubbleSize val="0"/>
        </c:dLbls>
        <c:gapWidth val="182"/>
        <c:axId val="1542633248"/>
        <c:axId val="1616752336"/>
      </c:barChart>
      <c:catAx>
        <c:axId val="15426332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6752336"/>
        <c:crosses val="autoZero"/>
        <c:auto val="1"/>
        <c:lblAlgn val="ctr"/>
        <c:lblOffset val="100"/>
        <c:noMultiLvlLbl val="0"/>
      </c:catAx>
      <c:valAx>
        <c:axId val="1616752336"/>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542633248"/>
        <c:crosses val="autoZero"/>
        <c:crossBetween val="between"/>
      </c:valAx>
      <c:spPr>
        <a:noFill/>
        <a:ln>
          <a:noFill/>
        </a:ln>
        <a:effectLst/>
      </c:spPr>
    </c:plotArea>
    <c:legend>
      <c:legendPos val="r"/>
      <c:layout>
        <c:manualLayout>
          <c:xMode val="edge"/>
          <c:yMode val="edge"/>
          <c:x val="0.73058262987396849"/>
          <c:y val="3.4623137305052993E-3"/>
          <c:w val="0.2448988478357671"/>
          <c:h val="0.2340515687966188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[Final.xlsx]Bar Pivot!PivotTable10</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Satewise comparisson of vaccine  </a:t>
            </a:r>
          </a:p>
        </c:rich>
      </c:tx>
      <c:layout>
        <c:manualLayout>
          <c:xMode val="edge"/>
          <c:yMode val="edge"/>
          <c:x val="2.1495420222413054E-2"/>
          <c:y val="2.716202039947927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623761062626827"/>
          <c:y val="0.18767836905278504"/>
          <c:w val="0.78461650705518271"/>
          <c:h val="0.77713379311507047"/>
        </c:manualLayout>
      </c:layout>
      <c:barChart>
        <c:barDir val="bar"/>
        <c:grouping val="clustered"/>
        <c:varyColors val="0"/>
        <c:ser>
          <c:idx val="0"/>
          <c:order val="0"/>
          <c:tx>
            <c:strRef>
              <c:f>'Bar Pivot'!$B$3</c:f>
              <c:strCache>
                <c:ptCount val="1"/>
                <c:pt idx="0">
                  <c:v>Sum of  Covaxin (Doses Administered)</c:v>
                </c:pt>
              </c:strCache>
            </c:strRef>
          </c:tx>
          <c:spPr>
            <a:solidFill>
              <a:schemeClr val="accent1"/>
            </a:solidFill>
            <a:ln>
              <a:noFill/>
            </a:ln>
            <a:effectLst/>
          </c:spPr>
          <c:invertIfNegative val="0"/>
          <c:cat>
            <c:strRef>
              <c:f>'Bar Pivot'!$A$4:$A$41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'Bar Pivot'!$B$4:$B$41</c:f>
              <c:numCache>
                <c:formatCode>General</c:formatCode>
                <c:ptCount val="37"/>
                <c:pt idx="0">
                  <c:v>0</c:v>
                </c:pt>
                <c:pt idx="1">
                  <c:v>263695249</c:v>
                </c:pt>
                <c:pt idx="2">
                  <c:v>1820</c:v>
                </c:pt>
                <c:pt idx="3">
                  <c:v>118720291</c:v>
                </c:pt>
                <c:pt idx="4">
                  <c:v>156807520</c:v>
                </c:pt>
                <c:pt idx="5">
                  <c:v>117678</c:v>
                </c:pt>
                <c:pt idx="6">
                  <c:v>57309565</c:v>
                </c:pt>
                <c:pt idx="7">
                  <c:v>1072</c:v>
                </c:pt>
                <c:pt idx="8">
                  <c:v>218692040</c:v>
                </c:pt>
                <c:pt idx="9">
                  <c:v>1469705</c:v>
                </c:pt>
                <c:pt idx="10">
                  <c:v>307771021</c:v>
                </c:pt>
                <c:pt idx="11">
                  <c:v>129521424</c:v>
                </c:pt>
                <c:pt idx="12">
                  <c:v>106196</c:v>
                </c:pt>
                <c:pt idx="13">
                  <c:v>3980974120</c:v>
                </c:pt>
                <c:pt idx="14">
                  <c:v>10689044</c:v>
                </c:pt>
                <c:pt idx="15">
                  <c:v>101754584</c:v>
                </c:pt>
                <c:pt idx="16">
                  <c:v>260352181</c:v>
                </c:pt>
                <c:pt idx="17">
                  <c:v>121110027</c:v>
                </c:pt>
                <c:pt idx="18">
                  <c:v>910</c:v>
                </c:pt>
                <c:pt idx="19">
                  <c:v>75</c:v>
                </c:pt>
                <c:pt idx="20">
                  <c:v>242969922</c:v>
                </c:pt>
                <c:pt idx="21">
                  <c:v>407481575</c:v>
                </c:pt>
                <c:pt idx="22">
                  <c:v>743</c:v>
                </c:pt>
                <c:pt idx="23">
                  <c:v>2275</c:v>
                </c:pt>
                <c:pt idx="24">
                  <c:v>137</c:v>
                </c:pt>
                <c:pt idx="25">
                  <c:v>3736</c:v>
                </c:pt>
                <c:pt idx="26">
                  <c:v>144665930</c:v>
                </c:pt>
                <c:pt idx="27">
                  <c:v>10324</c:v>
                </c:pt>
                <c:pt idx="28">
                  <c:v>73123941</c:v>
                </c:pt>
                <c:pt idx="29">
                  <c:v>246809265</c:v>
                </c:pt>
                <c:pt idx="30">
                  <c:v>3239</c:v>
                </c:pt>
                <c:pt idx="31">
                  <c:v>240280582</c:v>
                </c:pt>
                <c:pt idx="32">
                  <c:v>191325530</c:v>
                </c:pt>
                <c:pt idx="33">
                  <c:v>2928848</c:v>
                </c:pt>
                <c:pt idx="34">
                  <c:v>381441691</c:v>
                </c:pt>
                <c:pt idx="35">
                  <c:v>21899227</c:v>
                </c:pt>
                <c:pt idx="36">
                  <c:v>279383416</c:v>
                </c:pt>
              </c:numCache>
            </c:numRef>
          </c:val>
          <c:extLst>
            <c:ext xmlns:c16="http://schemas.microsoft.com/office/drawing/2014/chart" uri="{C3380CC4-5D6E-409C-BE32-E72D297353CC}">
              <c16:uniqueId val="{00000000-8557-467A-9596-CA0F0EDAE0F2}"/>
            </c:ext>
          </c:extLst>
        </c:ser>
        <c:ser>
          <c:idx val="1"/>
          <c:order val="1"/>
          <c:tx>
            <c:strRef>
              <c:f>'Bar Pivot'!$C$3</c:f>
              <c:strCache>
                <c:ptCount val="1"/>
                <c:pt idx="0">
                  <c:v>Sum of CoviShield (Doses Administered)</c:v>
                </c:pt>
              </c:strCache>
            </c:strRef>
          </c:tx>
          <c:spPr>
            <a:solidFill>
              <a:schemeClr val="accent2"/>
            </a:solidFill>
            <a:ln>
              <a:noFill/>
            </a:ln>
            <a:effectLst/>
          </c:spPr>
          <c:invertIfNegative val="0"/>
          <c:cat>
            <c:strRef>
              <c:f>'Bar Pivot'!$A$4:$A$41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'Bar Pivot'!$C$4:$C$41</c:f>
              <c:numCache>
                <c:formatCode>General</c:formatCode>
                <c:ptCount val="37"/>
                <c:pt idx="0">
                  <c:v>20511428</c:v>
                </c:pt>
                <c:pt idx="1">
                  <c:v>1323987110</c:v>
                </c:pt>
                <c:pt idx="2">
                  <c:v>60800520</c:v>
                </c:pt>
                <c:pt idx="3">
                  <c:v>597082285</c:v>
                </c:pt>
                <c:pt idx="4">
                  <c:v>1582599853</c:v>
                </c:pt>
                <c:pt idx="5">
                  <c:v>56145302</c:v>
                </c:pt>
                <c:pt idx="6">
                  <c:v>909554256</c:v>
                </c:pt>
                <c:pt idx="7">
                  <c:v>38172816</c:v>
                </c:pt>
                <c:pt idx="8">
                  <c:v>592068871</c:v>
                </c:pt>
                <c:pt idx="9">
                  <c:v>90655057</c:v>
                </c:pt>
                <c:pt idx="10">
                  <c:v>2420791163</c:v>
                </c:pt>
                <c:pt idx="11">
                  <c:v>782914023</c:v>
                </c:pt>
                <c:pt idx="12">
                  <c:v>389422909</c:v>
                </c:pt>
                <c:pt idx="13">
                  <c:v>30969088166</c:v>
                </c:pt>
                <c:pt idx="14">
                  <c:v>485074945</c:v>
                </c:pt>
                <c:pt idx="15">
                  <c:v>623347104</c:v>
                </c:pt>
                <c:pt idx="16">
                  <c:v>2035227559</c:v>
                </c:pt>
                <c:pt idx="17">
                  <c:v>1434197931</c:v>
                </c:pt>
                <c:pt idx="18">
                  <c:v>23240760</c:v>
                </c:pt>
                <c:pt idx="19">
                  <c:v>5417951</c:v>
                </c:pt>
                <c:pt idx="20">
                  <c:v>1867868439</c:v>
                </c:pt>
                <c:pt idx="21">
                  <c:v>3084927597</c:v>
                </c:pt>
                <c:pt idx="22">
                  <c:v>79216636</c:v>
                </c:pt>
                <c:pt idx="23">
                  <c:v>74712550</c:v>
                </c:pt>
                <c:pt idx="24">
                  <c:v>57761789</c:v>
                </c:pt>
                <c:pt idx="25">
                  <c:v>51477504</c:v>
                </c:pt>
                <c:pt idx="26">
                  <c:v>1136848204</c:v>
                </c:pt>
                <c:pt idx="27">
                  <c:v>49919498</c:v>
                </c:pt>
                <c:pt idx="28">
                  <c:v>631604429</c:v>
                </c:pt>
                <c:pt idx="29">
                  <c:v>2442166197</c:v>
                </c:pt>
                <c:pt idx="30">
                  <c:v>46663770</c:v>
                </c:pt>
                <c:pt idx="31">
                  <c:v>1337448910</c:v>
                </c:pt>
                <c:pt idx="32">
                  <c:v>881185368</c:v>
                </c:pt>
                <c:pt idx="33">
                  <c:v>254641197</c:v>
                </c:pt>
                <c:pt idx="34">
                  <c:v>2955198559</c:v>
                </c:pt>
                <c:pt idx="35">
                  <c:v>440878712</c:v>
                </c:pt>
                <c:pt idx="36">
                  <c:v>2099640463</c:v>
                </c:pt>
              </c:numCache>
            </c:numRef>
          </c:val>
          <c:extLst>
            <c:ext xmlns:c16="http://schemas.microsoft.com/office/drawing/2014/chart" uri="{C3380CC4-5D6E-409C-BE32-E72D297353CC}">
              <c16:uniqueId val="{00000001-8557-467A-9596-CA0F0EDAE0F2}"/>
            </c:ext>
          </c:extLst>
        </c:ser>
        <c:ser>
          <c:idx val="2"/>
          <c:order val="2"/>
          <c:tx>
            <c:strRef>
              <c:f>'Bar Pivot'!$D$3</c:f>
              <c:strCache>
                <c:ptCount val="1"/>
                <c:pt idx="0">
                  <c:v>Sum of Sputnik V (Doses Administered)</c:v>
                </c:pt>
              </c:strCache>
            </c:strRef>
          </c:tx>
          <c:spPr>
            <a:solidFill>
              <a:schemeClr val="accent3"/>
            </a:solidFill>
            <a:ln>
              <a:noFill/>
            </a:ln>
            <a:effectLst/>
          </c:spPr>
          <c:invertIfNegative val="0"/>
          <c:cat>
            <c:strRef>
              <c:f>'Bar Pivot'!$A$4:$A$41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'Bar Pivot'!$D$4:$D$41</c:f>
              <c:numCache>
                <c:formatCode>General</c:formatCode>
                <c:ptCount val="37"/>
                <c:pt idx="0">
                  <c:v>0</c:v>
                </c:pt>
                <c:pt idx="1">
                  <c:v>1412491</c:v>
                </c:pt>
                <c:pt idx="2">
                  <c:v>0</c:v>
                </c:pt>
                <c:pt idx="3">
                  <c:v>37342</c:v>
                </c:pt>
                <c:pt idx="4">
                  <c:v>61096</c:v>
                </c:pt>
                <c:pt idx="5">
                  <c:v>0</c:v>
                </c:pt>
                <c:pt idx="6">
                  <c:v>108656</c:v>
                </c:pt>
                <c:pt idx="7">
                  <c:v>0</c:v>
                </c:pt>
                <c:pt idx="8">
                  <c:v>1017693</c:v>
                </c:pt>
                <c:pt idx="9">
                  <c:v>0</c:v>
                </c:pt>
                <c:pt idx="10">
                  <c:v>262837</c:v>
                </c:pt>
                <c:pt idx="11">
                  <c:v>1001912</c:v>
                </c:pt>
                <c:pt idx="12">
                  <c:v>140518</c:v>
                </c:pt>
                <c:pt idx="13">
                  <c:v>14459217</c:v>
                </c:pt>
                <c:pt idx="14">
                  <c:v>0</c:v>
                </c:pt>
                <c:pt idx="15">
                  <c:v>100747</c:v>
                </c:pt>
                <c:pt idx="16">
                  <c:v>1186887</c:v>
                </c:pt>
                <c:pt idx="17">
                  <c:v>582603</c:v>
                </c:pt>
                <c:pt idx="18">
                  <c:v>0</c:v>
                </c:pt>
                <c:pt idx="19">
                  <c:v>0</c:v>
                </c:pt>
                <c:pt idx="20">
                  <c:v>253360</c:v>
                </c:pt>
                <c:pt idx="21">
                  <c:v>2013538</c:v>
                </c:pt>
                <c:pt idx="22">
                  <c:v>0</c:v>
                </c:pt>
                <c:pt idx="23">
                  <c:v>0</c:v>
                </c:pt>
                <c:pt idx="24">
                  <c:v>0</c:v>
                </c:pt>
                <c:pt idx="25">
                  <c:v>42995</c:v>
                </c:pt>
                <c:pt idx="26">
                  <c:v>88324</c:v>
                </c:pt>
                <c:pt idx="27">
                  <c:v>0</c:v>
                </c:pt>
                <c:pt idx="28">
                  <c:v>172288</c:v>
                </c:pt>
                <c:pt idx="29">
                  <c:v>228872</c:v>
                </c:pt>
                <c:pt idx="30">
                  <c:v>0</c:v>
                </c:pt>
                <c:pt idx="31">
                  <c:v>775724</c:v>
                </c:pt>
                <c:pt idx="32">
                  <c:v>3601207</c:v>
                </c:pt>
                <c:pt idx="33">
                  <c:v>0</c:v>
                </c:pt>
                <c:pt idx="34">
                  <c:v>369784</c:v>
                </c:pt>
                <c:pt idx="35">
                  <c:v>0</c:v>
                </c:pt>
                <c:pt idx="36">
                  <c:v>1000343</c:v>
                </c:pt>
              </c:numCache>
            </c:numRef>
          </c:val>
          <c:extLst>
            <c:ext xmlns:c16="http://schemas.microsoft.com/office/drawing/2014/chart" uri="{C3380CC4-5D6E-409C-BE32-E72D297353CC}">
              <c16:uniqueId val="{00000002-8557-467A-9596-CA0F0EDAE0F2}"/>
            </c:ext>
          </c:extLst>
        </c:ser>
        <c:dLbls>
          <c:showLegendKey val="0"/>
          <c:showVal val="0"/>
          <c:showCatName val="0"/>
          <c:showSerName val="0"/>
          <c:showPercent val="0"/>
          <c:showBubbleSize val="0"/>
        </c:dLbls>
        <c:gapWidth val="182"/>
        <c:axId val="35141120"/>
        <c:axId val="35141952"/>
      </c:barChart>
      <c:catAx>
        <c:axId val="351411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41952"/>
        <c:crosses val="autoZero"/>
        <c:auto val="1"/>
        <c:lblAlgn val="ctr"/>
        <c:lblOffset val="100"/>
        <c:noMultiLvlLbl val="0"/>
      </c:catAx>
      <c:valAx>
        <c:axId val="3514195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5141120"/>
        <c:crosses val="autoZero"/>
        <c:crossBetween val="between"/>
      </c:valAx>
      <c:spPr>
        <a:noFill/>
        <a:ln>
          <a:noFill/>
        </a:ln>
        <a:effectLst/>
      </c:spPr>
    </c:plotArea>
    <c:legend>
      <c:legendPos val="r"/>
      <c:layout>
        <c:manualLayout>
          <c:xMode val="edge"/>
          <c:yMode val="edge"/>
          <c:x val="0.63833580179954663"/>
          <c:y val="0.1576397563977037"/>
          <c:w val="0.31531418222451063"/>
          <c:h val="0.299442128557459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[Final.xlsx]Area Pivot!PivotTable11</c:name>
    <c:fmtId val="1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730790875542983"/>
          <c:y val="5.0820016755856047E-2"/>
          <c:w val="0.69724349275015074"/>
          <c:h val="0.5155073910979423"/>
        </c:manualLayout>
      </c:layout>
      <c:areaChart>
        <c:grouping val="standard"/>
        <c:varyColors val="0"/>
        <c:ser>
          <c:idx val="0"/>
          <c:order val="0"/>
          <c:tx>
            <c:strRef>
              <c:f>'Area Pivot'!$B$3</c:f>
              <c:strCache>
                <c:ptCount val="1"/>
                <c:pt idx="0">
                  <c:v>Sum of Total Doses Administered</c:v>
                </c:pt>
              </c:strCache>
            </c:strRef>
          </c:tx>
          <c:spPr>
            <a:solidFill>
              <a:schemeClr val="accent1"/>
            </a:solidFill>
            <a:ln>
              <a:noFill/>
            </a:ln>
            <a:effectLst/>
          </c:spPr>
          <c:cat>
            <c:strRef>
              <c:f>'Area Pivot'!$A$4:$A$41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'Area Pivot'!$B$4:$B$41</c:f>
              <c:numCache>
                <c:formatCode>General</c:formatCode>
                <c:ptCount val="37"/>
                <c:pt idx="0">
                  <c:v>20544408</c:v>
                </c:pt>
                <c:pt idx="1">
                  <c:v>1591678440</c:v>
                </c:pt>
                <c:pt idx="2">
                  <c:v>60937297</c:v>
                </c:pt>
                <c:pt idx="3">
                  <c:v>716389018</c:v>
                </c:pt>
                <c:pt idx="4">
                  <c:v>1741293449</c:v>
                </c:pt>
                <c:pt idx="5">
                  <c:v>56296840</c:v>
                </c:pt>
                <c:pt idx="6">
                  <c:v>968123302</c:v>
                </c:pt>
                <c:pt idx="7">
                  <c:v>38189479</c:v>
                </c:pt>
                <c:pt idx="8">
                  <c:v>812558419</c:v>
                </c:pt>
                <c:pt idx="9">
                  <c:v>92189542</c:v>
                </c:pt>
                <c:pt idx="10">
                  <c:v>2732064385</c:v>
                </c:pt>
                <c:pt idx="11">
                  <c:v>914454410</c:v>
                </c:pt>
                <c:pt idx="12">
                  <c:v>390132586</c:v>
                </c:pt>
                <c:pt idx="13">
                  <c:v>35021766242</c:v>
                </c:pt>
                <c:pt idx="14">
                  <c:v>496053428</c:v>
                </c:pt>
                <c:pt idx="15">
                  <c:v>725794786</c:v>
                </c:pt>
                <c:pt idx="16">
                  <c:v>2300517146</c:v>
                </c:pt>
                <c:pt idx="17">
                  <c:v>1557893825</c:v>
                </c:pt>
                <c:pt idx="18">
                  <c:v>23263011</c:v>
                </c:pt>
                <c:pt idx="19">
                  <c:v>5420101</c:v>
                </c:pt>
                <c:pt idx="20">
                  <c:v>2113537548</c:v>
                </c:pt>
                <c:pt idx="21">
                  <c:v>3497245417</c:v>
                </c:pt>
                <c:pt idx="22">
                  <c:v>79267718</c:v>
                </c:pt>
                <c:pt idx="23">
                  <c:v>74782607</c:v>
                </c:pt>
                <c:pt idx="24">
                  <c:v>57871495</c:v>
                </c:pt>
                <c:pt idx="25">
                  <c:v>51615403</c:v>
                </c:pt>
                <c:pt idx="26">
                  <c:v>1283935962</c:v>
                </c:pt>
                <c:pt idx="27">
                  <c:v>49955717</c:v>
                </c:pt>
                <c:pt idx="28">
                  <c:v>705467577</c:v>
                </c:pt>
                <c:pt idx="29">
                  <c:v>2692747175</c:v>
                </c:pt>
                <c:pt idx="30">
                  <c:v>46704569</c:v>
                </c:pt>
                <c:pt idx="31">
                  <c:v>1579203134</c:v>
                </c:pt>
                <c:pt idx="32">
                  <c:v>1078473591</c:v>
                </c:pt>
                <c:pt idx="33">
                  <c:v>257959864</c:v>
                </c:pt>
                <c:pt idx="34">
                  <c:v>3342846470</c:v>
                </c:pt>
                <c:pt idx="35">
                  <c:v>463276486</c:v>
                </c:pt>
                <c:pt idx="36">
                  <c:v>2382596869</c:v>
                </c:pt>
              </c:numCache>
            </c:numRef>
          </c:val>
          <c:extLst>
            <c:ext xmlns:c16="http://schemas.microsoft.com/office/drawing/2014/chart" uri="{C3380CC4-5D6E-409C-BE32-E72D297353CC}">
              <c16:uniqueId val="{00000000-1FFD-4941-9182-7A40899E5E22}"/>
            </c:ext>
          </c:extLst>
        </c:ser>
        <c:ser>
          <c:idx val="1"/>
          <c:order val="1"/>
          <c:tx>
            <c:strRef>
              <c:f>'Area Pivot'!$C$3</c:f>
              <c:strCache>
                <c:ptCount val="1"/>
                <c:pt idx="0">
                  <c:v>Sum of First Dose Administered</c:v>
                </c:pt>
              </c:strCache>
            </c:strRef>
          </c:tx>
          <c:spPr>
            <a:solidFill>
              <a:schemeClr val="accent2"/>
            </a:solidFill>
            <a:ln>
              <a:noFill/>
            </a:ln>
            <a:effectLst/>
          </c:spPr>
          <c:cat>
            <c:strRef>
              <c:f>'Area Pivot'!$A$4:$A$41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'Area Pivot'!$C$4:$C$41</c:f>
              <c:numCache>
                <c:formatCode>General</c:formatCode>
                <c:ptCount val="37"/>
                <c:pt idx="0">
                  <c:v>16425854</c:v>
                </c:pt>
                <c:pt idx="1">
                  <c:v>1232860845</c:v>
                </c:pt>
                <c:pt idx="2">
                  <c:v>49004980</c:v>
                </c:pt>
                <c:pt idx="3">
                  <c:v>585600226</c:v>
                </c:pt>
                <c:pt idx="4">
                  <c:v>1470502878</c:v>
                </c:pt>
                <c:pt idx="5">
                  <c:v>44703105</c:v>
                </c:pt>
                <c:pt idx="6">
                  <c:v>796002902</c:v>
                </c:pt>
                <c:pt idx="7">
                  <c:v>33595063</c:v>
                </c:pt>
                <c:pt idx="8">
                  <c:v>624339473</c:v>
                </c:pt>
                <c:pt idx="9">
                  <c:v>75991368</c:v>
                </c:pt>
                <c:pt idx="10">
                  <c:v>2131646009</c:v>
                </c:pt>
                <c:pt idx="11">
                  <c:v>755798352</c:v>
                </c:pt>
                <c:pt idx="12">
                  <c:v>316294004</c:v>
                </c:pt>
                <c:pt idx="13">
                  <c:v>28262144791</c:v>
                </c:pt>
                <c:pt idx="14">
                  <c:v>410101777</c:v>
                </c:pt>
                <c:pt idx="15">
                  <c:v>603673726</c:v>
                </c:pt>
                <c:pt idx="16">
                  <c:v>1873329968</c:v>
                </c:pt>
                <c:pt idx="17">
                  <c:v>1193845072</c:v>
                </c:pt>
                <c:pt idx="18">
                  <c:v>17809249</c:v>
                </c:pt>
                <c:pt idx="19">
                  <c:v>4363655</c:v>
                </c:pt>
                <c:pt idx="20">
                  <c:v>1796604591</c:v>
                </c:pt>
                <c:pt idx="21">
                  <c:v>2784364331</c:v>
                </c:pt>
                <c:pt idx="22">
                  <c:v>67409568</c:v>
                </c:pt>
                <c:pt idx="23">
                  <c:v>62615974</c:v>
                </c:pt>
                <c:pt idx="24">
                  <c:v>47873077</c:v>
                </c:pt>
                <c:pt idx="25">
                  <c:v>42410766</c:v>
                </c:pt>
                <c:pt idx="26">
                  <c:v>1032633168</c:v>
                </c:pt>
                <c:pt idx="27">
                  <c:v>41346858</c:v>
                </c:pt>
                <c:pt idx="28">
                  <c:v>584346582</c:v>
                </c:pt>
                <c:pt idx="29">
                  <c:v>2201044187</c:v>
                </c:pt>
                <c:pt idx="30">
                  <c:v>36980929</c:v>
                </c:pt>
                <c:pt idx="31">
                  <c:v>1288532512</c:v>
                </c:pt>
                <c:pt idx="32">
                  <c:v>880320645</c:v>
                </c:pt>
                <c:pt idx="33">
                  <c:v>192689726</c:v>
                </c:pt>
                <c:pt idx="34">
                  <c:v>2788411358</c:v>
                </c:pt>
                <c:pt idx="35">
                  <c:v>363191446</c:v>
                </c:pt>
                <c:pt idx="36">
                  <c:v>1796449989</c:v>
                </c:pt>
              </c:numCache>
            </c:numRef>
          </c:val>
          <c:extLst>
            <c:ext xmlns:c16="http://schemas.microsoft.com/office/drawing/2014/chart" uri="{C3380CC4-5D6E-409C-BE32-E72D297353CC}">
              <c16:uniqueId val="{00000001-1FFD-4941-9182-7A40899E5E22}"/>
            </c:ext>
          </c:extLst>
        </c:ser>
        <c:ser>
          <c:idx val="2"/>
          <c:order val="2"/>
          <c:tx>
            <c:strRef>
              <c:f>'Area Pivot'!$D$3</c:f>
              <c:strCache>
                <c:ptCount val="1"/>
                <c:pt idx="0">
                  <c:v>Sum of Second Dose Administered</c:v>
                </c:pt>
              </c:strCache>
            </c:strRef>
          </c:tx>
          <c:spPr>
            <a:solidFill>
              <a:schemeClr val="accent3"/>
            </a:solidFill>
            <a:ln>
              <a:noFill/>
            </a:ln>
            <a:effectLst/>
          </c:spPr>
          <c:cat>
            <c:strRef>
              <c:f>'Area Pivot'!$A$4:$A$41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'Area Pivot'!$D$4:$D$41</c:f>
              <c:numCache>
                <c:formatCode>General</c:formatCode>
                <c:ptCount val="37"/>
                <c:pt idx="0">
                  <c:v>4118554</c:v>
                </c:pt>
                <c:pt idx="1">
                  <c:v>358817595</c:v>
                </c:pt>
                <c:pt idx="2">
                  <c:v>11932317</c:v>
                </c:pt>
                <c:pt idx="3">
                  <c:v>130788792</c:v>
                </c:pt>
                <c:pt idx="4">
                  <c:v>270790571</c:v>
                </c:pt>
                <c:pt idx="5">
                  <c:v>11593735</c:v>
                </c:pt>
                <c:pt idx="6">
                  <c:v>172120400</c:v>
                </c:pt>
                <c:pt idx="7">
                  <c:v>4594416</c:v>
                </c:pt>
                <c:pt idx="8">
                  <c:v>188218946</c:v>
                </c:pt>
                <c:pt idx="9">
                  <c:v>16198174</c:v>
                </c:pt>
                <c:pt idx="10">
                  <c:v>600418376</c:v>
                </c:pt>
                <c:pt idx="11">
                  <c:v>158656058</c:v>
                </c:pt>
                <c:pt idx="12">
                  <c:v>73838582</c:v>
                </c:pt>
                <c:pt idx="13">
                  <c:v>6759621451</c:v>
                </c:pt>
                <c:pt idx="14">
                  <c:v>85951651</c:v>
                </c:pt>
                <c:pt idx="15">
                  <c:v>122121060</c:v>
                </c:pt>
                <c:pt idx="16">
                  <c:v>427187178</c:v>
                </c:pt>
                <c:pt idx="17">
                  <c:v>364048753</c:v>
                </c:pt>
                <c:pt idx="18">
                  <c:v>5453762</c:v>
                </c:pt>
                <c:pt idx="19">
                  <c:v>1056446</c:v>
                </c:pt>
                <c:pt idx="20">
                  <c:v>316932957</c:v>
                </c:pt>
                <c:pt idx="21">
                  <c:v>712881086</c:v>
                </c:pt>
                <c:pt idx="22">
                  <c:v>11858150</c:v>
                </c:pt>
                <c:pt idx="23">
                  <c:v>12166633</c:v>
                </c:pt>
                <c:pt idx="24">
                  <c:v>9998418</c:v>
                </c:pt>
                <c:pt idx="25">
                  <c:v>9204637</c:v>
                </c:pt>
                <c:pt idx="26">
                  <c:v>251302794</c:v>
                </c:pt>
                <c:pt idx="27">
                  <c:v>8608859</c:v>
                </c:pt>
                <c:pt idx="28">
                  <c:v>121120995</c:v>
                </c:pt>
                <c:pt idx="29">
                  <c:v>491702988</c:v>
                </c:pt>
                <c:pt idx="30">
                  <c:v>9723640</c:v>
                </c:pt>
                <c:pt idx="31">
                  <c:v>290670622</c:v>
                </c:pt>
                <c:pt idx="32">
                  <c:v>198152946</c:v>
                </c:pt>
                <c:pt idx="33">
                  <c:v>65270138</c:v>
                </c:pt>
                <c:pt idx="34">
                  <c:v>554435112</c:v>
                </c:pt>
                <c:pt idx="35">
                  <c:v>100085040</c:v>
                </c:pt>
                <c:pt idx="36">
                  <c:v>586146880</c:v>
                </c:pt>
              </c:numCache>
            </c:numRef>
          </c:val>
          <c:extLst>
            <c:ext xmlns:c16="http://schemas.microsoft.com/office/drawing/2014/chart" uri="{C3380CC4-5D6E-409C-BE32-E72D297353CC}">
              <c16:uniqueId val="{00000002-1FFD-4941-9182-7A40899E5E22}"/>
            </c:ext>
          </c:extLst>
        </c:ser>
        <c:ser>
          <c:idx val="3"/>
          <c:order val="3"/>
          <c:tx>
            <c:strRef>
              <c:f>'Area Pivot'!$E$3</c:f>
              <c:strCache>
                <c:ptCount val="1"/>
                <c:pt idx="0">
                  <c:v>Sum of Male (Doses Administered)</c:v>
                </c:pt>
              </c:strCache>
            </c:strRef>
          </c:tx>
          <c:spPr>
            <a:solidFill>
              <a:schemeClr val="accent4"/>
            </a:solidFill>
            <a:ln>
              <a:noFill/>
            </a:ln>
            <a:effectLst/>
          </c:spPr>
          <c:cat>
            <c:strRef>
              <c:f>'Area Pivot'!$A$4:$A$41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'Area Pivot'!$E$4:$E$41</c:f>
              <c:numCache>
                <c:formatCode>General</c:formatCode>
                <c:ptCount val="37"/>
                <c:pt idx="0">
                  <c:v>10453750</c:v>
                </c:pt>
                <c:pt idx="1">
                  <c:v>677669372</c:v>
                </c:pt>
                <c:pt idx="2">
                  <c:v>30615798</c:v>
                </c:pt>
                <c:pt idx="3">
                  <c:v>355793883</c:v>
                </c:pt>
                <c:pt idx="4">
                  <c:v>869394635</c:v>
                </c:pt>
                <c:pt idx="5">
                  <c:v>29207808</c:v>
                </c:pt>
                <c:pt idx="6">
                  <c:v>438165070</c:v>
                </c:pt>
                <c:pt idx="7">
                  <c:v>23788589</c:v>
                </c:pt>
                <c:pt idx="8">
                  <c:v>423907445</c:v>
                </c:pt>
                <c:pt idx="9">
                  <c:v>44847366</c:v>
                </c:pt>
                <c:pt idx="10">
                  <c:v>1326682808</c:v>
                </c:pt>
                <c:pt idx="11">
                  <c:v>463544097</c:v>
                </c:pt>
                <c:pt idx="12">
                  <c:v>178322273</c:v>
                </c:pt>
                <c:pt idx="13">
                  <c:v>9937298451</c:v>
                </c:pt>
                <c:pt idx="14">
                  <c:v>271260801</c:v>
                </c:pt>
                <c:pt idx="15">
                  <c:v>362775427</c:v>
                </c:pt>
                <c:pt idx="16">
                  <c:v>1061166867</c:v>
                </c:pt>
                <c:pt idx="17">
                  <c:v>666839221</c:v>
                </c:pt>
                <c:pt idx="18">
                  <c:v>11429609</c:v>
                </c:pt>
                <c:pt idx="19">
                  <c:v>2762047</c:v>
                </c:pt>
                <c:pt idx="20">
                  <c:v>1088843506</c:v>
                </c:pt>
                <c:pt idx="21">
                  <c:v>1728077050</c:v>
                </c:pt>
                <c:pt idx="22">
                  <c:v>41280408</c:v>
                </c:pt>
                <c:pt idx="23">
                  <c:v>36248023</c:v>
                </c:pt>
                <c:pt idx="24">
                  <c:v>27393558</c:v>
                </c:pt>
                <c:pt idx="25">
                  <c:v>27761943</c:v>
                </c:pt>
                <c:pt idx="26">
                  <c:v>625284201</c:v>
                </c:pt>
                <c:pt idx="27">
                  <c:v>23483174</c:v>
                </c:pt>
                <c:pt idx="28">
                  <c:v>370649616</c:v>
                </c:pt>
                <c:pt idx="29">
                  <c:v>1297273441</c:v>
                </c:pt>
                <c:pt idx="30">
                  <c:v>23081421</c:v>
                </c:pt>
                <c:pt idx="31">
                  <c:v>759597801</c:v>
                </c:pt>
                <c:pt idx="32">
                  <c:v>518578636</c:v>
                </c:pt>
                <c:pt idx="33">
                  <c:v>116097643</c:v>
                </c:pt>
                <c:pt idx="34">
                  <c:v>1757450140</c:v>
                </c:pt>
                <c:pt idx="35">
                  <c:v>215137674</c:v>
                </c:pt>
                <c:pt idx="36">
                  <c:v>1167820444</c:v>
                </c:pt>
              </c:numCache>
            </c:numRef>
          </c:val>
          <c:extLst>
            <c:ext xmlns:c16="http://schemas.microsoft.com/office/drawing/2014/chart" uri="{C3380CC4-5D6E-409C-BE32-E72D297353CC}">
              <c16:uniqueId val="{00000003-1FFD-4941-9182-7A40899E5E22}"/>
            </c:ext>
          </c:extLst>
        </c:ser>
        <c:ser>
          <c:idx val="4"/>
          <c:order val="4"/>
          <c:tx>
            <c:strRef>
              <c:f>'Area Pivot'!$F$3</c:f>
              <c:strCache>
                <c:ptCount val="1"/>
                <c:pt idx="0">
                  <c:v>Sum of Female (Doses Administered)</c:v>
                </c:pt>
              </c:strCache>
            </c:strRef>
          </c:tx>
          <c:spPr>
            <a:solidFill>
              <a:schemeClr val="accent5"/>
            </a:solidFill>
            <a:ln>
              <a:noFill/>
            </a:ln>
            <a:effectLst/>
          </c:spPr>
          <c:cat>
            <c:strRef>
              <c:f>'Area Pivot'!$A$4:$A$41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'Area Pivot'!$F$4:$F$41</c:f>
              <c:numCache>
                <c:formatCode>General</c:formatCode>
                <c:ptCount val="37"/>
                <c:pt idx="0">
                  <c:v>8964974</c:v>
                </c:pt>
                <c:pt idx="1">
                  <c:v>755053860</c:v>
                </c:pt>
                <c:pt idx="2">
                  <c:v>24635938</c:v>
                </c:pt>
                <c:pt idx="3">
                  <c:v>303511268</c:v>
                </c:pt>
                <c:pt idx="4">
                  <c:v>747214483</c:v>
                </c:pt>
                <c:pt idx="5">
                  <c:v>22167297</c:v>
                </c:pt>
                <c:pt idx="6">
                  <c:v>450767363</c:v>
                </c:pt>
                <c:pt idx="7">
                  <c:v>12638310</c:v>
                </c:pt>
                <c:pt idx="8">
                  <c:v>305152174</c:v>
                </c:pt>
                <c:pt idx="9">
                  <c:v>40607362</c:v>
                </c:pt>
                <c:pt idx="10">
                  <c:v>1127534017</c:v>
                </c:pt>
                <c:pt idx="11">
                  <c:v>385969555</c:v>
                </c:pt>
                <c:pt idx="12">
                  <c:v>183080292</c:v>
                </c:pt>
                <c:pt idx="13">
                  <c:v>8660417120</c:v>
                </c:pt>
                <c:pt idx="14">
                  <c:v>185752860</c:v>
                </c:pt>
                <c:pt idx="15">
                  <c:v>309452603</c:v>
                </c:pt>
                <c:pt idx="16">
                  <c:v>1059022410</c:v>
                </c:pt>
                <c:pt idx="17">
                  <c:v>748067412</c:v>
                </c:pt>
                <c:pt idx="18">
                  <c:v>9239169</c:v>
                </c:pt>
                <c:pt idx="19">
                  <c:v>2179428</c:v>
                </c:pt>
                <c:pt idx="20">
                  <c:v>895884060</c:v>
                </c:pt>
                <c:pt idx="21">
                  <c:v>1470241329</c:v>
                </c:pt>
                <c:pt idx="22">
                  <c:v>32287197</c:v>
                </c:pt>
                <c:pt idx="23">
                  <c:v>32752650</c:v>
                </c:pt>
                <c:pt idx="24">
                  <c:v>26502168</c:v>
                </c:pt>
                <c:pt idx="25">
                  <c:v>19782278</c:v>
                </c:pt>
                <c:pt idx="26">
                  <c:v>552390714</c:v>
                </c:pt>
                <c:pt idx="27">
                  <c:v>23218244</c:v>
                </c:pt>
                <c:pt idx="28">
                  <c:v>285903219</c:v>
                </c:pt>
                <c:pt idx="29">
                  <c:v>1171015049</c:v>
                </c:pt>
                <c:pt idx="30">
                  <c:v>19548967</c:v>
                </c:pt>
                <c:pt idx="31">
                  <c:v>688326160</c:v>
                </c:pt>
                <c:pt idx="32">
                  <c:v>479539815</c:v>
                </c:pt>
                <c:pt idx="33">
                  <c:v>108841546</c:v>
                </c:pt>
                <c:pt idx="34">
                  <c:v>1329730902</c:v>
                </c:pt>
                <c:pt idx="35">
                  <c:v>202029540</c:v>
                </c:pt>
                <c:pt idx="36">
                  <c:v>960132732</c:v>
                </c:pt>
              </c:numCache>
            </c:numRef>
          </c:val>
          <c:extLst>
            <c:ext xmlns:c16="http://schemas.microsoft.com/office/drawing/2014/chart" uri="{C3380CC4-5D6E-409C-BE32-E72D297353CC}">
              <c16:uniqueId val="{00000004-1FFD-4941-9182-7A40899E5E22}"/>
            </c:ext>
          </c:extLst>
        </c:ser>
        <c:ser>
          <c:idx val="5"/>
          <c:order val="5"/>
          <c:tx>
            <c:strRef>
              <c:f>'Area Pivot'!$G$3</c:f>
              <c:strCache>
                <c:ptCount val="1"/>
                <c:pt idx="0">
                  <c:v>Sum of Transgender (Doses Administered)</c:v>
                </c:pt>
              </c:strCache>
            </c:strRef>
          </c:tx>
          <c:spPr>
            <a:solidFill>
              <a:schemeClr val="accent6"/>
            </a:solidFill>
            <a:ln>
              <a:noFill/>
            </a:ln>
            <a:effectLst/>
          </c:spPr>
          <c:cat>
            <c:strRef>
              <c:f>'Area Pivot'!$A$4:$A$41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India</c:v>
                </c:pt>
                <c:pt idx="14">
                  <c:v>Jammu and Kashmir</c:v>
                </c:pt>
                <c:pt idx="15">
                  <c:v>Jharkhand</c:v>
                </c:pt>
                <c:pt idx="16">
                  <c:v>Karnataka</c:v>
                </c:pt>
                <c:pt idx="17">
                  <c:v>Kerala</c:v>
                </c:pt>
                <c:pt idx="18">
                  <c:v>Ladakh</c:v>
                </c:pt>
                <c:pt idx="19">
                  <c:v>Lakshadweep</c:v>
                </c:pt>
                <c:pt idx="20">
                  <c:v>Madhya Pradesh</c:v>
                </c:pt>
                <c:pt idx="21">
                  <c:v>Maharashtra</c:v>
                </c:pt>
                <c:pt idx="22">
                  <c:v>Manipur</c:v>
                </c:pt>
                <c:pt idx="23">
                  <c:v>Meghalaya</c:v>
                </c:pt>
                <c:pt idx="24">
                  <c:v>Mizoram</c:v>
                </c:pt>
                <c:pt idx="25">
                  <c:v>Nagaland</c:v>
                </c:pt>
                <c:pt idx="26">
                  <c:v>Odisha</c:v>
                </c:pt>
                <c:pt idx="27">
                  <c:v>Puducherry</c:v>
                </c:pt>
                <c:pt idx="28">
                  <c:v>Punjab</c:v>
                </c:pt>
                <c:pt idx="29">
                  <c:v>Rajasthan</c:v>
                </c:pt>
                <c:pt idx="30">
                  <c:v>Sikkim</c:v>
                </c:pt>
                <c:pt idx="31">
                  <c:v>Tamil Nadu</c:v>
                </c:pt>
                <c:pt idx="32">
                  <c:v>Telangana</c:v>
                </c:pt>
                <c:pt idx="33">
                  <c:v>Tripura</c:v>
                </c:pt>
                <c:pt idx="34">
                  <c:v>Uttar Pradesh</c:v>
                </c:pt>
                <c:pt idx="35">
                  <c:v>Uttarakhand</c:v>
                </c:pt>
                <c:pt idx="36">
                  <c:v>West Bengal</c:v>
                </c:pt>
              </c:strCache>
            </c:strRef>
          </c:cat>
          <c:val>
            <c:numRef>
              <c:f>'Area Pivot'!$G$4:$G$41</c:f>
              <c:numCache>
                <c:formatCode>General</c:formatCode>
                <c:ptCount val="37"/>
                <c:pt idx="0">
                  <c:v>1926</c:v>
                </c:pt>
                <c:pt idx="1">
                  <c:v>212810</c:v>
                </c:pt>
                <c:pt idx="2">
                  <c:v>17345</c:v>
                </c:pt>
                <c:pt idx="3">
                  <c:v>96969</c:v>
                </c:pt>
                <c:pt idx="4">
                  <c:v>296154</c:v>
                </c:pt>
                <c:pt idx="5">
                  <c:v>6599</c:v>
                </c:pt>
                <c:pt idx="6">
                  <c:v>96639</c:v>
                </c:pt>
                <c:pt idx="7">
                  <c:v>6761</c:v>
                </c:pt>
                <c:pt idx="8">
                  <c:v>148510</c:v>
                </c:pt>
                <c:pt idx="9">
                  <c:v>7244</c:v>
                </c:pt>
                <c:pt idx="10">
                  <c:v>338188</c:v>
                </c:pt>
                <c:pt idx="11">
                  <c:v>144605</c:v>
                </c:pt>
                <c:pt idx="12">
                  <c:v>66469</c:v>
                </c:pt>
                <c:pt idx="13">
                  <c:v>3349531</c:v>
                </c:pt>
                <c:pt idx="14">
                  <c:v>82887</c:v>
                </c:pt>
                <c:pt idx="15">
                  <c:v>105850</c:v>
                </c:pt>
                <c:pt idx="16">
                  <c:v>335335</c:v>
                </c:pt>
                <c:pt idx="17">
                  <c:v>217017</c:v>
                </c:pt>
                <c:pt idx="18">
                  <c:v>2042</c:v>
                </c:pt>
                <c:pt idx="19">
                  <c:v>397</c:v>
                </c:pt>
                <c:pt idx="20">
                  <c:v>329843</c:v>
                </c:pt>
                <c:pt idx="21">
                  <c:v>466003</c:v>
                </c:pt>
                <c:pt idx="22">
                  <c:v>16264</c:v>
                </c:pt>
                <c:pt idx="23">
                  <c:v>8039</c:v>
                </c:pt>
                <c:pt idx="24">
                  <c:v>6922</c:v>
                </c:pt>
                <c:pt idx="25">
                  <c:v>5642</c:v>
                </c:pt>
                <c:pt idx="26">
                  <c:v>203236</c:v>
                </c:pt>
                <c:pt idx="27">
                  <c:v>8084</c:v>
                </c:pt>
                <c:pt idx="28">
                  <c:v>73264</c:v>
                </c:pt>
                <c:pt idx="29">
                  <c:v>390019</c:v>
                </c:pt>
                <c:pt idx="30">
                  <c:v>11590</c:v>
                </c:pt>
                <c:pt idx="31">
                  <c:v>209333</c:v>
                </c:pt>
                <c:pt idx="32">
                  <c:v>187600</c:v>
                </c:pt>
                <c:pt idx="33">
                  <c:v>30595</c:v>
                </c:pt>
                <c:pt idx="34">
                  <c:v>797234</c:v>
                </c:pt>
                <c:pt idx="35">
                  <c:v>107275</c:v>
                </c:pt>
                <c:pt idx="36">
                  <c:v>292758</c:v>
                </c:pt>
              </c:numCache>
            </c:numRef>
          </c:val>
          <c:extLst>
            <c:ext xmlns:c16="http://schemas.microsoft.com/office/drawing/2014/chart" uri="{C3380CC4-5D6E-409C-BE32-E72D297353CC}">
              <c16:uniqueId val="{00000005-1FFD-4941-9182-7A40899E5E22}"/>
            </c:ext>
          </c:extLst>
        </c:ser>
        <c:dLbls>
          <c:showLegendKey val="0"/>
          <c:showVal val="0"/>
          <c:showCatName val="0"/>
          <c:showSerName val="0"/>
          <c:showPercent val="0"/>
          <c:showBubbleSize val="0"/>
        </c:dLbls>
        <c:axId val="214215680"/>
        <c:axId val="214214432"/>
      </c:areaChart>
      <c:catAx>
        <c:axId val="2142156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214432"/>
        <c:crosses val="autoZero"/>
        <c:auto val="1"/>
        <c:lblAlgn val="ctr"/>
        <c:lblOffset val="100"/>
        <c:noMultiLvlLbl val="0"/>
      </c:catAx>
      <c:valAx>
        <c:axId val="2142144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4215680"/>
        <c:crosses val="autoZero"/>
        <c:crossBetween val="midCat"/>
      </c:valAx>
      <c:spPr>
        <a:noFill/>
        <a:ln>
          <a:noFill/>
        </a:ln>
        <a:effectLst/>
      </c:spPr>
    </c:plotArea>
    <c:legend>
      <c:legendPos val="r"/>
      <c:layout>
        <c:manualLayout>
          <c:xMode val="edge"/>
          <c:yMode val="edge"/>
          <c:x val="0.71947497809126515"/>
          <c:y val="4.6081090175578363E-2"/>
          <c:w val="0.26385140790289918"/>
          <c:h val="0.4461695229272811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'Map Pivot'!$A$2:$A$37</cx:f>
        <cx:nf>'Map Pivot'!$A$1</cx:nf>
        <cx:lvl ptCount="36" name="Row Labels">
          <cx:pt idx="0">Andaman and Nicobar Islands</cx:pt>
          <cx:pt idx="1">Andhra Pradesh</cx:pt>
          <cx:pt idx="2">Arunachal Pradesh</cx:pt>
          <cx:pt idx="3">Assam</cx:pt>
          <cx:pt idx="4">Bihar</cx:pt>
          <cx:pt idx="5">Chandigarh</cx:pt>
          <cx:pt idx="6">Chhattisgarh</cx:pt>
          <cx:pt idx="7">Dadra and Nagar Haveli and Daman and Diu</cx:pt>
          <cx:pt idx="8">Delhi</cx:pt>
          <cx:pt idx="9">Goa</cx:pt>
          <cx:pt idx="10">Gujarat</cx:pt>
          <cx:pt idx="11">Haryana</cx:pt>
          <cx:pt idx="12">Himachal Pradesh</cx:pt>
          <cx:pt idx="13">Jammu and Kashmir</cx:pt>
          <cx:pt idx="14">Jharkhand</cx:pt>
          <cx:pt idx="15">Karnataka</cx:pt>
          <cx:pt idx="16">Kerala</cx:pt>
          <cx:pt idx="17">Ladakh</cx:pt>
          <cx:pt idx="18">Lakshadweep</cx:pt>
          <cx:pt idx="19">Madhya Pradesh</cx:pt>
          <cx:pt idx="20">Maharashtra</cx:pt>
          <cx:pt idx="21">Manipur</cx:pt>
          <cx:pt idx="22">Meghalaya</cx:pt>
          <cx:pt idx="23">Mizoram</cx:pt>
          <cx:pt idx="24">Nagaland</cx:pt>
          <cx:pt idx="25">Odisha</cx:pt>
          <cx:pt idx="26">Puducherry</cx:pt>
          <cx:pt idx="27">Punjab</cx:pt>
          <cx:pt idx="28">Rajasthan</cx:pt>
          <cx:pt idx="29">Sikkim</cx:pt>
          <cx:pt idx="30">Tamil Nadu</cx:pt>
          <cx:pt idx="31">Telangana</cx:pt>
          <cx:pt idx="32">Tripura</cx:pt>
          <cx:pt idx="33">Uttar Pradesh</cx:pt>
          <cx:pt idx="34">Uttarakhand</cx:pt>
          <cx:pt idx="35">West Bengal</cx:pt>
        </cx:lvl>
      </cx:strDim>
      <cx:numDim type="colorVal">
        <cx:f>'Map Pivot'!$B$2:$B$37</cx:f>
        <cx:nf>'Map Pivot'!$B$1</cx:nf>
        <cx:lvl ptCount="36" formatCode="General" name="Sum of TotalSamples">
          <cx:pt idx="0">87470077</cx:pt>
          <cx:pt idx="1">4967773349</cx:pt>
          <cx:pt idx="2">163609581</cx:pt>
          <cx:pt idx="3">2853509355</cx:pt>
          <cx:pt idx="4">7392796357</cx:pt>
          <cx:pt idx="5">99747052</cx:pt>
          <cx:pt idx="6">1863129277</cx:pt>
          <cx:pt idx="7">6324267</cx:pt>
          <cx:pt idx="8">4310596458</cx:pt>
          <cx:pt idx="9">197906736</cx:pt>
          <cx:pt idx="10">4623914093</cx:pt>
          <cx:pt idx="11">2056735954</cx:pt>
          <cx:pt idx="12">427142891</cx:pt>
          <cx:pt idx="13">1960284034</cx:pt>
          <cx:pt idx="14">2053512277</cx:pt>
          <cx:pt idx="15">6773247936</cx:pt>
          <cx:pt idx="16">4269005575</cx:pt>
          <cx:pt idx="17">42135461</cx:pt>
          <cx:pt idx="18">20017150</cx:pt>
          <cx:pt idx="19">2298457773</cx:pt>
          <cx:pt idx="20">7334573816</cx:pt>
          <cx:pt idx="21">185512991</cx:pt>
          <cx:pt idx="22">125159513</cx:pt>
          <cx:pt idx="23">84602588</cx:pt>
          <cx:pt idx="24">51838173</cx:pt>
          <cx:pt idx="25">2965651379</cx:pt>
          <cx:pt idx="26">238398612</cx:pt>
          <cx:pt idx="27">2026575627</cx:pt>
          <cx:pt idx="28">2520540153</cx:pt>
          <cx:pt idx="29">29794060</cx:pt>
          <cx:pt idx="30">6711188664</cx:pt>
          <cx:pt idx="31">3422977368</cx:pt>
          <cx:pt idx="32">246733344</cx:pt>
          <cx:pt idx="33">11388181502</cx:pt>
          <cx:pt idx="34">979269801</cx:pt>
          <cx:pt idx="35">3051636203</cx:pt>
        </cx:lvl>
      </cx:numDim>
    </cx:data>
  </cx:chartData>
  <cx:chart>
    <cx:title pos="t" align="ctr" overlay="0">
      <cx:tx>
        <cx:txData>
          <cx:v>Map Pivot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 lastClr="FFFFFF">
                  <a:lumMod val="95000"/>
                </a:sysClr>
              </a:solidFill>
              <a:latin typeface="Calibri" panose="020F0502020204030204"/>
            </a:rPr>
            <a:t>Map Pivot</a:t>
          </a:r>
        </a:p>
      </cx:txPr>
    </cx:title>
    <cx:plotArea>
      <cx:plotAreaRegion>
        <cx:series layoutId="regionMap" uniqueId="{2B00C316-0E7B-41C2-91DF-16C18A28FE7E}">
          <cx:tx>
            <cx:txData>
              <cx:f>'Map Pivot'!$B$1</cx:f>
              <cx:v>Sum of TotalSamples</cx:v>
            </cx:txData>
          </cx:tx>
          <cx:dataId val="0"/>
          <cx:layoutPr>
            <cx:geography cultureLanguage="en-US" cultureRegion="IN" attribution="Powered by Bing">
              <cx:geoCache provider="{E9337A44-BEBE-4D9F-B70C-5C5E7DAFC167}">
                <cx:binary>1HzZdtvIsuWvePmhnxqqnIfTt3qtSoDzoMGyPLxg0ZYMJOZ5+voOyVZdiVYdq7p0b7f8QFMkEwzk
zozYsSOS//F1+NfX5OZQvRnSJKv/9XX4/W3YNMW/fvut/hrepIf6JLVfq7zOvzUnX/P0t/zbN/v1
5rfr6tDbLPiNIMx++xoequZmePu//wOuFtzk2/zrobF5dt7eVOPFTd0mTf1v3nvyrTeH69Rmnq2b
yn5t8O9v/8iuD+khe3PIrt/s7df8C9i8qhP4s3775iZrbDNejsXN728fDXz75rfjy/9kypsErG3a
axiLyYlACBGFqEKEaUTevknyLPjxtiYnimIi4AFxJpTk91+9P6Qw/P/SxjsLD9fX1U1dw33f/f+L
iz26Sfjs/u2br3mbNbfzHcDU//52lV3bw9s3ts7d72+4+e0druCTMCW/PUbqpxdgko4+8gDM4xn9
1Vs/YekdYP18R/IQAI7LQ3eT2LsXvD9B9mx7P7v/HFiCTjDRhGHNKOWa3iL3AFhJTzBCjHBJEMFM
MXb/1d+BfbZVT0N5NPwIPM97VeAtbXqAHZ+8OasO1zd1eD9T/xwkik80oVwIhRWhkqIjkOQJoYJg
KhRDiiCK77/6O0h/x7Cncfr5CkdQLc9eFVR/1PUhvZ+kf44PESeUs9u5FwwLhLl4tIluvSORXMA+
YgqBe1T3X/3DO/7KmqdB+XETR0j88e5VIXF5A5EqOGTgkV8sVskThZCQgjKuCMf6aLfoE4S0IIpo
rrRi9AiNZ1n0NCIPhh6hcrl4VahAvA4hEL24I8P8RHIuJKeYKy40hXDyMNroEy040wT2Caf8bh99
XxV/0ohnmvU0Pse3dQTSH6/MiVVt9l8UcIg6oVLDP/BmUghxTPfYCefwLmCpfnCGRzD9HcP+Aqmf
L3EM1sU/3VGPmd4DskvkCdwVVZpjjJGiGjzEg1WqBXAiSaVAWglKFAYu/Apv/4jGviyxfZpzP/Tw
jz7xN7MRQiDegmcHTqQF1pgB4XkAkNQnVAAZgogrNf4ejh8C9CMD+Gtrnl6TP4Y9Mvz/73TCDcND
09gaUokXZKMEnxCgogy2h1SEwPNHs6/ICWIY+A7kiQwzJI62x3ONehqEx6OPfIJ7+U99wn/ppnhk
LWTu75sGcrwXD7LARu+yBQws53ZzoCN80AlkErB/IJkjVIH/euy+nm3V0wAdDX90z3DLryvEGgsK
zv30vECewE+E1AqIDcVaEUZgazzwWwreBswEg7CrNcHHecIvrXkakR/DjpAwF69vrxziEGStl8OD
gvhBQdgQQkICfRvKH+EBcYQgTkETedqT3S31X9v0NCqPBh9h837zqrA5a69b0ESranw5aDA+UbAF
BKGEaA1ZszyGRgpIqgkFGooIPdalnmfS08g8HHsEzNmnVwXMzk559aJCBz2hSHKMYE9oKfhtbH/g
wO5kYEgWNOJEUnYnJj4kXs+w52lI/hx4hMfu86vCw711X/Zl2Rj4MEk0yE+K32Yqd3LGA0ikOJEK
AVPjEhIVUEIe4vE8e56G5OHYI1Tc5atCZXcTgGp7GF9QgiL8BPQLhqlkBIGiQR9vEyDQEtyXRBJo
MtW3BO0hLM8y6GlUHgw9AmW3fVWgeDdJaO+n5QWYlzoRUOCAqeb8+2Z4hIiUJxhzJm+pmTjeJb80
5Wkofgw7gsF7XTAsD9X4ouIs0SdAfaHaxCGGKIYfSyvgrSiDvBHC/ZNQPMOcp8H4c+ARHMvXxYIX
+Qs6KRBjb0kv1UQpShGSR1iwEwjjApRyqPrehnPQah96qV/Y8jQOd4OOMFj88ao80/YQ1+Hhur+5
Ke4n5J/7J6C7RArNtIKKBYiL5EgYBywY0T8X1p9pzNNgPBp8BMrWe1WgLNroUB2alwMEJEahicSK
oz817oe0CoNELBFFgmoBZfHjItIz7Hkakz8HHuGxWL8qPE6vLWySF4QDRCtMEWMUOhFu88HHNT3F
ThhRwLOQ/l4Ah7zkoa86rSzUWO9fe2q7Po3G/bgjME5fV9RYH9K0vWsi2RzqMLXVv5uIv9cXRCmI
iVJzjrBEt9XUI7/Fb0sltwWkJ3jVd7P+xyEt/tebZxj2NEJPXuQIrvXrklN2BxAdAaim+rcr9u8B
hfUJ4wTBHoEgc1vYOtJTbmtaSjOECbt9E+v7NfK98vpMm57G6NHgI2x2rytXXAM0LyxCEnoCQgo0
YSkKAUVg+jhZBFGYQ1cJBSb2nQIAS3vo2p5l0dO4PBh6hMr6daFy1mbR4cv9vDzl3v/eZgFNRTFo
d+MaayiDH0cbyU+gzQf0e8hV7tqtjqLNr815Go/7cUdgnJl/Gvr/stJ9e6MEyD8odtDmh7Q88grk
BAO1IeAPBAXfocG7P1x79wZ/f+2pef97N/oDxqMK69khhm7XQ/Zzz+YZOPb/5z2bm0OVHZpD/JLO
mp1IfNstBgU6mHwpH7sEyJIxBF2oIj1dwXuWRU8j82Do0Src/PFPV+F/a211c1OBpne/XJ9amn/P
JWB0wiBwwr6HviSKFX1cVAVIHrb/HUtIv7bmL+D4cRfHWLwuEWl7uIYq2cthAaQT2jpAJcKSgqb3
E+mE9h0FjZaKMg311J+qEL8252kw7scdgbF9XRtjd7gOx/+C1j6gMZwqqDNAz6VSHITvxwqrOoGX
taAUmkbAuR2Hkueb9TQ4x+OPQNq9rr6D3SGzRVu93JYhEFEog6YoUCykAC75OH/W9ERBYwJU9n6c
4PiJ/v/Snr+C5cfAYzxe17mMPZzGuD1R84KAiBMk8G0TFcQUKHNj/Gi7aBA0BBy2AXIm7lp4jijm
cwx6GpH/HHkEyf51BZWLQ3SoGyiovigmEDhAEQc9HEGP1HFbIWwS0DmgS0TetU0dB/lnWfQ0KA+G
HqFy8bp0v3c2ju1LnqyAWC4R6KwEhIkffR4PZFilTpgEQRBaxvFPh85+bcvTYNyPO0Li3etSkS4P
qU3e7A/X7cttEKhSICygoxakCmjgh5NGj5yWBDSQRNAzBUdc2G17yP1XfxeRnmfS06A8HHsEzOXr
iiWX1W1of8HUBJiXhHIq9HyCXCF+yhY1hrehfgeHx8RtN+5RD8gzzPkLRO7v4xiOi1eVKH64qZs3
5gbOICX3q/WfZ4sACSitGCp5cG5SM2jzeLRRlDzREkgYg+LR7ZPjjfJMm57G5dHgI2w+mP9ebI5S
/gfnYf88bOyBdjK7O6X87Hfv7huOUx8N/SFNPYned4Vqdf37WxBSBWyBP08/317kkaj10NP8NOwG
OMfvbxWC8wfQF/rwCFkP6+j3t6ADEEhNoYn3Ti+7yz2zvGpCOEJNT+DctAaZDVCXUK0CSlfn7e1b
6gSa6qDPUTCIZt8bgu7v8SxPxiDP/pyuH3+/ydr0LLdZU8OFwc0W3z92e4OSSQ28UcMDOAXwxgSo
ZfH1cAHH0m8//T+rkqpWDKKa2aA4y3u5b2u2pLI8i1XqMu7MGPHXOG32UhSbInS48Wlo8hK9T7mY
J3TY5GGxeDCHTxgF8Rru75FZcCgPYgKcNaa3Z8VhDh6bNTgYRb0skllNRmUGno2GRX1kqgF/hYBS
GlnL8zrH56WIZp3liRlVW3qh6AdXOtg3KvOvSx4pU6gmX/nxupzweFYGSbZgOscmjNs1G6N0pdJr
HCGycVgjt3VBrekDlKwym52RqJ7myAkuu87/ZIsJvomr2ji9UxholhhnTOZfKE1rD9uSzWq/Waho
Zata79Iwky7vRnfEzKRx7e91yc0Ax3LPcqazrYjw57Kc9JIlfTpjqTN6jTeUsV41k4A5Tnq7q7Pm
UwVnixa8HDo3jscLVFhmmj5LTSp0vhjLrr7MnHEwzNadGxCRu9qx04Uc0nIXlc6prtdYzlEaKqM7
bd0YtZFpwuFL0RHpJQInc8372KRFbVjaNvtO++M+rq5iFOYuDgJ5WetpcmnWF5vGgZsXVT2zfTy6
1p86l6LqrMdR7ea8meaOQWJC6778lqtg1dPQWclsrXL0uRj1hkdxOw8s4abiCV83U2l8mdRb7Vez
NKyGddTO/KTSJuqdbFlLctUlE10o+F0Er2eXQT2aEtlkPobdtC5Tz/HZFqSd1BArnVmJD75FeIFV
tU5wZSLaf6l7JI2l8WdEUnFWNNnOETfYpnoBVfrPvtCxqZ2s9upQ+WsRX+j2mtVkW1v1ZSC1dqu2
0W7Ttrsm7nuvbXnr5mnlxkk7zaO8Ck3L4zOM42meaGug9jlsa7ae8iiYI9Zjo09Li+EygwMznzvU
HYrA2VlWpiZpquupkuN7JXs9K7ZxZuP3eRrBCrTscy79wUOJFmZI+saT0xC9C8r8ExuL/ECH1rrS
+KrV5wkAOk96lCyk7K6QjOR+SkjowkGfeG+nrDV1o9SC9k3glnEWGxrqchExa00UoGaW55EJc+yc
Fpl+X0gRLRrcOV5WOr0ZtFPObUYLw+hw5iREr3nBC1P33aZtrbOhKXiCKiP1guXMLpo6+eK0Z3AD
waYclTOrhbNp65bNhi6ITCnGbDHQ0U2IX+5UFPje3YJqpsDO8nhFbbKuMladqziM5qweU6/vsbOx
TXJR+vGyLDXbhQEpT0WRuENcf38LChH1ouwix2BwRKtQpJ+isJxlmK7bvsDG12G/iVIX22nYOwHC
ZmLhVdVnvkGDLkwvRDEbelltIM/rTeb3dj7QvNrbvvYXEQpu/JREO9nSUzbQch0mXe3SdsyNLtra
RK3Tr6FZZ1+pbzrs/NlUosSUmdwz1O50pZQhoilhtiVY6FQf09g2cznR91kI3kHYsVqhJGu90Iph
PsJKNBGeDX4ZvSupqOa4G3MvCtvzqSvrc1bFwiAafVA4zN6HOO0XOeMmnNJgTafELgfLs33jRJNb
R2IVT/34Wfoe7XS9CoOunhVdSBdJ1mzqsdCmG0Q+p6NfeE7tb0SyFumk3RZJC24khO02JN9UGPfz
1P+o44RsJPqgsgJvMv217GPlNmOiZhp+T8MN/ClbOLY7s/H0ISFNaiA1yBYx0Fs3ptWclzFzg2n6
MDEdmiRgp7aCXVTbKDcBU5mZ2lp5SIybscp6d5B4axtWrWgrJpMF9AxMm7EqbA0YoheNTQO3CYJ9
rUPswrEz65LWqWYBLdZDT+ZqQu+Kpq9WQV/VHs86V42nOeK1QXkxLWiYmtYZxHZEuy7PqUlS2KJh
h5vZJOEhUv2ShCR1x7R4XwbntMK9G5GznmO4EiryszhZtyi5gDOhzUyjKjIOR59iKdU6oXm9LHjO
d2E7fhRB67jVtM/xoLw6jrShoo3nDqzvC6eMK7dq/MotnGSal1dR33ZzYYcr3jSD29dJ8D3o1X6Y
G6LBDaZTtZJ8sgZHdHBJX9QzUVXYq3juNQL8TsmbRd3gc4ddRRNeDQGFnTeQzg2n/gutw7ngaGVl
qV2FSwoOtTx1hvqQ65qaurP9IuiZ1476lE5gy9CAxw+nOjOhkh8ZEVeNX+xkN8yaiXcziobaK7vw
rK6LG4F69YkW/kbheO4HVW206msvbEvpjTnELT8IFyKoxYyHvnULgvx52qiNo4SYW4fUXqYpdv0W
g4uJRDCreEDWbV1GppBMz+wU5tv49mGIWLadaH8KbFkY3Xe+IbWSW8HDrjPo9mkDAbNBdNyUmep3
RZdDhEoax6NZOuys5uO2bcugn1dBjRZtartt5+dLxE2eSX7JQv9rH4d0xZNQ7FlTfh67elgMglWL
CvZAr1Gx5TAV29NIOcUGZ3G1weFY/ni4/VP4ebmZa6fLM9O0U5GZFFzrLC8qa7qKZpu0CfJNlvu5
GyHYGyxULUxzEqm1SqRdFDb+ChyintveJm7dZ6VpSghFI4dQI7uo2Rd+226sUNcN92uX87GZ2/xT
GV2lJNkCG+S7VPcHjVW6CXMbuajzs80IS0FL+h61GVta1W3gop0Z4txfB0GlZk4d1oZnbFh1Ayez
yJJhGwWHYMjEaso7alIVFAs/4P0+7Zgr0NRuO6xv/Lh938kh2PhcBJu7Z4GAZ//5pz/0kyGdQ7y7
6RpjWW4maukCVfa0gzW6HW4f4P4mL+g+FyWJ3BHWy97Pi3HGu06aRJRsg0JSuphmgReNXbFueeRJ
LbttWQWeCIsKolVO5sPQWBc1STtrcjm6nabqbLDlPM6zJQ2m4IK10ZWjq37t4NhzKJ7TMGTrIdfI
xGGNz4ToXD8PcpdOfgjsQvsraBtbySYMd33CUhfxhnkydQOH+LuC1/7OT/vdxNt4I8pSntrRemOG
w5Wq0F4Db93FrcS7hraBWzROZYIOO6YaeXNWc0sMLSFQp/VMJbC6xza/hB+lmKVpXe76NIq9BiXR
kmeh7/rDezjgUSz7Gs9JGS/9PnI7FczCtASyKqSZ+t6UVT/vgm7ejel5X+LZacpZZ2zb5wZVH+tE
Ni5wzMCrLXxYVMF1WqfOXKeqNwX4EY93GZ5jMblSBhPMSL7lNTBOwYPciNaCHy3Tej5U/buoa8YN
VEMdt7VJPrODHt0eb1RX+kC79xAc2mUH/mlWNuwc2ijTHUx/7OEmhmBZ6c/KmaIVDtN03WSN9gIg
oqrOT4GIbjGrEzNMcb8ZUtt4OhSlB7G2NWzo/DmbfE/Aqmg7Z9jXXT4ZHgLZjnQwzBKd+euWOgtH
4sCdZBzMBXsP7nvVaZLMhKQ9OIox9oiscs+X10Ebe3GalW4xlSs2gJeKMp58hqUH9LIIDa7LZMWz
ZIbCaJF3ffxuiKtlHuWhS7tJ7XmMr6cQ5iyEMHzRJeCH7HjFY3TeqZKcJo5aQRCB2Dvyq6bokaca
J/H8KMwXFnVemA5ogYp4VdUlhOo+ztdcK9PDy5AhWGQKXC6BHbHNfsKmhT1tYmc7Jv0izYVpNTdY
A19i3I2r1h1I6mXx55gAT+zZuhq461BmatFsqiozwZQtq+pjno25a4c8vQThYd33qfVYVaRLWP6r
lAXjIgmzbgWVbLl2cuS1QWnyflRelQ/EI7mK3ASP4zLL7EqoGnKNqbPrtoUQF8KSGYClve+KhC56
BXxXhlNuspw5n2kGA5lLYDdd1SSUG5ym2AApnoXRlH5tbegC41pTsPRdqRK+jH0czJO0Lj7jlsxK
h8AGK5zOTJ0iF4T4B7+aXNUE/mnUtvmKsjCbtR1eDmXpX0ShwqbvguYaFfsaw+X8IA2W6ZAK4zST
PsN9la8jR+XzEI6xG8L9cTNhS9ySJMjwYSpMnqbRDtWVv9AphvRQ8uadsOkGNWpeIFutm1HLZQck
22grq/NUZV7gB2sCyZtp4mTwRGD7PTyZBWNOznlE9llL+PbuLwnJ5zmpIUw7fnpmy2+ibbo9OPkg
nBovUnU8z/1gcKMxcIDFELsNs8zoIaJr3it/U+IkWKlArnwgq/tCs3pX6WXStdpr8zDxhjyO90nb
ufALCC34IPg0z/orlgDblapBi6QDP5859iOkwaewUxuvs9m3frKhCaI+BHfZAUFxsrOsWZYI9tQ0
+YELM1ifV00FjAHELRPojx1j5Rn8Ush7x+pghoVTgDuLpIfTCBJaiEOzQXEL7ofILSp93wNcBze3
fno6OvTawVGziJJ2KWFLwlrnxkkZ2sUFPqW0TWdVAawwHuSsRg5ZT21O1zIfL5tiTNfSobDBLXVM
3LbOOusTZy2BZqzjNWbRbWKt/NNMlBhcxCjdCTqA3xd0TWK0sB05H8MxWdNUGlKIwGMthEASl9UG
keI2CIj+ksyzlLJDk1fYraSc5ZOtzpMm5m5X4fBjBy6nLfg2pLz/0E1t5Kmxqc7AufQuy8g7iNLi
Y+jMVIr6Ty2wxGVm6QirtCQrKJQPJoWf09uNapr5Be3cPi9Ag2lgtfuZXtsQA08tV7VNumUv02TG
LB+9HKQEX6EU8rFwKX1ernQxiE3hz0Lgy7usJ95tscQdIsg8hrhLNxKSk3EFqkJ7huuYnqV1Pa1k
HgEbTWKXFkQsgM/OJ07FOUqZ77Ys2eZpEZ5H2EJEYMXaz7rUE2mcz8YsFB9Hfxf4Wn0aQL9cMOsP
84KSyWCL2arC5eDqmExekw3NEjtq3UdJeQYySugG/YBntQPcp1XSk7I8rUvHGki+prVTtAY0Ibnq
aF0vcIUjM1LIt6IB0gQbQLqZA1G/DTd6NAocziwSVbKsR0iFdTacN8qvllMiwk2VJq4zdmzNR9m6
CUdi3fQHxcLSpZrGK13myziW6SVy4mpdVPymTIt+42hQlLpqy1EemgHxaG15hyFol+yM6iRYAip0
BenDQokMuzpKrqzF46KR7ReIlNMZcoD85yT0iir5kiZOvSJJBvrQoA6+rtp1Ofibtov5vLRyPEV5
Rr1EYrbMi09NKId1E6d2iYUNjC0RMUPRUW/C6j1hQb7q87445b4oTv1hJF6UAmdG4NGL0G9WVWaR
J1gKilBZiP04+Nr0ECYukihwvIIE/AzhpjMV7tZZ19GtykBtAqcSQ+BAziLMa+HisVsFfOw+oyGE
3xdsCJBy3po+7qkZg7p0VazOu3iCaIWUMCKvw7WtIauJk8zUdMr3NbMXsS6yS5Dsik3HesgiSpJd
ZslVHqHhNnVKN/swzMpLkUduOxb9LB0KuWixjOfVmBrFgBAMWJOzFMM95Lr7ZJWNFhXqFxm1LgQr
p4iCs8jptzmqyTKGhgYvlKhbxB1kmP1U0gNPw8s0CL9MHGiNZnn/PmXqSzl2c1/G+byPeeymtPO9
DrSF+RD4AGbO2cwPxdgbXogVHia2An3kixzjg+gLet77jjSZM+NtWi6ZBvIcVaPa51aCxKPaD1O5
INGQfqzyqZxR2311ygrNB8iZzspOjV6p2HBZOFXgQjQMPmVt/LX0UXtZNPVHlgSXAsjRRxrw2mM4
rldxab8UpUzBS9Ng72dIzZN46PZDVZk4EXomu7LadQ2sZFsc2ooM53WcvksHXboWkq2ljvV5FRUK
ZhVWb2vjTVpho4Yy27TFBDtN99W+A99ybpHjkQkVXudMwYrUeTIfLM1Oo1Cny0R+RmPKXFAvpo0f
4CWxhHm5KJO5DWsCfLOIF6QZ4FnhZ4sxWdKy8i802oO2Pe7aJHRl0VTrrOTvFIvYOnW0NjbOjKRN
fzkReTXWBXeZbaOd0INRdclB+JLZvHf4YJyxvRmGcTyb0m6nrV6FUADeT0PhJo6fbW09Mm9Ipq8o
bsaLls+QNWGWO1eglVG3FiBxqqq+wSyp3CysuxVPB+t1IpDzlqWdSeLoayrqDmhQd1Vlst/6Kuvn
jo0ig0gIiyEZ9XwSVO6bYBdVor4ow3CTtpAREZWXSytV4OK0QsbaMTPwa0T1eZ7X9blEdltay9ZW
QM79QQ/1ckx4aiqZVyZtwX9jvGp5Nle02PtlPJgMghxs6bJd+wQEuKpYolL0p+PtQza17TwGuQfS
j5kG0dDznTpaJaJ5nzTsumrR4A0wnCUqMVWAnGXURhDH2TdHQ7xPbVusCp5sRoavK9icXsfrtePP
UjI1ruqMXxRwBzhJvISqxC2EKSk4wkpe5lpFiwREzi7f+ujKUTLYtDGZJWk1mkz5X7DDyHxKvS6e
CVV5XTRmKxSBExRh3HhJNDYGgfaYO8GiYJC0TmPh5jGGSOkTk4HwSFljojG6ElEYmYkwoIIyMPUY
WVBBgXQn2GNFl7gTqyIPfoZ3hsf288BIsgBN6lAPp9yxzMWJ7Oaciw1ueGRA+EIuw7NY18uh4CCi
xGeag3Ib5LQBfdHrB/XB6XXoFiHxgek1s94JiKl5Uc16siryFvif4/oCHaYUbYhkhzFnC1vqHLiE
3kE3wp7bjkEOlcD9QBqwimKfu3IoylnDna3fqW9AW0YzigUUgqpZVHeLnKp5TZKrJJRLFJdXXHzg
oBu6KgQt3zLaejiyFWwqfHBQnqxjSTe9n4KGMCXOVpX5vCq71E1iyEwSmdWrAcWjcQLQfaqw2TWl
vQUffF4lmQsaXTwjTgDXq6ezMgOEg0FCQhkfGnCnJhkHDAGB5MsG1u4FwuU8Qv6OFZ8rWDvulE6D
55TpjMqMb5KgX5RVnu2xA5qlglkKeX7VJy1QZXyW8qRblb0bKFDE/FQ6y1ldqy2USNzOnoqkT4yt
MbiCPXci5mkdlx72vSghS4payFJAkp21EvKBIAP0EAIRkoWBNKBrh/44o35rqrgNTF6koXFw2JiE
n5Iar8kULjMe1J5iApuO2sioeMjnGiIbnPGeXKx8ZhK/30JyX7g84sEMPP8usIU/z/PW8xWBMkiN
AwCqk2uIPFcgsKTuNKTgfIRd8DqYtwoU76wOL1pf1bOmiIQXK+W4zfRZqEHNlF709AtUKQzTiwpP
11XWzv1+/FZGaslJRKG2kSabu4escdBqBAoEqoezzUNQlamGugIvLziv+Aru0OsyG651n5kibWoQ
rjHbl3nzMU6D6wzIP9Bl7FLrNGuNujVjabUFzfMdrSDmU/xRjMMc+AQ1WVrIU2zRF91W09KPmg9x
JOT57ZMow+2nirzPiqSfF3JSHvT+3dgqJXNBg8KDvBfkCs3YIgOREupcI3O135BdiqOdMwyZ14Wd
3JU9+T+MncmS3LiapV+lrfdsAwmOm15w8nmIOUIbmpSSQAIgCA4gQT59Hc/KureybltXbcLkCpfc
OQD4/3O+A2JbMaVy153bgiysf6NtcBKbdqEZzPpAt+GbxBZgqXCXMfOET1K3VeGFTX2Pq6HKZI68
YzLxbkynYbB5U81NJvm0plWA+R8iM6SAirFjK9fL0jN20iN1jlDx2OnPl5PeTab55LyfTmG8JKjM
td4noWoLI+bLVDsQAmibHD2VC5H4x3Uhd6lqqP9DL4pOhfSV3BN/ay59pZuLxvXDPNqI315Sd3sl
xtS1dLj0iWUFc117wN7eT2Qh40sj0dPqd7W55KdPM+7HW9ZtZjluMHhz1sxq79YVJuQl3s5dte2d
2XX3zq/FUH2xfNrXbZJkWF+DfAFTng9crZmto+haLXbfkMW/VNWWOk4irqM5Lc04FGuCfrSyj7mq
SZZixZW5xr2zpf5UOYUSUVYvs/eKvU9FCkG98ib/IqPCxaE4mDizpPdTYdl8UjzcI+1Vl+ipu6M2
tU7hHjrnNsA0JEV4jhMrbrTZeA61o32DfrmyqlAr/uyFGCAYRrcZ8mANoSbVGE4O96YDFfQgCVW4
8lCvnNUledPF6GVrGBLaSfZoR7vXyTdTZmfhnlt/469TuJxDFXpfizd9zjERWc3HZhfKWaazz20x
DIKUlecsO+I2OmXNlpQJCtN8aEkqZUfPw2bLqMFEg7c+E2O3+1jPP6Nmcy6f3USLftTb1SNyzQyY
FdhXkf+KvYNSVdd9GpIBk5NZXkXbfmJnm6XYWtmVIlndsolMKmuNSjxS7cmzVqdkwZyg/PjG5LCl
oWM1zh1X/Y5gYk8X7kOmb6OHM4ilktKUooN5ShbiwgmRSWa7KUqnzV3uojYvDQ86tNaEQK8h58mZ
2NEPAvrEvWgtBzk42Vg1+4q0021xAxQh2v+cG5G6dTO/yDHib73bQz5VMN2Shx/OhyTn1fijdm0C
vWe+ID0ylsKD8eYkds0dG9tck01gIaUtRGmrsrriQ7ppv8/9rvVu3Offq6rxbwZ05XUgc7r0znRI
qvjmTV50iUROdNDsWefcjRDmsCSNPfoTzDW20iRb9BofwAtkPlue421YS7eWDjR0Rg+QlEvZL+0h
6rHw222Zn4SMr+02j2VgbfLWdH1qayvhJE1dOQZ0vqhQXJRyIdgorDzJY5hAuLCZmficD7b2Tzrm
cJ1G8jqLATVMWzjxUJ+qkY5JqobBKSU3WGdb1FLT+A1TkC1j7dHzOIf+wWmbsGxltFsHoY5EeeTS
y6krlE9UGm+Je2qdQB+cxxeG4qphMqNfrmUUnUg/L9mEbntcw2IjzMf1HMXVC+K7JNJN9TrFF1uP
YamHUe/hyDnHmAxxOtfjhze53i8Inqgd26ZINImgd7Utui3j5wP1um9UJD/Hrg7TLdIsj3TV35iu
XjBo1sPE1uUa9lt85p2fWV/MH0QKWpAV0i4jGkpnMK53aUXpM9Mfq15+zbIT1zYYdp62A0OHOWI1
hN2kOso+YKag9qE027ymOcdOlXJPjM9jAiGkiAnnhRoDkm2OFCeLqrBv5vU8eP56Hs0w7AcWXWpS
B8d27oMjup9dt0XVUWOH1HzcvCrb1u8w1SEH0m7dQblBk0PWbJJrk8LXQ9W58Bd/6MN9G+AWW5lN
UdLSFFeyHP3NLdzGBHlHGvUF993SYp3nWzXWtoQS/5aIoH2O43rnzs0XCn+9o5EMSkm4KiY1XyJG
xPPqXzhU4c29CRO/V25vcvNQB+rN43tBlHudYEXRrgpyLYblZCqLKrKuTha2t048BdHXqlvQwcxY
TJQplKtvmne7NiHOGZU2TtNoTzSBPdDCSJDzMpwCydinaeMU6xJ940zRq9lgRMo+Yp/VCIXdhBC2
WknTYeKYj/3IPXU+L9m0cThr+pDMmy02jfq+X4y5blEfnJiblMZyTFJrO+XtKvpy4bj6vjTq0Gxg
AdxR3v11GD6k/BjUduQjn589VHkC5d9RVIyWgcJqMFSQs4IIBgmXsi2qJun29Rbi9mGtvGsKUTNx
TEansb3yptpLHD5Yj4pd6aTfIYbpJ59sQ7aiHzy2rH8aHIraHPrRMx4O0WYem/ydz1hQujR5XnBU
+5bUVd4KHe8fhmharb44OwtKIuhTr5U/MVhy0Q2L9pa1czt+RE5z2wqpFnKzbP3DeNq8BnCg4755
67dJ5rBGoZwtlxplQUaYwFM2uCzmfnNONakyDfsmXWvSnDAGI+bP91mJ0gOiWg4xG8oGZVvgia0Y
aZQD/oFCp3zUrcOjhe7KaHaDHSGS5ctAsHzqmBTM7gCvnFooiPFm+8xJfNiRdd8A6pE7O7buMYEZ
l44ts0cWbWVj3A/PKr6vKqfLZwNOSFHjpZENeYpiDpZp0HVw1l5mbdYjr1+7hrWFCLGkVKBK9j6U
pzTkxLng+DlOX+Wkki7Vxftgc12f41Fduxr1orFTUI60Q+NKWJP1o/DTvqXPq+bkIGkyZR1unEzF
4RffQHqtdOmzNurhv4aiTmftOwWd4nRDhffszAd35FMG1JfdJP6ZWLopW7gtlSDDYQGjlDVKXivs
LHawbp+CK/CvIXT/AyhUVOyy+WacJDo0vKe3pgv9tHaiqXTh5l7CggZTnG/TuGY07JrrMGxr8d9A
ZQ9k7D+TbhAakFyFtUOxl7vr+wD7/jPppjwzGdn4U+FV8htFgSGpA+6gU+fE0it4r5fe1Z/Log6K
V7hL/Kdtdb5rqYqFYEo/z+giSDI/uwYOC4qidNH1j3jz976Jrg/iI6o4+mXV/kZrB7Jj6AFY/gMt
/H9gcQhv/8sB4MEqjxwIAp940sbfD0BUo9eKxZkKjMy7A5ewqsLp2IgB7d/6zl3+ZINR/DcsnvtI
8//Lx4IXBoeHreEIdjL5+8eu4zZ7y+YbzPrVu6/AzLh2jjOvo/PBJOG4Cxbz5dRjdZY1BEDhQXro
Yo+9OcDUWkgP4XwZGu9upkl9OmR+hdyeNk4SltYBCDA7l3ZhDbiO7R4pGuctX6ZiPi3eHML+B7lj
0JWAp2PgP8DeoMl34ZWoIG899IUgGfjsrCXsQjnOKl2aiOZzDMIvQZ2YQWHFA3kES/smvlQ9qCbu
7xdWHcE6gAbD2l53BaXzfQRc2LnfQcQcLVF1WlP10gbBNVLDZ03j44xmQ7Y74tDUtO0+caNXjze/
x4X99G1w5YPo0sH7HvLu3gzBXVTzUxB0b97s/fKd8KbH8HVk23vQOumatAfe4zP6xHnd1upEGNtP
/ohyZ+SXitKdZmRf2+qurYIuyt/Y06IWgHbDS92qeyhBeS3i2wo/KeFhCVvzKTIOPcwjKbWQ/m4j
fZ9rG5s8FqG3TxpqytpXfrpa0cMFbtbPRtQAiDjJXAW9jgKnKoDSPDSFeEtj7jiFAyThpEThOICS
/ryT/yJ4/7qV/x1D/QMW6dAwzDd/Uqr/ePl/X2Esdu2fD8j5518+nn30z1eX/3ho0v/3Xbtf3SMy
MP7XNz2+zT/+L3z6X9/uwfD+7cW/AMX/gdM+3vk//eX/jCd2aRADwP3HoH98wt944n9sPfZPmPiv
f/PvMDH2nsMAxGYDJP4zdPTYDfAvmNhHCIxiesAE/O8psP/9v/6CiR/BfQC+2KAfW3PF2MMWSYy/
YGIv+j/YlIjgVyCR/0y//sfB/+0igp/+6/XfWGKEM//LXOGC1cV2xQHyg+gZsTXV3+cK4YKaEqJW
MLW9N239IloMuksovB1Wtp2spN4tA7QATx6nmXsQtFRbtkT86HyxXCMIOtRjaPk/vW7q38CDbE2c
jWDPMjih34yOnXMIgjT2+HRehc2A2YRQLz+rxLi7efX8bBincM8i9kpA9xZztIQZ5svp7q6LuY6t
yLYOTYQdgx3AKZVbb8rkKr081NF8ICbGk6DchZdxDyOu36roMBEfbV3dueUiwyoN0cbsxg3Kx5hE
bQEBMcexUTTmv9BWiVQHKsxGuCbwvOGteOFs0xDKdSkeAqmyUIyHMNhyQ8PxO4lM0fvddnHG4dlM
CzlCcdyyuVubHQ23Fnjip4P//WMaWnDEs7wvkatuqOq7TEoUKZ5I7BHm9ztc0dSijm2Ht1F7r9Jw
CcZgel2iDRNNv8HAj8wlYL5CHwTnMMibvr9V/cZQefg3L8xrSkd0Ut/nAVLhWIdeFk3dUXSRzbZ+
hLUmIJZH5re/VsA/lrEYe4r+r0loptUlaEKZmlp8tKIOc8fxae5vgE7t0aHBtiOzBs4gimVOPh89
okqAhK6hylua6DLR0ZC6kfp0veoANfBslhma5NpiTg37KWXaDdPKw3kXHyFLEpQlS5gKn/fZ4tPS
NxVs+VXcgyHMUE7bcgiHDNQtuC3oLHZ2Up3c3ECjpR7Mr4rPXY7PntFOPGzFlqeju9h0Zs4freMd
/ECe7UrWcgqmEkj2msIZem34HQf+Y6DuRzcIeXB84DuxwS8jcEAk6bKxAUQHzJ5loYYw6yugD7HB
xW/O3qa61HDnCXhGsPNMu485z8J429eALYdmWU+R19wYNtjLAY1CFxFfwONnyBLDqfH5z7HyOPiG
4af/exguUK3WFHAJS9uIFOvgnjRr25RO7YjTxIDybWCE/eToxtMNa+T3uWmeGrgmcuPb0Tz0ILfZ
44WfAe/o0XJC/HTi6bfClVtw+p0gW5WXBj0KzNGZdVqhIe40IJKt6a8OheY/hgY2z4yFEqvvTGAu
MfMk9aAhaTi57WX95AMZgez6xzLJufQdGYBTDwode0eYum7q8GrNq8kvh4TzvJrJK/SoVC7b29IE
d5dtA1oPdYtNUGeJiQ/KYjjN8tsCqfZYR52AQIwBNw78zlGnZlhnn5JuyOYg/i2r5iLBVwCUmAqJ
uaQE/99mIbioNCKpNX17BrtJcWD6t7+Y8c1v61/Sr8c3ePUM3625w1gadtCr+hSU9XIdnWpK1RRV
ZWRalfPBvNIAzGkFpDVrmpmC9Y/dYuidOvWIfmHyLXaJvgBC57vZfNem6+7V0p/W0BVHs64D4AZS
OrJ6WqtZHrZ6DU+1An8ZGIOmuvcuIQvkzix1Us68fvNx19+H2DyPFanOwwRkCQjPVI5zcKmcSe3Z
rPjJdGZvejUjxOGNp3nwQJYEg0Lx5PTHHjhoo5vpVYRSZdXyVUleffSCPa1u/yJa+dEGGzhCF3kE
s6EjTlYCnILxDz1PwLkGniXYR+EhwFYXG3i/WHefMSzQOTmmiHX06pPuHbzq3fN0j34n8DE+JCm8
CUb21lm9mx9gU+W2BDaQuc5tZM4tDuUcbzrMvNWO6RIP047ErkrRwNASWkm7CwzgnIBpcwyTCmO8
izOr2vkUYxZLIZEkN+sS0E3rCwx6cxrVPYb0XS4T1B8zLLBJAhtj2aiK2KnpqbYwu1zhpHUl+t2i
7yzoN7Q0EU8ZaqoUGQE4KFg/RL2Y1GwRLinI72M3zqDPQr1lU/DD8+VrY+rP0IIjmccakitYj/5q
lr7LNHH6FNDd52LEc8X8OgOYOqSTT6HJJJ8Td/+gJDkNenELVgMB6UIDF8mps2bt0HPXD7lx6H9M
WAsAc4NN2bYXTz0+2EjMldxkpopwigTm/+raJX2TgYT9IbgaILfBl7dR/JuH3/BsSJ6DPwBkspKy
o1Tv1EpJAV0sxSwH+XsMNqDg/rsXyH5nVorJEQiGE8GjBkL/e+Dm9zw9FG7YYbXMkqb9avvkRTVs
TXmwZZ4akNNx+zhVq3nC1DQWBtGU1A1+B62/5CFhn3Z1X/D8yOEAGO2NRdAbMR2/YMXr8o5N2QoN
gX01QDgt0YgV6blUIyHZmnxCDt4Khs5zpLLKopaXbRdgctPfY9J9BI77XesQUZLAh0C/qWI7uxas
knHgk8JpA/ma9su6ISzTv4zuaanbczR/+o1/rcAZjLP0CtZ7ooC7hSl6in77TMosGMGr8aF/YhQA
LxMMt4ranpFdiOCzWdhQLl9x0PM3jOM+32CFYE3E9XCkTXZ2mbadsenAEcqQ8R9toJ7awPjZFkiB
2A2A3oGOsKkS/NW49rCXQU1C4iyZ9qpcesPH5AC/tN/7ZZwyzoemdMdKoyefbz1zGmjsAIcTR31i
RgPu7kbyIedkgwGe6PXaplvVLGnNJz+b4Q3mPhU6J3yoUum2P4I2i5WqMuAnJw4Xowe3lEIz2DX1
r2qwCIX067HhWPmnxWl3g9/dnKWfsolols5jxQpoC2eHRHkTe/D0XDUXXrtCAaDxqeocoB0tzdGc
q2z2R6gcC61giW1XNjtHEQYAilyZTjMEymWOEJGwDSRR22a1rr94MmFY2ydSjcFZVlsuMegnJs9T
o+bUX5MnX+sfFYdp58glyF1o9iqun9YkqEparQiJwaXzO+cXisUOzw7DNprQzdpBP1YDcRpDReEZ
2jsddV1GgOvAhgO6DH75MRdZr+yQJRL0g+Lj62BicUBVDUMnnj9Rf/LjRtkF6bHu4DqkLrSg44U0
09MUulU2t467rzoalE506MQcvdT2JWITgL14w4/ZeYmSGVatHH46tobLE8fPY/yJBJ+Du6ySGRXV
bw6UElhNESR4kMKybaVugwPzg1vli+g94t8dY0VRQ69fO/iVJvILuk7r1+Zh6NYA4Ss9v2jC7f7x
zKNs0s7hQel+xULuLezTDM9KsvtqVC9h63WgrlAcPaoGSwWMIdVr+AZN3tRDqkERNl579Hu5pnSJ
33wNSIZrsocVUpdVLZ/5Gr9J+URC62ZRBWbpzx8SxXU6LwxqcPhjWTBgWwNaYcW64qhNg4zWJf2s
G4hz8lcN2ODUQYdPmy0eH/Zb0a9QWboEB2RnVdarWU9jvxQqEPASOWv2KtzO8ToD11tjYAwd6S6e
8UsxsHeUyPWBKblHJE0FXvfeOevrFsAcCurgN0laiM22uUqx8n1XgaECEZovJjEghv1654HhQgEl
9aufmjDoL8l4rtBMv9agXdkK9K4RPQyoUH7BZ0JuiGH9l7Uz5RrBqt0UwnFD2K+6w2HPI+7IHR5t
l5yVb+zeoto8+dVSH1c1bIdErlVpZXWEZKqfGv+JDD8HyIInOw/yPD9+wBqtIncsl6aWh5Ux9zhG
+rOlMfgE6sqTcWldGB8SVRe7XzCeoHo35Knq7QK13Vc5qRxxYBrld+Py7SlCcwPlDbIcw/0q1sTd
9a64ewqdSCcpwQiqFQTtqUlFQNaix3SeaSjZ+1pgvo+6FsiZna5LDItYeBjXRkRAf9qOoBitxbkK
F5nJKQZ/7kv6DI7po5fRp2y39bWvDX9FIMYGtj7OTAOe2toexRF0P1ejP2OuvjJPPhnr8VPfeihu
HPLDk9Fy30jMUjJB9uyiiGBGiPfWzLAhWhqki2mG0+aBewjNbN8Ta19hR+/92EyvRJLmuikH9zn3
wCyM9SM46ZVYcOu8XRLvagwDGxk737Yuuaug8u4BRzip9h3M0TUU13ls843AwhzcwCsJ7znu4uCn
DLv4EHqYW8DkXZxGtfA4B/SEwcaKrh3vdRyCeAFVWtSgGLJZQDL1l5h+W6h49hxw06G4AbLAWqkd
rzAbQ5gEK1ka4iLvFyT5dj4ESxp1rJwmlKQCMQ/cfnrfiQZO/lLJVxgCUM/0GPR/QGDCO5LhHZ0I
RF/cYgcz0uF5s16ferDhALctr751vZ2wLoobQnjZJCopWrAsu2SpvtkRLItwu/jStCTOI7V+yJkk
V7dP9m6sgjIaxieHhTfkex495k057Cj1lpyTvqYXbwvBPkQijdaEPiePH83SI9vX/fR0UOVDFKuz
x7soZXGNixvgHEg6nZl74lLU7yBH67wSTXAIZt5+zAH8VZ2cyBx4p2SNq8wbYAoAB0LRpzuVQTWW
ZTRu4RNjBK1/+KCZ4ycbpV01r3cqWZiOYPh2oGBX1M5xXoE6BpDVfSfaxBcRLpeJzPRlkq0CMEfD
3Yx7Y6d6Fw6lAO1thPOCaYp8nyJMgxR9EkLZSC54dj4x6SOTMVbfBoEJDlnt6er53XwLh61MLHSM
dgzJVx85n6hmo58jLChH+JgdJNhRvWgwFgKLgcVGMjlM/LHQ/TYUhnGV6VZ6RwsOYSf9pU2JIv1p
gUEPMlV73xL0edoG0Q/gio82feNZ3AF77x3HeeqMA5Df7ipXhq9tuNnnPn5TsCFMYq9drFbAiuDh
KArU67I8xfBmvnGnAQaBp2DjAiQfnlyeWO3rX8GqjgnO02eNPFbQ+OcJMz401AgFRtKpBnhNpy+z
nqISSQXIvmzVF9ckqG9c5KmwTpBrjTozpP2TmH3noK15t+sYl6AxIywXpM0nwVwMoOG91o7/xegf
pA3IEUt2mLe6m/IqYe0zlJ2TIiPH0gMx2G03rwCNylDxrs0dI6q+85nOO9A70Y60YAFBEshXpN95
5oMj+OSD/tXqcP3Dq8l+BUoG+g0t7Ozwa1dBKcG+93PhhAACOECKd+ZMde5SgGPWN/gy1Nf7Cl8p
lcDvJ8IiXOcm9Vho8qYNO5ywqs4sKgDoXR3dU91+GDYM13Wq2LNy+ufOPgUbrX9TY/P+l5yF/+mP
D++5sxJrMzIcQkzjDZmQchum9Wx8t88UcKSbjjegrh7rb5HsRbpuXJZxsn55QX1FkIODAeHzjoxB
aTGNnUMm+mxeAHm0A3sz/WQA54mvGa75DgkjswPRzzLqQSmfe+AHS+X3N4kcNpJyze+e7VD1Le/U
wzruBKGDDj958IpNgci3u0clv+y8DqkrynarWOAWTeLcQ7XPoGc8KvMXyAb184aiELFXFMBu1xSD
cBB8ISCTwaxg0pbNmdQwKiqqOUC2Vqas7XHlKKIjXreEB7pqP7Wer5G57lzUAsoeuoRdJws1DpXM
WXpCFsmI+TC2UBZif8t9ZWugMMhDjY1TI4fQnkBQvTeRDHeRJ/fBaptbFfeoox/5QM8fcmy70Oa6
l24ZjrXIeOjQm5j3OF/BfagHfiY0vI+ro+8LZLZs2RK6N4u3pqRr2h3KN5AdBhLCAhrhusC9m1re
7+PNS4pgMFUZrxbmeKV46q3UeRMTeQsreMMIUUyFDgZky8Q67eM2qfcTKnuEKIx7cpDshAyAvA2s
BlRb3SkIRZI7YNFsvNKsi0J/Z6SP5CU0BKRE3fiqOwikkFlpOfY6gOpDDNQxpBCdFeF6PvYJFhh+
UOsQn1Xf5LoKJBZ66cFwB3UPHXPXmmZ6c0Zz6Jn93KqKv/dKQMtpTXAY/DFBhjO0+953dt3ItwIO
AdRA4Ax8rQRyDZVC/ZF1w4McDvyu6My19ryPWlD3yOoTmucJOyD08NuaWoGL8t3nsf/qwH5mSxOq
QhMfzvrjB5xV57R1QbuLlnnY0S93CcSlhmIDQbVbsArhRgjm7qUG5GMYdJM4ai9ugqi/8iAoUrbW
ebwFEJo0vs08ISCM28KkhMIe8VSflM7YHUycKMgnnB8rFB6gKMNpP9g5XdtWHsHDJPiSc3KknPyE
VbUeOkM+2sWsOLJGo7WMXyTiTnaz7s0AMyEeQwjJgnFJQ9G1ezhzd19OC+o3cBQYPId+9P+Ie7be
AT8B/k6w9K6j25VA3rsrnYEUvAg/MifHW7M4cOW5mpIP4w5Zpz22GybSZwMZ6Vkb7+SvQXNSTjuB
GMEFRJ6MIsk28rO/TqJgJUeu5+e0zNjXQU+nFZvLFTxDZAwyNPBiz7skNPxRQVzJK6hBeSDBavmz
d6BAH0/YNwLvQrme2ZWFKI7Hb97Uz2UExD5T0/KDOa7adcrmonfcXbCuOo16tFwLieOD97hrEt6T
d6hoWnog/kKG2LHjpj6SNQA7l+FM3XD6SDTOzFZncuyrfazmaAeyMs5rkAlUDgL8/dxlPllJQVto
2Akj31ymf2x8PmyJos+we5PCiyQq9ugozGTLXmLG6sYBclQy/UBseUidUJlzsiqM0qmbzm38oq2b
V0BIQzesbu0M5huJ9BXhbwUiwu8HCCw9ypO+W89zjR55mEYg0f4qjpj3RzS17gbJxNRlSgDoglKZ
tu7OjJqfk1hBc++H2xKZ+VbjTscV87J2gJ6zRM0dBCuiYN5YX6CdBuc+2C8Wqq3h3bJbG/otgDhw
WadkevnJqqjdK9pSpH9sKUivMhaqrQS8FZ413SWb/M14g+TU7JhdAJZq5ySBfaUL5oxu6V4AiwNi
k+pl7ZJj5BEkc5BFzm2Cirn19Eu0MVRPtUalwQHYGOBsOWmt9w0NRBFU9U+v5eY8JSJ60q7r5+7s
ucWfL9e6S4oJz8LA7VTVCJlW/b7S9fY1bZ+JXSiQWnzlNtw1CSzGP394S1x4p7adtyfGBbJhCFLk
64LCGZHjCXrKuuWhY6azlmbZCUgbqWVLm1s3mo7hrKPMm9CO4xYpYAcsuY4M6KXq0ILQujqbBJ74
KKT//NOUBKh+OraPeHgVRIyncAVRE4dbtBObeU/WiWQ9DJGX8AeIHjAQCTN3lOjIB+HyVdSPP6Rm
boqiW10E8npptKAFsuojeexWAp103Kmlf90cZz2uSfMWbT25VSHrkUArOZ40/9ZuzyucnSswCQek
hhihcoPmwtHxEvRanQf/xt6XNFmKY13+l96rjUECsX0TPk8xefgGi8yIYAYhECB+fR+ivq7yVLke
1m/dmzRLtzD0NNyr4Z6hXJLrioO2Xahanvzw1PMJp+Mpx47n6ltQy10cmtpHDQ4D0m9wB85Y9JSO
MwczwLtqFUiLeBlyd+24XtSCt0IF4jlr+F+uaKZHpwCptZpuwzEsHzMl5MMwAmumaOJesbYXMRaM
OGaoYftFgoylvWCfhq0DthQQcKlPxJHOy/VcFiPUbqLodWnct6HN8rtGT3eLouFd2tXflrzJcBAJ
r5p6+aVJkz7TKblWbZ/uwcoHVLcW/muUpjtULMCiv6r88pOPN8LbP/+ZMlKu9Ej3mAt+W844C6ZZ
+XOodf2H3R8AzvqtaMuTbhb5u8jFTab8T30TfsF79viQtQO7woOuvnZLwOjabjniWIqUQmlxrUgH
Uo8uH6OZgRGOAt+DJ6pbABvpFZvxXDiQkuMa8MrTKL/Na6jicNF0tzTD8QnXC0D3Megt6YBGHn0w
mGR1HXRIBM5UgFNBB4oHnXreOxPAU1MR3M7EV0c8jpR71SFdixkABMl6HIkCrCCR989KV8kjqIGv
LiuyO0CedzXxsckpqJmAR1tfzTiygeEDyi295+GMc71i99R7o6Sc4rB0PicAX79UAVZSjlLBHZHL
WkIrUJ0EIxIhM/fVNR2Ka/QZ+88obxsfbOpiAEg8IwEuNak4Ofj3u7Ge9UvgFAnkeOabDm9de+Bv
puMQkK+E1uQq62l5RN0oPQzelB/x5K6uswLSGjJafnj6bgG5Fy8YHWAvzwv2r68ch385Ve1jMIfJ
DmiCr7WLUwBNaXnKPWCaUrrU15C3wBlkcu+4Ii+gvQXXnYDCS504GXgBO/ix4eynwCVwPBQPoj68
DQgvbwIHpJdk7MNdxwVKLV6pT0jcD07q+M+5Cg6h9NR+yeb0Szvh6MfzBHfkscWDd5Pdg9nwxHlQ
XVUK+CeJesd10nRH1AROpcIrNYnat2zpyL4FrfC6jPBKLJzpgP8DuDTR+oj3vm6nuwwUnYjHZMqA
cemkPniDRiZYxQZ87MEg07CrUPNHUVPybdR8PGjpeQ8gLwFYio00xtWpOo1D9DPqT6QE1Uu64uCD
p/esAko+4Woxg3BzQi2gO4Ye1nSm0wmpAs+brVTuwcNJ8lDMTXbIBh88Ib+vJV7PAHye15MKb4cW
JyQGrlahfk5go4oSYJuwWEBhB38eWzcXcQgrkSvA3G5bsCUewoWt5CAvPCVkHE+tVmgrgdRTX0Fw
q0Zefg7BH34kNcSaFlSG4jIbGPZ9SEK5GrgRUhRfdcI1kHzs7/+PEfkjXfcvzbm/W9VA++DlV5q3
/5alXSXZXBfwDDtC5B9+9P/+9/9Ch0Th/4bO+WpO6IbQNKcBoFz/QocEUNR28MoIqU0HDg6OD5m3
/4sOCSEoBzxcyDmHVucf34b/QYfADjRwoDvIoUlI3dVm+n/9P8BDVnjaf/B3BBYZIYWe9Gob8R53
F3n5GPQViNsDy6pstyxaf8u8YIZS57+H4QP0yT+hJ//5/Cpw907ADuzmUk9zg6NB31TpTV8VzEWJ
V/ZvI7gAQH27ExR2BncIs/35FlfA4EcdMoCEUb2UXJUJcCdydItH6AR0OD/6a7t+xUJ5fb4Z27gZ
cD88HQXFlDZ4O9QCj3ICb+MKYjxAg5//vm3gsOzeD1wYdY4oIsDVobgDCGZEQv4ykMbVd5qDsg3p
jCUARVF34uV8g7YOGeAgoGXFGK4NjlUElnObqUTtKY7S+QbU85+ahv9ZCoaWIc+XyRmUz6Chotvi
S5JnPrjOTgRCHmD0HdfBjvasmj+d74/rWBbC+vd3S0+EdV8CWs/wZJeOoEV7UFqrUT0adVSR70oF
c3HQdAIpVumQ3HklbAjASE+5V0Nf+9zit/R4Dfj3vwAIB2CC2MSOwESwvS/b31AVu+6csQKzMb0/
34hl3oIVl/qumy2CdYKeATtq3YeveNcKARV2KtgCXdIFIz1UvMgDPFKzY4lt9JfTAgjf9zTEdZ0F
LdhMjT6db8g2XYGRKVoyMdFleBggaZLtkjlAxXsIcbECTH+JPIHXBJWiOgtOt1dPeK8ZD+dbtg2g
kTBkBRa88DoGLSKyLEfpSijsCBb56YUNrA2/myFvTl2uqyI44oGumvGWCIYgiiw1DkLne2DJFcyI
rDoaJ5RE0jAeqFurA0tBrHiWvSTlrQ8VS+dmIFkUPkOd1A8uS3+BkZ68AhcKXFVI3LQ6DJ6Gli8o
nhLqpBtp3NKn1Z78/aD1eCRzppkhZsOExqivDdWOjBmItHjGk3syzdkVJGn8jeZsi8AYwqgtQcnw
dAIGNF/q04TT33ic87od4/NzZNmWAiMb+bRN+CQI5mhQ3oACadsAt964kJ0B4gdEwouaYUbK6VoI
O/lzzWNgxpbPpdTZYwdm/1MPduDjZU0YCWcqZ+5OQKLHHpnBo3C7rLyNJo79qWRg9V42IcxIPBkI
XCUPBY9lRTW4X4vzGKUuaKbnO2GZb2ZmG9zWHIxQEKuw8wAOKWb6PVhasbHXWWabGTlFjWELL/cA
9aoK0zCXqB5hM29WMIYSF46QkVYgndDoShc8pv1Y5sdK85nsekfny8YY2Trh/zMEy4gw0GnXKeik
H53W8rBzzLlQw01JKtzSzk+FrRkj0kM8v/fuqtcCxM9y70VL99CjNHmvR1ZtnEJts20EX6jx+x2Q
leJRYszijGl3ODRzRfyNsLPs9NQIuzmH/sPgyTB2SeqjvOkBmnAQkcJbWV97I2RDFZX5RmOW1EiN
ANQpxGHrCRPPary+nXD/JhOKLt44Aq0V5u5DycbQuePu4M7fz8/R2o8PDtXUiMYK6ithu0zQ2Iq8
zH1o8WDQ/92D1i+OZJFt8FwWXoWHFa/KhjvoSgjvVdPIZ8/nm7fMHzWiVScBjr8lSWKIFkDYgKKe
MgWhOJz/uu3oYXKP2AjASed1UeyDIdceFzcZhyNPi0rHaa9V+g21z6m+ogtK7A8zbnDNPUBHvHjl
pcfYRrTZ+rj+/d0pgTcFw9twTmMRghC7D5bol5hncL7Od9K2Qo1griT8KlHxCmPqrzqieiqOklfN
C7TVlniuE7Vxb7F1w4hmlEQCFBtTGqfOUrwVeCV8Anw23cgVtq8b23Tnpw3ILyF4gJBVhjQRpPaW
HdAlur8wtoxMgRKlZt4seTzoKQHYPBw872sHaDWk9CDPAjlrvK6lf4t66b2NmbHkP9/IHf7UQALE
kxAg4UmtwCGOoLG6lGn3a9Q4yG0sL1srRtJY6FJ2KsDlIEsraMAM0K9oRArEjYtCz/klZpkc30gS
QRI5TdHNS9yrdIi9PBgPlWDh6bKvGzkAgsUZgcTzEhdeDrrq4AKUjvf/yxaWvw7bu+jDLQoArRyh
4PUogzqZ+61JqbxwYIzQdgMBydYqXeI8JMvzNDYeSHApoVtnZdvAG7GdFWoQAP0vMTQKo2vi+N0J
h3N64dAYEe2LkYmhxNeHBAQe6DHxnXbKZGNd2pLv+vb1fuR54y18DDGvENQ6+CAk+WS+BzPxlUaQ
8eQQCS2DE2oHe68Or88vJcsG6htBDnKudKakx2SL4rsDBs8uVdAAqqgAUnlJu300VBtNWcLOM4K7
SVi2LC4UMSYC/bqMlQBEgIvdxMMUBhtDaJl+zwhtfwzBLCiTKYYct3yJhrY44nm/3Djur1/5YOtf
/U/ez8/QIPlNIJrHLu2gmdYtb6Qs7yZBwYemySuEyKD6nRQbi80yNZ4R5e5QVwlfChX3jJFdK312
SBfoxwlVH5JWolgzVxsdsw2bEfLY8ZOydP0h7toCsFnJvH4fZnOZHc6vMtvUr+2+SyksSfuSLHh/
4ni9uAHwdC3ttNUtqFrNxm5l64IR+Hi4hVaNKoaTVOnUfwJ4rkwBQWiqX5d1wQh9IOzGLh1RCZ5T
8N4qvXwOQyjTA5GUXrh2jehnBSB3nCfjEYwkPND2oNp3ETSEz/9+y6HHMwIdCCb4oxR8PIqGfEdV
FbT5PgLbt7gZBCsuy+5/GNrv5rkUiySkD/6nC9TrwMwag60uWKbYNYOb8UTxDNrkEXTNd9769f7i
AXKN4EYJSiQVeBLHbulTYDr0UwphSqDqQYwLwE06Pw22PhhBnVHGW8dz8KBCvV+t3/BjQsly4fAb
YVzOdcXzFB/nPa+PsI/Qx3QKMpjxnXv/tOQj1wjiecDzU6VL/HRPQlBSfpoHCl4KXU4QYPjWh065
MUa2hoxQrjPhQd7FUUdUKuKpdx6Ksntic/EXiJ9X0DPeeC22bbeu98+s1APACJ7QpI5pDlX1ZL7j
ZXRFqm4flOQqlc4xG+lznbNDB0W2y8bQiHEnYdLXQOAfZ6VxfihgwwMVjn7Of9DSBeNiPp1vx7bM
jGjvesgu45CuoDgLjdGgyIFAkxCPOv91Szp3jJ0c+EeSQhcBrixgMp5SEoBuuPThI3JhtbHYLB1w
jFifFfUaWEKpeHFlCyejpS4hqLhKjR3O98GyyBwj3L1ujmol0jFmpRYvkYRHlKg55gLCPZB+jmBK
oHkdn2/M1hsj6t088SBGXqs4TfrqJip6d7XY2BIOsU2HEfZKJgJYQqbiIfLfejLfQswlB5qWbAyV
7ftrr95ldShFFbXWZCVdkQdk3e9+kj6Xon4+PziWnWkl/b//fAQtKVDFwyFG6bPeZVPqACSTvUC3
6iYqoUR4vhVbJ4xghyoekRFEmGOZs3toPQF04Y2PQzB/u+z7RmSjkg2PE5zRj57MVwGST7mGfA6r
4b95LvnakpVjRDTPp5TgiKBjmixO7M8oFZdJOewWt62OaVvkcZhIf0/l0N7P+bKqg8t6Y+w+niEW
GfE+pgx8eXw5rnA8fNC6AhsedJQronl4ErxSGzcEWztG0Kuugt5d0ioodBePZV2CROehr9D73gVd
9Pv8SNoaMQI/4XkXjrlU8TRCBc+VyyPQX3Aq8cQTIIUX7cQsWht/FzJRE9BcAPYac7f4BQxlfoOE
Ez6d78HHS5mtrtfvPw5Bu0EOMkc2GacHt09hgTPeCjW/XPZ5I9wX2kZFAt5g7KxERK9tj8nUvlUd
v/DnG/FOJzpPOQh8MScQFGwSyIC1NzDK3dg5bPNrBHo7JUk6+Cm8kQLyPDodMKN8xk2zzVER8JuN
kFhXy39fBVlkhLvrCmiQEg92bhj7AZIX6dh+Af/tkHbgVXvdxhnFNtVG1JMMVw7ZYqxKGAssyXL0
/P6U1Nnx/FR/vC8xbgQ2FZBfnVFxgE3AeCUn4LXZxixYfjg3QlnALSZoBS6vvjtci769qnFcgDbT
Rjq0/XAjiPNqmDMAUJFt20+g+u7n6NdlI2IEbhWBgLOUmFcwy37A/+2hhGPGZZ9eh+pdTgCED7D2
KRhi3Rcu5JQGLy6U3x/Of92yILkRtaBt0QJGfEPsJo9lRuN2qG65Bxyd4zx70D2/rBUjdlNvSImg
DjkiHwNQ6UIIOfgBtWYwz51uB+HdCxemEcRY9V1XOTgTsGUSe5TeOtCjwmkjO/+5030QvdyIXt6P
4UDZSI4gNsXzdfZKKQRMdumbHHb6cTyCI0IO1bP8krSHrZc2W0QYoZylWUe7TA9x1qWg8uVvEIEG
EY0kf52fGsv3QyOWJ6AetG4SqI1n4ipHjQOK68VLnnG9Mfe2BoyQlko5qHWiAXjdPAGEDHJ+fg+J
p8u2hf9C31EG7xAe9UdZ+0+zV/5VedV9H7KNz1syRmgEtrvKrfmzO4A86kPur2U9OEJzsBF9lk0n
XMfsXWwDhjzCMElBhnBRA9Ty1V/hAtmDhnxxc7+/cAKMEJ8jsKfLCAkENIkJpmElsE4HxuVSHUTX
9lunPds8GzEuJjiqoDo2xCmkK8g0fptY++ok1cZx3/Z5I7RHH1asgY+hamiOqsi6JZMKx3FfwUXo
slAwwltCBhKv/zNuFF4GneXwrYCGXtLwL+c/b1tKRiRDKdmhYeb3YGf793JlpOaU5/H5j1uGxwTK
gY0JfKsacdkCgZpCsJIH/AipoQ0cnuW3mxA5yUijUxgBx54HQq4n/bdo1cC87Lcbu7KGTB8enoY+
pnq8hVbCDQg+j9D/3whhS5CZsDgPZU4ghomMyyl5AWP9piqczy1+/r6DPNjxfB9sjazz8i6SWzY1
EQjAMu4gRrhPInHFefo9aOufBAqs59tYAdMfnR4DI5KV8Poyg6FXHLiQ4u0B/mUu6Jq0Zj99sA66
MYkOTZpdozhT7qcsE4ccOk2UDF0MDsLWJcW21IxAn4iPjEsVpivzHvuBvRAafu4j/+v5Xto+bwT6
MMHFU8BzJ07Aqk09dg/V8Wun3nq+sxx4AiPIxwSKkUVFZTwNOWgIINSMSQ8VHKl2HocnNZMb2cQW
Mka45wtNegkb3zjKxL6k+qHmF56STYjaRKRXAbci46weYVwkw6C47wJw1iEAgQfCi+aBGfs2K5u5
KVtIaE96eCJIslVGvxFRfj7/ecvwmOi0GUDYKsDbAzLK2F9BumnYA6fqbwy+ZRGZ4LTUyxjOMp6E
uoD7bSoK6EHTIyViY43afrwR7dncQTYbHG+IKed0OnplC7HhFCXkcuP3W9IJWxt+l07gCZJyxSsZ
LzN5zmvoHXbiaW7aeG7U8fwE2IbICOMqZx1eBNBEn4z3HU/vW+i3QIJo49pi+7wRxhVsb+pu1DCU
9cO/nZHjzM+94dlNp3xjT7K1YESyF44OG3MsUAX+4g4099u0E9UOmP8Lu2BEcD1DdG7uM3SBQjHS
D7zHJHMeMxn9vGgGTMjbIKlSNMIMIKHergoQq7AoT7zL1pAJcoumFHzMLpVxU+ZfgTZ/gYfVp2BM
HwXE0M/3wLJMTVAbivzSwZlbxg5qgayscG3v7mZe302w2j3fhGWWTeAanl0HKO6QLu4DDm1MWFqj
9F+V3etln1+bfRdoyUwhniwKbKkYK8gapbAUgAL4XtH+sjxKjVAefPDNC8jXxVAy/TLPy7P0ymco
hX8534H1Mx/cSakRxo6Dy2HDnC7mvII2TVZ0iDSYnn46//k/Va2Pvm/EcVFExQKvK/z8TnxZwhoi
M909tG7/8jsyHZ02+JKHYCc2kFjbFWWodnixcaH5X1zYPyPKx4IFSc39Ll4i6UHrnz5AdWsLn2sb
PCPCFWl4y+a2g8fnkkE6P/S7Vvzi0VhuvGdZGjCRaVS3kEud4ZiiRQ8DH9ftwLhNoEmyVcSxNWDs
0hp+oFzWiYgZS530AGs1SBuqKJzkZSFuQtLc2nPoFBERF8n0Ey+Xd3Mw9DAwKB4c6YjT+VVmCXJ/
zS/vojAM55k7oyOg0y2/sFwzcGV7ufdxr9/ohq2F9e/vWhgqYDd7v8HD1rI0v+AzoW/cxSt/lHpu
tpAYtjbWOXrXxpxDlXeaMVRtVrS7IZAw1/Be5sq9CG7DfCPUK2jH1AR86lg2sMfWvQPVtKrNNnY7
20oyAh3yQpClqeAnUiRs+eZANvAKnEqxVZ23fd6IYx9ZFkaJmGI4V0NtOYTVGARPoW69dYu07EUm
JA3VUXifi1HEPIRqUI8nTSn5l7ZpfkAU+sJzpQlGC8vaA0xdYhnR4RP8J5+zYfkW8X7jFm8ZJBOH
liZ68qsq7eKwid6adnJ3GYWg6vkgs33cuGZ3tQ45VHZgI4Z76hsJ4GOhynq8bPmYsDMxDFkR+rB4
ShwGO+UKWnJVEBwv++lG9EpNgLmAH0sMEjjUsht2XTabILb1pfODHc5bx+td2Hb5DHgm99q4KHRO
IN66uDD0LlqZ+BARUD5UhjL4I65ytFw/9WESiusu8gKxd6li/BqCCKVbQo0aRngxSDc+XBcnuFP9
mHlQFwe4prnYKEsozF7XU5LKm3QGQS6GLXzGoNFZovIKdftgfHOGssw/RUnLhquA9SGHhHkAme5p
jlyIFDC/b77PIaVQXqQBKf5y0qBUP6smhAu2KIeufgjwRABdBmhcQWPDH5rpOAkJKyx4vUXsJZpr
D4LUOunkyW18+NbjGXZJr6ZorBsQA0TgXE9NUkTXbehHyQtEUzIXzk9QY8Yjg/J5szGdlkTpGtMJ
Ja4BXIgIIw6yKnS+u68SgnQ7naiX8+vF1oAxpfAsB4ecixayQh1LD5Fm7bUHTOR3XAvhlXFZI0Y6
dpvcXYhfiDhIazYfM5KLX7CXm3+GBF06nG/EErQm2GioOxjyZgNWPq1+AzJ6wwgMis9/25IxXSMl
CzVJaIiELS4IbfC5EbV6LRfS/qypnr7r1m9/n2/H0gfPGKgaGnNYqH4bE0Addu3U4PVZtxudsEy1
Z2xbANBq3AZgu1AFxdtqWhW56U0S5pfdDzxjjEZUDOfKw29nKsGmUsGTPYoXHm1Mr+3XGwdQNgLX
Bf94EUPrad4lMECEzEnxE4IFG2cGSwMmtFI6kHwsUXbGSxqsflvsWP5E3oJCfj4/t7bvG+fPAoT3
sQkdhLLjRACaQ+APVMz8Cvaz9WU7i4mwzILcUVA+6+MQVb3rBVoPuOxLupEqLO+BrnH0lHU6jtCm
Q4DNEH8HTru4xQ1nOXaz9K61n3d3ynU2yvK2tozZHqHB7o8wtYqrLlr4zk9z6K4DB+fddeXid7sx
JwxymRjAH+dnxxJ5JuJuEk3lOnOK4wpv31QL8SnIqV2445tYOxFOSbGk2JShzQxFaeUG2Pcn57Kj
kAm0mxyQ8VmOF6+mraqbjDfl7VD2ztfLBsaYdSiVQoy6bRHWjQpvssZ33nDJ1RvzbBv2NVjenSjC
ue6WusdRFILX1bVq4CEYOsMWBHH9jR+cV0ybLM+vVJSvGY/X/IZW4gGHuDcfqp5qgNraZeNjpGxX
urOacTmOCaTlfmUgFPxaalUPG0nbNkBG0mae38AEu8StNQhHAlGixt07CWS0N3AeFtgbc4y0DWYy
vMMqDp8eqYbyKW+0hrJY2HjiMPUt+ZzC4w8W31BJDgYkmBseaKlvMgJLq4018PEs0Wjt+rs1UBMC
LVHojMTLBHgi+Olxk3nPQZbew3/7yyWzBDboP9sYskqmLshQMQzh4IjojhMkHmRz4SQZ2UqGPk6/
Bc7FE8Sh+J7UBV5B4VMmqtNlP9+AHgSOv+A6hfNH4suivivnnuOZZ+6GrYLux8sM6kD/HJ/FUVD2
HD3Yf/kunGTnqZgoHqnoGG2Eyce7HzWt44J+qWXjoYE+zV/7oYSfpPoGSsnflw2QkaUqSMUNkVqa
WMgGCn2p/3sZ2NZvtw2OkaTSbnH7voQy6ujQEwRnbzyvv+jQQSGr9I+1Dy1IXLsxMjGsPpa71HFn
WB9GxWfKM29j7dhG3gjwvqBNSxsX3g01ZL7G5TaBAFymtmoLtsEx1n46o8IZwAY+jgoCw80kg5uQ
gKjj+Xm1/HgTPzeVQc7HEuJ4tIX7s6aL/NwWdIRXkmouE3ECA+ifc0CjGVIljQMBPgZrky7iV4kL
8xa9fDnfB8sI/XFKe5ffpGjSNIHzZxzRbLrjQ+QcsA95T+e/bhshY+XD8lqPk4vdv/AzkIgjRtly
nQ0F1YepIm34+3wztk6szb/rBASTEh74KVJcQAhM0JqIT/uSwOzqwpleG37XQE3yvhthKBN7lXqp
WvegBucFxgTH87//z1Xtv88ClBs7ALRKBrgsowOs6g8cruNwKnnqKPR6M7jMtvMJivj32k9+OzCb
Bp94o13b9BgB3hSckxJYymO/+O6VXw7paYSO9KcmY81lAW5i7aq8cZXj9VWcq0RA1DqvYgEnhHjI
Gb9wcowgFwupnaRuqnhcqr/brrr1CNC+Olk2Hv8to2RC65SGtpPS+OE49PNsDya6eMtDJh9hjt6O
l21BoRHnkEZKEsjTVPEiw78gsHvdZtknUeiNk5QlQkx4HR0dlNJBKQUxGkLyOwkd5M+hGraQDB/f
iKgJr8u9vmmyZJ0CCLWCewBZTJ0Nr8Xkt8eqJDDFa2q6saLW3PFBrJhgu9Yr1LxIdAWn2/sid+B9
AA35FUIjdlDd2XpVsY2YEfIRhHg163Hkd6fBhZmFAvYV8rxe11+fD3rbsjJino9TInB8Rj+yQB/c
0qePcESUEAh1xYWzbsS3DnJUGqaOHFI3neFGD2uQBxiesS3Gxh9q+kdzYWzfAYwm5iBQWFZgOdTg
k3YOgyoJtB9BVHHZeMpm0fYH1N+dMoarEwevquBZ+81lYL+JKhWQ5qfkJUxnjlKXBjJwOIZZRKpX
0XrudJrElHV7xYr5b7+m9HYUxXCj82wEY09Nu2iJsjzbOXVOl8+ZC6rSs0yyRT9mDgCxD4XIyHLw
a7j+3vutL6O97yXtuHGss02gkXfYEnTeSms/wnaxeBijMrqDun59NVGn+HbRGjHhgBlE9sdlHMt4
KBjs6pwD1t9zSfRlS9CEA+Iyq2sSTGXsL72AaQS9hjv5a9RtXZ4saSFY//5u24QcT50u/VziuaKp
PPCHtByOkQYW4wA/HbLchOBs8+s+InC8OT9iluxgogTh/8ICOrISj5QkOMKstTpBAvoUBCiqD6BI
bewJtmbWNfGuZxneuF1f+mXcra42y0KQgDx9I5rmFEz9VtHWssJMoKALO3QFJ84yDiqVfwJmnT7y
LJ1/zIVLNl7lbE0YWciBqUIKFePy2MNVKzjoah74756KBfK7E4iLG5nINl5GJgJWIlVjAPWbNEd1
5KTY7ALlBsJAXi/c2/Nxs4BleTOgJjIwzfBuk8iqhMHK74S/AiZ9HBb/tyj8wyzFdenyIzBAD4Pc
ekD7uPBETUE7MgsXTxJNGcO86SqDMRC0eFYHKNjRDrvVv8irutMMU8XzK9wyYyZqMPQTWF9XYXSA
ME44wJsLniotjwBFCNKxcjYWuK0V4zzC8O0gh0rLYW6VuJvbnO471TZPsC7YIpZadlgTOghpsy7P
NUpoYQgD2yB3030Oq7r9+WGyfX1die8idMzxYOorN4sD7fOTzHW+L6r092UfX0ft3cedQLhVFVYJ
/AbyGyfxYeMXbAy87Xevf3/36VWxtAd7JzksCwVlCidyt4vP/2rbnBqxriHrB8OtMjmUuXcrIbAd
dU+yuGw3ZEaEA0fphFgyCdzlpu4G/MTiNOfkJa2K02W/3jhrJCyEZqxPosOsIDbMG9HvfOKwY0Wy
X+dbsKUOZuzoUOCVCYMMTtw08peXd6/gJz5AUuFZzj6kx4PHeYQHGlg8v2qxtU4tmdFED6ZBmJLR
UzDQ0h5019tkvnE7ZMfeT909KpJ8I9FbspQJIyR6Ri21ljD+G/xb6dP7ZEzuJn86AqACtri4w7pb
do26TLaSmpjCuXA6mLq10QEvmWQ6NStzBcKPfDmcnyxLnJiAQrh7DF1FmwiF8OAuHdlJs+77ZZ82
oltn8wyrRRzsqkGBSa8apPKKvZz/uG0ejPgewZBY2rRN4BoWfk2mcE/GV1jG13ir8BsPDmJqn9db
YBrbIBkRv0Ctqh8HuLNNOnUOA/wpfyeyibZwd5aEQo2YjwD3hokeiw4c3vAwaXKz7kRa97cak4Vs
bHe2Lhhhr4ImaWDbE4FzvsBF+NmFlej5mbBgIik1wp0GC+yYQLSIXU388bYui9r/EQYzQCLAT8ib
TDOgegmkzKG7u8xO9DwNsoXrAYi5w49smSSNBxzQ5UatwdJVE2U4k86FOsywXtdgH3hdjk29OrVU
gly2J/rGpt7k+RBwNwsPKloIu+Flo+cTVNTBUj8/pJYDv4kylEOpljER6qhaCGKWyfiUJ/VDmchf
zJlOqtuicFqSpgk0xJGR+cKv0Y4oYA+Nym5ZpM2uV+SqhunL+c7YGjHSgAjhCQxDHHUcFXwISe0+
eEt+rRf3W+T2G7umrQ0jG9BMQZ1FgQxQeDCBbZanPh1fw4D9wmPKX+e7YVtVRg5oS84dx0+G4+hl
9Y4TAkWbmTqny75upICU69KhBEZxLQi6uxa+tg9V6A9fz3/dkmBMSTyKpzZ4cHXDcXD6ZpcHCTBp
A6yCM063aFC24TGSQC4nt0VtejgmUD34InIJRa/AgQvT+R6sofXBC4mJNIRxCQyp1QjVY4kFqnqo
0zvs3sv5VSPoVZPyb1m4RR60dMWEHYL+7S8+Z/0xj9z6xJym2eN9d0uf0BLbpvydP3k+LKyG/ti1
MNl02QP1AbWO+u63csFXK/TP8yNma2cNlXcHYDXBkzgNYc4OY9CXPEifYNd7W4nukfb600oI2kj/
tnaM8GalgpFih5mZXPdRooSMMtRLNcHsKWySg8630CK2WVn//q4/ZBF1l1SwXUrBZTpE4PPtkeS3
NNcsEWKCshZQT5J8lD1Mpby/8oo+Q+ridyvSjVOj7ccb4Z3VWd22gqojPL7hKO9RYPeXpD2en2pL
9jNRWZVbAnPZ4nrWJkplRy0VXK4zVef1SQdeJU9UCm9Ld95y8DIl8JLRT6hboCvVJI95y24hp3+P
N8NX7PowOE1+85HD+HWL8GBpzkRsiSwJhyFAc0Mub3Q33EW+c9voX4y9ceC29mXGrziwVheNpCmO
VxZINHD0lEcuZrmD+Sg2LAnXKD54T32dXFYQNiFcEbQfhpox2DmVajzVGYcTOgmru1S702VRaeK4
dO0HwSIxQy7eBnYgLPy90OKuTrPHKRj/crt2Sy3PEv4meHXJarrA8ro7RlHV7UoiburSKcAaSh/D
ofrddOPGhd6yyE3hvCbU4RByeMXD6yvbCcpSuImLZidhfbaTs7MRS5ZI/UM2fpdmEkor6RYBmhk6
mFXCFBp1kUJtnBz//NoP9jETwAq3vyVRMsVLCjDGcHl7SbV/KtN22kMw+G6awCIvyfyN0fka9OaH
KKfdCYKocud27DSw2blwfRjXgcRHUwoo8mPWDb8DeKhB3k58Sjv3XkAyMICF9PmAsg2ncSxACQOF
Ah1FJ0rYLhrJ323VfD7/acuRwETzla7nJqXfhacugFku7aZmF00suUr6Wt2OS6q+AkEO6/MatpXn
W7R0xoT4uRVAwAtU7U5LMlcMptfu0N4GbtXwjcRga2ANsneLT/Rc4e4iohPP+LHtu13lXHjAdIzj
AKTtukF7+PToefGSD4cI7qaXDcu6p7771XBuyZMshNHuskqA8RRUpbpT4cZKXb/yQcSY+D7I8YBU
olt6mMEeYE1510jx5ATh/yHsW5rk5LVsfxERQhIgpkBmZWZV1vthe0K47DIChBAIkMSv71U9PPd2
9+x8J+yyDWhr77XX4/84kf/TI/+Ptp4koF2xYeAV/DqOPqEPXLdP//tz+e9b4//3V/+PWz+Bi5ac
meYwRhdfSFlP/sLLfr2sdZ0/j3b7wVz3czXzPQLkw42X23qa9NI/9zBPOqyDRNJfGMciVutWKsaf
WJ7Sosv7/8tP8X+oqP/JCtQmnjq1jhlWLbr7oSaFPeGOuFsZxdOFw2Dk5X9/Dv/Tn/MfNaCNesOR
d5oeBxPZE2S+QX/RFUqeUzPsTl4XdEL/FxhB6X9Tev7fp87+02cvC0hO3LpJHaT1TvsyVq2i5jAm
EFpZJEImMb5SOUHKV8qZ5hlHgOUeMFUQw2sKZt8yIWVjVCaVw9HEiLCFP+tU2/hkVZtOvxhzoGpi
6O8WBLTPjZsdNCYti29zifyq+83WLk7PHj4QSHD3iTPqjUNsNL6OsZ59sVFEG8G/iMCnlHUDmUy5
xcvkzTHsJs6aKkybQ4Qdz0cMHnWLUFmfie7CeraU4AeYtwRJ94VS+/xzHnf+D/EFUHwjlzbKbuHY
PdQFYmmTvci1j8cL7MnkxbiUXIPOF0hTQ+sxBA75ECHPMql5+8uJ2EQXrTverEU2zu0FlKz0xmmu
blYi5wdqA7aLfQtRyi5kjxCLgcHBdszCcATauzZl511zTKKdIzu5PSuZ7z8kmOIfOp6Rk90cVarP
o5gRW48cZ1aq1nlf1TUbyrQjohArKVXKD4zm7RlGWNuN0JYeQVOtepP8NXO4k1AMlXHmr8xNx+Q7
/7XeEKS8qZuJ5lNFthnB3yIrLemwogzqWaa0nKe/1N4icXkqRm9LDjNlZMLdwikWKQnHfJI3dlIX
xKPC6abUcQe5we0w4saFQ7Xsi3aFwaUbcXOtsPLuf/Fd3fSU2HK1a2HtZ4M7Z5jxu6blwfb+00d/
bNz9RbzDJ4s+IQK77hO998IUptdlcOS4KDwrGImt4CiZX9v2FxNm6p8dfZnDfIG/UjHP7bmleGLm
O6n3zeamkru9E9u7a+Q9nvkVqoJz4odPkm8JqoPHZxyQTd/uj5A3TMU3jb5cQODwamyfwfuF41ed
jiefQ5jsIySpxsvCS8HqEaHtTX0DQjZTyDFX85mbhIUK3yY0zU2HrhSg5LyEHA/emirsU36PR0sK
h1sP/wasa8eR/2GBnq32Lx1iiZELm1yGGXnmgZdZx+43qY4kiCutt5/z1rx1cvtiaaJgoW0qKAh7
6HMdRLqR/KCheV0X+5js+OSmCTHOWJodtJKf4578jnX0AWLxp93zq8racgzudiW+khF9cyyFF/QQ
SkIkOWST/CFgoAOJdNXT5V61Pb6LYfsTuc4WSGI78HZCKvjLIBBWDO9dAx+oLYHWPbATae17n8cv
rGUVN3NWhNE8sx3Gtrm/JvQjTrMjsh0OvkvuNM2wWOL52+bUNSfquUFESej8ncrEAYHmSN2Yqmjo
sYBA2DqS6OP4XsnBwHHb3lvYEUk7IwWZnEfSnWBwcWhXcXKxv4F7yW2D5Nmpi2+nZnmAkqSpxnY8
rLI5I1ixbPv2J45bsSNluGnCR01shVy9co9/9nv2mEEnF6VZAX5dGXDfowxKUOA0/neX5/ctrOaI
2IpYP/BxPC07YhN7cwCv83G10RHh0vcNPqnW6ANCgA4OwRWxzbtqXtVD086nVX1l6R/K+nfoaG50
K6BaQ9fYJxeKkOt05h8UaegxYtzZcDZ5+0IFPROD9JsGYxVCEm4on7sKysU7ysixR75QMbV4pwKp
wnfWIaZ2peIzxN1RbOMjW6FANBv7hHU2QDfxSY2537+zNfx2aWJ9h1zu44zAgmIg2n1XjFekZD1q
t5+amr4MHlepDBAlQquKdp7mzYGT7BG3ETxiXMKKkSXmmK6kPmUSyaJ5Cu2GsQPCCdSOj2KtNszS
lU+3tmgW+M2tEec/977WL8hzy02hF7/Xh3Wl+nXtsH8qQK3JHhcq+EvnfS6QKa7XFx23oZrkiNff
z6pcWojGQ/03CfNcatiPpCV+7Tq+bEOIHnm8wke5nUZwSrsoxrkeiIVaXoo+u2k5kx98QLxISZP8
O3Faqmwq0gQP5z13yD4tIFKAr3jb8WyAwt7USyHYsr7ybdPvQ97A8zbmKKnVDnu1sdikGQ6pJa0q
BWd+uXVtCI81rHLZIdTgF12SMVW/BZbkP0QG1G2cZ3bP+RJdqR95WTuFFmqbfKOP1q9zdBjiHO1M
ssf9zRAly28WgVudBd7+hK0vbUpQ/8cfo5brtwsAL+W267vataIMw6DPkuInVtQros9MTWtSDTUc
T89pF7b8zgx13H+lUWLX57gb+ItvcvBSqIoQ/b6YyPy2XvrfdU31u+gXgjJh+Nljj3qFwV/wB4Nb
/ysos8XVZE1+hejpRz/k0e2SIaHvsNgpwRHbonytlBXQk4KbxS48HpNjvax6PnZqyVHLV/reUtH9
3Gs54tgoXJgvi7Xjecni9mXeE/KnaWBIgQQo6dndNuTTv2awjBwQEbX+hETSf7VDN1e1a/pqV5qd
5yjl933r6V9GN2R9y5qNpyYm4b7FW/zVg8YEG7llvt+QK/qnJm7hj7tW+Y3FxfQ48HR6hoeHfgnD
NJ34ms84gzwVulzGFJhf7WdyqkcvzrtE6v3GB/HR4kfhlGYz+gZu9zcLHkZ3ETTNzlM3tRVycn7N
Mbf60HvWps9jPrc/vwMiaUGAk/5ZIroe7Zpbel4s8h0eVjgP+0ptuIinwEecL55rXEyBKySGj/YQ
IdXsSbrE/RhE7N+4JdnruMTDBRuB5Nhq7W7MItsjHLnpKU+ycI+Cuf1Ot2i2iKZwXdUvizjxBn+n
EMBn+w5ILvNcRE9JgEQDMekg+GZ4iqgfURRKXHPb2+xjRGqPXUg2rIaynN3tchuSsl1G9c/v0/CY
dDbAK32Tt9q57EfGmqGMpIxL0C5Z6ZJY40+ZcINhApQC6aE9g3vWVyqxq0G9ExpJOTdumub5vhU8
9uWuZ5Te4BUzz12YfFRCVjp9rn4ThBXoHcWPOc/5h2oRin6dEF7cQG6MrLdPDZ/qtkJCYZyVgjTx
du59S5OD12hw6sLvCBo5eSi1kVgO1VZU7Js3jwn4wLaIfQa78TJN4Bx2hG06tq+yJ01TZEa6+p/C
h+qigqhdTQ18KLN1Ww9hMIAoz4q7ZZ0PhsKdZVAOpKxcokA8trAgG8o+7XGJ5WIodauRR14i+C6y
WzmZSK4F5wmlaHg1e267jv5SrHlJ4BpULs0U1Rg4p/oFOVfbViSsTlH7XDa8ek8bjQZQNM10bmow
dvdUJmhg6qiND1kSlqgkaLHVLdNsNtWKKvis56Zu71zXJ2Xudz8fh+BNKBE5TKLfaHjWcCVDk9Ob
XCQZ7crvOHd+JzKXr1/rikjDF9dHEGS42C75RVMXzxxUI1gq7+VGh7y9bREfnz2NHCG+Y2HGZbV3
bqPhihojwpG2XawOrh2i/DKtLokqRD8y8uwm6eBshof90wBKFOgR6UYQvbawNwQJdFvZ9MwB7VdD
97vx36Ocy6jIb/gw6bFo4aG1F0RT/UF6tBaVlzWypgfl96SyHA3jQNDIg66p2/w+h4ddqHRtkv3a
zcjfetw67tcDDwjJPgiEB3o8c9/4Qz+IkFXSsbk/6Rqev1UYdfsFWcrancwQd9MH3k2AlwzCHteS
tZKsZY0Dv5VkcjBWa4hFgxWDMQleLVIhe+w8t7Q+Qg+a2RLa1pHdcroIddIQoqwV4tp2fo/gxexT
WY3iY0Inx4M2aTQUm4Go/ujctiWXyDpAXwkZF17BzVJ0JzuP61Qlk/Rp0dIYz5Byuf+K4Iimis7v
sj4kO13+NY7FOZJ2klT92UfZfuBgJWM1wWn7QVjW7SDDOatLWMwMtNggqdLndVkzUgqXK1Mi8y+T
R4iBx3CFQseKEr814n+WnmtTQsSBydvweXtDSCVKdw3bos/dcP9vEWz/mNtYLeWadzDmw4sR+oTQ
p5CVWegiODL0dL+HBKQ5LtCS28psIhPHTholq/3b7qDAtxGvN3kTrWk1Dn1NbhnE80kB/Rd+TYOQ
ifYcwY1pPvjchKlavUDoDH6i648M8SSgRlocvPjSTHPH/ibJgsEmwar1Vz20DlNBz6K/XTqxcGPS
YYtOvEV64wnxCf6pbtPeVErRtv+22KekyAaK8takXT1UNG0n/hC7vr6Pxy26gPu1/8lVDAsIB++A
DUYQeQnaIfo7GOQLd2mE4/Q4LXGdFPBVZT9QL5rhWNNUwc9Yie1+nJbsd0BbpAuJlykrH9f8S2de
7fdNa6b1hCR5+jojOEIc2pgjtst5tWz3uIL2utD5mPoqxOuYlhHajPok7dCA5BavGS1Ds2Wf+9yL
BFJuOWVQXue2LwTeIj1JFqHRauAZsN11tMvi2431+GK94r057nOMw4l9Is/v2VKT8ai3ZvJVU0d0
PMQMtM1jZAIRGIjwszFBjKBSdztKOrzV6glWzVtP6wIrkTzcS09mW0J6yPdDsOmy4zYdlH2GC/y2
l/1OtgZUTUKHI2tYHVcZCF5ZkUXR/tH2Nq8r3KULGP5cxO/fX+UjhErwXu+iwcQX4Gnp7+9WkxZo
yPlS2JbU6wklDmRmKfPOlLnoDSjenMa0gBIp7Yu9TuL6pg+zyW4ym4M14BweXJF0Yf20arBLtThY
gVaL1fDJsGwANT9VaLoufSctqTiun7XKUjkvdzi6bLk0KyR9IEiS77C8bVhfM6gS0lLWC9K7AKbU
j+Miibzob/PVIqvBpCyt5vbfPq91ChwjM1cx1zG6T2/xyapUepjWZlhglSTjAQ7wjc4/V7YEXXDM
cMO5rxudHXacd1Xyrs0ekRK6vAf/LRaP1Ko/XGTw7nm+36zKIyZpil2SAT5pCLAfGKenZ92iS8Lo
i+wm1BoRN69A/FQL4lu/g4rAmnRvr1mkI1sEBNTPNeChJfO6iHfzXQdcWrd7X3S1+q7Sbt1Y8o4o
zRkwCjLE+/65I6uNke5svu/ONZoWsh4TvJvlN4kW2vlicXzqb523jVSFRzh0foKLCMBdD7uG5j7B
xaye82Z16dWh/7ZPVqF4nrdld/nNOsDfupocrcMdQ/r2I6xtG/s6GlNj0xKwyWewmUGX90e2fEhv
920U5B6401wfNY/odJmalSuBWV0triucZ4L/sW3TqoeYwUHj7MFSna+jS5cWsnsErWJcykMxuTmP
zzHL7fKQ2CnSv2nrhbpLFbOAtrQclPxr3DyPdytoJApygdDs73UUd8uT6odE3kMJ2rEz3IhSdV1n
ihTsQ78SlULcErH6a0dwkMdQO2/r54Z47hY9qIh5d5HdEszJYKdImwIKho0crIFzTLHhy6AvGk3I
hdGBTWdszTd6JaZFuHY5x1GPFg/6CVdNQwZnNESuuC/gEgOuXSSTLqYYIJxnuLxbqv70dBjdEzcC
UbCNaFX8kmA/Q/4RCCLoOYk4QIBlxnH8bAQo3l2R9WPffm7grUfooNjUe1faKePzOY42sn/CDFsu
59rIhT7o3dn4BinH/jEbF322WLNsd5gRUvmLbWNaf5A5YcsH8QGUbtTfaMVDd6zZAaiZ3cC/tpBp
vM+kmLSOhgeRLbv/GyESk4GkE2uoSKs6122iysw1a3rb1pqGz37OTHNZmIBiBQiv03nR4F31R63a
Rnwly1rHrxiha3/c0GtvjySORPRKLBX1ZRpUN1/zNun3Ktsk0U8K5gwYIsFxRJhMYVNoUMS123GV
ugI+sWqvRkd2n5TC5rjsUNwjcl5qSwaF7SwR6VgItHEb4BSkCmLoYMBF+alJXKpPHoxrXqVSRn2l
iTD1p0qNA9DBPBmmeyMnSfMC2SLegD2aLihroFmZ+DaJW749xJrAbH43UuSv3lA4sIm4l8trxEaB
zy4jEQiabSo7uB0nbAdqivK/3xo1jpEHtJfMCrvEpu/wCxJu5yu2zPi7fDNi++Y6IeLZvKIzpY0p
eIcaeoH5XreAsqG/K0EzAwxNS6Rvpuwwk5qaEgEoa//R9SCMDHd6reeQA2nBh/ducNDY+9zNgQHR
I7i9WZkpNpIP2IoFxapmyRKUxCzdFCQ5hBigmtE2D9tN73EafiZkdtuRZr2KS7Ry1l+isVk6tEPN
epejX3ZLwWI9bBehnGjHckgHLJUdqHlLxUQcr6fIhj25xf45S94Iy81KilXV8fYMr+RuGUpn4V9y
x6PpO4xxsCYNH71Dq+3KoVYd1tQsINb+Bu0hB1VlwRbsYaJpza6SNbl7jGkXOrCXEisV2D8M/m+2
2LTpm2OO7ie7geisWdCiKLt0x2TQbadxV8UtkA4xDjoZgWr3s7vbjM+bAi01aw+kiyeCf9iy5AfI
31Z8id8gBmISUmsOic8Xc1JcRcBX2bQ0aJIMzD3kNy66Wcx3BW3Glj61bjf2dltSwi8wo1h3AAV6
Qheh+3yoljpp2QUERTYfACvMf+t9YOKCFnUg9wiDssux30ff4R6Hh/GlNrucqoaC4/gSW9qwzzAk
kSjRhkX0ZFrT8jsTtT5C2kig4UzzpAdI0sZd/jCxlQFqW6I1OTDGmiqeYnaCy9nSH3ccAxjeY7eN
1fMQG3lq2mSbyoQSmUKaZ/v2OpJkeQcBA3Nl3QHxqAZpp/QYsK+uD0PjRpz2YcVcCQoWd0XUpcP+
VCMuPD4g3VtgZQEEYzqsoWb5K6SqqzpnO5Ht32XnwBt6Do1uUeOILj8JpCb0OHZJvTz3GYaAtyyO
0/1FxnsSH5sNg/MZ0WjQPEGeYZB/ojkb0NnzBbR74lOAqfC1iHDLzzkpmd3C8g7QaV/voXNjcSU1
aetjytV2Nwjv7ZnBGsmeWmgrhwcAXfPD2IamPyifxPnRNvCCO+KCi2zFNzi3IKh8F6S0Fq2wLNyo
cldlsyDbX72atD9gIwzeCDqDccEIJ5L5H4CovjuiiVl8AeEb07f1guJ3kjpz8XXsIkHe/Rjl2Xuf
9PmZjytwUoBqzSHLGtBafGANv2twjdRlP+s2qzo/JpDM+XnvgA8g9eyE5VCkC/h5Dfp+blNsZrYx
SlGv59UDR0TN+EgdTMjfhUNx/AFDTAyvxZgJCd8NTE99ZQKDBlPmiv9QLe74Qw3DqOcVriPoN3K1
uSdwzvvxnWRt8o6hBTOIlwuwzLxmit67aWjqf8gG8vWbyJvt99zCpuKw+sYNNyv2TN98eGxXbhef
pcClt1Q0d/WKNvu2T4SwaBPqUb/5dADOwenQ0LfUNcHwIu9DzZNCtSxaf/cyiPHUxqavIUsn0p04
UP1/KwsMNS/ee1sXkPL7GSsUMFbnAswa9bDmcr6u+L2ucIoFcDgQU/7odArsXsFj7rmZB6xatno9
67Bk9wRpY080Xh17oo5iJUCTTQALTeekv0Aru0+AXTL2ZXO534iw5ncDEcmvFMPyMdl8OHIJ0A4+
oICFqQRUu+QWq4MY1lVTAuY+z529w+YA3ith7q8Ciq1jiv+vWtJdVMYGyJWdQoLlzsBo093MbtzA
cqCUsX8awS/4uXKWgXkQafxG8IfupcoVgON1eNV1gMoCWtcv3nh5oQYrJ1PvP2sftgOirbQrUpPX
X2wV7a/Wp/0xyqYFA4nbj5Fs6V0qAbMUO27eay9ytmA3NCTsCLuk7TbihJ21pnBpChNHHB6Er2WT
5/VvvM7oV1fnQw2UBpnETsNt2tMdhBlp4vlfIjUSl5N91W9kXYaHUc3+hmQpRio58sEfIzpvHS6G
xtCyESM2brxBZCtozzwc8iwhF3C2kzOhW3uiLTM3Mp0UJI/J8MNMuzu2Lp8OXYsfU3RQ+7ZAhznr
sMzy+zkKg+hLQMgETqBNfz9YBUoXHbtTp1dALXDymw5uZFPF0bk0RbzumDTMgHFgnW30kJieXAn0
BHeAP+NDoN8g2bLHL3wZ2gOuFXE70DgG4NWx/G83pBhckymQYxwP9RHZLulLtrftQ29S2EpSmlUD
831W8MXtlzmL/aFVKj8gSk/Dj7NJWLlonXYFmRh8fMeF5CivW+jhi5AzjvQN292EcYBCbcO382mb
BQLDFnBcjjGtyGGaeBgbClCw9uIZQ3LyQ3ZNm1coCUqVecrjxySSQhTxZrI/bQT3MKyeN0x1QSlV
zL0XBeYJjfSnfJNVD/LQy5LPZIOego6/IxaFK/YH9a+888m524V5HOCith4mmChW/bTs1dwhzN6n
EbkitE3/o833LmvEe/bG4dYUaJwxdiZsOwPjp2BUOUAR2NoyWN4XZm12QFIGbu5wJ1LrPS5vhDzG
gjanLl6yV64IvWVDa6G/Vk0os3gT8XdgJnBI3SegtyoIFaGETFy1IbPpbpZZ9iuIYK51hzWa7Ifs
QqMQj0WNJv2uBtvvEOBodml2uCbDwRQ7WAVTsrIf2+a60Sz+CUhe6nIes+avUE1XghIYqgVTx20k
YvsoMLH8kHyE3X0EzwcGUU7LVKjSLv4WOwHt48UA6/67HsGIWxG0RevCGSzxI5LJty4a2b1pRT8V
s0y3uzrLwllOesNuAVf+U83i6IUwl9mjqEdsTmHbP2Gdo9xyAvb2DbbSEa2MHeerRR92Wobe3W8p
G59cl7RAg7EljSlskJxpr3wB2X7FXXCTxD4B5bDdb6N9B3cJKC9N8BV2qkUHPLIOEL6Kj51Iuq2Y
kZ1SDsEMt1bM63Gz/kdjwSMmAGMwLRhxTiHXftz35ncTNg+KmYSfdzclN5GDVr53YitBRlgOK/Z5
NyTna2lwv951m8Lad4/eF/wxhx6TCkGC1OeOpvtjBHWobCEMhr6wHo5xsiOBFcqVYhY2PcHWEKvt
SCFUmMgw3kwqm48Kotj7dXMDQBVbX+LEs3++1tE9pLLfve6cus/gFnJZdUewvhfkkPe7vJnXjX67
tKyPQXTbfZrlFJjOwIUqyNjpKoXHVYHJk1U2G8Y7n43p+9Rivw2lznwC/J2fYCo6P6Z69+c8ylvM
avuAZihfXkaJsNi52bAx2lsZvjKWr8ccfPUyCO1Kjem0zFYkYSQshwp9bqJTtE2mIFke44olEiBY
GP/F4/oikFsPVX08HiXQ+tdGBVFMDRDdAoWwxtIcaCqdm2eKi/ZIKLbpxZ7JuL0HgDchdYV0o7xq
WEslj7i6Z3OEp+kPi5m4CRXs8eRyw+ehxT962zsIfot+lbxhB3RSCT17QHfpj4R0Yb9pUhLWe9Jz
H/3wKgrjcenSbYqxa6198zxmi6+vDGlKmO8hsm2284Z6v6gKO8FAkAw7AoKqdg2CJYDThmduKKD/
1jCDzpKm/ysM2stfMITdwmFOhEXlkzTgFYkWzIUW2MTNnK0AMNC0IxH0DoOMb694BgM97BZxrRyU
jBo1uJhttsS3wsP3740zIEmX4COPDn/adNKewqRl95RGvOn+IU0dukSS6hnpWws2U+oPpiZlWRGH
edzwhbcwuNyWaYrXQjYwfnkD1UKlNzXoJPuZQpaf3Up4T3S4/K1l/bXOatG97iRw85XJtRm+eL6N
qi3iHKfsn+YbG9DFOyS6HPNtTmnll50wJFpQJJe4KZixA39g69UpFXkyn3TXmR7WhYAiu3JsUdTH
ElnRdj9tmGSGJ7nXzt+MOXEavAAq69u5kUb+hMfuzP840FlNBHBajfWzti14YIXWSnCMYNJl0few
3Wd/BmwB/HpCKxUWUI0InLsfCPfYoQFpJn48WUQCGKB4ql5/RdQv/RXfaj+ddoQFBDDZDZaRCdDV
/G9uGHxxB03xPQ/IcWhKliSavE+RHbD/C3FYI5gkjL7/DQxrwmWApCO4208ZnNpPlE/Tco5xkZu3
3M9Iy70owjFwWrUafcYbQLhLFXeRZyNUSuM4/YWhnR0uvkaT2RYRZqXpgyk9ZHfJGEf7O6wl4/lK
R7+oAz4MvNYSbFF8/SLHf+hq5Bi9qg6OA+6SEt/xt3GOUZmKvklU/EXyfW7fcBLH7QVisu+U8aZO
k/lCYdEB9kGKWC+g0iLk2c+AZdfwNm5r21fJginsqdl1OrUl3VPMJRFGG3Pqs9ypQx6lQT/WBkHT
j+hyyACMIJ8oeBtsE3RHMyZWhZ0j8jUeth7ryWvmjZrgmCdWs9jvwRVZQEyRtXmne63tQdek1yjz
W0QfOdY0Y1Zg88myWxjuBHN0DA71RzkigBZV2vTpep3SZExUgW53j9CeqLpvz51d0vBn24DuokvP
rI9fI9uM60lyl4GojK1buh+RSt/Up8B11gEQiODf/AYDxlyDfZLw/jJK5jdshtfFveWCqMGUUZ6S
Rp8H69Aztn3Il0vdsowVbE9gJCIxf5gnLGkMINFJDDXDri/BimICvNh3mh4sFGM2uVcrcbm74gWC
ene0Eh7k/JhkrfIf0RBgR1LIeGHjegQktQHFGPc07n9JaVUHNu3W4IR2oW6aB3TX1gXQTViKTof3
QAEzEMXGPKSHfN4bnNgEOAsGT1AqRgPqizQdHKsAQK3iQeU5oPUzyHQGK4Odddlsq2bLVxIKrNzF
2h1cxlfxCo+TYQA2MfO1fzcR+EyPQFTm6ambu1p8ATrOt5ekb1nyJmMck1cT1j5+FgRjPk61hFXZ
J3zba+/B1BwsgC7YZnjBKpKki7h1ZvPNXS97kd7FfG+nJ2JWuGqq0Ut3UMqqCct5QmpS9tqs9ja0
InTXjIKE8lQnxvmPsBrZYQtsORbd6yCwV7YLPAuGhGTb664gGSu/adzJnZR8J39F/K1iOQGw7zOs
+eswg9qhIrC9BF3/i7rzao4by/L8V+mo50UN/AUmpiZiAKRjJj1F94IgRRLeXvhPvz9I3dMlblVp
tiP2YSPqoSQlk7D3nvN3p943RmKZW51xveOrK0czhaByQ/PYhNmA9KM2pDUOBwQrkctSbKtW6HXM
g9IAUKGmW7+tZTT5bU4bDIy3oCo7Q35h9uczo7jK6LLEgJKdpNX2zn3TAsF45lTM1abpu27ckFxa
lpsym9UTqgj1Js1jpDJui/wrSDRlei6UDtXRNILBb8qRvilUlujWgHdnbNhcwBi7yY0SseKAw+r6
CI9TarSEKAjL44qUHEze05kk2d7MdiPPeeP1HbbGM/AwIz/OugN40w2NUQGshnoX2POIxHDSawVY
PI8si40CiOyq1UncuXAB/92rugClGHxTMkYiuqSNEm1xIq3RnhkoVqvzovqMHbOVL/oYTa91znMG
I9KhtrtQYBtQ1CxDXgWopMbQU0RCV6Wvz2nuDwzfOjlVvNBl5LT3jB9OVYQoNgMZfNXlHGkwSvtt
yN1IvQbwNONtjqzrwc2J57iMIKEruly3HgM0HCWKv3amYGSClK7DQoY6QhCvwkNcs2BaicYylk+j
eHatOFu+QN6BAMsZa5g5u+NwF2lG/cw8zerKjVyOid5GjBfpIkpnb+DuSy7QlorMH0oOZ7cY7Ou7
LBWNdcpszsejUZb2TVxqyuyFxSLVvck+A0uWSLqaKB/Hx1oxw/w8a0Ltoc1pOf0olUrjpXrY65ca
7VV+atrYLK8q1RDpjiyLFkFGgWLhInRjI/RbmVT1W8acEuDkibivfdUkGZ7spqETgnGu853oIsu+
UiYkpr7ViBF9EwxTVQeVxfwWvyusgsAZyngW4cyyb81aqE8Q/UUKSFPboZePWU82nYIZyOvLSEuC
1mpC+gx7mW9Np2oqfxHGkvkh2J/tzTyl6mF2Q+shFSYxcLGpAHwq+AOUrcViTpprow2PpZDgTnGN
5Eh4tpzjLPNkkVr6rq+marzNyM6MPPpPIvBNdk9lG2OfF9dW6cTKjjKV9zWZ0nDYLImRvC7LNNUb
sO1Q9SwiF9R9mXf18pVlKw192+SMN20XgxUQ5avpmyhjVPd5WEn+Xpmb4oltT2ab0OK9ydUCgQTi
YxVBJJwkisVY9ouvwsi4G7aNSQSM2eg/7LDpzHPuWkb7kabxm5lrTPZAQRg1fmpbme6P7TCXPstb
CCxSgP35tNlteja7Vi8+prHRj70dC/aVMoE3QZA929fOwGoYNOaox4EDKTMcrcmeokBWgE6bak7M
o8lcKAjWrFrYHRu5Vt6GaleoY/Sscfy8XIqRAwbHPwgttydP0FXJOzYePQ3i1s7Ny7pFjeTn1Eaw
3gU/oCKbkcbdIumn/EIvxmhvVYr66uSVfGIvMLStmaPY9MnQ77ON0UX1sZ9Q/wZVp0y5D4HjXiKj
KxRv1Jb0va9FVXhZXM/u1YKg8Y2hgDQ/wpaE+vqdVaGdVQuH+USxK5hBUA1SRUwH7qPeGAXBBcCz
VoPyVmtVRvbmIzlwp163ZxV/AsvfxlzCYa3aO80MksSVz+w4aboFRzaR19mK/hZPjHFEGDpKO931
HYC8T+yXmx9bZr4QgTRicAiiqFf0TTGOS8tMjbk9krkzVActUubXtjQpA+a5oSOjEV/iS9b4PDqr
tJitbdT0QgRoFdKe8gqanudFlNOlgmLQ8QslQy3H1OHh3KVxsougjdN2eY5FZl4zHCB+t6MJuM1r
8PUVvoaNq3vpYUydNW2S4X0Tc9hwjfYDujUGA0Xt3ZC5qn0WAr9Dmi2F4repFAN6GMewb3GEQkRW
xhyXjHhsnKWenpSJfclT3CqUsxfZiQxPUy2b+n5qcI061MyGO260Akx5onWF+4X17gC8U89iM4a4
N0PK4dJDUd7j1hzVvmrcTTmZdvwkrX7GjVVplZY0hLOxPIOwRMjeQgZAikHRgtaIs2EO/hfZ6S4E
tnB26ORzny1iQRKrC1QsERO9m665Kw2GB1lz3193s6JuijiBuJaKtWF2Dip7Sh1USUp9Nc71szo5
3RZ6pr9RM9s9gu4OT2Oou1f5qGqZpy4DWE6mZpuotrVt0+jzHjlQeb3kpC4PEgW8KjTVSxXX8lNn
BtrtIDtQrCmnHpnKtd12lq9IJDNJWkDeV3VvMJujXlHcytwDSdX3eNPr22EohiCOenFsqGwML0c7
Ad4LBJKP0wginrT3iKx6ZguNkimDdrE3hjr8Yi5RtHVUrUQUbM7eQO/ida0F5lGZ8dkiKDa0qK7u
c9VtHiIlm7zGjLQalq2aEe0aoKWVkfn5oCn+5ICuCSu2fRlmLcro6XzBWuPRGC9BCOx3ZTKu465B
00kSZBL+xMb7zQL+R96S1Yv2O6uTTVVdVKXMN9022mPc27tb/V7d6LZvbvQdFbhnengud1kw+OFR
Pzp7nHsb82vts96Qtf0T09Ife6KMz0HLVm4ME7RHvgmjR9XhcYyPA1K9v7br/IlHEVfRjydZMeHB
DRMhthqr3sZGU8pU0CpBxsk8Yy+Gd3tAzqodHK3BBRyzZtUl9uKRlMrKEyiO912GqotQ358f0+oV
+qML/8ljxowUhqbPmP3csdXlNu8cM76q2K6BVnUaKg/MebH2pMETITx0keh9VAux68PzVv1Prswf
G5nYb3+8MNG0dFOitGJbsTfmQRLb07kI0XNTHZl7xKO2c/jre/BnN/iTK61t5CxNw7C3C7iduCU5
My0CrUCJsM+SCob0r3/NH5vfjM/J1PDojVuMurWFM9ARA2nlpoG8/BdP4pPHtG6tQRJCaW0HUSBK
0Oj2o8IT9c/mCvzZRfrkK+uaqCnqKCSyCNjBwwRzCN30gozZn0XE/cnl+RxM3Wlah5rRtraO2Wyw
eSKfxjn9k4fpz77801ISTtCnFp38NkIL4DntwPIXg8r+S3f2cx61ntUG0lyujb4Utic6EFC5VD8x
9P2x59twPi0QdqsVIw5/HpsYYPZNlslaedkzqasQA8AkdY8vHFiqs+qLf+18Pr3/sROBhzEKagsm
bD2YTSsvUg1W9a+/XVvfqz9YXpxPb7ZIZ8Me5sjc9mnYiI1UG7fyGX1lZW92UVL2hI0Tdegba6lf
ws0t6ZMmFzUMbD01omNspnV0Z3JYSQDhOCrR99v4b1+nf4/eq6vvhyD/8z/489eqntskgrD98Y//
eVcV/Pcf68/892c+fWT3Xl28FO/y84d++Bm+9++/N3jpXn74w6bskm6+7t/b+eZd9nn37fs5wvWT
/9N//Nv7t2+5m+v33355eSuSMgCUaJOv3S9//6fD22+/CFMzVN1W3VUco+q6sYYc/dvvf9/fP7ye
0G+/nF7eYJR/+gXvL7L77RdH/dXQKT1shryzSlrrQj2+r/8i9F8tQ1Nt0FmT/9F5jMqKJui3Xwzx
q8qsHGb4OY7mfP8ZWfXf/kn/laNDr68ahgseSgbbP47zhzv3zzv5t7IvrnDmdPK3XzT1DzdW6NnP
MbQmjR2j0bp4n4+i2DIhxkXjXObGpVVKI0a4aKPrIkJ2vEKM6MArZtrlrCrzWWctydfahY8HaJ07
n9GELjhM6UCgq1ohT6qsizfUcq7pLxR9+yUG+wjidDTe1cwVD0WdymuRgRrjyaP/oCH+xgXUUaTg
1gbxJ1Z41QZqFr63zCOdwERMXVn9jSQj6kziPdlOYd7ulzbv34SNhnqjFF10zLJRfZ/jRAIu5YN5
Mc55KYN4NiDjeE06TL9YCvxynCd3jTHOIlLSS2n7fY3u/EwTqX0jSrdp8BIY2YHM0WK/5GA2Hhop
SvK8ahBDRKY2r3qXKrp0y7E+fSMl2nTJ8y2m26UODPxkSVCUURHTInbiZiqToULqagxfU0uZzlya
mLO8iPsvNejQd+KiMEKVtxbAT4ETuVrQ1VNNMHpbjsL1mSWzMA1iKjd2ks/uXoCXfcyV1Wwy/B7b
WCujZjv0bQHorPfxV7XPtWhHA4FmJmeAHbNfsxFMR7GNj9Jxs02aZ3FgVZkpPQKlAbEIkWq+wiyo
j0XUpxC/Y2Gu05zc5b4w0+gLc+r4FG0AcW0IXq/RfzVPI74IaLhEaw8wl/i40mgYvxCmmOC8Gidm
8SVoTO1RqF8ccjsJ/7CbOdvQdnePcxjbN6k2NoTH93mAVAZD7tJMx0mN5FUeO+gvMfakWEAhOe9T
ouxPaRm3DYV63e1svShpGq1s9hm3Oem+LavkyY1E9BQTXEdnU6dgYgbjUbTeCB+iIpzurKEaR0+i
CdKIUUEkJcLeOa/q1kbn0QyoeDH1I/zF/uNaFza89SVQfRP6tK5onKysVUYiq6SiHsdFTIlXzE1l
btKhVIwt4SPi3WxhVH0iCCzcG+ApjKBrdOBlxS3WwaNWWz8vZYO6pRjl/jtppI8TSRvAZNbEpcqL
cS8c5PO+wqA/dJ1qZNoerhiOlprOTf0c2L/xJq5nGtSuUUjUcYwRSNJazGdtrofvaHvxJOYJDTV2
2sg+b1rUkD4SO0wNNWG6XxSnM3i+5hKYKav79xw13rSL42R4QBVTsv3nE05/tJvluI8R3Cl7C5fc
haYkVUZ4Wu8+47kotBP0zPTCJA731pxC6zCYAHsIuOLztFzc05LF0QZ8owm0XITbwYBhmhjvRIet
xmJHgwQcBd9wLPMiCag7iGZMkGqmg/k1UYvrsmiuEGVnHsIZe1MxOAMvUzOfI7fALDTOL5xMXHn4
haI3JWSWSayqtPx1om6VZmT/w0cDi8Ux5Vp+BaRRn826KRVPE8N5ZQzxMwRpt6sK62nsEdqg9wND
oKDwMmh+P6/xV05uM9AIYwRpkfoFRQI3hUU+2xRqNgGBmme1orBsmlUNvi7toLGIRsCfdxnVKcKv
YnzKjLbZh3Ftbitk2d6sT9ZOr80jSq1zqPo9yk2ouqGPvMEeJJakKXuPoLVPcdbu4vUdFSik/XHW
Ex+p8o3roF8fnUmeioyEXaNViiBb7CvDSHna7e5SR2tzlOFqRCwtJ0XQyCwwOlt5LrVMD0zdpkbt
xvFQ2M20q+NVg7x2v601VsdpdQS0i2YcKr0wJw8lk7ohtfSjx4/XGnUbZON0GiTODIbtWb15tiBb
QVKTwYA4V2PSn4yy2ynl8D6ltOzA/14/L/hunGuCc45aB7IIzP0IQ/eGYfqCdCDo7onQP0vbM9X9
bAjju8FVWB3MxcvTRzNrt6GFXLrM8K7oifuox/r54CAdtGBdO2e61vD0Vai0te444b1FtrtvdYO4
QsShki5+V44seqqxaxoWV6fzwf9umsZ9HIkNYOrHcybifQyH62VABoYTnzOmBfiiXl93pv+dCfIC
x+zIsLN9FAHCarjZ7+vV1jw5u2SVpwgAuiWy37TsnGiGwLJCjMJ9dya5sHSEAT63M0sg8pAjD+ng
sL+aaIerJciRxClRnK2GIwFi5z6TEuweOHNL5MhvlegyKdSNU6KKqo+pnV3H8qKYj1EV+Qqjtxke
h2bzMnOdxyZjFTarZ7zPOA3Bof0WwOmGLfq6asubdmz2BrTrbnYLhCdjgjVStMeq6QcvjONjr9EV
hYsZUwv0H0Wa3WmIkifrOWdypl+3CUJWc8SprMeoEWlKLgWs2yodawLcdNgeCjHs3KISm95ad/Mu
rEALtfyI5JGkgW5UAqPRGzzGdOVjmyEolC3hBg7C3cSd8692rDbHEKmRzwgYzQ+btD+3TL33MOFG
Adlx1QEl9RvrzrC3lHrylGGV54r4tSwY8qpjOpssdSa6iKDBR8lobEz9pkurBGvfv+iduvrx8Ar3
goFfrrSy2JuxkDxLxrGCY1fxDQEhYmdxbc7AjScK6rJ5GFy9gDQ2wuEAyVk+VhXmbGHUTCkb8/62
YyRb4rvdsJyhbmZ8AfqeiDieAYHfYjrpc5qY6jFPcauSR9PlD2jg0zstW/BjKCjSW3znlSHI45Ag
X4mxqEVgtp2eBzwwcbsXsp1wFMQZNtfMbr4yjQMJnUCL+JjCYWFMVrUWS5LhLoU/a7g6eIwKUhWd
cRjf0UtXr7ll2HcdolbyDaj9hOcMLeBJZdaPVjOOrodcP3sDxSOg1IGmvGny2CTNapyVx8WNwn5L
l8WcdGGkB5lqaXaz6EaXXMNGxou/iuJxTqczZgfAUzauCl0783RiZ/5CsMgstt/FAnVTt+d5VlpP
Rp7mJiLZLKHGKfPzGN3H0xRH8cdKb58jEahu+mXOzlANCwTOGsu4yDNnl8J/rHFYPGThrNW1jykn
2ZslFHeAqga4RU11/E8tvmMz+C4/SJ0q2U5EWJ3GujGASTmuFqXdKkcw677Gxo6gd6pafmeuR0hZ
OxTDtRGjelGyQ9kJ+31mefswplI7zRlZB7hDDAljW7nLWaem45fvIobKHJjngFnT9VAOWeOuxzl4
Qlyiaz6bfuEExFNQ6+CVBK0BSVUrHxg+OSykOJs+rlv12pC2/uCk5NSgVxRL76XAsVdJl+bPSDNM
GQwMXdohGyT3voFN9coFo4ibOdJnmtqCuXHUsM/qMSE+Mbarvp+f5zq2sPW0OrKNqbDRN4vwMYkG
3IljGc2XNc4jklCxyWOeNbOrFg3MVucFfokrpbwxkqRtgxEz9WmIVF4azRiSm1mMcRWYSqi8a1NU
zT6OMQXkfHI010vmwbhsNdFdduZQP+G2xlkVAQecL9yIYx/3qGcRXJeXaEP1azlrTudBOw23tjVH
t2aROzejM4+nGhSZm6ol8krN82mv5A4JA0pMbBn+lFTBQlqziI20kyoy7h2uqOVUkajyqHU8hR4j
TfpnpObIVfs+PqGyt79qIB4qOR2W+j6slgsZZ+51o0v5dQLovcLdMZ2jEaEXyJZWsr9k2m7S5uE8
wrp+iw0w3s760n5ZEB88FxD7s1/h+fqClpa3xsLc9h5iGLksQsU4pXAxBd5ZzTmVbLE8gx0aw67q
+6eBOJ6NGBrnVjGNAemRGkZPRT2bvLD1qnmxcbwrRZMMXoUq4KJ2U3sXO7W4lFZTMVw60YPcweXg
JYllX4hIzq/u0ier0cXAUJ4tlkQQ2jrdnTuPpFCnRFqkAQNOsVBwnedrBxn4lsE44/1i2vZWNGXx
wgxtlzJnyqebvlrGe8soxU3YdiUEWmNEuEX18aSh2soCkYTtddIaNvy21CnPtb7XEHt909FgRSfB
R6QcOfwP2tDDd0lNoeDc3SDDEneZ0ve3WbS4CESWkgonIkz7zBCCAiweBgKNYDPXie6Cpe27BmcY
3TaGylYhhnumvrs+09nbpxHDTBp0A0IcX0UJcZbYjAdGYGPHBxxK7uJXetK9QFdPOq2Fo91kg2gA
6p0ec0Jh1dNl5LA6QW03N6Pmms9OqI03upFIniYrPpmZQb5EojWo4KQlEZtQMJXAiE4E3t9R/d0W
Wa9HL1atjFmgKTTyV45VDOF2HCxzL3IcwUGW4fFCRrpCOdWAt5ToWEmdhKJNQ7g/LO3OKCVi6cUd
nQW3vJN8jL0jzAB/afil73v9FatQ8j7wY/ju26Rsdy3UIGt+Q0iXnyME2yRKnJ93Qx2fZOfOX5QG
lfopbMbpClHhLI+k76oM0HFyatUJRpYiH8mibcvwxaU/u1Fx2scbmgwXlotuKN9MNQowT0ZmtnEx
jy2+u3BCkJZNhYzDLHOAqcyNtnB11YvhNrV+lQ5RvkHrPn/pV20PaZ0GoU91NbKN4QiMaeUoX8Ki
ia8wAGABpoyBcbOl0Pw2MfnVuZytkhy3ro1PUIn4XNlJOQyNQvQ+zKul3TATeLpAOKffZIuOikzg
h04J4Jimq3TRx8umDHMUhFVWv8xRqwbsgCESdaLz8hJFOHWPu+zzSueRoi0y74eq5fNUb/GVJJJK
CUKlIOpJQ0V+N2Cso5OPDbMMdEATfdcZfFvFk/d1Rm3Rsdtr0Q27YB15BpXqMaVD22hm57yZy9ic
wFcJPmra6qVg6PlJzUZc6DIz5oeS4KNtVHYmcWe6+ljXU7a1EqvftRrehAAxBV2f087TuTvAb6WC
KnRKs/4Gojs6klo2n7eGrsM2wo/sqty0LoS65BsNrIZSIU/FMSo1ImslDvGJTnKnJvwzsJPcTITA
PHOXw5fJSTvDi/PE3KIdGb+gwBCI0zQcHemkRMc8N4VkfQ+vGAamPSWiX65CrSs2ZWsw+Uk6TnsF
5IHk166z4zTrBolWEmPyJBJrV2Wq/tC0C6t3ZNeT9Jqip85tFPNSZcIy927Efoj+nFwDBHTLxuJV
3ycIyzaZO6XyPMMFuy6u1kZfonLPbmOeVzykAWpXtfUj4owPuKvSB5vY8vcqip0ttY99ZduTect2
ZGwJSZ/vKmnR8djVSsqiTb1rlDqisXd0nVn0etV6lAXhk62lzmNKwfKMdSXhle9Ru3k5kxsvEMrF
Z8yetK8GmqkWJZqDWgiFWHZuKQYiuCQ2LhJ9QTEfosu8bBH8zYGlFgotai8OYRHNktSntLs1ojK6
x5k0XrpKZH1FPNtd4SnQPhoZEzDiYoT3BCqGtfhpjI0ymtpDrY8KwmBVRcNhEeV7MFFM+kYkkMbZ
aXfIyz7GjYn0LnOV6UDRpAXGYqLmVhVzEyaTSn4BTeG5U7gT6UVcGQ8RMC8kLg73KlG7/DbUc+eu
i3usJii/dLKq4tHewkyTV2Do0zmaEE3zs3zsLZ87mMlVpJteEVPxIURrrD3rErmBYLI2AsAJG1NP
hMCQZU55k0/meG+zPXaBYxAzgLimtJ5RDM//b7Dq8+Rri9bko/v/Aax2GbVmQhb8OUD9X+XbS/FS
/u2lfPvbRfK1en1p/3aQOX+UP6DW//im70i1a/zqIipwbcBwA/r9n0i1q/+KfNuwBfNibWEBTf83
VK0Zv/I3uos7hHkg1LCg2H+Hqu1fhWWatusIDU8gn9D+b6Bq/UeiUzi2qgmVI9M4MtVy+LYf6G5J
4JQNt97unFy5z7Vxn1rFK+YClDCCJQlcCEEoI/14WeLX2t6EWHItWzvT130/vE/14i5jtfHxr+lU
Vb0/J6QBDdb1wlBRLPqohfDq7J1Z3xAWdqSiin/G6Og/MDrfTsExXBVXguCKWe6nUzAGJtFoWcQp
AEZ6puIeRBe/ZrZ1DbNqeDBYSLKU5NVG00Ou/wAo7dHtpT87jh9pvn8chwnHyhVF2vMp2lXPtNoZ
yRbG2qDfGu20N5Zp8Jl/ZOBKOFQotmJ2b79y8UuxBa5ZtjUodRvkpnHlIr7+3cP5d1bi9yzEj5zp
98OxHTpUim0bD/Yat/07IYM0E50dN284nAiIWBN3fWxd4A/6CbP8LW3zn4zaP34RfjuMIC5kz6fz
JsBDdvNcoZVJsleteWpw1LJ2jaRLmPbB7frA1a2DPlDkxiHpsYXLqaPz9In4e6sZ6U4aZrBUKnWp
caVl9n6BE5AsjU1iXcclMq92tvDGPi7pVnbLhU1MTDaTUuagay5zIMPQUTamO28T134me5M1c+ZJ
wC1AEcYsFJla4yZJP9jB5UFzbqyySwmG0Aa/VbkXqxYIyFm5kBU5lUveP2JLpMdXa29s0DTppDw5
FSGUZfLajR0jQfRkM1od6ID4EqfpLQEnNiBaagWqsmzbenhcHzfG+GIM7bprjCFugfm+lU5AMiYz
hJJrJ6T+ClX9OioVxzOb0vCa9TbpopAgOye5POgDCWULSllvKHiEZOac2Fxiv9areecgRigVMCSZ
fchCA6mZq6CvH/MluiOVlK9UspOy2BdWn364SuHjUdxB6r3+9TP2iU1d7z3LgErokmabqmk6n0hb
sVD2RklT78DCd1W3lTXrBX6nhAebi0xulZdU9kWo04GYcbSmTlClGwpckAjv/vpgvg1l+fFBhPGz
beEIKrJ1Rf3xiS8IOMNDxyDSdmbAd4i4USM+0DeEeq8bCgrhUdk3bku8KEBWZEiQ6do4hD0RG0OE
Ub5zbKirXlX81JJHOmDg44WcfbPLDzQaJPNJ5T2PI3Tv9msd1XcW43ZQhugZBsVxF+XTa9WAlhk2
97CcCA113OcK9Yxf9hYuGdM6EEMokZuB/9Ji/uRmfJt68+n8baywJF6p8Iric1y22rvmMAu8Xz0J
FKuTlag01vAiF3eG3RseWCjdwuAShTqeLbxCXiSbjWitXWOTdSSsdB91LozabbHGS1WFGsiFu1hP
zgHx3CE7G7PorM9doFugjm8rfW+uI5dPAkgP9zqXQ7bu3ZzdOHrxOjrOHR3WgRy2C2HSk2ZMb7XD
n6w/2o+CofUZNOk4dRtIAJe96bKJ/36h63Rm4bVo4Hej0jJfjhbVY1xAFgA9bnUCSbwWIHVNG9uo
Me+ZYub6Tw7h/1z5OQJTx0NhW5pqfRZr9TrRheTw5btwkET99sRBukkng79+vle5yOfby2LjYpHj
JFnTfzzPMmcctNLknGc3MgJLry7n+yGnq4h3wzyNOzq/nzxRUL/6H/xS0xU6Al7NdJ3PU1mqohUi
xjJIsEP+gerzw17dfyP+RpTLYEAZBXpYLV9x2+1sycoelYbkA8xlK929i0o6EAUPoZJEr40iNvkS
7lzJmldG4V2Bm9xV+wskMiQv4K2o2JWlYDmOgPEn5YXYOyruiXRa2vtdrMB1Fp2lbAwdplNrt1Vs
4RKNYL6anhfLyW8rokO+L+tG6dwptjJvVVtcIFb8WMblzpo5xIS+PyD28Jqur3V4L0S207F6xev7
MVLnZKksvdwlvEhjsniWXqr5c5WFSI/DysfEySY+t484qi7GrLmpiH3DCsrvh3IvPd26U8AWAEhL
D6vox7ddcYZPM5T60QWdsB3J0O2FdBJ9cbAFa8Z1xLBIGgh3pXm2RWEFXX0TlbMdEPtH/eUCCMDg
7dWleNZ1ec/kUYnvDzI/7NLXYkleYcGv7YEnX3PZIVrrAzPAa6HGi1epl3I+k612M4b3ocG1LdOb
sE5dGq+Y5BK3xEsCX5Dyw3n9/Z5EqDqVadmSLvwxUDRI3bzuK1x5lnMG9hd72YCwFnGgQbYHzoN6
qAj0yF+/HYG5FKcIc2zTPncjgiqwIlNy+lgc7taC4NuapHTZSRXGdVw7L52Tbl0k6z559Y+KVhje
ORvdo1ZKApvh5HyNZjwcLwDKDlmSnD3UE9faVFrc+4xR8iDg9pnJMyDj+qGxeyxDTGr1tbY8DIIq
NRLP/U05cSFbolWCfORyqc6MYKEE5wU8hYqofWuvYSvjpHh8bYZtHoq6Nrwp1FhAozs1HoLRUq/b
xDnvSrrWVuSvqQzv2Jtf1zsMEvAxm8bBrq1jTGrdeoh5weWkFSRRtrthsCvQZYQkQC03JF2dqto6
mKlk73HYWizIyyGhAjDZFxryaKsRolC+zcLeuRo1UBe6W0JR9+tTtETZhxmS0obbjDIpe8DIfWE5
mCciwxhJCGPHXQ3+PMcJpBI0CE8DKRmlZzV24seREixS8Ycs/sgEZ2kk+UldADcji0qhvm86koST
9W1IVgX1oNPYGnWIcsI5ay6isH5QWl7+GGiV2HouLNlSuGvm7GMx313RogYOd5hQX/ve2H27o2NR
vRfKvezJmCjdy0qbnMAF2qbvx3rXzda+gujya9U5rItMgauaCsE96x3KwSL7yBGQ7Ei8xOUFg0gy
Ug30lD8mS7Rl0IXuE9PGgmOEl7oqLuZuebIa41ZrKDgIpwqs1Iz9lXDA24JdI4u8ECOU5+jpq5x4
rNeUCrgI08vW1WMesg8lUu5aMe2WCd//LKKPYrKuv93vDqcqA8kFkLKSbcS0XENYB2tSUd6S+G3M
EDpz5E9h9FG5fHcZU42tC91c87VxdUJscZGMqEuytQReitc04uIV5Uu4qJQlBH94vaupvuXy13a6
uP6Qimu1sx4lYy+XNH4VZfeYErxD8oRzZ8NshSUCtBjjuQ3yiwXqbgqNa8wZVOB69VBGxiWKeB7r
Kf2oq7dFRS9AGX9BQCpiJDP6EORLowvqgm9ryjzy4s1r/jaDPdALmfHtgg0/5MW0IpYZwdrx/ZGc
81d1FBdVG5Gdk7xqGCZYC9hnuWPtWjmE5bTtsB1brbMHpiGOurB36wHWOEBxDcV8xIxvvq0bFkhq
7ZZ382Lfa9XhTsnHDQk9AcIzGVjDuoekLBKsXjpWfUrz+cu3l7pPuMpEwJKwUvAsY5651ZL63tA4
OamyxOF7Zml7K+Ys3tgqp86wR2owRdloYwi9aGJAVEfnLA+7PZkBaAhYWFuZn+UKCVnE59yScuC3
SNOxDXDuqR3uzVDeR7kOJjQUwRwDgA2jDVTDVV7gwb1x0I6EnrtbK49v/zdnZ7LcNpJF0S9CBJCY
twA4aaZEWZQ3CMm2MM8zvr5PsjZluUKO6FVHtMsmCAKZL9+799w5mQHGI44C/Rm3LqmFws38pHaf
IocfDWdU43fqvXxAeklnkVw4uRR3TcyT3r/m4bOZFMyzFLaLzNKO1cSIeuzdV5VekCfiZLNkeB+K
24JNehbmvuiL73LHHcOTgesPQe4R5cGRJSMDtcFFFqp5JMC0MrVnRGxvWmnt5NMxTMYRV9od82Ee
S17P1vyhGOO3fubLOyNfvkyhMSCD7rweQDKdbZ6QU6v1FMdzvjcXcU3LAsgeiF3ZkPW0dPqlGvpR
rkCJ2qxbWJdeVmYjvq1Z9ZXQCmJTyzbWysBU5uPIGi5foad0s3+5Sjv7ECarlkUvrGmZ3eQ5j76w
0g9G136IaSogigx5itUHBechP7HIAw5z7R6uCYyvw2wy1DVnEdRF/5Pospv6EUrKw5C4JyaydNRs
+0TmwpHCYicEVnlHHW6JBOAnB9nAJeudfmS6/KEt0Udadme5VpewtGqJV0rqLV7Pg9yA6xTMez7c
xNBkyqhDQWBOkDTT+0npHtdkOBOgAH7lnAzWXZpYd7KKuZSrGbuLKBmUhmwH7czp6bLudsrdEIpn
wldSWB2sBoAmeQVhQJQDIT7asUlYe3H2McVjz9KVjSwBrcq+m23+oUw3jwsq2nAUgVzC5HFaLkS2
JY6XLUvWZXNPI6IPD9lQX5cz5RdA0Q8lncDy2HedCvcGKD+VStVwKsZF05XstazUldaeGVf86sPn
y95tcRPNNv3Aov4OxLTCF2Yfte7gutPPVuVlv+y9AFSEDyXoVC3IsiokeIWLUEc2A4CH4oYKh1vV
xBYfjwUDjIFHwbBOdMhdz8jnG8AmA2NV4xhluPSH1mHMX6/3KZTr2j4XeuvnGkoY9BmeSO7Lf87r
JFVpC7KV/ikkpcFcK6knOidAnjnpcJuYzdArmAPR189aUX0MbnPWVhdX2YYYjU6KI/LACAuuF94y
O0bRnnP9KbPUO5SMN/0Uf4xR9R1MHtNbwsCpFyOvsH0946op6+JBmzYj6g6M9N9IP+eINHPhY3cL
eaD2XJUflsyIhc3H9hFHXgGboLGRrNomMU6Xsgu6AMcZxTgWjh5RJf8KV4Gt3x7/+duXcvDycbnF
A9GVOfuwftTacCPmptl007AnCoInYuGXM1guBfjweWWpiWvBtuZQbEMT9urNiJcdzhZve+sm/B41
73Ixsile6sMV7NPoyBmMy+lGvgZd2p6Tkp0hi8sbZearNO1dXxc/Lp2VJpJ7Om9Ob7Gb6KnxOmnA
pRb+PZy0rld1KpcL+nPiERtgJvnmyKrd4ILfyKqWtycdQ6YJMSuPOcwd52yGkt2VJesN0fDEYHDI
AlQ+sBlK43XgGZGrd2aeMic+w/lzPLPQ+g164V+prhyQb8B4ka8lhPobESMBsik1FtAFcWS+6zGr
DwbD98v7xzv+rrm519TZczlaJ9mvqeDdCEYV+NoCWxbAC/vnFFH7WvWzwwgtdLmboWW9MuDEBNe1
507XN9DkXm2Dq8m0o0sDybcUSwU4+FOfUzh1bvtdo2fkOXjoyLUBlLi1ybciNAVktJAbezM6HByI
DO2eejUhlGPKnut0uTNMe5s2DRg5gYgWf8ftYDA+VlvjDXPJz1ErCh8FJhKOhexUvY6ejUk+giae
gVmP56AWuevPq3LMhsnhl/g1a3bN6QiJ39T+YmLleDaxzkqusRA2bNiWsENfSW01YPp9NpGDsKOr
zV5RxgP5oNgeG+PGTYW9UaR4uNKYlh9nY1sMCxcI2HgH3Tj1ALeBoZmTD2KLdwO4kRgaCpEsJbGG
s3uIBvKvjV7dYvtncYcv7nXhQGk0rP1+Xah0Z25PlQa0OQc/qpn4qIrldTx7CHEwTJl6dKNiVt9N
mfaCMRqDpwE0ikKB40uFFjuz9SRIIV+ykES3OuKgfZQ32ykzXruZ50OLb+yx/sV6Ps8pT9CkDLtc
pUxoCh5CVTyNEFM2NRQUr9SWF7ZRQIQZJilaRoh363PRxtfoQgDT5OOjqnpLqqMZlGsdEDEqPUrd
tb2ru+GkT/oWaWvvhQASLj0nvOHRe8Ye0YDx4fmYVwqlkYo91H3H5JRpaVgpdTUZd6o+7RCr+2uL
S7hmzUNFwVGV80dROIe4N1S/sussAEqTBdaKsGTMoR3JonUg0UsApx1hYfoRuTGgcQzFW/IUCH2a
+O2KZpUwloe5g0Kw2Lejq370Y7HrVJRtY01sItBRtogBd85srOdRtL/Gar7vS/WQr4KUHpqYMilw
w93rthGDeU9dqPiFbRx6FtqcbYLonZrCyML6S9eoxjg6nEe9Gr1M7dztNFzVgH6wLBphEDtpSaUO
SpnwDD58LQdvDB+S2AzJ7shPsJ9PWnePcjr2JwFREEdHWeFy1ckON+ryIdb5B9LqSlGiFQR1GPt0
En/U9rRJo+UH9lkg2O3sKxpCvFjhiqJZea3IC4LQlftDkt420XwlQAfzKHPydWt19C2t2Kcp+pSY
nkNQVN9rTX1KV/jT9qKcin46pCZQb06JUymOS2MdSZ851iYFMmyBzRhBRlexs0+Zv9YWMFwnCbjD
ILgoe8puvBbTS8FZkmXuVpnaawudsEAtxSY76ncVoa+aNny7VERy5V7g8aeFuK+ZmwZEKt1AyU3p
MYOmV+5bu8ORUI3MDZU3TYHOsNb595TZsmf0NEsH3b3motGU3MxV/pC26g3ck1/xCwe1k5D4KAo5
NR04iNEGjET3ltqNi+ZQjMF8QRpGPD/NwbE5s+ZQAlBa41xdM5625GOg2uc9hkMUskrHFMO8ulHm
83oGZtLQb1SUW5AKYdAb9geC67dO1R7N1Pk+ETgFksQAMwVHNcuGexmDMEQpYerGfFX0Y39Xdsqm
JhHIFwoaPYQzPGDNyiGrE++Ijs6JEZ6IATjMSqHvXVmdOgtLchlxPqj6fd2Ft64cTlx+WYUWxmKx
CrI/Bxmu7iCvWLGQpDFMyXg/WPsHvedlYjOPXCP3oRx0zO08e+6BboGywYkruAk0jOXkRXbk4+wO
udUr9m92wPQXOT6SOsutCGul8xP7u+wKO7IgyWL7dJkgmBiSgo6TlqsWZ/m/GScDWApvr8KK3kuq
QKSMFae3GAcqh0OARgNpEyNHIYG319PCX9pUYBEYz+BdIUgu9qnlMJ2V4zF26KXFo/IrLjvb09P9
Spko7xTZFceumm2PZxTmiqXR8ZVNCL0aXoSzQxrwHovdWMWnvJ/vqMM+RpojUNDvmjXf9mArkeZT
AMM5RP4BmY8rNAfkwuoqG2gcQGg2v5NJJsCpW3fRPFWbKLpWxcJJOOUvXoZ22ps7tKvc8M8pJbUT
Ua9GyitHkCuwHznTjFKzTlPLM99kyF1BFiAkD6YespdehRv0CNQ02XjbWcVO3rZesfYkG/Qu11cx
Nfqn0nFAX/qNbd9edv+yAq7PmHLXyZoMGB/1o6vflt33eBBXxWtk6UG9ICLXlHhfNrH2zwUXC2w+
YT2QAbht9fwAoJc9eqR8lPVFL7eBJW4wR4uj6fRUYUP0Pqnhyrz1qDQ6fJuabwcL4YQx/G4Y+E6d
LsswZCV6G2MbYySr9AmfXa2ATPijQXlWaZgGPHud39vptZbRa7fzx77T2QSLkWN6JnQJr275j51q
q2X5W9sNj/Bvu2Ap+gZrUf0Uxptc5Z7SNFeQ0Y4jyu15q8rRybTE783cPjhJSPvf6KlQlOYRAcYI
RKg70yc8Q1SjL7C8zgieG4uji23pYMpKDib58zKkAcx1MBoIhq/Anll+9WravB8I4ajgCh79EWRt
YNmbdOkXSHgt2wnEa7IIWJIStNgg5JCO8JIiIrF+kjqCfCnSwKEP3aG04aq03QOjsI+o785tO/ab
rjTvQJbSBtb0zT8vQpkfx6x7lMfacnR/Agy/Qmaq72t6g/BO6VpzJIuAPnnUJs8Q7/CMcBy+TNJe
korlcxJzcqiT6QVfSbmTrUs3pz1lxHuD2tVGLRQg5j8O/WNUv1VSQn6ZwDmuszOc7AYs8skQpoTJ
3iLvvQ5lCzyS47HLEhTDrbZLluyxPS8Vb5tWrxIdcDM8mGP+IuRvMViMi+GXn0gr7wKk5SxsyoHq
xlciNqEZH+7WplhOlJ4sJVmzj+UoNog8n+E/bLos/6XF1o1rgMNp0RPb0oFRWQjI+mS5XhJoDzkf
xH4ZMrGN/G5002vX4U/C9tCrjHQBK23Qqrv+GiaJlzbzFXB3WkVpcyLr5mZQBnBxtUXRw6CdU0f8
sabZB9Uc4xA0qcxIQBXIV48OmBXroJpsZT+v56heg6jmebgUR4M8giC13sZstV4iWw1YWF4MYzc7
bLs55wI3nA9jt730e5QyfW8AlXnyBW8SF+qs3t7bg3kFw54yM7cenTnZWS4vXmrcCZFuEA0BqGX3
vbTIUuvamM1XOUkdB66ONMQ7YrGQD8LPLHWkmIp1tyaab3b6rSkntUkx38lrvjTK7Ii1baiEtPVA
LEy17N7atXpTb9O5XLzKIoiIBqULnQpatWMgsJ25p9wThAGYtvLoaZhIlpJ3yZ6aNUANue8i6D6T
4pxkp1dJWS9pU+47TdzTjJFvXdkwi2bSBnBmZ5KKQkKFfepLP+ynq8vurApOMt3Ar2sVWlBFxuay
urnYFgLoiH8Zvf4e3f3PCM4CLmHrDt0SqFG/j6YGMag1ptgMXAbXGqU0hWQbl6xMGnJjS49ecCQ0
jWMie51fj8UYsP3HjMpigK1qgs9WrU8+6zEd7TFKIZ/IZaBPifSoymtygzng9/0Z1xrFGvdKzPbd
5We4DGFNFRZcQYYtcp6cn9Rr6eZYGm8S2XGmi+xTXaxdDjOwiLQDS7DfKxyYL01rpPh06dz6neBT
Xx5UIeUrG9kCYVN6wGC8bYr5m5KWm5RUNlorb8ZIH3eQJYtsvC5X81p+TEl9GOVjCClrhMPSbHJj
/Ta2w/HSIICG8IwUblfW8celV2xr4idV74sdQWdrBvjU5XCghw6Vp+AlkYIX5APnuuv9Sh2ldpV9
0Zj3jm7/HGL1HtcRg2pokd6QrIyjsvoIHLz2nVTdCqZejllexxY7wwCPhcbKW2juFtoAQa/L14L2
ttcIjRgxKrFOZQO6tLZxqqBiyREBjxm6tTRQXPX74Py05JIYj6oAnnQqO2pEI6LbMseMGULmkF6C
CHwStJodxWQ+lf3INIQWXz8bQs5+P89MXQb8wkYYoCKu+P3BBPnImJIr2YUdD2aDfyGodPVs6cSQ
1BRysv9XBrqFdFYqYlP10RLZjTBJW8tQlDO238m6lZwY1uQQqmpD9yMNB80L2WNoecs2xtfXrEm9
0qdrBvVs2Rb+aR6+z2N83XEaMxHZsOPiDG+2jG2ZNcpG1C0NekXhN2qYVChp69MWjbdhWpLB3u/+
chX/8Uq7qu460l1tIDT+JB/Kha7BUXSHHTpgzFVtIy2/w0PYz9bVCit6UhepfhyfcseBUIMjrvZR
UoQk44zf5kF8qDXkprEqvjUjrW8NdmLXWOrTXy7zP959F5O3bSC6UjVmWL//wFjiVLraHPMd/YQa
vN4MkroMR+rR4FLcZIXqUJ3mrqVXJofFaJeJUQrz63IxiRaaxbQb8+uvL+o/BvXIoLgsprkXdd/v
11RQ5Op9qfS7ro0C+11viF7KGPL501CcGqO+U4rH/+MTqR8s5PX/oeJz+lqYiAh7ku0SwzdqzfYE
SRkzqtGG9BqadsS/9Xnyt9frT/UgSgTT5ZF0Bd55W6oH/qUxa8o20men6HfZYzgXKisc+6DaO6d8
Tgsk4++XQXPvUpuvIU1Czo7VSiN9ck6w5Ul4kG0KeY4pKicLKpI9q0bdjTPjPbu96RQqAauEAeEo
2iYsjsZffijtP6QjUpgJS5gHHfnGp31rqgqlgXo07KCifc8ISthp83RoGRTsLg0GpWbRqPE1isS+
JhKmu/r6dxN/KkdMky3TQCQErwCp5+83cBAUF2EJedZJ7DtglDSjhvVGuhwW/SinOWo5BhUJzgx/
mEwYKjOaxrknFjZTzLvCMe/keQ4QPIu6yH4uhdgDrLphcC+59+fC4v7W8d+URtafv7tpItozed9Y
ByzxWXLpzPWCJ7zbFSTzSMELCzujNEWe1MZ48daSrVJerGxhGb24mlJ6Ekq7bEO88p7c2lbRbhCX
g3eWyglcRzTNlOpMY/djQo6Q6NtuGr8XBYfBvOXg3RrIPeg/Z23yEZPDiDS1Ol8eItnrXnv7IMc0
wk0/dPLHKv2pWOMfeKG2NQ46DCfYXmiD+GFLASIbublUgI4GwyVlvTIaB7+iHK81qfWYxMaTlclC
D8XW5BR7scwvhESfOwbzEMNvpYiyHDk/ErpDd8/1MfcchO3uLGXFfkgZ/PVjcpFQ/r4lSH2waaAW
JuLS+qzSdbVx7mlQ1rsopFfRDgmUL86GciSJdyyVCv13W8NzrMaQFqnkBwVNAeTPu8jmL8g7NLrh
Js0IClpkFR2FdOYvJx+Nav/S+QmbGn6hxRNoF+yEWsyyIQ/ygnwIP0by2BbFjcjt68UKqayq1vUU
YoDkGG3Uw29K5z7mOT/U11/9E0lDlpa2yamY0amJtMhUP+3gw9izP7UjCkNLznJb6hP1m9EoJC/z
EMjni74vIVBOu5Htj1jKA7KIesitrUPSFh9fX8+f+41tuky3hUDPrdrGpyc/tgDORlbU7AqbuzFx
KwWPndb/tQy4/EuffnNbxetto+EFCPt5bUV2FcI4IId+rY8OE4imQiFFNAzfTDZC5olXrMWxQf9+
q6r0zlLT+WjG/s22aatg82E4JrsX+kT90HKdRE8RUGNiqGN6NNW0iugxp1l/HTMZ5AZi+SQmkGlK
rT6BWoLl3N8U8XySHb9K9sjkQA1Vx81ldqaW9kHKXAGJ4lmWw2VN/3DCdP4/HgCkjEhMTVs1Tcrj
35fIsgfIjHS83tk2Z2a3it5RxzMAQdMnF0gyjDhjyEZbw/Bj7tInecxbSG72hib+IIziL3yiP3d3
29ZMRJa60I0/FfO5GDq71rR615JIhDtev6mi5mQKxAOlfTvk9B8hzv7lQ40/dyobp7vtorWFbmN/
BlXpldY7qiXq3TI5dpATr+nWCb/RpT81r++mNtzpNoNDdWmJD3Vl+8h4LsEg4kR/Cgf7h+4IxuzD
dOpQkbDaYdvdj7y8aWkxRVu/Nfg+h5Asg/abUWglYQz0PM11/bGON5eGEdQKegrO8N1ZzR9CqolE
be3EWLy43fxKK56Av1KGwIx/+fL/oTLmy5tS02uD++Hn/f0RaM0ZWfTMGgAnmPqC5pn6q6d29VTa
Egi7+/7GImAKNzXQGZX2CUNtNRhBzX798l+EnJ/fSbSmPI8cKcAEfXr7oeY5E3bbancZh17OgkbF
AER1RDAS0LXn+eedibZpV92mAGC2tWtsujx5LFS2m1iKreS01ZmH5wFYttP3XKdsbbs6/Qk54bxo
YfTyOzny09DTos0ZfTItaVzpSoIALEPJ6Utyju8z+osTPF+UznjqT5gx3mdkXXH0a+wRujSLsrnI
4RME4LFFhaWb/dkerYNS26dLh76UQiwSpkTe3fe9AO8pN9x+onOf9EfHfMpzGpCGGv+A3PECw4Z2
j1r8VDOb5LeGw+M/9I5KPEA10CAPfYNAxPiyY3spyILg0MR03hgPtcbOEmWN7q1a9IEHnjA5UIoh
4YdjHCdeMuzVvtqVBsjny8om5UPuEj3HKw5hejPw+1FldUd9OilwH/yMsM10Zr8htxNVkNx5+OMH
KKFEYvwVG2b8WfHw7OkGbhmUvipmh98fwdohSKLlqLvTnUNHWqxJHMC1bo9zYNIsbHUaLYXRnoVJ
cie1zmUkj6dSbAZ8et7a9j57HKNtihTGGLyJUfs4gnEOSFLPNtwJy8Y/M3BmDochGMYc2gftn7Ql
A6mvH2bdYRxhQl1IipJQHLV9hmBWAwGN3w2Xc3U6JUzkh/UJrjG8eyqZ0uUfXkmGofu8bePZ5GhU
MJLCrUszf3j++tX4j33aYTvkEIYFRBWq+WmfbiNDn3qmS7vSpu01zBPH6s6JdrBKcFi49MoNcR21
buF3q60dZ1SJhmZsDSe0yRPwYvLp9l9fkvRPfTpIO8KwTR1fCjYn7bMfwGUc79KtrXYqaXkB9f+B
vAmaFaq+NSYEJmak3AJ8vFLiBhwwiobQHBqPiCdG1wY6AbcmjdJsXrT1xm4aOC4qvzK7guW1iri6
yGBmBQ3CgNJRxZnYRfAf3NJF34X1pDDD79FauTvKF/TLdInVtO1Rb1j70m4BTCh+Uqm+PP0k0XgG
HnEjRTVWh5bHcvbDRB4cUa23l9kcFF9BSFpKdPbIqLUCuznl6iMkYXabmRVvbS3ZbGTYXDCba2eE
OwuWLt8aGPrmFS+5hus5m/BsV+i2mqYlv8kePPT4V2WGv9c1QUhFY7JFzXYCefOBFnNGxl5k6I8r
Qd+1WlGlyPGwNVMfugtvnYMVBfrXjToauw4S1tc/oP5fPyAnWqgGrkHtZ8nT07+Ol2PDHCEFhbCr
M5QYI4+51JzQx3ICXaOfmjpR7oU5vldMluBpFs+uGa6zSEkyM989/WhFhfuCFOF6eLgomVZG134M
kdqD0Q/7iV1kFRSSSEB8VQ4eqqZAupv3L/lzhGfaKy2DIGEirb7+cn+WEY6wKGtZZlXaPZ8bF0PP
2RKYWbVTHGOnhVR0cnFeSSWWO+ulNM+RF339oX+cN21eCI5sNEsMKmrV/lRMxVpHYEBGo1YllwTs
bxIQgMB0YzV+JsWKDoSisnCc9yJN6FtSa9PAQZg9iaABoMdrzYlD9nGb0P4ugIQ5bFuO3Z0vf+DW
8xFl7K6etSPD97+iGz/XQJeLN1mGWV+kv0eu0f96HCyCglIF7eCOPIEnO7KusubGnOBOYRt+B+x9
rQ/Vgz4Y9zBcD1/fuM/LPx8tlzf8RTqBwmAafv/oNqvNDlUbkQPSByRr/0Wh9jcYkvh0ev566rms
Tf+uNGx2CpZTPKnY6jT38kP+67vG7VhZYI1j2XEMN7lpcPCUOPKlGlFMGq0dzAbyhgKJArT5QFUn
9YZGOw6dudkkZcQkFHTzNmoREleHxJzCvWtiGI8WIcW6HO5AXNbsOI220xcgAQQsboiZbDZo3H7A
Mh+DxuplQDujKaF1xxhsO05CxDwWUqQKnqZHOCVKoHU89bbYTZb2vcsi5Vrbl3rKhL+vyJ8aivdk
7cttbmKLxK3okV1hSRHOsR0mACzz8FrVk0wnOA/rFO8L/bww79iOGteqGoPw7Mio92O78jwW/Usv
ujGwEXj6nAlbxBGIhCIT8Rcymk23jM9gqra1mTWbxUQ8Mnc/Ivt9UZtXlXbzZtTJcIwm1LZDdr+4
gnuHQ86x9Z0tdEZ+HLi8pUp91UKqTGP0ymqUlJlddyvSxWQglR8jMtW3ZXwsLEFiEfGCeemQHu4M
77O7voAfOtNxRxzG0umqZ3gZ9ODrfKWaMm+A7zKacG+7NX4xNO1QUMajdoLqXRttvmHB731D0CUz
YTrF0P5wANfXPbFgQwJaDI7JgbBIlnKl3CFjqimz3PMq58WJU+yIXIU9mLtLsHSbXrIfJMLJKppy
C3Zs3xl2u8OFn24YvyNGUjnEU0GUiJJjHIdlhoo21HdpWAsYJzNsVKg61+78pNQhIQ7KU90b9xGZ
hQGMlshMwiuHbgfaHbBjQ9NrgdKoy4as6YMoDMJ96R0h6+D2/eVF/Lwn2MLhHCSwTLMhqHQef38T
3QinIRFkzlZb+8hfK0Fan2yKUJoeebY4pXaqsWE3xKGk0vgng8HHmEiEuU5q4pbQpp+4co76uhgb
i1kw3yLB6JLBAWmTX48O28y1aIYksNP7dBgtiEvkrCs4HZI8/qFMKRB0s3x3kPEAi0X0bddUb8Tj
+aKIkc44KWo10IRLL9OQ23K7Znj9Z1W5JuNl2ahctKN19tXIDfIMt2025Mxb1BqT4acVUJ9YnNLe
etYS4iSMnj/mNBiouynRu0NOhe6a02PIqXijVuzDVlTcfn2HP7ckMU+ywLG6YiRkk1A/bbphX2MT
g/u+jdt119LM43D/tzP9Hz+i/AzbduilqCjV1E8/YkM1SuMzcrZTN90UfFWvGpmwLshFvNy0HwES
/zJFC4hR+a4vBKwuCuK+r7/nH6dKvigboUFFT2OBdf3TdhIpjpVaMaxv8lkpQJcKIR8kTjzF68Rk
wNpDSD2aSvPm6E4YCOxjO9wgQUUMtI/G8m9+bfHH9qZT5mAk5BzPoIqW9O9P9kIu95jCeNuSxaRs
6+KZjyXGrle2LjC7igNdmvLRkQknh5gkmsALUMOivwHr9thpFXVjWdDhdFVUbfa6KTI9D6zO2TCI
nLdf3zzrPy+WYaugBYK3/FJ7/2t/ypS1tUWrWFsLn6lXK8XLuDTdflKUQHAgITExS1ETqpRZuK2v
tQrc61CWQd6orjfFS3qPHYNX90iWgHm3hCaI+ZwMFH2y0DsO4VOzECtCZjW423J50m1ro2T2GqQ5
0uBWQ2sHq6Dp24M2Nmgjpdl32qYaSnnIXntsTjoBkNHrIPGqqGpav2+qDbkeO7rNzXHQCFxYukPB
WbWI43yPCzsKYqE6PoIxT2vmes8jelWZy/og1pIwURpbAwP/K+JOjABaWbJT05HzclXegwrSkABw
iv36Jl+Y1L8VAZw3gUNZuq4zu6RK/PREJL1lNFRy9GtEui975X6ZFNMb4HhB+onwqIuBZkL9lofY
vy/3x660oKFWuSWkx0FFFmae7bYfXcx/PcvEwjKC8EN2Nt5GbtaaGCuVwvxMoMVjlrv9LlUZksdO
YJOVHACTYf0vPmC5wUZdxQdIrrd2dstAAVTKrlvvxSgiX2AG0PvrTBT6Bn2J6pNSRAohqox1le48
4p9NtfrhFJ25W2/p0zJu75MNWU2rp0CjlSrAV9xdI0HS/eoVopJjix5K1qHpheTgCUIfLOuIDAq/
HhmSZH+eliHv9sBPe69D/Oyr448e4U3gyEdvNt1TM1E62Wv4uqz1NzPBui9ha/BD62A1CN7oxtiz
KcJvWgOiY61XL/BjvSIxMP47ifKXncv845Xh12SqK1j4GFTqn5tHNcm9yZr07nYo8zu6KFfpAMvR
TsebJJqeisJAtVsS6QocCeQUT38CxsAXPbenzyKVMB6iWDIntzHT5nxDmVZcSBWQS+cFdTdScbP7
OS5kyuUVTJ+q2lS271baeoAnd1jH+awCQL7OIgcgqKjvWYEVWL48AcSkm3fEZ5FmNm15JD9gmr3R
41IZ5uEqJDnG8AbrPsTZv+0h8/hW8owo+V6pwhCre157Y6KjCF74Dl+/A3+M6GzZc9Fsgykjy+Mf
RT9Q5Bj9DndtzHG1IpUlrJTJ90KwaYIbjQa65mnqWUMxF4DD/5uCQPujD88FUKw4phx3CSJ7Ph2Z
kIgUQh16luVoeHTd7KAn8b2eJtM+68GHZm2ReyKMOjT+pebXth1S34Y/gEq2+8Hu35oVSLASzRz1
ySrE7oD9UCn2zVyCV2mLV2JJSUQbGw6AxHVh9htfmNXcTACGQyhzWy2B/GddKXV7P9YZ8ujLwpj2
5yyNHwile2MisQYNyjJEas1Nm7JZRW2S+XIWxgnwY7Ymc9vjF/fF+GYmpKwKu94guuYZEshI0tn6
NtcaVXHtCpqVlLX9YdDZj6mrMM4jWAf7he+tU61NFukRIzX2SoD67U09w6Wq0wc403A6lTAA7IFE
F+8MsyBszPl0bp0I0IBl3mWGBm1gBLQAtWxTJXAalARMm5HfaylyLpvk3d4pu73juod6sbXAavE0
GBYWhiwZ3/I+1vakJt3HUyauZU8TkALBSOSloSkV15385uiE+AIY2Wl1Z+OGBccDpfcDWDTxCKPc
uYWJ2UrYGhoW/YrgP3fbFnZKR2jeaZOOepByt1CM+KChsCAFu9iYRNMFeDyiIFVUZBnDaG+ieN66
BkCttlS/N0bC7G8AlZWq5uKbrUEhr5Q1Gkv+v3GI180cUrnl4S4iDZwcRGXbwMnycLvczq6NuA+D
yI3V0itrwhBjA1Go5JpEOuRVZN79lLFzwtH6y8v1uQfBo80rRWtZsgtk2fH7/tJZFgmmeM+3DlNR
2GdGtI2OPMm08XJKa/jwtslx6Os3+pId8fuupjGpoMDRTYd651KX/at0IOZ2kfRuQkMEERJkA3/L
XL63cONrGFqBWoMahWs97IoEQnHZdsTLG+w22IFzCGGbVHpPIB3eFvOqe0qL+q3qcBAornKEtBlf
R+A7PJij5A6ZEO+icNdWNNNSUi69oZ4q3PsAACYiphGY4iVYh2pbaXkLJ24GlFhjjY5R52ApLH9o
++awUGBtU5UjsSWDMS/Lpl7NBIe2pOHOZuxNkiESp/atq+E8vazYO0dNafsV7du8xJqvCeNpGvVz
rYuPtiBKzkZ3m/ykZTqgQjZvzHlwdiEWINqU9o4AZ0hqUUI0FZ3yTdk4D9g9ebBp7mxCKzuQMesD
6Cd/nLRcz6zLijNK+aC6rYZ3buAsS+N/N2nVfszKggR01kw1ga6Kd+kByC2KN2Uu/lKvaILn5dMv
qzGgMshXoOdqfm64MjMvWmUlwsPIDN9dWkoVJpjbcqR4Eml06qL119pYh3VZiy2AGITDnXZlZNNf
LkRcsBS/X4mumjzT4CRdFImfA44cPGYN1ELSPlCHb5KFuPrcLevNBCgNEnNH0DLdC1+ROtPUsbwa
YP3sGgloRnDBrQZgsAIT1/F0yA0o0Kg4q4Lf0Z7K1L/tzDn0Z5qTNJP55UmvfVFHVh+1MghICesn
uMx5UDcFP3xt3HbF8GaVUbqlZ8GS1HZg4myS7y3zsJohQewqf62dtlbEfTHL6m2Rj0xjsKULq7tJ
BAtr68TbwS0OqVxFU6tnyCWwjYbFo9unA6fVhrwCg2M4fczKUTs6xc6tM9T6Zm4PKgcIJ/4h6MxQ
eBVPxlJ9G0oKZ4Fba6PgrvcnfTgPCG2vSSKwWD61ATSyS5XVSe0r+XXCc5WT3facMMbarzNq6nWI
hRfD1aGMYiJZTBZDGL16UoocfBjZoGCrr+eZYaLdKk8ABlEpFha+DjIQVEYUXQ0naMUjOZZMmcef
hdvXMD1y9boE3Oy7IfgIFMrY5wpKOl5MOtiYOOAh4vBMPLFxZ3EgksHx2gRbMT1wn5jeeZtIXzdZ
fyn/Ja7gFaxkNrIvNMIKA/plVEhKm2pUMRHpqY4hwIskdWAvceRDXiRJftlGSnNMkkzZqnq7B8li
I0Oh6hoKRfFsNdpqeBmCunWQYTKNItqsxG+g4079H3lnsiM30mbZVyn0ngJJ47jojTvps3vMkzZE
RCjE0TiTRvLp63hmdrUyf2QVsnvThQYSEgSkQj6afcO952aIzguSHd38KGepSHh0IGC04nWUD25O
7dQZGfJ6vuLUVYJbput2c8vfGiPxY2H9i6WNPQLAfsCUH2NY1EzBGsdG4t1PS4A6xN9EV2ZPXI8H
J+33fRvf0b/ccJyvUt1JiKnC1e5EbWAk3V3buH0AfxzmMWpPnCQffY9CdMDo3jkgmzWl6WsavZN5
nViAgz0m0pjDBW3XepwEOgfjwJuNNP/6yv923BAaQv3e9s16JMc+gNzdrZux+2n5JJfXCQj0vjQt
5iEpXz1lMbCH6YqZAQRlMVvraS5u4zhuQzP1f8IIetad+tzH3DbxWCyB6fbwtfk46Y05b7IZ/2JT
aAEFOUc4Np3BIR7Rdwa6vty94sT0m9+GYbVPP8OLTd1MDzTHygnThAf02+31j2J6/pZr+KfcHiwZ
/PdX9OGf/pe//UH/D6b5GLpBVSQYkvw9IfHyHr9feYi/4hD/99/7g4dof2ORzwKdIuA65viFhygI
4THpd9FzcoWY15nCH9E9pvMNuRn8If+6fUV3wVDqDx6iaX8zGCKhimLxZgMq+kfRPb89oT/dYex2
HRKAaDYQUyLA+UvPDejfrQSMzT30aHFmrunMEwjUtNBeRK3XgWNCZ6gV2Sel1ewBextbGB1oEuLM
ClUmopA4nyOCC31lKPgRhWbSp6X+l+HlMcJs877TR9ZpmfdJwiYU/dit1gbhqzmR85XI5GeEgpWd
G6bFOpL7RqKeq2DNNpEywzmz551P2btqOLXDVDr93najt0XlPnphx8YT27wvemtsOx9znzUECqA3
sjd8k1lV7JurCFu4QWn789GwrJXtdeBntU3bJE9uhu2B1JlkedBVQaWRuTt0F3wDDepopYydLZx1
21I4xW158EJP4Hosl06GWjoAWVo4GGqd5WgRY5YSEePR3I3S0KxAadC7JvbZon8LrYLRceSm7qbM
QEcveXrKS/oc14iLdWclGjPdXjKU8JydGNC5GInSjrBPjKMzB31KNgcUJ4tJLLWQr7vjwWOrdUCC
1+3qEcF0ky/6KmUDfpEZ/sjOTs7AF9G8Q0ydjL4+wXKHcC+79EYahkn/Ff9IjDqsh149kAMH4D6e
omPGCpSkTFxcBhAlN7rJJe/rEGEqmUhRASDPBKXw95aqKVKlA9RVOEEHJatNN1pXYTgnByzI2+aR
vf0pdaXY5yVZSXX/Yk/OpZ76U8SbmevjM+mG2bqu9B4xJOSqguQoyxziddvld/BxWBYdY7zPEdkK
FHzDYRLAPVAd5cMYzOlwjPNTWZn5kdAv/A4NpmlECLsy5Q/JrOHGgqVSN8OPMlIxlp8oPRrRCDlQ
DsN13Q23oC+GVZWLiLm2la+BNpCQIxlEiudq5pNq6IydwCY0zJ5uyjky9o7mFqHVWG++Uw8b7Aj5
C5U28IKhlEd5/SOxwhdw5oChtZ2DJuVA3BBMUXGAZ7HxAJOvJbz1kJGvXc1Iz7wnxVt9tPrx6OgK
g2ar6QFhqGg/vfTHbApvI0YubUgD986UHiurwEhjugc/TW/6uVVhB4Tbc3DtkOAUtDL9mYFMfrCZ
eTCi+6kR7rBzabm3WVw6IfFSBlbb/L1snSHo3fyKFnrLlevsYQOfNW/sA4t8aOYx/U3VfY8lcQbZ
1bY0OIkVEp9zSuznGebNvZJYvLHuN7ulGs5UCFeCWGk8NfHAJVYbCC/a7gjtl0/WnVPE8etSAm4U
Q4K3ckaiRUrQgYkqjwezVdCyVonoxeFjtCs8VxY/ZDj3EI83Ret8ZJANzia6GIzgJEvI3ACR5A1b
vy0xpDQ5vAcU7wW11GokHBwTg9pyN5bnxk+0PQxGHKMqOTWMlqocyY2wvheldjMZP022e8rLzM/I
jhjLl1tXdqTSUj9xCPb9FhV+vFH45dAB4DLJSqM8AR7s9mNFd4Pj/phgnqqHKtqUXR/vlkhPV2Rc
Supl7UPOzIZzBdbfLE/SH7QdZioAD/4Y3WTlcEsKyxu+agLe0eevDOHejWaVniXdC9OHVdRCE0Dz
Bpl6TA7TRB5x59qkH6UzcTZLGC2Y6PP5bLTNZ2EvhGSJLrCuEVpzrGVbRr47o192k8wfCtuz9yCX
1kRpVzcRGFEhq/uc+d3WoAjKihhVslmycTWz58WEfa5y0pldzJQhsQQUb9l7OsUv5JTkp67ryfDA
H0fRM8Hk1wGEevF9qxOa2ObE4ijcAOlMro2WeR2vl7mpW+1kjeVnV+mUqXbzs4uJUu7Zrxu2mu5S
bimWhh85OtR1IW0XaT8LWL10AiunQR6nZIPQ+U1b5NfopBEDUWED3YQPAuCbiAxycw2L+JmMUK5G
SHdvyCQgG4HPs3i8/u7lXGRCs4egzqBkxJnaFbPx4Vn6LTHNwGhS9MZNOd3lk/5VFVd1s8S7489X
JAb9y55G1doX88TgSOYt7//eNwf1Nue38+TlT5M/f19qZdywTvqyywQjMUqtT8LRHT7CQj/pycSo
DNTKzhn6vd965sOMiedcUWw6YM4gNWb6O9MCOBGD7t5lkmfo5h1RQf5NkY3mDULcG8zS/rZDG3r4
7RfyHGOO7QrI0LjYm8YomhvfnagtKWIDl6SeG//6y1C4LzkhLzcdwTl0WaX+AHNAbqSL/yc1mz0f
QGM/EoUTeMmivS/RhbK6/HTQjq/lYOE2d4mFGs3lAeCSRxOL6i81ZByIptWuJXxylxb2FFZe87YQ
ZBHk05zPK4jjE5ksLdMLPD4YdFEDTvbsrfqMtHKuPWmDXu+sXYVBf9XTg+L9+aEVeHAkMI4HTYNo
iH4MCrwzNaBMkZKZjTEfGF225JI3vPEqWphNifHDpkBeY1f1m7h/KOe8BnIzO/fdCPzBGiPjENVj
duwoKm4U14RTjzc1slJCbLhyZYspzYAxYzdDf0mIkg5mgYx+TCuSxn02YbY3td8lMiRRKcImco5Q
WWTn3+6WKCmzY5zyCzxeFikjbjVzurcq6RylZNQWG/jJGLhlB3tKwxohbWW9a2XFaH/OiwNbrpPF
LD3kfOxvZAV4pLF7ay2uBjXfbOtrfBEfkcQr7+K5CJEPTz/9rSXJQ9Kv0L5oYJsQoYXw84moFjqF
XNOabdfINyRWIR/jbA9YaT/VFWlNvmDqRWt97xZjkFJoZWltPVZ65xwST3ESGCXhO0Mz8PX05TX4
NI9WEmUQm8Byvqur7kz+dvLCh/hsaaQVLkkqzoUjJtD4vO3kGvor0jhJ1CaUiZF5rXFToYOTSdOT
yQ16jGbXOxIud/by1ts6C9+XHLXzsc2vQeFDcTdTFh9jF7p77bLZw56+3OFsr7gRBdMJxAAbuwX3
sMg5WhEcYK9y+IJnWeMRm9uE5T1oA6lNJN6gE5Om22wF+i2Cb8TFj8zm4vYjc5qmVTgDIv2h6hxO
/wXKxeyABhncfHmceiMO+izy7+sI78bCtwe3ohvoQ8eCqKzik2MGRDE128zvmrWZLPNaNdFR9/gJ
eodmrPednZlHal0mI4FV5YuziCYkCP6U3iJ7rs9Foi7lwlyYcfJaFDga9CZmnd5+FE590N1BrirP
YAURqWWNLI8VXI3pdyqJBkS6w5SiInFDNWAyCHVI4ZRncQpFoCsZw/fuU6Q36gLVZRl1sgeNaism
5AP2oHs7pCF00PHHbI+U6m2xz0ePZC317rVCEe1G7Rd3+YOuGVtpVBdJsP2Yv4224tAt7gZJmnNL
bPrKTbxbnGEPpC8QYlQD7JLSBQ2UFAADyx9Zg6hukVEfiMm6q2dDQn3UIIcoYwMleuGl9h8oZl5I
5H5skORZJenpNjuYPpt3eqzFyHhYMzCK9ARb4cRjylmX8rIY0dq22PXUV/Z1mkBIMS3QB/qQrOWY
Hwun5e8PSgWGp8/oFCZWfEh5d4gqPvM4K7ZmphEb0Cr7NExcn7NBXrRXOWRZmKN7r9rxh5tt00Sv
fo4chsY08RbMSFIg/kVnu/7+z5vt/5s2+k/N9n+j5Nzfe+arB+Dve+3gizCaf220r3/p90bbdWmn
fduwWXkwauf3/4jIdb55ZB349OBoAf/caHvfPPROjE4N30DnfI3P/V+Ntvft2nojW3IErlT0+P8o
eEC/7s1+GdFaaOKR8ViWgaz62tpf16W/rAFSDKOSx9dsh7w7+uNS3Wb+u9JT5lJLVJ+t6Una7UPX
wGtakIhyIo9iHQ0+sk9RdKGY1OM4tWXQQsHbtBpG64yP9gVTMqiBiPCeKEtvZ2ZSK1sN3RMTpS8F
YwNhTfvoKUKPSIO+BQ0fFk7erX1tuDfbdjpxSMaGNwUDWkbQVAEAARt4dHGuCxo4WfabRZgRA3gK
fLe6kQiJ7jjlEu7qddaM/s0oK+x7jXIvnoUmzbBWbYFMfyDD0lezCNiZrpsMRldpdS4YA/tjGazu
glLlqZ+N5aMzj33SBI3RvSiySbaOpYlwiZlqhia2AvA+02WK3YCL8c3UhXViarPNU87QcQ4xbYzH
UpQbzxte4gwatSegv9ByIT1apzYnUGK2n6VvbuPEH3AbiKB0m+rGk2+Z47wONaAnTM3VijVnRDdF
zd0YRqDq/qSXU7vSx5ZnAPCyqKZXN38cx5krdC7XkxO/m9c98yDMmcHxamo+rKq4rrFYccjWGw7j
QhQsxzvZUHEmQ7KMga5hHeyI3cVKh/5URTeQRpqtmdPfT5CvfC0RR9+MQmlPHoN5lTDSSJMjuZzO
pvNupgTZwSjVQ58sR2G3/o2H4o3ETH84TooCrUmjNRzY4VCYDDsyUN1b+lix8QQKhUrk/TYqBwgT
TGbZ+uX5KdOn4WT4YBM7jeBFjEBIAieq+x4ru+YUeqhSk214mjSHLo5v41Y+66n9iGVgACJlQbny
b/xY/wIP6p8pHvQzqY4ZVIFu78IKeKmT5WCK1jnMNbOMQfb9Bs7Ty2Q0D0QngxXJohdf8W4UJbmU
af/YkNTKO9Ie5oWk4qE1Aae4Jm1uU447qY87a1DZcViMcteO9lnOyN2aHt03QLDo1HjDvRC9AkuQ
PAErpEiI7WJbpw2VyoDztVRI35LZIeFzLPZREd1ltb4h0aE9T46R/+54/Ufz0/9Pj3TdFS7TxP/k
SH//0b7/Hi/DILX9t937CGDvL2f8Hz/ljzNefGPq6WFuQCx85Ruw4f2PGHQOcJZfgriYvwxTdS4G
TIw42K63wq9HvP5NFwxndQ56lNs4zf7JEf/XA/6q7bsatohmQbOOM+TPB3yW9SYzqiIKFSWkDSWl
qdDkW8nG6Ey6IWv7y2t1+/vN8Wveibj+vF8vlKsgFF6Cxz9qCJ+X48//Xiy1GqZ2F4Vs0DY+9dGE
AqGYXjrvkoj7hNKQ7T3jSXIdWVF6HOsK1SvzqIpSXueQVy++2FyzIwipWYv0EVbJ2XXnj0S8FrGJ
MEiygwJw0UWrKmahZ+7+82dwfeX/9RkwAiecnqeCy+PPzyCq08rn+IpYosxhnzd7m0lxklsbLbuZ
NPWQPSjT3RisThYHsyYKCKdleY8BDa5JoINws7kdHR4i6VH58BLF9dZmm5LjCo5sBFTDf7FoRYb2
rw/Zo4agh3d4k/9FySmxtAH8iKOwYxlI+WjtxziNT+hFvmvuzicPgTM6IVtDw5Xc+kS4FAb2KGhQ
xB7mb1MVYWdxlkNalXLdL0ANs3y09ktSfkeslJ49pz2Iehv1hN02Htp2QyNr3LKAMbnIypflgAeI
sPtSEc7LNiknRjkJRwIF1UT2GKtlp+OMu05nbSyweMb672AUVn1fIOkgtZx1aUNYsPNqUN3DJCpN
+6w3GqCUbFOzOIz8caN9mFTs+AFXM2KAd9spUN+PKwf0duX5q+or7oBwXxl2mhVcQXuSlMVD39zz
gePmx8DXrpOcpILpo2lUoAD9obw9p+O0paJYLcw1fDwoFetTRp5oYON+ZHFcXHIU/ZYSB5wt3F87
kC1bYtwPmu2e4sTZS7N5MDqa9olCgna6tq2tB0W1GCtgSUEkynBZvutCHPXG218fVJlaWz2xgcDi
v7PnULrwZuko4eev/Kg4zRHjBBWttAInhXAR0IMd6iRBcDC4uKvIfWtRRp6taKCxRHknqt8fbeVG
xMYyHdDjY9Xxe/ly/a4U3LKehWeTp4eSjBLt4nlyLQgO1lrkdhDBJyvISNTsfNiy/cW3l3BgDu11
H/Ck0J8g0WMdYM72Ops/1MLrWYPOXyDryjVzx0BEH6Qbsi4dIQjOTHTdwDf4hzSxawmRKImArOA/
s/ZgrAkcGb4oetqE93nV2Rvf7uFa3xjNx+QdvPimceN9yQwxTb01M7uVfc1prqewtsyg8+806kad
ob+WPoCH2WntZa75Qmb1fhjWC89kBIBiWR8+HP3EGs8e45My/mwcPhK1WlusYzzJ8sdMGLEkvz0r
BOdr6bkb5qA0cfJ7t5QkQinr0yq1Z4+sy1PaR99lXQHonjWykpDAudgXJJOks200d8o3yq2R27zS
MV8fzHWYMoaq2OCodzdyKbr9bFTtehpGe28njDHY1XIWjj/lWGfUU6O3tZNyb2uSRF7sI7y0PClv
impw6KVaZwZ8cs0y7CfU/dj3kpBIBWK1zGWDhWrnKuuBpUDyVHcbQsBGtgIgH+dag3wF9z1QI9++
1McB2SXR94naC+mods4799NKRlRvkWy3bipxntROsfaT3gYmE4jaQ59hRt7FJ2MZWUHd7eFKgf7T
nEcz42j28hlGJqmWQYa6Brublx1mW7cPrqQCJSz5jREZ4eh2fsJr4jxZZXe2RVeGTcJX1VcwRSu7
fxt9bx/pXXwa6pcEputJDOJmVDmiEAE4Gs8q0BtjPGsWQeGgIf8Pety/3QP/t21gub5+ufuC9/79
376Il+rny7v8+p//gyi9hFLntn3/8dUlf6pwfvubv1c3nvUN3oSLSYCuEzOo/msHi23ueudQ8uDu
vPa2f6yKDf8bKluo7x7qH+wLDiKlPzpYw/zGkti/ZsThJSQ8759UN38VO7Gn9lyDguMK5GBX4Fwv
81/6V6crtNEganKDK0p1D8lAGIM7GEsTJGnf3pqThyJ/MhI9kENZ3VkpCw1himhj6X0WFn1s/xcC
Y4Nw2r/cxjwgZmQUfZhHHG7lv5RAus0qQMPYFMIQ7J5zjxyRyPGjPTqgeg8CXNz1LfDAMR/FAfeI
vbWllFtNeVzJZcneECCSWKeNI597b2aDHc3plrLKPsUIyo7khKoQ4VR7anzQ1Zok1rkf5tCXwk/Y
SA8WEFRt6ddTTNnXd276mdCTv5rDwto6A+/HUI6TauVfYWHwYJiMqmEy9m3kTO+mEMwyVTIpZswl
EWG2KKL2SgolmcNnyIXonTLzh5G39mMRgY31izTGjEXV1uequ02LKxa+Y7r4c25GVrjUeUjmvG6P
ZqS9afMsvWkk3G0Hv9YG0kB/GzsCa8dQuuEMvXw9AKs8K6OO5ZZY8DKoHN18gnGobRamGHdYYnuW
ZYZrP3dIKwkrkBD8xuI7raIeTALuoRszDLRtejdH+RPGLrskacCKw1o1degODWlg+azVb7Ht9I92
g6LAJzGR3aPhH1m7xiSiKPtV9xbvJTHndMMoVh4kIehPiUdNmsW59qJUM24W32qvmd3+KsIxHzQV
et4l09WbohTYlYtubURU92HcefIrcrTh7LsOgEKExGvNHfHKIj/YuHJIznFlxBewi9kmxyrx4kVa
GyRZP4Vdn41bF2rMFnQTw1fyrR/iAakTAmM8HkNXBkq26W5eBtChmpbd1ggoXtMs7rds/6r1Qpj1
WlDlhVk9zHuEEow5mzi5lTZySp+VGj5mr9ggoyvDWnRyA63ZgHHgJIGD3/Ect72/VVMdvywm6zgG
8eN81ph6r/KiMQl/KYxNPhBKTAywIpRZ2OEc99pBZ1B90fxsuLMKLKk+Eb63VXXFDSUkqWeL7Bhy
u+79ZOs96WV+FpIrbIfaXDfrOIfKYJaNg2MiJSQQ2+DL4C8Axzu30Q6G8uXj0oJj8Ly0CIcMztmQ
NM7OkTFw+d5iWppM1r5uAedI3ZL4ukS3nhKAd1kt4I/FZj0dWIugN5jYdbg5WHt8Pl7Y0zPhZojA
lyCSXsT30sjkTYX5ibMjui73WEi5kPdQlu2yoRCHmRw91IsAcqhw8Zn7c9MeLdGOF9Lil+2YAVMy
817tajtuj5Moo5tFJ+y9tYz8RFGXgDecBr5JwCMNf4lOs6H0m8UVzWvM6bubh85F8RwVAaSH+syw
4JqDmyVHPa95Zsy6krAZi/ho1l56ICXX3vVqGD6hD1L+joa3H/tMu2XBweDFJQPTjx1JRFU64Fzp
0baBMMxs8s0jdxjINUz6ZkHlojEpAq3CtH81Es14axkDgI+UDrLcZpohGjq2Dsl84uUuGwyRvFgs
J5e1aV+96nVy9YQ7djN5z77q+VlJ5FmMwTLLlQwHa4aFnuiHR2scy2fp84ZfY276Mlh8ArpXY1JL
AkgQzCJqJ8iGdZecb4GCMomboyKuD3blFO9e0ZFC6abermpbcbGsXmMnT+sRqUJSCzZTjL1ygvAQ
Mukcdo29GPlWanb/LjRXbt3ZSt/KjiQCeMdx9VqVybA1jMYiCXMpT5GiCJ2lLPeJyU8MKIambt1W
aWqtREHgWUDsnDXtnWwe/VNNOFT+5UBqGe750FgPU+yz5jELDQxkX4Nz7PhUvkeRWT57fMCPIDtB
YU+pdlbZMFPi+q71NRf1iIEIJ8A5HsfXXPrasac4qzjNGwh/6agxNSw6L8Fadv38WQa9NL6Qst1g
T/E3aEjM59T0srclSlBBDmhpioe+66o9R1z60C62/hnHyUxrYiSANEbpNz8R4gg9tMd+eNPSevpK
ZdYG6FTyYClKscdnZl3ydDJ/CHPEnZNEMFJj5niXlPfye77wUPWoby9j7CFc0FVv3S4lDMcuN/Vb
xOPNvQWn/mGWTcO0zG+TFfenVyJ+cGxoGFOr76KKlMMFm9RqtKT3kvKjQF267Yrbp1ueOiz6Gb2m
4+4pdtNAT7TvrWFRTeaTSJ17zs30TdkMGFeYVu3PXjOHTTcAwd733djEN4OVZiwaR4z1zcyyflXh
8+comLE/OFNF4JqhxXeJstWr9Izpyep097HqDXnwEV9t0rJUWzZJ6aYWsYmX250vnd+N786otWyJ
GQEGeY/gB8pmGc4zq0JMNXgOfE+7I5an2s5Oxlbc5VXcEBuG4ckka+oJS9hZYxkLoTBjnog2ozUv
rAylHdQkRaBvIoqFtfsCKU3phrwlM2VGizAmx1Ip99UVMe1Qgly5lGAOY+Aen5Zc7B9DXzhBZXhN
uBRW0mB5yVAcadXVSYSuH3lvHlX9dIwttlubdszr6Z0eieCANs1G/9kYIudRVpCsyb9QYcPjXiMU
FaE5ZKALvHEZ3qcp4mY2MvPeb7spBIy8bJJxso9e6pcnfJ/DW+yqNPDlaLyPXUP0gRUPoZyokJIR
4XV9FecVsn3ydBnv0MzKbasgfEoLfHKrsVde3EpbGx5K+zSrFDmwVw3UzP9S6O0HbMW7nm8js91d
jhOLjECW2w5S2g4TJ8ER4mOJrbd2PvaYWad+j6QVOFn92MfOXRI/tsNRNd2PijvSGCDqVD7JBwQ9
icG5yyDh+F3yVDboW2o0vKgqTzNtsDmZp2wujxXQrqJ9rIrzpD30UUbmPIhZKEPD3O/cQuzd63SL
Bs+dxgsbhr0+o7AmCK0zpiscEBQrEm7sPEE5ERxhJnsPRwCRIOsBffBUppuy0LbUmwBATFaOXnTS
m3TvLOVa19y1bqnXpJy+avPYiuQknPdcAFhZ6jejSI74T6EdoSmYuzs+8wW6Mrnt837X6i7aR/zO
w8/a+hq40Tp1Z/EPN1zpZnnfxhKzNHwR787mq5n6T0X7gNptQD9I6/BYpKRkTG+6mtBJ3SYIzcvu
JvOBhufvmTcGOXtyVgrCvvctfO0Y9PVIHzeizL0XhAWS5ta9TRZwf9h4f47T6K0S28JXbzUBJhj+
FdccvATLOIuQtrmuILgztizyGQYQIG05E7uf9MNkPL+f9N47Owo9RBcRTKVTsQRdis4ZFhRfJaZx
DypV1yGWOuMqOTn5Uj1as4O5XHT2jgCbnSac4dC0kbHpsChtPC0HOKBfyVudvAPMxuplJiSgWqqz
ofnxNhe8ZK1GypFDPWwVdUd0HR73M5oU22Jb1b4nvUcWcDfD5+NrisDbGC8Jl95+NCSq6d7zSgKo
J92sDrZdEk6nyXHLoeKfU3OYcRu59qWptXKt5dFtrbqvUmm33PbxTrWAZISopx9g4FJrl9XV/DWa
BMyuYci4r3guUOCTrICOysfGhLKK79HsMm5x6wihAxILZGlGT1RHPhFsQ4xCBzN2ZV+nV5Es7GKf
emhdUV+oDgIZiwiiS9z9UrX1xmnaks8ZYcMuZNCV3afYfAh+RTGfGIn2gSqGa6qw9BDLRueHZleb
48khGMHZECLDkIsMi7sk1+MYvWfmuqBjKgwE3E2JvVqSYagDJWJjw/7LeOmSXB1LR6S7xaunbQ+U
5LOzMwx/YtL6cB5yyuPKLPfLoFdrre7b0C3orbx2XtC26i3GgNazXmxbIgdpJwv6k2gHf2PJGvlt
J0CoW0k237VEL/HpbUeuVd8iotGsnHUCoQJwhOTz6I1ecpogAhON4A7pWnlLFxh2VT3DPVwQujTt
tdGgGSTjQHY8Cru5X5TDRG/qTXFhC8RQGLtwaE6zf7CBdtxVWpHdZkLH4G/VTJFjna6VpJmdTT4W
FMtI7HVvINnGZ0/wVlmNG/Q+sKK0jrE8p5F7nomdfW5bBB1WO00bmZURc7AIMjG9UH9q7Tg/OnnL
/CtLrr0fQSIBvmJzr1v2zBfeLtZWUR6LqngqfF2HPKcbN2asm7zNVGdVJTXI3VAm0pYmiBK8PWeF
+1skhzramZ/vqM6Wj1Tvp9dBL+atqj2dQVcCkdMV2gJLwGQe7sT1idDWgQlswzjLyk6aoW7Hoczv
ISewZHRUfiy9tF0hAyTw0PDGivZwdE8Sqyx2qRqrJjWCH5gkSxOhWGToX/m8yIGlqhK73oB1Apgw
3UbcW8dhRuABglPmW+SE5t7XvLfCQKnsWaoJ2FYytpqGHfklaxDJRJ/szdatQjIEuqBclqEmJ80m
BiUyjTfEtR3p1BmmRmexHzO4KIg5lZWHNlKwk1ei7Ft6wgbTqM92Ud6lW2+KsydX8+d+xSeIE3Uw
UHwkceO/6nZtbQUAnb1du1kwxFMHUrOifKwKk9OjM15I64okvUVZPbvK1B9Eqht7re2djVGP7QHw
WIRMvJ6fjHGw73Nkpu+ZQAOG+beFN85dc04k5buO7O/TQDqyJ3wz/qhnM9mQwlOHiGzkqdTclAlE
2oFVHRmyKb/bcdO6+zbJaWhZ/aL6mb37eYFnYuDmX8d9z0oD+8lp0n11YjgwwwxzEGkThzQ9ulOa
vemkbdGVZlNokMUd9gSUHWScD4T7eq9G3J2xM31GQxmBzoeLM4B/D5RRMHstRmPHnJBAm14tmMGW
JMymQe783kF5a+r6gZlouXNlP5xIuzXO6VCKo9MmWuiCYthNbIGfEam1u5ZJycHTmDrPjopOjIWd
J9/WzMucRVwW0YQwZ3D6D2FmhNABkFvWqULQmSvVneyucu8KQpP2RcV+ttI6Z+fjC2B8HZXxAUot
bUwWT9NlEcxKayO1n3I7S07Z2NsvdDbUJM7gUdwtnqy2FdHLxGGNQhuwvEqDCrGvXpaBlsIT+dWV
hL6sYwxwdAQxZ+BthjViLiivRVYdk9ErUEvY6oKwMvtOIqq5zasrQFKg51/h+EHU6paT9Ur+Y70l
zNC/6xZwCFOtp3vPpl33owQunqmVn0AcEDLzqKMTorAJgNCA88zTnHaTFIN7zpFyPrqj8sPYjJNQ
sdVAn2UkoamP8cVka/VgU+PukY8NMNSycpsTL0JmJ8Zn6HuG/kPTenHqEBRuOMO1tWskJiBpNYaV
JtUF+YdJYdNwe5MGbgYo7jjPnf7LbyL/zNOqwqmQ8ZftLyWe0zm9nUanfmj4JHDL1t2tSH37pojd
Bnv3eKWyXZMGRYMkLO5Pnp8CvyaD9BTJ0t6L6joO0f3p2epVfbGtOj1MrXAfVFbRk066t7Eljg8t
dTFGkcWJpCUpNvriEOI5k7NJS0syNV1yt2mKtnvU5hYSUtzHN3nkm2cz7Ziwwwk8QxZjmuHV3SMW
w3LrZFeTYM1ay9K4vMNOaa/i38k7s93KkTU7v5BZ4BQcLr3nQdpbszJ1Q0ipSs5kRHAIkk/f387T
aPu022404BvDOEChcFCZKaW4GX+sf61vDWX2WeWOGrYpu2loK7N8ThXODUIRySde10ptY6+ur2OF
uc+kEfawuFwe1DKmHzqoi/uxLI6JI+NfsNRHWOpjcpRuKg9emNaaRId0TiIdsXCX+NNTdjxLeorb
RuOMu51YAfLewes9dVG0jLwCREPcV0oeb5UFOyq7ik2ewQyvDCELx8OqaC1QA1fAhLjSzjY7T7be
fOsY9nBuK7yueXWOWQ68hgE1U85MSyxE/3mT2Nw8hs6bT31vlftYNvogKyNf3Ilq5oL14nNreeIu
SuJgFyde8JEV3nLtYNTA1snpP5pCOwJwSvqEtu2G+8q2HJMswqJvfPe0zJb9zQ2dbYBH02aZ3oCL
OU0AV8bndN9yH3dXbdhPV0sYr996qaTrakK3xL9UhcNegd96dxAXL0YTPWizErusP7G28jMm1gUc
R7brrF6P99zuxvQuN7p6r1THnosKH7ntLMd5iYVwZhrCStpQq7Yu7qauSc9hIp0Da5X4PMkFtsfo
0FS7GkqPIyNbCudSG9fCOR96QH7hftnvIUGPe8IVZg8hx9rwfZEgQBob1uHtEV5TMOIDp7KL9sHu
c7gFmWdxnGnhPg+1m56q2XVfeA0012JyNKT73HzbWmHdwaatdq1NpnSlIFQfcyu0n00NtmAVprcP
Tct58OlEEBUKYkl6hYOBTVtpT4zQQzn0X9hgMHn3BDTeLYi0H9LV0VH43vSazLN5DiShj7XtEAVP
FxkdeBOi6pjSusFgtHifia9ckrR3Tu6SFBfOxf7dLjNvX9kl8wrYqPxJTSp1N3avxScgJlkCKGBB
7vRe+igLEx+9YqrvHEExYNnnJHybCfFjHKL4xeFVAX9iFMEHqRha6pyxkjvMNTS9W5nGwlTWZ5eG
tZdY2ewg2Qpemjbw3xqeWmtVJ1VBaTBbSWqqDJj7IYEw43QKKKSVnsq0wWacGfe5K2x7WTXg6KI9
iXI8ZcKplyfuafJHhBR1yg1X+zUue/O9LFI+xouK1qkeoMVldvYyuUXOfFA6YbiGC2ofgkb3uyIL
bRAnOsrTDVxCf1p3TR0fQhmjEo1pSe+hHwJ8sBDM9k6s5evQ1swIxKJ3gZzMJgH7vmm8SB/RM/TB
1Fa7nSPJFni+Fd5Jr8EAnnXJg17YzQ/xbH/QOU+tYjMlx3Co7fNYGiAwuFq2HcCLs+xkxjOXlIch
nfV1HtgB4iVpTry254Mw2F+XLGk2NZe8N+EWAV+sM20Y4VriDJPeqUz62zk0PAOsXIL7PPbUd9MU
8m9Oy+WpCmVz5xOzJ//DXzmTgVGPmAGSp7ZT5bH1U5OtRjUiz/Up1Gvu3+UJySOmoWS0OCR7Nioc
eWkN4psiyODsksB6nGAYPI3sYLAmi36Eo02f0grrNzaTxqcNySlb65sDFoSo1XcRQxJWOb01XnYL
UHWFg4wlQmWvxqGTX35tss+lsds7NY7lQ4YV+2DcQfyy606N9BovNGUVmZ+9Lxyx74J9CQMobMxL
03vyGGSJfrY9gVOMPfD0VhmFzcXpavhLU9Tb30tgZnlK+6rzNvxUR2ulW7e6DsDXQcRIj3bUMhP2
apkSu167FMdjPJFlh+3bJP37MLkLJvYcfOqGx8o7t2Tl76XlR3rteou4hkHiRluO2JD4WsHHtcNP
fR5dsgD8SfxvA5pNvmC4bx49ovs/kDJ7Oq+kM9i7xh+BfSi6OGCnycXateAwXxDTIPNo392xk7pV
HBeJe2GQCp4sOQ+wuugyxqCAHHQWYSoemkLZh8F2uWCGWR7srWKOARCkQXwcUIfWqiubLxrgpmcT
KkxI44ADyE1UgoxCROpXbE/Uk4XBlG3MEuP3iAjSHTz2iNwI6EPM940BJw/x0fqm1mYGhKfITmZm
5i9ZDJp9i2rShLWILWgDNMJilQ5YGy6Oly75Ec9VwhNiRnXSrguNsAjon9oIslv2itWYSI+eXJb9
PNjN1RBYeDONyXfjgMXebiVklt75CUbaujQazyFpAR/BKbJXYRznPNG4SDfEMqBQcTMOMMMjURDC
A2K2Svoy++FGFdEkQtkpQ69r52cSoFTe1CxATn0rsXyyJPNfB1lRY1/54vX2M6YmNevQrOMeDGRB
PpRIVRpVPzuolEC9suKuwmVCaxyPw0wa9SwkH+eR/w4RPx3vS+00n3PbZZ9d34eHUkp95oTK2dl0
9hPvuXFPXSq3WFjZ8xPfKh+fvjHJMzJecGlTF/8HGyDnge/U5yv0Z3lPY4FYo7FaZrvoDC1wpIrm
d1CWTrVPeYMjVZF6PCUUIggiXGP9KixkyHjgFkEmMjj61a3C3g5Eex5Gvz/nnbQelA3rfKPSJjm5
aZC/kQhKcAAjnJIHHr6rOgB9ZFXJoeJyRzWqohsHCDW1K8TMx4FGO5RsqAdkDVZhGXlf4TIOl9Kk
qlqRaRTcMBfQDchLCRc832cwB0SRT1vLuDCjtTNSGI8ih1tFhD9EWRQIeKID82BH0DptzvIF5TjL
n3oV8dqII7ZEmGxt0imLVecvohQ0Bptbxm0JkDPXWQJdhEK7rPjttuRqB4ft6FDfVrqCs+mxrkj0
QroiCYOpWAAH6DMPxGisy3JZN543HdusifFnTYv7OZB9vAdB9lMhUb/C3cDHwb9umGXyb+mP3SmZ
FvJhi8iXPc7A7FFKJpwiFd3z5Jtg7xmnOLT24v+e2tL9uxgC/cq71rurUzP9iHSFh1qn9i35YGsY
bCyWsQ2ihd2mTJg96W0ABe0SED2Yxxe1WNXLQpH8sl68qMdUmLb+TkzzlRs+s7RfnVixF1/cRTJa
69qbJyjt+EA35GnHaIZFmqbjvFfQuF4aR5b34djn97wPmfDCuKD6NfC9/UgCha2j5Y97JBnaeS0e
6UvhGq40tq7ZEQjaWhPCk4Ti2hhhiPVrwDOcLfd5oJ2TJu7+oq0a1Gcf1y0zRwn5y8l7RKuGXC6C
JzqpTnTBL/UmAp3oj3AYZP3gioWusDk3H2qMvPVYeRTudpGJHl27xOVsKMh7tAmdPQk4Ns+u5U8P
mBGCr8XM+ufY9ph6/Cw95PQDfcOX6bcxbYI/9ZIhF4wz2oymX/NejyHdraI1R9STDmk98VFoeF2/
dfVUTRtsd8WrcuvmwaCt0yYyVOVb5bf1ByoamZqIN3ao8dCB8hm2pWshTMss8B+4srLNHLw6AuBa
S7ivOh5OlCMNj4DN62CVVl13wqiTXvDrs1yEg/fe2NDJWrLIJ7n47YHCD+YNp5P3KgLGUqaJeqE/
PLzrw1t9faWVfWrCvGL6pYV3GHJDeJCt/r2s5chnsG/OjaqJuwYmqLb0CFUfGUgM1Nb6Rub261eU
95KiYhYoNFw25oKOM9/ljqsQQYJ4EzXxcggt4go0vo0+imPTlNuGLNlaBabapZS5HvieG1L6pLV5
QcudKfuGaWSYXXul0Uu3PL/xG+8X6o9HmS4vdHxbT1I76R79VhzgK9M355P7RZSTYi1v1xgEHTA9
Y59OF6Qec4hpxH7CE0OGKEqcZ64a5qrmUj9hFFTMHGT1CEYl0bNb5fF7FjvR7wD/7Vt8+yrQUoYK
In9TvnNgUQurpdcfhOsnhykX8TtGBkrpmmU4t2ztNmT1UJkakR0LAz5YQWPZ8O4pDrwlzB093MOx
hTUEATwt2+NoK/x8lQmYOXIGs12UOvOjFRvnbkDqQCOY52cUTBAyAxXycEWosrvnilcKRlG6yatG
QoPxXXf5yAdYqiu9RPGpCYoJi+BcpdyJp/wH4y4qpZDTMccCIzaR2/It975xnxKp8AySdUW7kaJm
BW3hpBA2mmg2EBEL+2h4gFkbBhjJZpuABcWUreONz02jx+PkzslVxUrAeJdVfah7WA6uojPegYyF
YpCI5tWdIkbKgfcKjrkKWwWD2yp3uDivEGT853qIrIOvcDxsMpII11RNzqdoRm/rlDzFmI57e+WH
uXXn9kGxDsOcQrB+AOY54GzIKaoNB/7OPfqal6qwASZFZKnd22JB3iLPvKOH7MEXuXX0RWld/Mz9
kH09ktb0kCX4xoLyKY3pkoKIMz81Sf7s2oW7HkWK85Q9xNFlUN0Kk8EIKKvpNVeZvfOXOoD1mKdr
EZrpy00qvbEXkvtxIVl1KSvJfoyggyljqAqzQwPpbnB1pDGL8sNdSADlPDqND+bZ6Q6tn8C5Zf5Z
x4XixZzV83PXjEBbZrfaFOjZbJrICv4GdgE8vE3F86LgE46gHNeur+KttEW0s4umvi5FM68VaYbV
PHahzaVgwF6B/BERHxYWBm4UOM3W+wamLHFnRnofpbm1p7PTPHfjJE9hv3TnPPO41SI4JvGq9Gb3
95L5BYnSJb5O8IzXfODy/WgNAY9dMeirXUvv2sQqD9dLEFmvI/3D/TaD3PijnwV22apCoP5vEWIj
ZbTVzMbRgBlTNzl7olnuZzmAB0IXZoSGbmFd44QjMFAUNa2pSiveHHdWj77I3LvAGpmX/xjp/m8H
LP7fSsPZzh8z/P8+OvHf9dB8/kLM+g89hXzO//Eb/MNXGId/4VZ18Rp5rnBiQczhX1MTsfOX8EGG
EZsDOon082+2Qjf+64aqi2IERSITQMX+zVYInCa41eBhx7tBWgM/+q/4Cj3nn018kQ9O17OjW9VX
SONVANDmn4yFcLwHLNtmODrcxfkI2JUi9FlMxVoIa9jFlaFbOptahi0rMNNplE2E4drI4I7slQAC
NSS4DI3TfbA71A9D4i1vGrPvuJoqx8UUYdcZzQ4COg1mQU3VbxXCTzWYBG/uGC/M1iLPnB8l83jF
UU7I/MTwSl2C4w49lAVMhPSH9nkHnkssgvAWxPeL7qp+Rn4f7D3iVnHv5LN138Awfm4JiKPXzmV3
GRKl4AO0ocFlExQPGY7G1z5Leq7YXW19A9NycaSb/shc2b90E69yWiSLgK8yq+NNUQD6KHEPVes8
TalSx6L3kPsRolczTfp1nlLzd8l8D/y2M/W3FTW0NBEzT65TbXk/CzfJPmsAYZsGa8q29rn7MlYL
GG9dyCm9bSfWVMTMZbLr4mai+lMPM3Z0eHA09Wj2xU7KfIRjw3qPqxBdB8P/VXWsHDfGTexdyl8Y
JxSLsqYUkcSB3vbPvraY93F4aLQUmJshcd7dHCrsx66Tv1hZ574hViVvaqn5QRuq21ggB2Z8qcPc
OZg0Cx/CzCleTVwq+sSDujmzlsx+FlGT6V3dB8kdj0izc6ZBNeuUbN+TrCz/HupBeqYixTlmkxs9
kKIDGk3JN5ZKOFwaZITF177ywGj9znK7XWhHjmKoJ77lPzVZ4lf7oe+XHy2+Q4xmFIq3q0Yn6lep
4uVBskzcdBOoF1pkJcE+QLLuu3am6g7LLLg3pr78pybYgEHRJ4e98RqQkCvt5wvGC0hJHiuelB1W
s7h/EpzJosEvR/Wzt2gs2JXTTs4+zxOq+4aOVzpCRtVfWPYMznM2wxsBxz74+mh8adtbmVTeAB+Y
hRw4yykhMW15dvW7SnudH1XXCfsaOYWR5VYtHoF5doo32A5Xjec5r9rNlJL8tnK3vuopmK+TpJhc
Okn9mS0TJUbwg7qvOsxG58peKR0JSHve2r/5IJ0ENw8BHu83nuUE2YQ8ejcgsLUWhSNA9N2V5na7
S9jMr5vEH/ZdrrDOiNRfBdwad0oUtPKmNJzg2iqYPJmJ56cgbzTxPxwr5coNCn1WPFl/gyHy8WWm
3VPJD3xbjEu55QkcjmOxOEfa0ji6a+TGYzmEGmCIjs5WLWk/rfJ8O2rUE67J3nqRQ3zPvdpZNWMN
Ojbl6V6SuPzVJ8G4j/ymfs970VxsGCW7pY+7JzF26ZUp02yZ2NIXXLDNJ9pTuEGTU5+GYfFHpqtr
603JzedBz7qoM+/Q0mJ116o02PJCJtZYsYxImWd2mDa/NMn8j9jDaA++zVYfTIQwqcdu/LaFnje3
q8KVL4gk6ejj9+VgRfIvatIHFrYY37O9KxHg5OxBONqHtG4JIH62tUnnIvrIQ0//TpOo+B5wEP7W
49KZTa9nBtYiktUPDv74zBBaM9AGFDr7idrlfZZeXVE370b749mWNJ+Mohx/J5nNJSmZxh0mgIYJ
t2BriGFqm9tjsodYoyiow6ZxSp2pOSLIupgawN+0Y9fWBz/R7T1up3QzV7f+wsArrVf+QLNygOxd
ApH2205RtEhRrfiFHDYd7SFSpwnqKGxH9mO9QxFo4HnJLUo73Uj0/cnlfv89DsW8s/EnoqND4bwk
swsoeQRp4Iet+Ckrx35Vle08Si4qNu94ZXgJh/lJQcw52pZPRAJe9K4yhDpUVDW0+gIG+0/SYuB5
/smf/r8ebf8u4GYvwHK8qg1RgtMarnSfxpCgWu5/WCnEKvE4ttdTPRpvl6O+vcaZx4RWVYxNUCcT
MIC+1yf8J40yECRMYaVbVYf9SSxxQR67xv6DUZF0sxcGZbiWkByPflGiNy1+vHZ8q/82VWjf92PN
siqDtpSOPoEy/lrSD1ilBsUhZqTOLVk/BpY7v0Vpuew7ObUX45lk73NbgspEGfYZoSN5iEPPPnt1
ETxHGRzfMuS+gvUbII8ED7pt3WLcZcKzvjBWDt7Wmyt/i+EzPxrLdL+k3bMZrW9VqBCmQmjpllK7
USinRa9MG/hd2djeHBoEV6hxZ7S9DrynWEu4NTElncig+Zb1YLjMO72tWfxbbKbnD69KC0pZYVEZ
pmv8qYBq7drZZuTHjqVDPSibxmQMwk0e9qI8IKIH7trLGwBTRrEi5w5G50gG3ngTqan81WJDOtq9
ZfE9kNfassnqvlDS3B3QgArn8ghrXYv+pjONFObe/kqIFzln22qGxxpp+4wP0/4KgyLfe/FS3pvR
n/exX4cvJkjkWSoHPIuLXl41g8IzJbBLz7iEb4UJ31ZnBQdi9vJIX1K8nRe7PPsLh8g0dvB3SWIl
1mT2/NDJewvH7FTr/MZp7r6H/EjO1jSx7vpzUDlYWDfF7fSqb+cYyyR3AN48ZNG2bR0WsMbV4gmj
C6cgJzQszHhxnd/yzzlZwc8T6+rP+WmbkgzCNDIZrFvhJPfkkcIjGfTJ+k+QyeLPzPc/sq18R7dc
qw1bF4+b6zrOv6MS4lxXWcFa5xi5HUwy+my5tvV5O1/Z33ivpu39reza/BZ/bOFkhqnzg5tt89Io
a97qrHK+ucrGxbr2q5GjRTpBtSt7sWC4AGmE/Ggon4GrwlrB2IYaLXzliKbukNf2qomc7CiGOjLX
ya94ltpyMW/gQ8unuLC5MuPiKGC/yHyJ7nGxlA+9EjBZeAtDDCg8D38j0uaEj4QZjCikzRkXyhFw
ahN3yX1+W/VgHybUiS1h00rrm6tqvpv0zGfCG6cDDZDxKZ5HA7wcDxvvEDpp4qR/M/Q+UTBoL+5p
cCDl82D4u4Qd06pxoMC1/iJvSYxlPpAktdqa1SiBjb0dNznY9nTxwvu0c9ODk95oyk6DltV1Llyr
tOUCa1UWCpxc8KVwEz/Xc+c90KiXI5gPZqUMnFRPl7s8lyDOQ4W3dxjG7oBOLGBFaPkQaSd4bSzp
bUYvQjFK8b6YFsx7as89BodgfogMda18mG9jsIR1y9R/rJacebyM4m4NB3b88FJ+Qz20pCL6JHWf
UCGil5qP2MGyE/7+fOTE2Zld9BdM5ycFlvauK+bgwWcyfBgxRH0aVwVvWdU2F2OsYZurdH5sM6V/
c9MYLrFflTnCd1d+g9omSsJEQLHrN7xW+aPyAxxUOO1jn8/rKC5ykaO7CStkOUK7Se0vz+Gc5uNl
vr3KjOPmcmXbY/0hxeA4p2mIWSTYDEzZxsPejb0N4TY/hbdXqzWlyycf1jzEiaCIR4nJnwlxTHla
7bs/7/Lg9lr3/7zh5Z+XvUWqatVVVvlk/hwEPGAcCjDkOCDKP4dF9OfgUO08vZo/x4nEkcqHVS9k
GclXpMB7OHuCP8dQSQnhYyP18oMuAkypbTAcsqLrKYPycPN7UtG8W2LqAgHtigdqQBJ1nKI8mrZm
cJo3GrPK+yUtfWyWwfCUFjFtVp3nvAReW5yGwV/ugUAhZHu2bp6FwZeFJAl+k9f9OoJQwZ4WLOYp
iMx45qXYS0oI1YBVjYYqHxbLvmq9FKvUbMwBW3V7dmpDODzzgRuVPkW46aCmx9HHnzXKAZ4v2xWX
vKsoBF6ZefrQ3oyAlHA3yFZdE9WfFsGLczPXQQyQQ5LCdLHKEiFhCKZaGjAfAQsX4ygZ57x4yp0k
/pSdml4cf2ruCkYQXryNC36QzgNxmAxJrE2Rze7atyvIhQK3CfRkURH1FTPIEO0HoEcCfBb+wZ/6
+cOOtHUxNg/8ymoSwZ3E7rMnDHoKKkVoNtSEF9+FKzE82n0XvYNbpjxxkRkreKKB2Z3bNaRJSLpw
nZCWvmnuoe3+RK+rn+Vk61dbo7HsJG7+bFO0msosWfLNETSlgD6Pmp/4oaeKcnU0phVG/YUbpjfY
oPohKH2x2ncpOOnD+KMSrfhVlWG3nE0vRXOeWXTIHW2/cPioUot+4uYlBbdgyx0PMhtCjmLEMJFO
1msDevShD5roi4tM/xyNQlbUcpTsWTxdC5cwKlflPLb57JZxlpp1nS7JvBtqZbvHSZAczseO7Apm
0GUzkVT6CZjJ+t0PflOsqhwGIy/sua83jL/jvaKG9+eSed5XatGnsvMLfsWp6Uz+BNs+jXclLejH
soulv8pA/6ttGWDHXZcyHY6JRTCQISqPfomKbQ1NSBNkV1K6T452siuwOnY0vdVNHDPZ0p87XcRX
ZMr4SWduc/EXDVx21oTOGrAV3haLNbpCg9Seb+uoHyCGJ3HxqX3LYI/kHkZnteDPmRxOLV7YhbcJ
eDxvUUKvi5DOB/zdFUi2aeVh4HWZB3AxoLEj6Pk5eGmkylo3+PVy4C6qmYMZcVJOB6aPutm45ZC8
NEnffJQKZPUBZEu13EyP3A7NdINY58sw1xvX8ryfUSCXn3Jyux+D8rrfU2pH9cbqIfCsF26ub85k
39JzlSIWmAyWsO66YbBi3DSp4szUdCwRerfy5H4ZEpct+2CNxDt0BJIozvS1dBTxCzOyYGQJfCNM
2Ca1GZS07V1UldzG08mrjmlgZLxfBogOa9ed2/AKw5AcJxBzCl+YQdFb50YfB2W3F9uBWGricIYg
pn0Tc7GWnPdZx9YEVCust9pzs70z1d0bSY3+O0UUwKuVTHhYAMWiqsx8CD+5go/gUZs+JEEVqA3f
CPV2kzDheUmL+S2l9sxhgWnFWIIhIwwrrFqm45ZWcpFRfILmdTouwI3CSB2LZehffFEVzsZPEEpW
duU16d7DnHbGw3dbw/jTvlIQLlNf5x5hxYrfzHGJSfb9zNMV69vbSOaQeja8JPEbhEhOZOTZbIGe
1924HcmS5PtJ+fOhscN2gbYayC1NkC7lc9jHYWVW8bKSuDp+LXrxzl0UlfaWWXahm68J2n5dY3U7
JFMpyjU1CzYisV9Qg+JN0pcnZ6aTgy6edv6QMUOEPRT168SS4G9Rmog7U9y8C1Fmb46vnE/PDatX
Axju2Dp+v++on9siC1AcyvT7O3Ik3AEZVRX4i4Rs4zpiYv8aeb5PaTZ02AwLv+WTH4pffph2wyqI
pcATqZfTgpnkiAqGawSbnX2pDAAAPq0KjZooGHdLrNyM3AB620VCiufC+xSSgttgrsCekXbdsLt5
4L+xLKmvJQIKUHo2yZ6q9KeXepgGbvWZ/tBVwJue12zJ0UqKPkEDf3cDhuUxysc9l1uzsGAKm2sL
cZn+yLEQPf0TRO8Dp6percaLn0ThhhepjDzwdSsog7YXf2QDcS1YiaC9xtwn2EUM7k47dft31tXc
wyRYZPYJOPXvZx25r77W8V3aiPyXQsPbj/RSXZlU2i/49wMEqXnpEUOyJD/4EHDuhiCdbzfu6qPw
TEPx1UgreUw1VNxGzbDBjRj/Yx7//1hjdyk4/T+yiZ4+i8+uzz6b/zms/6+/6h+qehj95RKpgujm
QRfybtr5P1BEAdJ55NHew74NrEl0g7f/a1jfs/9yHJcM2n/Adff+sn0SMsjzqOGOLcR/RVX3ker/
SXvAxeg6pMMJ7d/y8SG3qX+W1VtbThZVrfC5JtVt898qQkBPlJPeTzLfZ1He8WEot2jeYNRwgONC
9/NLYZ77tqmeqYs4N648OP7sHkgjfHo0o55qF79PnfpyO4wBoLA+GbYIBid4mzHap+dt0zZ+rt08
fYwiZKkJDzfROPAu2yAmKzHLUmwmRcki7/8vQYsEJkq5IxlzzXvMncbP1YGcP96CEUgOo/JyiIv0
XmeITqlvW6dwQWQoZkpB4wBbieuIzdAwYeOpIA6At/EcpNMRSUedQarvozqQm3xBZKAkrcV2FDX3
aQ8oPjFue80HDCNBhWRo0QpGgGtpn1g2DNs5s17Q0Zf73rRfUcccAbWcgBgtJut5WPRP65IFe9bj
4l7kkLZFBtoMDJ2+q7JiuIbg6QmMNe6XE8t9q2tQdnGLNKoB7QWQRjadWzWbXnAnM2kxXrE1Jbx2
1KVxx/BBWB7zYk6dVGtIylMbRKhrRD5ywZ/3nLI9m+vvwomeCPCFzJe1c2pnvv5I/RyzbvrwqGEi
KdTUpAqPvPDE3Q3JsOkEpncXLwcbXeLwJUdrmdtfdj+abY5w/YCB5mfKSMo5p4bzmE7eBkVl45o0
OfKcM9CDAgRoNGRXSQMKxnOWiNnIHybrqAC/RBQ8OolJVjjfg3Qf6HY+kcL8kj6WvIWom608Ln/E
d4A8VZ6JP6084MeMV4JKwda7L3TSUELV3M+A6Dazaz5cqwfE4HZ3YSu3TeMZagvXE9n1VVTUL7N1
GQkvrp22eRQoONvZOeBxss7hQApCdXtTZWSIr0Tr3U2eKso4dHmjBxIkJ8+3hOEBJaGyyFVyWh2g
101rW5lsR5bhpwlwqJKtZo8pxjsOAfFaa+9ZYXrbDMbpj7dGHI4lBAJ+dpyyqF07sq0ML2CWdtj2
WK1H8Ny7jz7ooCLVrneu4mmkSGb0z3/+oRdxlJJkRIfQds2C6cEuQKEyOMXs3Ed4wmoJf3QjttMS
ivqdl7DewSqcP9XcPoS03plfzVu+1Ks0EvLeSvN9oOrsHhPkYN/8kx0+7di38lMbqJsDu/xksoy/
MMn8UuGIIxeGMQM8W5TWBFC0hYTF1IX+U6ca8VQPyauHEnMXIdLezd7MKo557I4gE310YfZEdPsh
GxvavOaPqmUrBiv9J7FWeclLWs24AYeE5oo+f+27dn7MPee1Z2Z9DVkY+QtGemo4SPo283hg6fTg
J34H76jHIoiHD5WyunqhojFtScmvdV7OvM1PcaqGx7ynfS7LH62ODFts1ygZeQ8LQPXnuRI/Ssro
z1UiuT0Ozp1b0HGT2QkaqS3MY9UX3HatLUsx6xe2pHbNzaPaDPTerZh8MtR/uLRFMzZ3TadOgvqY
B7rjioc//xZ1YDHyqla7P/8fhv7x4la4V+h0aK5LhuxyW/OfEVRRB2L5OQ0+s2Hovkdu/xqwzFjn
UeXcwwqhHTdOrCMmGSqJ0vw71HSDmRLHX7T4z6VMyNJqAFZJSjilfMegJtaz1N1jG8uvIfVhP/oL
SblFA+4OUkbBejrRvuc9TjIUd458IjMHHagd6JapUgXnyzDEqyo4sZ/XjdteogyHl+nno6j1/MJ7
/tvrrKPGZ7vrEqwNLiPPHm8S83mJa9pPCG8mlXQuf/6x2ItzadEfWGwFa8sep11Voc6OZQB1Ul90
MMqTXnx+e7uCzj3wXPulYYAPbHfDBNexYFxwlxVAjk59XtaH8stldKIpZ7oO40S7hcaik5Xbkott
2TkUR1cS0kN/iEI3IkmHqzPLrGzvqYTSu7boT9qhWP72IuNp3uoAPW4J+n6vIn8+jzb2SxZkwx57
BunPIAkfCCLz+UkHkMi2A/iO6J/B5/+Mp/ZU5tUN5UyDnR23h2TGtOGmrFCgOEsRFlucVM01TAd0
/OaLJCYDNVxiUqawHHC/9I+KPwLj1rguoim+jIpdcuECHM+W8WfU92/aB2c24dVfA2tKNh5qOsDL
m+EDLNSI0/AQh5iMGj8uDhnQf3tO7R9Bzm03+2RUxa2aNR4gjNjbq0pN+3YEm7Co50gP7kuUAKLy
tAOBxwOE8i9Encly40i2RL8IZpgCw5YgwZmUSM0bWKakxDxGYPz6Pqy3eBtZZVtVtUoCETeuux93
5lo/1iwBSQkzgHsWCSBoL3ma8NznffpUJC15bKJMMEasbyo0MlOe7S6Ot9HIrSspm1OuMSd3ArtJ
zc6R/CO4K3q/D0ZrntqW6Jg9mO7RnqbyYPCuU+DUz/996RtbnVnnIZb6P2XuZycfQUJJB2DPYmDN
L8Z/tf1YFvZu8nek9yuta7lvkavWSB1u0GdptB+iCWSBtE8YUwsMMQW1KNNQXLTWCibb1Vhl9WIb
9WZ1n0BtPezZ4w/jcpARGJwNr3zKrVQ8l3wMKMVaTjw/JRz1hM9kCQw6F5Ln2UCFr9jx+JmmnQpr
js+WVWw9y9d2I1uuIOH1uVH0yp1FaWUheQduJvDAEYeFdohSvSL8WE2MObI8D0rws5btX0e2UZAm
8bDHFfuTcRc5F1nKBE95mjuYjDJZe3EUTU5VSfxfLF7B0eevPCwc5KbSkkyC/JMac3eIxwonaTHx
qospNq/s/mRxQA6J/9bbvvZUQzOC+iOJkpnHvuEbQPJxKX+o+hMlvx794cWBOlr/Jr3JOLaj3Gql
edQss3iN0myme4UMfNS3OR3f8VudC8jwuTyYc9wd2RBrsLinlyYf6pfieTCpcxeYlwnvOpxwIxfa
sXsDnL9XDq3f7neeZv02yaj3zJtRR7Szvma3GoJR1/+SO/s1uubCL7eF3xAbm1hf94VExNLKrT63
gAxNLcdMVMQbuuGWFSvGfa6xQonEnN4zUab3Dml/KCZrxWoEi8j8yS5wOpJCLbdJ6te8q+QLO3AN
xJMY383ExfgHMIMYNwAG4ewTOxZ/MUGyeBJau/fmhyDN9nQ1RZHC5NEKLEx3txmp5Zzba1xTTsmZ
TO/XI4uI7b6frlSQpftEe58rNyfZnuyJ+zCGkdharHkvu3rYJHXOp4u47lgM1Zpbr8c3zNWf3R6R
fk/PiauDAmkq45f80cNeSElv4+yyQZNknosdo2++KxTdefaSU4cmf63JuVHZMH4AmCupdeR7QaCQ
+qTv8kiqsyazfG2p4WteYBY0EWQeqbcr2U0bGwmWz8cIIk8nj6r8jlez5P4/oov707uaSHmmEbQC
fR6342KTe1pYpDnp3ndlvbYoNWXlg/7TlPPOnn/dvOWAePxbS78hi2rEP8ywD4UDrJKyXjKPOLWR
cteo+8fKnS/Ci+dQWePrNAn7afLLH1OM3pY4lXbya4C+WL2RgxYsqmzv8JXM4WJZ5XrRakU1ZFqE
Zaee55EFTz3D3UhZu4WopRwr0jU2PKX9lbP9dRhSIFeL/iSLQRxGeBBysoFGTNO0njGappZ5YWyJ
YVX76VoOQluLxB8O1uzguNXTMVjmEGf/9Eean4lhLUdjqNciBtpvgzDcKFfgy0zgpehs79nbEg5V
zMhd4Zu7hicvtPGdGI/Bj3xityKxW205FEyE9gMLI6IbIEQ2WtykK7oP/XPZ/dIVNB3cvl7XnG+H
yeheimVi5eGNYMA7pz13afpWx0RQk3ZpCZ443ZGkI2S/hexOPsCBsLroXPjZi9cnEW9oXz+Y1Wbw
p99hShSNNOjPVWtNrJcKcZAWjRm4gEJDkIAvjA6RIdUDhDX3yYsaiNjuC+IQs3gD6JoCJ8ILk/uq
5+NaTNQf0KkYqlG91FECcGhptEPhUS7aqzRZ2xgpWMlOoTZVfEo9lOyqd4ejEoO+oYYPTZGQm9t3
9xnhYVjihjBHRPFNNWOY9eflqifjykzHaW/P1jmvSFsYNE9QjTRwiEm5XNAUtL0b/bpzcRUeSemY
oF5C/03ZGNWxV0CmOjsm6Zzat+xxOYjNobjnRY76h6V1ZdkareJusmzLWlvWXWpGK0BvJeUiJmt7
f5b3j9LCM1V4NELGi26d3TnfUa/5MY5dd1668qvOBKQf26DXMpKXvDany8BGEBsR1T16pb92lBW2
WbKmtKO/27UHNKaaCgYqLRTtkAQZ9Qa8NOCJdM3Mg8SSdOWOMyU6HkMSA/FwJm4WYJhp92rB6pxn
TrOFiB8zNAAgIiHON+BC4Ebb8C+Mad6YfUcQiG593OWbNMP7Gkk6GAZTo0ehysS5jS2C9xMBUMPR
b2biE1fN7xH+k7eCc2AT0VV1JBq6ths7fcYBzmvKEfLIYgFeEJ+X0ASwc8CcOvMh5DbZRbSNWbQc
wwkV8wvy8WtSdOWGcg21Gh813GpJxoAPGDQCMf4Z7D4P0j4FPdOO9lkbUuqW+i5eo1Kq0HJYny6K
2a1E+F6pTuVbdgfxJlOjuUW4PZVabxxYL6ptkVMiGmvQMwriSP/3lJAAjBZN3+tOHo5LQZSiyr8b
iClF9WSw3bxV7KrXZkfsre3xVi2OC6CBiPN6qXhKOnhW+RT9yfySBKw7y9WYOhXneIQroGgBNT1Y
FgimK/rrjnOkC/BXOeWPpD5EZ34oqpR3HZv89wxTEx08zGpUWfrg0WLRQNAo6JNz+/GMPpOHSqbP
RDQmwuHGC/aA/KCV5Xl2+n9tn9GkRtNbYDxwYWWSnqSGT6kyekIzvHhSl1tgTswPR0GWBPGW2MTE
8ltD9EolIwhP7TD2b3VLJmvwj6ZWUFLXed+dJ++ubHj49e9GaeVGL4dDRF9IyGtxP2YG3cA1T8xE
0nyHXPjaezWAHkbI1djQ4qNK5xusAuOJx6kQcc3dDh5hziQz15XfWwetto6LCgYD5U3u9MG+xOMP
nqZu55vjLcKNjyL1bkjqwxh4t0XsPbEyxyVnJlBtDXFM51vrTpSLZBaLHbt5xdUNDpmEmPIEOSFW
rAFhXv51Js6ZlnQzesx1SPXdnOGvnyv/2ZSKKjQAMYjgO2n3YH1GwD95TXBvJhrO/Tkd7mBEurXI
qw0p8vQjI6k0TrhXYtMkTlDN00k47vQonmNrkL2m+mMmN2mNQ4cLxNhbuwzWM5qBJA08+LuMCftA
5gPlYcuduqHd1CQDh+wPVcmbYcU4u8oc3/xhsMKqxJLNK6hd4GkpA1mzqO+ldLyQN23JtS8gnffo
3Yq/3Xn+M86tvtFthjaKqValA5Ixqp5aQcmZl8jkySaF6JiUM/kp1ibDqdHpKmWwBAMT02jSXmnW
jdiseybVSYG04Y0bW8dujzEfHaEVa6ogFS8zztfKcUxEH+4iEavGFVkmViCGk2yqurHuhZIVXBRs
SP3QwL2L9R33UetbI5qP9uBXQY6+uZUGKGx78kkE1EipE6Ox6IgWNEs7HXHaMlEBweAf7U+pM+vh
JAvCH0AGQ1OWlK+6mrHTyHlXrZ9vZp+XDYV1S6hEs7d7nS2mST2LlbDQF338uLTTBOU4K32oxB0C
WLAYOqvKeP6Rbt/uRrEMG7MkVW0WcOjQnFCM0yR5yjyOZdaSqHKLe418PI061LrAU1V3TFsLIJPL
3jAyKUCYYdqUf6LY6bno5zJcZnFFOAZ4Ik6Z1pu3GqEZebjnI4ryt8Fp58CQtvKwEPlvVuX9weTH
dSPw8cTSrrmS99BeDNAeTTy/4kCpgc0R6LLHOqZWcaENTRvUPun9qzl6YidYpaxUnb54A5VQUfI7
uORBHbOy70mSLaGLpjMTrtvw4ZieqvepcJa7SSZ0SQKlag/UlPsPGgQTL+kCVWIwMgVX8qZUOWwh
g5GnGsw9eCTuGHl2YE6hrLyHfKWJLCgehZMtbR8UXxj3hhhtyIEo+aDQaAfsdDrL2XokeRw8zXn2
oUkj3cisjLa8aGSdP8PM2zKs1PsFGphDiG5dcn4SgB6uU4XjRHdhCmi8TVcdUa4QMZEKsoUNiTH9
cHfc6nn1jdV6vliMerGbR+xJ4nHjzuYSFGlLsEIte5ofaJQDbB31JKoY4Z6aZDpMJdYfu3acjau9
EiZ6XspWC3L1oF4SBTZ3nYmxKAHOs8+E+ZVULQs7K9tx6X1WLsgElElerrMD4CNRLy0Peb/gR0Tf
m0COlHfR1yfD5WWgpjwHTUWYoxK6DZmCKCqWiHEiKVt32ZZzndSYM9z1kvJKZ8ZcHC9Oc84XEXQm
E07Rl+w/hArapI1Pg+cyab3Rm97v9ShlF2O2G91hgawt435R5h+wXrQmLm0450zF1iS77bK0fGuu
t2tHUpteGv3hEYH1jLu597Nth/chSF30yCiOipWocMshbTzZnZMcexLV+3Txt9M4mbsYJJ3eobF1
prNBNWYAkJ5+GXQXVHhqPJErC7oOxc+mNbVL3I+x4Vxlobxp6jI6KLd9JakQrwcTgEs0WhxYpnoc
qzudqrvA17u3ZrwMPmjUyHH/9aBV6iVjjaAES2LAZVzYisKkTozuADQH3wl6eAEhVY62xY2QbPXa
oRcUyxyY+T6nLJRtRtImJeKc/W0VvQAQxD0wdQY88Uk4e52z0YSRQPQT3caq+DvJFZBqhdOK1qY/
j4a1fzA5LTHtPKIEfZ19ysGc6BkEigCGdBvVxbzS/6sdxbUeYLnAeJFRj41O+tFN8d/Iiygpwby0
0QbcyPAQPmMPT0KqoL/W0mpp1U7xVdLYZsX1S057946R4KcoCE6PlmjXkGwu6ZL+tMBouK4ReDDt
n/yvY6vnnPMUHhDbN9P/VbFxixBmcUF7n3OdrtjUwf/iXTgPiOt1Ff15sAEGRKN1LA21hpxMi3nJ
VYf8wCkyCFukqnC5fLFvq7oz1aNr18Yp3caQWZqIpB/bdFrjYqSiuWZVyn5MvmFdwrAJhoN6dTOM
U7fYjrqoGYyoN9Utb5eP6mbbxwj1c8OQyHWXdarC5xBOWO0YWZYPKljjFeL+LoH36/KUce78GS0L
DhX9o8zPOi8KNF898p/7xvvXjzTXdVl9YAQFxVwYzsZ/6VKqermRgDNt17rvn6k9CExbhLPt4GGT
xblOaRDSlumX1R3ekKzjyRC/phi4C4keu3Qjt+kIj9Dp+ZIhOsXpG8RefBp8cHexxtarLjowQH80
9tqzIYqjW2dPGCCoWfLtZs0U85ff/1kSip0BWMUZnj12qdiLOkT2yP3k1vvWc+GVDk9aPSnYHn0t
OKsYOCQfiPJiQpHhzCNTPPlkCKUWByOoFYZxODO4qAnbd+zrF6On/hM7kOPx/ccTnwfT+pRkb9eO
+xHFIBJMq8RsMzZTwGC8g4v0iA6ysDQm0t6Aw9lY5hPsezrfBUrWqnawjlkmbzQk7te8Nf/5JK1p
GNmhpjFctCRrHFsg+BvbmtJj5I6YUj+rPFOOOuyG4jZkBhJGiY8lI5yzGooHHF/DojLTf5hK/1l3
RagDNAr1WceNYGk2hX7sPXTOgciu5tAZcgp9SjaZE+J6xnJ+NVjUqJYRO5KkHHZkhfgmJOB8sPmL
ADXkUy1BFg9kB8hrgB+YR7wtUTUGa8V/+sKToNAgm9p9XjQudMTq6zWJRO632a2YKI3Osh+TdWc7
0pDSq5FQyOPbISG6qq5VOdzkaP4rRfYDHRdfkJOFKV1/q1Sovw+TtDYkcAEFNxxXs78YleOjJ4Fj
mUsdDF2UrBqP/4pMtSFA7Fc/Xut99NPP1adAxFC+/qOn2JlnHBRBDaV6ZSPE0uAHeJqM5qqKUCEt
n7sz9JgalP8TdcJ2QF3mfYkGKmdxtxup/QyFC4NRMl0rk83okFPGZ5va2+D4L4AKz3bDjyBu/D0+
y3Q9P3JG8AG/kE9uQER3wzLkz65OUqqWGN0KIzs39TRsFskesKjbEI9HFliaf+fqzB13nr/trnvt
RhK4QIAJ/6QvzpwCmUznAE7NEeONwfquXWFzfKINnH6ECiyBKKjMFqy3+AHbiltKK6NXxBy5GVQ5
Mlj0aya68VxDrioYcYamHTay80PXu5ia/4LsvZuKi02XZTvLPW18DR52+k1sf6Ivc5xfcy19JvR7
aTX5kRiGCuJiOBGIZz+V10B5bOuBa252Xc02CDvchu6pVefE3YlEb3ZO9AY8OUOF17VnASwJQ/YZ
SFl1EVOVXZpjNvOZFt78nlNCSUyr5GhMseYCBTbOjiu3qoVr5eyB8IzUvcXLERBFvC28/LfxkvGJ
j/w3FQAsOBz7p3KMK/4Te4ebnsJkOFWHXgnuNl65MrrWZ4YA1qiVrvhMmh+MY8lGa5qFi7K16UXS
7V1MY4dOFz8IO+/SlBDip6p5J6M8ctGocAEyLDaZLdYpkwLhJXKrfe+/NA3znOGZpNWiTF/PsWAE
Ay1wWCYu9Y9Ah2tzf7cQAkjHsVIecm+nPefC0LnVY+3vmLu7UfMwYgrz7LPD1hySpMqLzlaKxRwx
DVyA6Bl1WLuR6ujOXe/tifxPSfEzGC037dh2zmeypeWmnVv7XODyX0vR//JzaK4YEFSgSrEc2bKN
QaOE2Hg0YD4SOKxSpFV45JVHHA6z9PcuYz5+Zh43XJmyQHjHHpSuzdI3MO42+ZYSA9C/dr9Xsfx1
MJBqlflnNNgnq2Vt1tF+LKKz/k/OzdqgINrFM85vQH2kU3KYojdBhgcRf2MQIQrgBX/5Rb/p8N2u
PBNnT6X6o5DocZk0Dklt/e3BbLLV+vQmzYABi1M9ddf1aF7UwpLUGvW/To5ri2sztEwqjvP0nGrO
q9ahiHePLHBBvQkfk+hUaPE/iKBnHetpgCk26Hsk7hEjUZriXkV/5niSh1JCo40N542XA4GnHtnK
r8741J3tzGwOdBGnXNLHB8fQ//nWq7a0/+wp1wMvKh/f5dng45OLM2ukd6gwoQ2xDE85yW+F79CA
I+K4t6KOulADn8P+Pd/o0uOMkuwCsW2Sxdh4w73/4/sIZYthMZ8CEeRGPOIVRaDG+5Ie2ybpNomH
59FNbJrbR+3FBim/G5rx1ulefOjN9oNLOYDFyAOpZTQnIpJJMDLZ7/E7mM+6ancZUcyv4oEzsv7N
2P2w9trG3es1uYNh5Gx7KFJcSKxslRTCOQG9L4IcVXGj8xdd0ww3FaHSZnK6S5aDp0WzPw2dN0mG
qLTuuXsEVACCHBtwzNJg5YaWgAMICgRKbYRbFQ7AxXIqYOq1nYaOAdV6RNrD2NosL2Zkf9kYC45Y
AKJQf8xbtaTIcWYjtm6ALpU2LHJ7PGiwzwaer6MiFHgE6GIeXWPZulXt7qKsSZ41tiZ5nDQhnzbO
ed8oAwM60M3uvnwflZLIWhEIab8Z1EIds1bhHMx8UAG65hwMBy2PGPglSilZMolAhtCO8Eyqx9re
dZJDzT6kMccdrOT+iwYKe+WBc1xRxsDJPJWwPL15WoNq5W2OU3rbigq/DT5CIBK/TapZlxg+JdF7
9kYjyUCHmx+CGsvTok2MMFGgn7olokC7tYagMcYshG7PEZYuRAxzuGTUD5J5fSy1i0Js9To/qzIP
zHnsL5lfq6cRMgXGBJRjsCb3aiiAYrkToXufCaQwP0RUcxfJp8A1M3US6FCq8bQTa4+vLi9MNqGA
weUJH0v7WsqPhU8q4P1Vgw59qfT8b5Sz5BWCj2jpE58quq/GjR5MSUtyO0vGl6rAeEOcqe3010oX
30sEOTDOszdAChWyYL8E7OTFutKl2nIc83kE+nKtHpXFig32yo6dhvzOnATRYg4hYXwahxZgP00l
4ktm+0cAXmoH9ardRguJV4vU/Iqxa3wZY/eUOOMPLUPVo8yWFunJ9g+ZaMAryLLbpIrxjbhThdeC
Tot1w3y/Lkp2ybh5cZbPtcdHE7m6SJC8se1GeRG/cGA1z8Pcrpdhil+mJRyV/6MlBYSPJXa2sTPR
StaZiCIzmOm2tLV33FNX2VdiZz98mFZthha8a4ytpBZj5E5W/u7WcZ0yZBsNNRZ6Hbfddg50jak6
89t7VQ8GV0ku2osqv4C/4ROQcQgYftPSA0l8Mweo2y5wog39qaTM9NySIgQr5fvretaulszjV83H
rebQByB7Gl5Mvb3MPI4hjns/gF7lruak7gnUse1pbHEkKNoeiFED01STA/8V4BzzW+t32tFzI7HH
unyrZ+gdUz+ArerKfTo4Em3HzsPKsHES5PLNfaBJ5VjUV59kg2649VtXPbMgvuhOUyATnfDALX/S
DF3chxfSKJKNkL7YYUtuAJFdakws6Xvm0CnTYZ9BQ0bc4XMcjuU03x6WWGr2MMNpjrkdRGwEGYLc
Y3gHIVVQkM4a0u/zYm9o3NoX/vaGCDlnjQMX9JQ7JAt8Lhs3J9dfYtpGtmP95fWCFpSHlGyfe0Hp
vI7HDH2z3FlNAYHCRx4tHrK+crAWJaAv5gIySPq4eNWPwjCZhe1EXnZozXgrmigPVDz3m6Jy+LnS
RyJkOgWaxk025+ezSy06gFwjK/aJa3Dtq1j3Cts5jQV9IwmBV+B07TEp0f1c+EZHR3+fiBWcisbi
ebFbewfchWDrXFy8CYRUD/DlqsCgwPfP9ny6YJTDiN4IMge6Mue96gqxI786XGRkv6a9dc/pbVmq
pfuXP17+Xqu969Z47SkQOSVJ/lOQCly3unNEUdMp9oL2nlHVcvzvC9CLe21zskhsCpzmOBo/Iizs
ByQcgCFjtGc4j5/rcvm1hAuRuUo+k7Z8H4gQnJZ6PlFqSp+WbX25ANQ+1Mzuz46NfbwgXcJEc8LE
xVrCIQZ4DWogYq//whK62fjd0mz7hSFSdFy1077pLh6Xv6tWjEcjQ52gmeyaEqvIe6d5LpyvBnrT
ivIgLpbUUx/6hHVOYxLC53B+GgaPYvJR27d6e20Wlr5Uo2J9oRQOg360plUx7csuzD3kYDtfIjzs
Kln7E7lnTfEkuRht2MXV2mpBk6OfHMK5Y726uNqcuOXV1erX9mGCtmos26Z8aR34yo0aJD65dw+9
KqBCz0T6ryuK85iLcVh67yUn1dpqnKDx4/4JSzNU3b9QNJd7NCs9KJb+zXd4iaDgWcTlKUr2Muci
ujre9b5Yx3qRX+FJ5Nf//qqqTP1ilogCIr8gY49IaYO7sVQRYmxzAwhB6jDHI3V+kNlXIHOgf2q9
oktwXtZJ5xGwGc2JAkDyahByUCTLYXm2jtbobUBuJ6//fakcLATJFFI7ZJ375UOj0fYTS2S7K6Yo
CXvDe9DUa3/T+7n7bAI42LQGksl/fyQq25+cKPlBrtkYuDq+hmliQQCrccXRVkFeoCjRdLq7gRci
MICUAfpBeVlq/8DWsrqnyfJSdF59dwnsxZGYXnC4wr81oNhjuCyvjar/GdG25IA+1WO/hIWOmS/j
O6ZNwjokkVvufhf05rsjCoJbqfU10O2wxaCD3kB/Da/Sk2vK5JxGHPTEpJ9wXI0reuGCAnQG2T0x
XP22u0Yev76kr4ZbT31119EBZKzW0D0SKttdnElVrNZO4+aHKsHl4XpA4fETzacePXlV2G1HuKdq
Q5uPYxAVxnDAQRpdNUC6xox6MdxtN5KnxAPj6taROuHy70gCdX9rOqtDHPvatujVFFruwXI5znyN
/kHLWaxbNY/7Ru/+RrH+RR8HbToLurKRdDUKPDsQyLhh5rguJrnK3SZwGvEZx6RZCdk0Sr3HZtmd
ao/UWMqFlf1bDI7YNHhNsStp9TcKFRo2Grq31xSLIKPDOZnHtoFzcVqTq0bLZw0wyMUJLMX2Kinl
1zzHqLtYb4OcVCoL1cE9lpij9g5tFfS+pORtBBbbzP67JNI8S7gMq/c8WEjebKqmUcd+hIrhYeVM
uGqzkbdcmZ3akQYAzjMipS1b3XqGw87N/yh5PdIIpbdBA7J4Oxj0Xin/HfZLcYqtOZDL3B+XZ9cC
eNmR73a8vg6Xsc9CFQl8iIUxPc2m8W1V3rS3JIcGPpOT5qindEY1zz2kf1yZqFaIYRuCzMY1wSCr
K+cOwLIOK1Ktm6bX3+PImfeug4/wMajM+sAXG7uRnIi9uY5i1QQ6A5psdhg8vwJEXu8tRJ3QsKQe
Il5QWJWURmA0ZLeko4mNG5nJuhMaoRLB3keDPQTCvdwrdrWN59Z304vxMdbjLp24DJnjgxf9Sbyw
20LoqLb/dbTCwY1P/32JfYDR7CGsQNqf1ZSbNzYB1YFXKnxINahL3B4N9IVDaprvTX+xBENA3HXx
fuQfkTYlOI/i0EFCVqa6Kaxbf96w6NpC/pp2VVH568QpxL57PDQEVrO3Lp4+sBzuqz5VzC9uib5M
H0JU4OaIRBF2JW/m1vBOIDf2ZBpJNo253EiEpmPS2owuxYw/w9Atgt5MtJM0vAuglhnTky3XzPH2
Fj2RQpqB8Dx3yrWKtZqnjbYW9Bn3RgiX8WupOS2r9PfRGpw083CsHxaModcelx4YrRgPkn6tzz3L
YISUQ6eRMV2lGLTJTS1e4D6eJZcWMKq0DAOdZPFpF+WezUgF3jwb5u84AdFj2ZiwOj4axH34439/
JczpsyeUtPn//6ke4t9qJtyUlM54SK3uyRk+4wd4ebHHYmPV3U5qA+uGZQytpUZ8jWS6ceK0wUg1
hNlouM+idsNIZtW1SNSDv22X9z43ufELXHmp2LI0XpgfDYDhbCoK/VQ/mH+y7V4bP4t2xAjorxrI
EnTuhwtxLES4PJXRkB2o4bmUeOVWuomujg0MFaPQeKtlLHKBxwb0c7wUlefxLu6KfdbXf7FGtFiV
jeaq8YQ3wNvXQF55dKOUJzmCW0fEq2QA8MytPglcWHS9g2MzImpdYmvt1XZ9y5K8uQ1d+8+N4/fM
0FToiKlkQEzdJ6v5Hq1HpEAyfvDOYPiXKS7a5s0ik4SZKE35fTQU0TDFdHhLNee8MOsdVRaD6x6E
v0alvnpy1J+0sgAlhKBxmiU75CiFcksyw+ZsClkNN4AP029TMCHBjvmwhbm1+3g5s+sNSSQecJHF
eBP4d7Ruu/c5ZbjM0gbZyVpscpwez146xqEOynytHpNbRtPzWu+Ms6em4h00MhaUUmFNs0KUXSsw
q5L3beSIyyB4xapmCRDqNiOeYtxqS3doZ63Z41fYx5EFHgfD8C1vJeRnKmVxf9pHWmA93kA4fePl
XRdl+Vl4erYvo4oJS2v49OvVvRXT2eVeHUhoFKdF0YjWINkNUBUD20TeWeASsnU0TWalJH4iwVry
FpmiIxr/D2sWAVMZH3ps8ILtY6O8aJVaQiKYwdRGlBqNxd1zG22TeT6p6aR4LhLTeMWQdzBTtDYf
IAc/5M+hnZeXOi6/s9KmyOZBIPSlekuB7yxtBP5SpcfZAX7QQXG7sc8Aylb96kMPDNrL491k2JhQ
5mW6GayTUxaUJ3bP/Q6PPi/4yeFQiJ7U5P9t8zF99tvvdMC/0nNMhW2rPXfzVyJ1Uvex0+5c/6I6
nNVuhwAcPeoxfdMf3lmdiTUSJuzeqP8zP2ktNsYRu/WIUrznt0jPkfC+JgcpluVr4LpxcQHo8IGX
Jsiie5uO9UbS7hQUEjM7OfJTMxgYCfj/t8GsP3U5lxIaN3BL42SayhbMQeNIXE8p8T9tuYyyWdCu
ta/G0lO8Fw373jbWnoTXF6FhNNqZtGjO2ZRCgsE7vhZOGT1nXCBWNn1rYV+l1FmXSfNk44EoDc3g
4OI32/Y8axXTx26eREI8Rr504+I8C3bcezbQNdbtzgloIfvDbWbHCrZaAbte6047X2J0g4lM7hXX
ahmWuSfXlpYnN3dJ4w2hq2z7aFgnBv/O2hr93WY1ByGFCjo1gpn0WiNIDKoeaeBkt4b65s34CbIG
kA5J5QTUbQ4q2nCdv7jCdkCBUNC77pbEvrcdzE8bxjkFCp54my37rPwaWzzKxHXkAIpnDqC2S9R+
JM5LHqO+kCFVa6b4f4XjLvckhYFh2i0xw2rIdhnvVw5B/g2m7Nnwa6DAZi5Yc7yoPWDeS5qM2RmL
c35OPJGd7briB9HyBu21+DfRTPdAxeudjkMc6MlcB55GTGyK5892NuPbYtnptmt4mv/7ozfP1jZm
HgsIEaA+8NNeYf0cWE94/q33tnlX2FeKTJsmJWty61yvBEfEH1y2USd36FdLrbOXEIIw12wb/iqb
F5oCJ2RqnBk461kw27CpmK45K9iflo8KVzPBo26N+AhpKgOQ6AGc6j26A7TpPDy+JCJeVnE5vXAp
YBWFO3Vr9iayzbInbmLcpHD7e9G8cUKTuM5Gd8shlb8YCOX7NE7BWjlmc3KU/a9Bq7mXKLxRNdxH
LfZuOFSlhm/BskcOIRr57kmmz9RoVbdMUNtmDc2fusSFxvpKJZgfzBiBd6KbdjRZpzjilAgqo/wc
Q61fNt9Z1rfHNNtEk7VsLIqUVv3DFFWP/q+rMrYGcedTMkHwrrdus2EYx57f+caY/KM+It40U1as
jZL9lzm1d00buNR2aSgb598jPzvUwL8szw1kV02h7TY7RVqR6aAy9/hB6yJzuT/jtZ8dyTq7zJb/
UXcmy5EraXZ+FVmvhTLAMbjDrFuLmCeSwQiSSXIDI5mZmAHHPDx9f6jWQrWRTAsttEmrWzdvJskA
3P/hnO9sHMsaTpwBM22Qnx+MCIveaIMaFekns991NbTexQ9QK0kovyVwkg+n/Apj/oPGiNsXHUT9
Nlalv0IVzLVqdPJGJOWWWWV6VuC+5to/2RVjPeGHQM8qEKE+9txDjHViS2aVua4HGJQAtqDgBelG
Frq6lBEyGrse0/3sWyUioyY74bK+GTag9qnDFZFxKUGTmWmjXGJEEuNXYKtFEtywR2YCvYpStqlW
nqv3hKZvTTzHMiSuaalLJk3oEWgovmykRb8MnLi0r59o6cs302QTSZzUXgFMvtYmr63h8HQ7U++8
+tl4HZXXrY1BMZ9yI/fqErZOD5/fUvUDZcG/Kzsk3BzW4fmf/wgfFctDiozRi3W1iZdmkGpD32tv
N3O/YocIC9T59kvd04DVIevHyIseqrj2X9KBwDWLZSR38vhgzCjfI4h9DAg9AwW2QS4C+y4UY0Zx
HbfkUwS/QdFAF0hiUpDn4RtuFhk6NX9IaVu3gSmVztpr3fjha9BwNbcKYFVln2AptNuulmLjzkkD
17+Tj0i5+zXKBXVtGTOubFjBsi0asBA8v1lo4LagqA7Z0e1CnDWsK+t2Y2SsnFqA4LQkjn5PBQaH
ym9qLpH5m5F/yBhrOnQgdVQTd8cMgO4aaEILqOTM2ncPybR+jDnVpRMPd41QZqV79GOphcllkUgy
S3LRfM7VQYzousA5WRu9zBM7PTh4UlwH1oGZHYZOXr28xa5OShLkWPkzNvgwREAa3dbVY/3YDLBk
0Kq953KJ5IppCZiYEeCcU+hE8iFzrVegr/ERsjvrE2ZKdcUG0mbaBbLNeo5V4K0UtMYjasWZpRpa
8hadkInJvBimryaSYi1ysCgFiQqwz3MUQfDl8mzO7jOMtodYVi8tm3qHY2MfVbTZjQN1sDSbGyFC
J25slDZ2cm+FSaOPvrRsS1IgBt54cq3zjewLBEbQebalsuG8dQqLaOW5+PaDfaC6p6ws8ffH9i2u
6DGoir7dqmXZ4ZP1ajfZh2hzqljJVM/vDTxgwKGn9C+wi/pB9uAVW51jDQ7S9lyFAPyzZV03g9W3
w1eiNOWuCEwozyJGgJy9osFCQ4gaF1lqeTCSKnhRWbdvJgPIUZ79MRXZA6FqD+DAWeNQqKyScVlT
pDGQd9n3RCpi8nTQNLEyPQTAiTYRnto1luaOH7nYBlM2b+JUiMv4qSxj5CgwYMR0fb9tDf1UQJdZ
8YyTmV0RhRgu1KhieLX5wT5lgOOPkbI+dQCHxvTAiHTxkiyWvAeFcnc+H1Oc0HvQV7AgQVj8hKrT
2HSpwUc+Y19yrQ0GHee1MWz8zk10ZH8HKiqjSJjBEl0o6zei78vPYOAjzWmz5oqcTnqK2OvKdeEJ
4r9BK3c4vh4GH5Zai1thhwMAd50u976SzYJq+kIQBbzHjcEhBN4XSKsCAhwvLyXSgeJSLSyp5Ftx
UCf5ZK0zCCWg9WexmQrhryecNm9ZZLFUqGzzc7TGl8Ra9qANlVpCrMoBy9t70F1L0c2vEEX+llnM
I8hwd48YFgm961+TLmewD485U12xSYkO2+KZ3ZmNiQ8hVc8AgrwjWTNoK1i8XGEjH5LCUIcuZcra
k56p5HjzWAitrN565TJmVUkiArxtk0+zNdakO2TrfuzMDX3/dBD5eMEJjrTAmw/hAKncI4hz6VD1
JsBEvLPmSa+MaDy0wknXOnTfCLG4mBZXsFlnt5YZFa9iL1Zez3tqGuHVq91qZ2NPySdEJqjFP8bW
AhYCBJRmJfHX4ytA9XIPoJZ9yDLFxWF0oj0XFwklHn8D7zmEZvdAau/aDWKaprw6CYMQn6L15guu
XsIjAt5RXxrTeYj1fF7yjRCoFZfZA/rMBPktk+EtC/v0y+v/dm0kfhUu2S9Zaq88a1ymCIaxauxU
b22AYTvWU/zNMn30YsRf0rTHk4e6HTM0vL+8/nANB5WE6YUPAvErMCK2iUWSYNooHIZ3NGnPNqsg
uuwR3k4Z6UOIEXxX5F2MHrgjTslu5zUdcBvI9CEAiIVT8sVHJXIobYqKwmQ4WbTortyYlaKin0Lx
uBftvR6S/urH0meiMVyF3VqP2ZReCdEsKL7JGKek3OWVFR/cLpErFw7PmjgYknd0/pDMcf6bMdRX
kYC4qhImXUU/XMB4zescsEqVSJxoLZZLz4Ne2ZHGxNybkbJisOh6hrlvVBhsJ7u5T1oxP5iY17Im
IAbYCTYOS0TRmg/QwL/a3n4LRyffdGxPCapL7SfH0t9JLPyF4VKuTFkzHMCT8ZLGknkkGvHISMud
H2X9IzTl7tHrrV2f5/4DcumMibJl9kx1LHS1WKOGa5C127IvLCztz/VQyjOFhbPOuSvRRKNKE2p+
IUVS3SoEjbaTouMP9VO1tIG4Sj+QX0mOZuqwfEKLTaReeHFsJFtNmOtNXmkONdnUO2gvKxJNfv3z
6/KiJfg2MhE6Q0g5YBqDDjaLA3Jobx8sdNpCFehoDUzqK39wgw0UgnjtE8R2GkIAXdIdX8fWv9Sm
uBFz82WkGr9I2bx7i11dY+ZH12/+rhY7bTt7euWMVXuE+3outGURSF+D9TW5zXqf2Aqnu4bEGD78
8xcs6sFm7GRzF+eysmC+IkLddzURExY4o2cCtKCbVoy6ybXAfWFNEclcUBvm3nmYlOIJsGzjMVXF
j9nr6WzK/A7VMsNrk5+kw/MwMtfc9il/SxqXaGDJrOxbJR5yP0vRZsVkj2vryeNBephs/24G5w4n
wQlm2kkymcuDUp2MehTPPVWeyHy+bqnQUiGPl7g3N2NmzWzUDbFmoYd1BeTewUBGuF4yQlaD4zab
dCD50J0qJvuKhDOyrXYLw3vTpHqvveEV4LTBlpKlkMvW+AHT+66BeoNU4m6McX4rkYi/Rv6FlV65
Lf284kxV5QPj9a1MIgFjNimxJPC64nBc9u0k0kAb2jQF6kfXUucqRZTrVqiY5vYVQseSk0g7nbb+
eBhFz3mAbjJoH8cCpFaZlpwZRXqNxqncWYbfvPF/uE4BWyMr3muqmy2hkRNz6C46GLXDhmpZgfQp
5k8rK53nBsgNY7bE2pbxFO2IzKa8rwPBGgDZQ5UaO4Fy6yBaUoy4xbaOFU0XeMbJoZrUNU/s8ZwD
zPtnBNXFByex40C8UO7AZYqjjqCi+o+uGoZ3iwwumpaxMK7qQ98eKGdwjJQgEJUnLmF1DYhQ29tU
uJsIPIIgX/K8GNw8M07Pff/LGbPkorT/bVQEoGGOw6XqGVQO0yJrNMtoyww+Yug1ofHO9X7mEX6u
kPWhf4msQ2OTTL8Y///5C5HV/qZgG34s29rcMdikHknA2qKprbDudfY+J5s3gmNNoYiv1ymuc4m4
V6e4gxTBxxhowvycZPOLYVYsFwKiRrQQ+JJy/9mfLJCJOcq0qZLyjtvuZ2D8uRqMsXlOxpxfIE7g
hBxeTPkz2/kIuttZpyQcnbSmuJFehllRN87Ob2u1t+Ar7jHq7H0y6N9K2/hdhGzUiKoIIasWtFMd
8LNyji6VV4htn7UvU2lYZzK0EKUEwfxh97AK3LTirqmHmyN4i1G/ov/bun4c/hZeQ6dpJhYHKcha
gNLpGrE7YUfcoCsQNl9BMgf3LEBgnrR7tqLOkc3ZR1fziJex77wFae1ue+qKkWsKq2ik7zGHJ/Gs
j3NjzGcbL70P1WqNn9B+NJ0/vuPqOxmDv+CA8wf2SH8ALNjZoxXp7xxqRxL+quEnLNAYbzXHRFBD
KyhecLh5PItEJ+VKPxuVvkxOQFySgl1HutHa9PN+PSVtyqKCwIq5YFrFwdtvzDyRhzktzvhXnK07
G/2umS25DZJc7ttiOWpRCeEmo9QM2k7fQ7G2wvbbt1uXU8Ra0G/EYEdK/xZd8a68twY1684o9XdV
DPOmcDyuVO6xoSYr2tLNKeQNPOTB2e0i/09TyFc2DeUeCUiM/MM3z/HsXOG0gaCAJVUkJY4+0/sg
aYhg11RG+C+MfmX0g3fuPARcSfXkiQ2JbzZTS9luXbz1u5ic87Xpoh5nG0Y60zzhElQQhNu8A3YD
x7uph6/K63AWZAZep/wrmUV7YS756KqgvBSY4Bp8xgTl+PfESDe4kpjD9vGzHYxbJPPBIRT8xNmO
8z5G/ASmcI//0aNw1/rCvlChQyGztg0mtDcOi46mhbNSlDZGhz5yjxgy7qkDywKXRB44DMJzckPH
Cvt1HXcA8Zx+Z4bVs6NNsU2or/h20w8zM9gQB+VLxCz4ODY9LW1YbZEHTg9wXxbXCqo9Jy7VQSBs
nEBxx3nVPCqJDJratT3gwD0M8xshlHqp8FsVPQUGq0YxOcneJrmH4FT3HCXBTJkS4vE2cAuwp2xX
VeT+amLjJ6D9PrdyS2TDqW9NxgxLponfkSCVsr3JwiA6hY1EuVMgaA0TUR4nmBaDpCB2Gt4hZQIV
9N0p497JbI7xDgBGPd6IDmCK7tSPGHqLC1/QMUBkMwQW0BTWoj1z8tVUDuVbSJDzVItrMbBKmQfC
dHKWb6AYbHs1Tzn+U/pc7elPVRsxCvYo3sdjcfJDG2sFCauFg4uCgf/r/5M8j4f4py6b8m/77wvF
7KfUUx2HUfs//v1f/un/o9QPYTnQw/83iR9N85X/C4zsn//Bf7HIfO8fKI4k+DBG1tL3FDCw/4KR
Kf8fng872rGko0znn//mf8LIhPwHv514S8JBFHkeLgSzpqSD+I9/E84/LNuDKeZj+LVcT/xfwcgs
U/n/CiNTpkvMiMffBivNthgI/iuMDNIaLYGr7YOZIWUaO7TC8Cj9QxBEkAydMlkDN0eo6JHxhvsV
L/MccjUiucBOEtTrSJdZyK2sTYX9T9nbJvcsa6sHqsCBjNFDDWrsQ2SIGDIfmt8GKlrn36xCTsGJ
1ApjDYM6PpPhZD3GQgUHXvhlbSDyfV8G/qfBquIw4iKFaSYPsJfIBZCc3d3s31jaeOD7OOFAO0XU
OQiHHJt481JHDlIYEWxDstjObU+BT9A2OZlz7B49V/TPjnCnUyQN980PsWk5pFnQkvTlW2qhUsX5
6eLCwD7qj5m6oE1q91MFKDlJnGbfKc9/QlLuPIFwEofKjlg++7k9gmOPE2QfjgFlkBUjjJfoEqMl
2hoE1OPfjhldkHmxNTH6rgeiC/94dYTpo8FTYTppBVQ3qN9kitSzhx3NuRyaBnsfajfl4/G0agBr
DMjIJHMLajzRd6yi5xHTVJ5d2TSh5vaRjaUTcZeEDA/PmoXTJosie2cWBFw1rc2KBB4hW7x03Euz
w6mQRAjnggo8VlCS3TzFlbPxoy4h39EGXoQxGuPfUCPMYZ8sekITyRb30UIN6Z4EVm8b2Ln7NNk1
Ys4ZFVfD/XsXEbWUy8I4ML/RjHuEkCTfo6rqvYFdhJuzqn+CViAZsWFrsx3oT8rsSUa38EGM2i8e
WdoZ8SqgONIriLAtrsMismMysh39wtQ6vUuE0BEuLWGsvVHOR2rcYUcwDNZtfCk7YpHYGoZVYXLq
B/LSyTgJV3YUTC9+1OMnqB3/j2JL+atMx+QpGHA/4d3p4RFh+D8gUTRuWRyVx7F15cjjgaSpV4Zc
jxiKTmGP6I4ArBAYPf4GTBHmMdeTdzaBqDK58bprJEC1FFRqew+sr8Y5j4UEZIqPI8Dp1gki3kVy
wcytJQTNCKbkYEoGT9lQuA/uaNon5KwxImnElyJqZliu6eLajJN9mE/gX/OG1X/adW8p23i+NTRo
fF1et/NMbNF4Boij6iJaPh0P+6jMvkwxJVs3NuND2LR5RlhVTsHEM+iddAoXnEc+RWDtia0R8fQP
Pr4vn903AQakY01MJjfAXnAgR66dbhElxIyc4DqJOB9uGkIPsNYA3GoTp84564FDO7OrP4VyoMQ3
hDHjPefep/GX5YEY02rL02Y89SIJXrtQwdwPnbF7FEM2322vh0aFmcZ3Vj6LngPZkGlBRmprrznP
8icmbtkGc0mz91OYY00k9AaMR33MUZhuR1vbIU9dTZ9FasLIPMbW014JGnJe/pwJZZs6+8p2A1Y7
VY+yEl8Oyn/jjWLJ32Dx7XYw+saVaof51ho0EvVoGO/Y4xwG32bnPaZ95h+EB/4wIEnkiTca/jpQ
ZSAnHm3ys01UZLfuKtKf2abZx1z0IOEYQG5njopzHyNDqaTZU4E20bprGuPC45ccE87L795EiNR3
rK9LB11P77XdW1hK8ZaEk7FhG4jieqj6P1Y746HjIwTHMo/sqvXwy+h082F7gbEeYmEfM6KUahYX
ljpS3iC2j1iSdkiMDvyh5T7u44wsEIXsIfwDahhPJ1p5AYp3EA1pQnamjxUhrDcrDf+G81TQ0pfm
Jlmz47LrEPuJNtgysF8QzJWLOb5yNpTvlSh5fHpzGLDbN/pCnGmFM7ElrIDVodMzIUGWvnIbVQCv
Q2d9rAqRvzfSa6D94Djb+XM5PHZwu+/8+MnDdStzvLkWkgOc2hKUSouQfYPO+m/SO/6GGA5CoaAk
PXYRLo45ENPbBHQJsSfWGThvFn05OUYoZht/3EUAEVYGY7EjTufgVI99rehh7WBfmiNlaTpBf1Jt
euubGlFLIGNkQtn0LkAOb2FzD+eprajwgaA8+iUO0QLF8XdWk+Fi00E+6A5pR1uX6SXPO1aeExK5
lRhgsaMnscChqCn7E4ui+TsEo/psZ7Jiymgkd3GICYVEwU+WzJIqExaIfwb8KzvBQnk7lAolSLck
0RRsrJ4GWYgNjU/2YzQM0S1i0j8DaGaQKws3gB1vs4xpUCiVVgrFW3bpDmKRf/GWRBy3BjtpEqlD
CuYsroYe1TvOce874c3YtEuuDqmI0Ytesnas2AYWU+j21iCL3iUtmTz4D3Iaurnf4/5Mf6B6KfQs
pPgQrYe6tHP8h26YucuM4FPrhciITMo3WQC4SxwQYhXED/lkHAX66b8Q1MNTo3V3JFAVspyoAZku
+UJY1WZOX5w99pI+FIoO9Hsydc0fzRjyV471jQiV2ItXsQdkDrJEEe9Cj2bILDu2M2nY7/0l8gg7
LOFHSwySXgKRugbFiTWQzSiWuCRLx/KPKlPk95Ztr13NX7RyimyynyykQ813W+v+SPRZ/jVpMpls
u5+eEIPlT4FMhvUII5VtcZ7cwaQa8qWebcKdEBaMeA1KMC8RJzny9Z/YiKNnU8bYECoMUhuDHJhv
x46IsnKs7tqaiCxJb0xPyVQhVh5FV2/CgGsBg+R0GGCHnGw8r49TZL41s33tnA5GEN9+9CA92Xxx
SHkoaUK/CqEO2PyqWB4ZcGpS+Zk1obMkhLouLu/CowUJw7E5MpMM94PGKQRIIVVHuuKkPnVliApH
TmmR70Wdzphck9GESR9OYWcdCttkK9SNGQiEiCSVdMXqFHJt2ddRfdK8XumwZlAdJY+qYw7OWMVK
eInJBp0PUxSVwF9JdhZPALBqA+nYOCYPMTjL+L2KTZF+j7psPzrKAKpQo0Ld2XpTu0iOp4R8sUb6
Gtu7hxx0apSltgKTbHAxcQwsyTETaoaOtFuQ2nHQObhXRfgmS6HKPQJ/bE5207oDVazEC9NiuLjZ
do4urbHSAtYVLn9ypomVuAZRgJaeat6nmChlEB5wK8rkin7QQjnRpvdR1N7NGmT4GQP8/oBRz3VE
dhNJ46vIWnLiEiRK30UbtGTVTqRtr12ViDfROc5fGICUJg6f5u+uQ9V2D4hpC9c1yTjr1MyResmu
bhjp56OJOr3wqhPpwgSc1gOuVfLZrm3iRzewM91OA5r+3Y+NhksB57IZAmdNOZBuASWVu3pQ8wWu
RPCIQVk2qHZGHo4enufOZjyDAbODwCh65Z4wkvo7B+7LuiE2ZwuOVm9qjYQGoV14FGADftH8jY8k
FizET+UzssHHAZdFr/CX8RhJzzCOEJD1s4LFvteVqn9DzE0IHdIV9CdMgYUBNYF+/M9Q5D7RGUSY
rIIMAtyooKoNlI5rBiv5wRsoBu0MMXxpTM628iqL7GA7IHe+hSbWEio2jIh2/dJXT1ZbiDUBc95x
nph4BxG0ICcqgVN6cb1vTYwLtbSap2ZKf4pyNoDRxKjw0I+/Oamdf/fZXF7I0jKupEG3D0zgKqhb
sn0La9nvU0LU1hog7iUK7f4QT5j1GzG3b2SFwP8xsq74pfLZe/B0TEWHDmg9+iSE+f2Y7EmT8lDL
oPklJ9DPH0IEyQdZNeyFXLxLjOTnHz8I2Nja5CEcm6kt7hxe8decZgMxtrmS2Mbc/HcRdMmzQPzL
lqIfXocmpzr3C9VOjPHa6NPvEpcxZOB+K1PR9bT14vUEZbX3CncClyHBaOL6wFtaw6NRnsL4BeYS
wFtxLuHNb/zMEzcCsjD/ZknnvhQ6zI/AlPe2RG4dEasIdMYPb63D7IO8I6J5sijY9srB2Vemfn8v
+yj4EIFvo6cyGk6wzAG2NEr/0NJ6oEma8zdMItEb2ufi7nV2T5UKwoMxOpIhDQYfEzcvXzxvJLLg
byb5C8AC5y/Y3nHtAtR7AM3AT1Gj51/ZCKNfLdP4DhMybZvBwWrQl84+oc+8SNt3zggtpwPpzt0u
KGbvYJIafAlC5bwGFm9OhK9EX9ChOTtCczAkZ1W+N/Rsf6ZTJK+9rz2UfyP3uYPKghJPT/cyT8R+
7E0IX2ElMch6ZWutqd3gwTG67qCVuQsQsauSV3zNhrvQ9djDAxG7eCHQGTGogh3fktZRayu5Ee3W
f3YuucIhupQ3uymDi1sMPthiS65l0r9Xbt9ewzTM13gX4cxDTt7mM3ptssD7/RRrE0V+X808iQWY
1MxBFB65WLtsgCMhqhd0lVO3ithCrLEjInsF9roTHcU1zR2ucJz9WD9j/WghC7hLyXLBmKb0NCkA
DaswatAwmHyva8bksLZUli6aPRp1Xj6k5JlO4l82ZdYJu0l/y7CKHGt80OfEs10cUsy0Cmzzrv5d
BZb7imunweGwRDGpQlUkjVnJM1If9zIT24WtoeE6B+MAycehhNzMEzKnbSYKEtfTENhyNgReTW8U
ymPutvqjFiL+YHxeUwsqFHRoWG+GN6idIS1GcGg4dl2/kGulIIaG/t97wqTkMGvzM9afeXTKtavA
hqTpPvJC5ERWIp8KPbXL1G/qdiySrV0jwELIPvmFkVMd2a+IQzS5FliCGexd0dXpegpwqtpqmMm2
ZuulfZJlSB1rtrSJis1vYr5WU4/RIJsTRBmMIofQiE6DwHGYYEWk7U3CfDOERXrk3k2MHVzBCqG1
gMFNIWue0l4TBJ6lbk7qjG3c5ZjiU+TwPhcNCEinQiylx3z4zuyg4iWc0PCstQ3MIvT85IGtJy+V
0Re7pAM9wIBGP/hVAMDJCZ1qr0dNaOCEoukyciHzhXpCPKcTS+bGGUiOkRbCrqCmoMeRUG85U8sv
o+nsZ5tY4zeTeegqGaYIR2asYEJKRJYeqaKzLGLUHBw0j2WIBqNhMcgOyvT3nPTWgcav2HVY7zeW
gzK5pFx5gE5aXUSA8krMFlOfOipvSPawFs8jSJFmCB+jxm64+GNA5Q5zrCPlU8/nruMdOxZ3A/9D
fKO/wLTem7jUOk2MiWiVWazKchiOiF/cJ3Mk7cvs0TyIoqSem3zhfFl9/kNECq6N5fQ3cxMIMzrs
99mJ/WdLmtBsDAgMOZfDe8zgBGm5CyM8cRgSpDk+7K6qnnD6ckMl2t0MbCVOEa6R79nDPWknc79D
aUyDgHwAMzHBPOEPRV+5T3s+FhzaJjf7NPM1z4yQ0TiDzCWHZC8i0zoJUy4hWakLvsSmzwxLaLOV
w6ps6Nm29cZg2FyUU/ir75ix4Dk1VinF1I6f01ivg4jXNKAWWg1DWW6NsDPvo5LZLTKMcQMlynlC
qCaZaiOZyGyDXabrE/KDFd3cwHX1t7mW06XNhom1qJGdnR4gwihFtytmrS74Nyxk6qH8mGwPdkTW
OpeiqhMmXX386JZl/DSFFmBJi0+YzZZvH3jGnG9GSCDq+hi84hRM36WRzAdJV3dqML89lfmAxiYt
ev+e9QsrabZL59eU81QQFkPpsSqpCDBIO0ZIm9lgoKmJOT4TgBO9og10VwgLs31CoNEV21D1nDh9
7QJkmDBQpO0EU8EXb1YUsc3Lya0cwQD8LSoypXhqW/fHqrLhDuOKCKbeYPtRNA0meoXneJV6Kj63
Im/uxDobvzz2Hdjz0RbCSQ4+DaOxzz1xhPsyHOdrHwzVLRUgfPlfwy1RocGGN+wcgGd1s8/DJn9X
RYEAU7O8WNpxk8dV+vZQbkwax3PM8vQ6skw4m6lDF+Aa5jl13Pa5Dzl6DDP2DsTz2PqNo6/qvtPZ
piwuo75cZ07SPfdzJx5ZjdGF/y8j8CsboLAs/lvRIQqNi7b5j39zlPg/DJaXf//zRW5LyG+3/rtX
RU0FuDs6hrzd43fruEnyPrfSiY6gpHER6rlw043D2hyFtJJ8ck6hsWRZEyk5q8pRZbwerEyMhyzt
FbIxFBxL0iKDM0RHnK6ViI2zHYIuq1fTCCF2ZefAq0HNIF7cUF9MG6vTEd0OyvoQRAjieRP1FxFj
GKk3NTjn46wi98LIV1zaAH8//quqeSjxH+ykMApS9EZpYI5VuBUwzbvld5mXWLvIxgH7i/V6vIXo
6PazbVwjzpDBdQ5T6xwa1SJOELo+RYUNlwpphqepIT20ow9T1Zf3mM+W6zIf7wXeBOSJQbDCxZfu
sODOyAhshoKACaSnPjuHqoxfNsKDgSYpw2GZoZvG/MeqvEl+T0Xy4bT6IaqtX8ZsjlzgxWGcmCNY
XRitimwAnxBrHBZ16Fz0gAbPypxPOyv+DICfnAS979Dli9AxoMfTgL6reZKfgSg+YWfjCKuCozWB
lWD7hYm6//GzKqVyd8lZtquBt7Z6NcZ02kg7eoKmF23mPP5KRI7kYBh+J6H/CejVuDDT9natjEYS
TKJkLQxkkwP0zo2t+vziexUQpVlOFFbZi+uZJ0nO/WYWnb9GInDrJUoWu/uNEfxugV4uc2NdMfKl
lIOp4DvMmLsaLXbWgKxNOeJ7E3+tNYCc4nwDPRCG77zsr6zO3lW6VPSlfUiH/GlA6luR17yy5u4B
KZ+9GTw/ps9s30vtAkiKSNhIiqX1UJyCzFevZh7UIG2QXqEoYLngqxe5yNcHW4yYB3Ps4VVebpwm
+eaW4zLpf8eZe481TVJFXOFGEBTCuG5a9UlzcFV7b9zyIWuLx8nB1T0jA1qx/a1XYyjPw9T9Lod8
O44g4+sqfQE19jHz4+L3oZot6+lQe6aEXFh+0m28OmGVo2NQ1NuJDNqTU6uqPaGbEZuuleGGG+Ke
y/6jQXyzY9tz6Dp00ebQosrvK5Lr3FuSknwRpSxUK/EzzkANtfxdu4SboRxxV1VuPgV9+eR5NQlc
IQM2Yrk+pzQqNg1DdSYrgoEpOQhsKmfsoDGCpmkcuNAL2jvT9lOyl0a5Suz+V9nN7tK7i3UbA2vT
6PWzaYn2JFdkQ7/y4VTAdEipJSdk7rtNP/lXhUGGRGOkth5aIctAEazhwoz6Qxj9GySkv35XT3Tx
hIswk4XHoAlWUZH6dtvo1DZkL9ZauMRQMzAVQ/BadfEr4dlAsxOkh0VIPpwEQFeioGiUwzdVPDAp
X1gvTPTQPiBTo9iwOsQNbSW4mT1eiBn02avrUSUmDgZAfxZq22iZnD0CBTxjrjc2SsxVVbLTnaz0
ncQ7uZGNvpk25j098n2bwC9aFxkSLecqTM29U7b5Opc2bvBQ3SszgrrrFO8izQHD9k+ukT3onns7
xe6f8mbwBDLGz0o1QahxXwYwGytqyEfGAyUx2+4dHfjn4I808XF/ZsT3xG5jg8fgDyHCr7TN71Fb
x4ztgiclxJebc15GvrjZfWSemBL2h2TJGI1d32HYNf1hbzmsNBEsBKcnNPxxjBQUSdQ2jxR8oSWs
VCn5x89bXtEQNae9HPSycvcT8sqbAcD9Q5FXgfyi+RMHyXsszHzNzOE9qePHZpRfla5/OjCwGy/m
KcX8g4Oka5H4O9SUFIM/JUIMP/Lz1VBCiB6mrN2kVh7QY1fUXqQLIRujNeiqyHkOyQc4pVHPaqOK
nopo/m2E+XAqF9cLiKJ9GvoHk/0M+55rmgXVXpawQmfdVoRlFyNGxtn18XKYqsVCHc/YXEn7JCct
KKWJv7vN/hZQedZgVNSKMfHJ70mABZ+H70jPb/4U3HPqM3zJTJ7L4jtnfU+bloG0i4fuiBcd+i1C
THcw+PyJvFuFExvAXDgeYxAAw4hgXNFs6xKMWuH1Z+CmiAmXFFrfguDGhH/FROuBCINfNivcjYEX
lak+OF4tYEC3ztswOa9ea7wISUZQP2kaBGJuqyXvNo2nXY9K5FBPTniMMAnwmSU/+WwzFjRhIbQe
FpOw+GApo9YRGQTbwmripzgW41s8scNJpNI7R6RwJlGa1N+Zm1BcBU3FvsK4Wf/J3pksZ46kV/ZV
2rRHmgOOcaHNP8+cySA3MDIGwDHDMePpdRCZrUrJWjKrhRbd1htmpUVFBPMn4MP97j3XAB6kkvGo
Bgl6s1u6eemwiaDHZN8HV5O5BYh0bdxZTZuwhfCyngqBec+nRi3aYEWFTsgIl0Z7kTTpY7W0/3r1
gEQby4FY2GwVSm+Je8Ub+pGR2YrCbBkw5POT7RdccHQ5vo9iqRW2JxLJrBADdcNG0CZUInp6IrXW
CnMbCuEll16Y4kdJQhxstiqe06XLOBtKF5xHw2St59PcNtqxXrql/7hrYbhu8kIyJg4nJ/3+P2K/
+L/IWGEK07I8+79te1tT9PZDRZ86/rvD4h+/80+Xhef+wQnMCrBMBP/bS/Gny4Jf8aCkCeH68q8u
uH80vnmBCWbSoRNOBr5NGdxfJgsp/gBTZ+LO+Mtn4f4zjW/S/Y8nYVugfC4dVAHfhbBt6z9ZLAhg
e0Rqk2lvuiAy+9RhC4xqWBsFNYsrGoQFwfAAD25qnvw5NK4C0BZSp4eoa4gvnVvtrgcHfY6t7CE2
qxsntO7GLIK8PxTCXWsR3YDbDELeZKjgeEKu7YaAp9uHDo0VT2M1mXuCa/XOAV6xHxdgL+iPTQhB
BnBP80qN7stopB2tG5A6/0ee2//nbEOS89Tf7kybz/bzf/0sWtVOt8/857/+y0rFn/rvD/Wfv+HP
B9r3/2Cu5xBxD1B9LSF5Zv6yDck/GPl5lsvQxpEOFqB/7zDENuRYOHx8xhyBG3gWtqW/nmhsQ/wO
FzOREI70eOz/mSfacjxeDow8y63v+ONf/8Wz+Xt8SUTRdvAP8Wf+p9tdDQa3KbC87DG3+jOuCx/L
+yaJbAIzgkI1zCSwgwyQSESWQ9pQlkpa6LIFu9bg3VtM8k9cTjlLT8YaMnPBBHxoSIIxg7Yt5lpu
yi2EcR/0+EZOp1K7+lhz30BOwn+8WOmtHDxBFpnX7EUdeok7qCLkv+qrmLwDcE3LtLIzpiZ0U9ER
rJruzNEZNlyW59vU4nl3k5+VKJ2XKrd+WCMCWuTPj8Kdf2Y+N83qt/+/UttcqPGYdcEB8YAv4/SF
BVcdyAivmgG2nRqgmpaUlUgzSO+CsDq4XBbdNhW3jteTat/cuZfcw+ywfguszrnSHQ69h3Ii8G1b
Moh8KtOe4ni99UMkCl1hIAUr72t56eypeKvDiJs6JtlO3Pt2CUQu1AAwubl0dgoHdaleSd0xozoI
nG8vkitChtp7jP5RuB3gbfTpCFLkc8M4qWuG+hx4Ga4mdcFeAkOspqjE7ci5hxXHyBhew36mYg1a
KccNCzMKh605OgBLgddiQgEsSb5uxqnwOWTK+FJ5VYuPCwXLlF10tpT4SbK02oP0a6B6psiHhc+F
1vf0tveUvTcMVOeKqA/9IMCAOWTcVxTWM12ibTBziz10VAlUgggVXNl7exLmEsb8nqvA25LmPdQ5
AexhnOHcWuZ+IjW6rfGiAj+T9akSTEy1PbjXVgI5Q7FV+HFgnlUpqUV4YzsOI09jmdT70oxC5hww
EqcgNfEi2ckBsy5u7LkrVs04pTejzH5YZT2diCLzxWl+TU4yXeqEpHNI1Vdl1uT7IQH2XtlfsPSs
44TRJrPLaZ/lobfyfWvXTl1+CEW2cVEpsdCk6To3ZvreijQ+tnjLyXHYICdHvgciYCvaHYczovHS
guDuqhC2QKzteY1WA/2fY/Ux8CNvZdmEyTu8hStXh3cuPd5roEe8RxhBLkNMpYAeF3lvSQHmTONF
MDA6kwFWpEh2p9giXmh50YVMBsrDYOABsDxvDUzLXDPvLTamg9xN4hR3c9WYR3eOCfyM8y1jdH9w
QmLiZcZ0MwyvRYR/Fa+ggM6VzZe48O/qQronyB1QnEv7UgrnCx5hs+tjb9hVBJquZnYm7gyKDD1m
8ayPB4p+jEtXYiCig5OQiat/LKKa4jlqx3j6VXXpoZuz5tOewGUGWnRnGND1jbnjDwJIJC3DKX8c
7eENIpdKBoi/bnBlaJZcQxOFDzxBe1DMnjc49aNVnihjj4/4dc5MY8cFo1r7af4Zcaq7cfHiYj8k
Z18qyNStWiuqhI6VLB9d9zRq29uYJfUvTuVhhGouY+RYl0qDEfUj9TBO1F24PLsjXrq86ilh6pnH
wpfRmsolA6lDoGmyLDaXxCEDSSPjwVWnukUBzjNNAUxbGQxG2awbD9i3rCHbJ15Hh/pzVTvRo1C0
cekqDbfuHG1zL2GolotqS9NBt3Jyae0TCieqJlf7rlHFyQooYAl8I3yKnYUij1dgX2S2PtRvVTZO
l6wpnwWWuH3v1A+/YWV0I4ITAPV0lH5+VSVqcz1Gw7kP5zuowZAfayBvcTl+kkLsnuG3ZoBlQqvs
jkNR9ZvBtJ87Gu63/TxD7HeqFNmD8AlTAlatJvjuTM50hLiH1xNvDKnuqj/T0Oj45YNl+HsnyF9h
lqTPrfMDANi0UaOnT5LiaiJUwTe6GIml5dlXH2DEcEJREziUJLhMOgHdhAxLbE/IKDFk7xF4ZENA
FZ9MCm9U9M+GxbNTmWAxpSjrj1mKVzxiJhHgYOGi0xOUaBPF2DO/Jzl7imIWePZ7RO+ud440vGMS
6EIaJqLqHpPFOmrNCDRyi43NnQ7B4oRjbOPsdQ3jpPcZARMH22hTf5/i/DnRd9Ecgoiba5gHAfU4
gXNAof0waKA/TAFdknBPLkrjZJrikzIYN5ogOTG3VOVWFQ31diI9tCq51n5doddV86HxzspI1q1P
hKbrhX2AbzHSwKq4QCWeYLUQyAhLIZfHbr11Ge+uo9oNoCrxpbOo4ev9eUZAbf2DF9XwEcgfrevJ
btd2NnFF8gZxRx1HSJkTFjSTcvtVnudsv4Nesc2Jky4dva9I4PCzohi3K8xpM48tFWAd7QVUBBys
0H+rSUVSW5S+5wSPthgt7AEraWYDnonqkk4EDhbRW0rO7xok4wmYFUENI+KkULnmGssaJe9pQicB
h96ddibYg3m0dZ3m3TGAp7L8QyJEHiXQXM07nYyYLPyBwStQ64rWpbUH1MgQ9xPhzIMnsTcOmqyc
wewyLcjQVIRiUQ9zZrW+caDCVj2PtDtRkQFYYt1NuJZZ4xCUxiS4heWP3Kaks+COsWkyX36b3f41
TADR0NF6Noj28AqJa551S47xfjAZh6YUIC0txw8MO+fr7y9kXh40hgYalvv4NDXTsaSyEHsnoVjq
bA4MeP07qPeqDQ+JrhQoUlonVq1Fcx0B6+pejuB+41IfU6N5z4b6vYBbRu46H66/v+QSK0XjqgM5
udVA/ksAGCf/3N9SnXvsWuoc++KblcM84Rr/OFj5o7ZTa6UbEi5kHymiTJ8E7t/JOItsjjdh5e7t
1nJ3BHazXW3KY1S5SyVICVB6GuGMq2/TWxCcKvPVI4WEQkXuXwApCTxGKeXU7rmGM7fPCTOE1jaP
nmZ2OuB6+QYQfnxABC5ZA+XriHq4NGSdB6E/OmjtI7sBSVfsXhKlHlV8OLrC3wQ1ZSlGdsjikdGt
W/Kgyhc56ZdAouaHNrpRn3pPPQw+UUXPTWXOGwxOb7VotiOQcagn5k5TS1N18sVQuyFNHybKxJw3
JgPqNoGLHE1n/GIbd1dDA9PKNnymC4kkVVI339J8Cjf50Ml7Z0SKYRUksjZIzPKCFKHRUboYEPR6
0V2F1aGeOwja2c6a4IQMVaBuZcpKKYflvyiFMoPqpOnN2+gJkF5cfagxh00H5dgMAyrv0fOgOdab
ShQ3I092Fpi0lDKYuDHJL/oQTtsQGHBbZA+eFZzr0LpMHi7sQv2KZ9JzZYkjrI8guunOOiahYmJE
nwaS2RrTLUl2mXwmCERz4Z0DJ3+dPftqNe6+p3BjixXAfkw9NGOX1EtjkocvQkCv7KvU25TgfZwO
ipSd9kxZqoW3N0H090yirNZ9WSb82JPxTJLuTMAAoRvs3oofnTwJlOg1LpQJi1OEh2buLvbyRYLi
bihxf7H0z2i0siNLyZmOFtKJJJF43h5iq5oeKuI8myKklzxDU1vB19KPPew900ucn1rrl+gRi1V1
yQdR3f/+UgfZR0YE2khleqNYhS4i1OO97fSAIJba1QoU6C6Ad3ecrHcdz9Z3SIjFWpt1SNvPxmAV
X/dWqeDxWCUuh3SdWBYnwqjyE6ZLcimS8LO9anBP1JSRHmQVpQ9a5upcJf0L7+p4JyqL9h2rpTK7
dfDqesN0HUwMUgH50XUj/Pk+GaR3yNwam+7yr4VbiPtCZNWu92V1YkHJtWechJabGm/oJmJ9WI9g
eU3Xzi99FfV0DHPYUsEHSirjq4F1Oa3QsExtr+s6m3dSQ9A1ZjhScXod8/Zd9LbYUpq6ztvkeSgy
sTG1h/rGIwiYFbKLO3a7GXPxFbTjbvB5IOnNqPbSYobQOh8a4B+vd7CGDf2tnIG1DvpKFe0tiybU
ziwDdxLgQi5B9TAmHE+pth/LPEg2ITexlTuY7VZgOGdxH8nSA8YeKXeMNX9/2DB3R7wA9gj/d5rM
06T0pnXTZK1SL38Gn0vD9FRR5lzdJQOStKU0gql1IvcO/brr7h1WBqjh4ZWDHIWQtM9tZA6T1lRf
XQcPlxsX5oSYitZEkvoNwntS4fnGZ5q+bUDt07RIljUJgY5yOkEO56SVc2SKOdGAOuZ+EDOxCw1Y
7DFHTmWliJGG80MGcN2yFEuyZ9JWH5v3FmdpDoQjVTnFW9Fk3wQqcd4M+JdN7HHOcKHM4KOvDUxP
VkK3IqUyGK9ZtKa7cQHuNeVOEiJfC9g5Z58t0XWLa68CWvKW4s4jP+wrhz2Hwf38RunFDztr7jIu
2Dtvzh6rQQL3jJaowfQyDlpuC0FxbmjCCQaDf0dLwrSatf1dNDXPS40HyaOQEyqEA8J7z39XCUCD
Zk579r9DeGEeBD1hJZICerlgf01lf+HhlqtJvebaDnfsFUQnyFNE4y/NRGFX4yyG0AA4Km0vWJiY
vVL/BW4kt+gcbUmgeM0DxmCWPaP9aulnWlNO+UhwB9pX2x+0ISiuoaOc+5WpOavMHgOeFhdFX1AW
o1LcmJHx07FdjgszQPzRLkPsVJG6wipOYalWLX2jAUPM0aFOeliDYspW9NtyZO/lZbAciqKH8Bsi
Czu6yy8F3ptjEsWHA3FOHLXFvvklw+iYTGZxUE50ZsZA+LVl53F0esKKdyEaXL5y1RyYDjl0O3Qx
DAqLqajdp1TEx9nBle2zJRP/jNVJrAI+Qf7c5r1IKBgh3D4ur+0z4SPzACuvu7QBrCmoMWtoQlgz
cHTgyASua4FFiWAtDcbDQJ0JFxk8pG1hkLwJoDLkHvuHiGxxxK69CQxlX1RxqaNZMqOuqbQDIGvT
f1DSI7yr3dgAxSS/Be0uNgPKwH3/PZmK4SSJGiI9+gCyJ9ogwgjsU0+smNrqs2pwqSk/3WAdVBua
Krp1IKuAt6eu+YzLdlcwodjkrnBWsSJJMOUTZR8R5RWgT58jcSPBLrYDfcKrBansa0gnajBPlZpo
4OsshhN2865oPKUv1BjWQ3RQfJs6uvWEnn071fBr6qWHcb6r8ZMRscR/PzOi9zjlnQHoVmcsrjff
gunHP2NyqAwb4S6Bwowim7DX0oji5iBGX7yeCSrZNjbtp8ph4MAiNp0mjxLcFMORj4cAL42R7FUx
Z0S7GBoQ/oZ7FT2aX6VDQtim0gT38b7oKZlrIxb1Ph9/ZbX5U/YskOCqaVzpEh+qw3eQAN2RvPgn
4vCtcREqnJYUU1GXvzP5hPC4DWZ21O3MEV8QEL8Nkzd5XwAfpfJtBcxW8/9uMzSbkda9wqp3YHzi
tV66YDzcbbhsgIpScsrLXOzbbvzVOE7/ghnY20mVHh2MEpvFcw2LNrmPO35cZYyOEtksxHGjyjOs
13pNkylAW+V+tramVCskq8LzvmcmBhwNhBVHfjKu47sWaUx1nnOjvZxpLA1fwCN5R/CQ8VMG29up
LY0SyDA+TqSGhoq+9N90PD2OHrNFpfp9mV1ybS2MJsQALg94IqKcAz8/CxtSE8kJziJkcbYmsVme
dr2j/+eFCiFWjCR678MY1L19ZCS+agClrjnQPFH7sFx3CNlzucM+ts/EgHwE9az1VbAefODd3pzc
5bPyVhXx+rXXACqg4t7YxZHHESCZ7meepViyRbrLRj/Z02pyxX4Yw4+BpQQfWHFHsZV/NlsGXFw0
Us5PxbbB8rHj2PiKfwzuceI+0bOQb7TAhYLyD6CoPpQBchhTj1UROPczo+tr23nsq1H/nL3Z8WuY
hUiE3IlTEE6rEqX2SM5sZ6YsXH2kn6MRK3vIfkwmJP7wMvzi9oiLL6SmBl/sD7sJP+LSwZFrjKQT
Jrovq8A/Mk5wTNyako9WCyre3MVu4sCqytOEt7Kie7J85TL304z4lFKbc4YO+4NLI/A2zYcfGl68
bdCYHvaSCg6Aa5WZg6tlg4i63jukgb0v67k5BUZ2rHNfIQJ0dxE3kJUs2hRslWGfKd89Dw3cZzMa
IAdThwtuNQeM4IJ8HL0h4eDpwFfAfcyRsb+wjObHfDS2KJnEr7wsJAuPAFVYuITS2oc57YPLAwAS
qCF5hMPabbF056RL4ZDk+L9FwEvepccam7THmSuX2dZKJc/t10AZ2Axfd9diSi+5TtDbXpfKPY5G
15zINHHI6ZfvAyAvfxRNwi6Nv6PL0pa1l6CSNxU2dNvJCbLP/G5K6z3082ZtddTh5COM5NCntK96
MEorPHhO98PrWo5XcX+MnRgyvfEhMB8eDM6k66lBZRP91SGYt8vs61Cm6cmmm95K8YwN4GAMDM1Z
/lgA6mCXHCPMsS12VO5debSHieCtETrtNfv/NfKBcw3aEjSfzxTTVOOtU8W0pVKT+G59lkF2P/fJ
nbajCEpP8UKeNXocErBns9GwHUmYRH6Vd3uzGSrGTBwxW+KVeIEWzRYolBe8eQSJt2nBOtjP+UWa
3nsxik2rg/d+aaCmGniTtL2/Zpx/0VwcnQaSo7XUT4WCbuO2fqxrWkgbOic2EC2fLCs0HhXL7XmU
w7eILBfXq2nbI5+2TvCCY52DNpmbtY9yEJnDRyhZnjAEjtr/5oqeClzLenK0fiAh8WA45V3RAaIf
bYpone6ic3lv1A4GrRD/Pm8B3uK154qXkcv3CkPihZ8jFUAklwBsb9J0qZZxn9wSySMDGNkH7K4K
eoEbtSRdMOqIRYtTg8c+IqrN5FUomdiwpsDYctPU24KNjRLmfHib+MV1T9jrzFYYX8kJBrRhPlZN
DvTY8gXGiv5kMrzf2h7rSbpAWwi7XorMpD+cISItiLZzaY3U2PoWbdWkADdoCxQYxN09XJB7ihgb
wKTNjZ4q31lHBaY7A+bDjfvUNRFJd/KLEBEmm9bwbcj5yO9e41UXdCVY9nUC3CE7mYWu935AXUdF
T+sQJ5c4qA92UzbrweCMOPivZKEzAMsYSRq3vZQpAcyI0hrWg6XhBWBa2igIXpglPESGyFpAcDqH
bVaKAfC0uEUmZtmOKugZgoPJQaRJspcuSctDK5BmSXZAiUQzBXL3zFyI7rs0cFZZb5GntCiDleoI
BEismpy3Lkssb6OygaLwEwjvYwsLfER9IJWHD7BByU7znhcSOekkQNm4MExTryWIbbUkTcGQ5oyd
NrWfQcJF+kGDFF5Hxo8cowsxkVrThLOm17R7VAuiCObB74b3Bap5HjhLB6IqHvyW148EHw1k9W4Y
CdY49lIsQjhsDjscKPaDQVSuaxlIQEAEWATxGy8ow6Ih4/zpJzaB71HQEJyUvA+pe9CUmGySvN3m
pqlWI391YWoGHKAyyT+yuy3tCfMYcL2KY/R8a6sbOBaMG9JdavbP8GV/KC5uF18nu9yYjn5DX1DD
KWYr9bDjaE66K9cZQsN3j7Vx4tpAjvm42N4s082wpHSskD1tkSqjaKhMuPvQrJvTV6zYC/G6NmB8
36gH/MrAs5BWmu014aFoD4rtF24TxYtpD5sUZ8mOWmZwQZEurxNk7aoqndfGCMEcQ5NDMilvViPh
lpYJ7TqOCGiDxBGtUcOekoJuMuByFQLnkRRjsu49oj9MLe50wfrcYtOB2IybT7XBPefW69hO75ls
98I03+BbuluzyPFlQy0EqGtt2jbgZFPcgcv9bpT8lA1XHgoveeMsuep5dFZpXMYH/ItbStzSFZsd
ihreK3qgNqnvYGmyGV3QgpU0NW4bBp1ESNODIkLMY0VKSRTuwALHDHA46Kv5muYhejknk0DXQLDJ
W1JVe0M852lM4TVbBI5cxg6x+9R1ObrxqO4WYhb1Px0KMCHayXUeusb9sAVWv2TYjdx7uTITcGUU
sTIBNK+Foc5mF28nf4HuTQLrnfdzEMBOPKolfDaYFZJ0oPwvv8Z/uDwwvWF/Ofn8WY/Gg+W3H4NE
ISAIi2Wm18NmGC7z1Mc3M3ik4EKCh2Ej7kzvA9PwSZnV+I58s9HLVbiyPfs5je+pZiVsEkl98q2C
Umap403FVBOXbPigev6bmJ04N9KGznPM4M5P5xfJaQg6xPIxjkWPC72ezzbXCIgERr3CdWM8GlB6
04wllaPckUmMf/QaKICFxHRbxOP19/9CIR2vnW4/jBZY9z9+MbJ6CJEDiXpkK+8mlosRdbbn3p5/
EiN1YICV+T7sSDvTgB496LinFs4a6ls+YJAqvG+O0/bnllvcbpwRGs0mSY5lyeWIHt7uMRqb/jEk
OEiQA4Ju9Dwor70W87ZPHGtHjQIA17hIxcHXTMOstn9LShOekM9VUGbJXZANYmt4wP7nwbIQn3g7
RyjjjJFJIEE+YP7bo3jKeBRon5w8mj4+2HmT7z3Cytj5DrIwrLuxSaKLSttrW9bWHSESHMGTvsjI
+WpJwOw60e28ga7mELB8D+Cf+BZwDQbKJKY00XD70Hk0yw5mv4WZSwmm52wRaq5lWdwITcA3xpvv
aMkC2VfA98zi2EPeJOiUu/dxNL8k2L9vpREkD4DUrhXTHht/y5OLLXvLDwERg3kRP4r2i5ng0Sjc
mBX2I8nsfO+M+Bk7B+cvcM5tk8cWHlhquKl98FZp1j1B4PlmMKXxicvxyaBGJ8n0vW44uTtV/jJh
nzNo/OwJ7TGR8cURfgDgsZainUqcEqNclxDN6RNriUbpeO/Qycr25B1JcFaroosGGtQoCyi9Wzyw
iSSvM10aK0cCC+hFTyUcV+i4ou0mIpHYtGdH4juveoMO1fG5qqSkhZ3wbZeYNz/oXhKzG/ZysHtc
7jCkSFpXTFmK+R7f3haB5Ga7AyahaUr2iei+xUP6WKd9s2fKdg11kBw6cEirqRo4VNM0GX7Ccg93
gPXJw7ZzgQ1OWURf5LMn5+pMdFn4yVM0mOOW5XaJsJklt2uZ7aOh29mT/9zm/VPqEFGNPLzUJDA8
zuy8lD6fuTFUTA0sYCV2hmUVvhsTBbIv4IgdnLKezWBCXTinhnej5/VriX5ELIYhsEFJZlN+9nGd
PRbcPHuiET0IC3pNxd1IEnltupRkSI8yXQcxbJdkN4let4KwPGPGjdiLjVem/1zeqBxbT6Xe1NkE
wLY4OwRIhYGYJmDTj4mzr7j2r1ynV+SdyqV5d97mcCNxvHb3hK4aumOK7yqgG47s9jiBKWwwva5x
npJ9M5ammShrdqbCVtHnW4eI5Qqxe9iDgWjWjklbPHwZLlbIRmQJSK1wzTcB26DukmU81in+CTG6
Wy81m8vvLw34l31K+/o6gg6wKhWTrrKWD22f9KdZNUeO/w06LNdbUA1bHUQfXQV7xyLttbIyTdzx
I5Vh9RV54Ylx8K0eNZSAovuGgSBdjpo7apjeppHvw5TpV2sa0Hu47G+zILV3jUq769C/qwgVpA2m
O4Zg4Ld0taWmqOMsQxPfoAdUj+bUuLlzcvE2lH4K9CbtVz43ZTrjrlPfBk9DH/7yIFMmqNKrQKbu
XtgUQCnvq6kJJriZaHbER7l8uc1IgG2uux1mSVZpxZyqmYs1kWAs4Lrn5VfRroG0Mcr4aiJk01xt
DevUsDlFBDwjyfw4FzlEh5biuiCU2zLB11OnM5BmhQ04t7kO1iX/OkHBhq6ebNIFO2v5HK3zora2
LMMoQg6awMiEK7Xxx9vivesbD4tN/Z244sNsjwayQfs0xCGeli56MypI/EttNR8rreBUAQcO4PTU
wNethrVf8RO0nW5+UmKw0QZtEuExZPlYk/QOEWWOwnxthhaKtzn/8CifWxP7IKJpOrdGZ0+p66HU
gw2esoJaAoa6BqfpdTrK+6Qg8qy9b7P1zbTVlzvAF2f4jADA3GZl6eDmJYwPGAuEm7Rp9qNurlbF
DmP3JYU7BeWMgX7zGYcECmXsLo6Hb+7MdKJU8SWJwcQFpArHKfjZcZ1bCaXplItfQQL4nv87V/7R
F3GzU0psU9vYsUrCrDXMCjl523fufsLiMtrWpWizTT3rPdURV2XHb6GBcqs7vsnMgZWM3581cYAr
PWBpigCUbOhL+yjRaVZlc+dLZKxc3y+hltAl6tIwDcBMRDDn5ixMlI4/vmnspfskWQutr1Fds9Eg
onJDOAA33RDIQowa1ElFBgQWRKXekLDq61c3eHErh6Q0dijq1GQ/s3MLtRni6BkQ0r7zgJ1K4bmI
COJIXAmcpfOWzf45a0CCllB3RUcwzqC4YH4sB/+6DIQUUWTXwDGdcRWCQKvfLdd8C1MFZNv0h42S
9cZqsM14AgCACRM82NM7ukFZ3RQRHnBuRWeaMHlFNmUyT9tBtPB0yDnYfvSlvIE4DTk+YJG3gCBA
5jbbWSCKwht6TgQ2s3JcxJWJTCKx8WPShQedePtEdgzixivtXYz2zZDzlvzeWo9Znl9bs7pUdswB
8s7nz4+l3puZiNkI5TZtqENy9c3CJxRP+THzVLEiiMiZkAr2sjOZ/aF7Bgl/sw9xnGcGvw0ID3wb
2dFTZroim/VeBRSHyBBe3YZT77pD32RL4bXG3s251HJe52bB73xKQdVEMGALDyUYgx5AjuWJa7bM
M0vYgXgpIoZcJldjcWhm7tPsibQqurs0RP8SRbhOkv6uT+r7wYtfBBFeglXUVQwG4YX8wQJnxbJO
X2vWsCuPwDaZfOJxoYTBjhgUKbB5bURJDacGg2gcWV5QQOVd1bnc6I32Q9V9QvkvZTVzR7Yns0d9
MczwY7QbfXY9eWbuUjx3fDf7KaqTDd19WxrmIEc7nJ5G+KHHRqhHlnwmQdp9LUp/Pkk6LhIVAM52
5VculbVTrU0+p6tPiqlVlXR81wXEJ8/JrjPWjzXb1DK1JG76DGzzzh4jLliKm39+qJgE8+nCWfTt
4jybTCi7cRflHEinaPyi/Zg5Qz6bm7yqC84rpC+2XpLggg/J0xIXtPYR1hd6so6j+yb9MTrIcShp
yOzRHdWAzpDVLw35xX3Vm+lLG4uPAjLHum6wzAHnwozgNYoMlk89zgJIUeqUQt7Go0CtYFekBjk8
kxAd5ZCbCTbkqg/0zR5/lrlpP5mEorAHzCeavqAqjq4LiIyQp+8j5TrYJ5NZXNt2VLeA4cZEhxDp
Ukrj4RdtsB0hzA2YFMo7LE8AuvrE+vJtqL+1EPdBBFGxDWkSKPSd5t53BsGshEZdaBJkr1rtSos7
OF1ihFjdfqlmnfRZFKchgQOWMZBAWoR0P0c7LsbGXuXdM6Nq474DSuSWmuAZJTS49WgidxLzPg9w
o0o+lWqKvqo0Y4kh4VQ3c3v1CJJ0YUJwpH0ysR6edcTlsGLknqTgvvD5YHPMe+r87MrcuemcXSAb
cDBw2+y0pPrIQcBIaXxY4bx3hmk2J+BGAxobQRDPDuAsSyxMxa8kz0+wnxLeTfU1xv53ahWOJaoX
I97yyRH9nsjQ2u6HdJUTPIM/7F9r8kNVYO3wRnBnijC+CPM4sCExtH7RLjJSdSmWe7+Gd+eeezET
D3dfQWWPE5VoVfloOPgKcAk4tzFGWKXlZe2pbq3RvHY26MmNjCOyNm+DxMCXetD44PU96rTc/3an
jsoWJOtQVW2VfUIhPoJmukZtDpa3n2jG8a2fVjU727Lysq1rKqYXNOaSr4fwqkZyUm3LIkLmshwD
eQdR7OqPLbYei3mCA6VmQ51ltO9AUnCx0r+mtOJGGucgjiQGvARyGfUShuqyveuQ7K+EpkBSflXZ
5B0cLpArNwaj3uBneFlam5hM5OtWTtG3qO/fnIaJa5eOj16i4KQGas8Ql6M3ucmtoI9orzhYl570
72HgeesKOfhIUnttMy/IUmt+wp/GHdKtfuQFQ0YDaruhF92lZQtNaJj7/9773xb656nCQv/5I1fF
RjUE0r63f7fS/5kPkbAu/2ts5/VnFH9mn9Pn//k3/oXvtP7wHGFJl1O9JYXt8kf+O77Tx3y/yIC+
99evFKX+zeiE+cmGEASBR4LEc4O/4TudP4QlHDOwHNcJTK4E/4wPn5f7P9rwfeEK0isIXa5P9gWQ
KL/+t5B1F8at7+SeCyc8eNYokNvGBnEfFmX7PNb4VSzszuu6rX9VQEfO5Eyj+wk4rmY6YYS6vbNw
uR3tUkMSS7hSmZ3h7KKA2jZ0nngnDeldO9gN17mXH1oKaw/S2ehscVFqCi55Mz3jxnVu9Zwy/uyX
6VCfVDs+yhHteHjn4S6ph4m8k5E4LkdnbO1p2bYn3NM54OJ+k7ft84AZ7tEWyrnr8WKt3HKXTMH8
CpKIK3wZOqeOufbdoMuZ04PYaiO2nn03K7BuuPaZHLn71jCDLeiXg5gJtqSc6qdAWPHh39g7j+XI
kXRLv8q8AMqgHGIzi4hAaEVN5gaWmWRCCwcc8unvh+ya7q6+Y9N992NWRWtWJptkCPdfnPMdt22n
Ld+aJUCs9rUYyc3VvO+dYY03NJ7ijpjduUclldfsxK/EMGCpxwmzU1VkX/T5NjtHq0P1CxAsCuAw
DYivG7JyMlNnQkSKJZtB+snlU9n6zS72S2elIYp4YqUaONEY3Y247x7Tap+F2KG9jvRuzWiZQMbW
T6SxZG7ZP6GXkuMoqvbuJNiEGtbOyC+Kuxe74JMHtIgQSH+hV7h2oAGYWmRns8mDQvOIYSdHT3bc
J5QuP/Ta+SHC+XNqLjMgo1WB1K70szctpjqzvfGdBuMRk6fJYFz/mUzZbXKtZjuZ8orNkiTElMVF
xq7A0JFEyNJ7HGZWtHP25qvHcAYEDT3C7dHwQv7f58pCp+omapWPAFfnOU4wHrWvMcSXW4QWkQbn
yL2arOY0cR74Sy9Jg5q1cqV3FQptTdTmzNd+s0FTRj+tD16Hqi5MM8hckRiXZksA1s6nja0jgUUK
tIRKPr6j6XRfs3h+Q8/RoNIcjp0LdIgVhwrIA/iFm3Y1AKeQknnR1Axv2gK70Bz9MFfmi9fwB97P
yVIQPtAHb4k1JsrQN17SWisPIW0tggWojlOtzipdDiFu5APqVBU5QUT+3UbRmqwHv8mPS2wlAk1t
VTWkkiktRWex7IvUAL3cGE86cuymX1o/Xm5khMGRJrFy+G6auJB9XLka9Kc1dwmKGABSgL7mEDs6
YdHSar0LYrytKoR7H/FHFygyUbSEGNv3ZkKgm/33D//4tDVkdkgQkiGLrk/llFeL32yZhUur3ptG
pD+ag/GqAOsELXL5df9rjjX7Q4LnRzLse+BpKah78UDizRIP7kG2HIHPJK1unq0yLw5NxwpsluVD
5FnfjWSIvnhTb/OEUBp/WT7bNY08jCttFZMCRDac4xO3KhAy5mzRKMJNJirqWxEO1lUKjq2608bn
oReITWfodaNenJGf3eMqZEkPEHmj1YN+Jh8LVrytBHoNdEKdenNzn5kPmE20uDkZ8UMxHJq8+ZZX
zJ/ZQ4HSMpvbYpVzkQc/pnlMPcH1QWXeE9Yq1LSXjfcQ9758inlLpBqyceGavxzLQXAzW4jt0G91
CHtjfkCv35p+ta07wzz0YHSOUTfJY/FuEKpQrkCaiOPgm24w1umXNAZxqghxmho1HH9/JkIhTk7F
HtYuQicACibPgOGaMzsTR1rmvTYm/C9l6D8PvsGcwg+irrberCy06CbLaaeEmi+jLj4rh/izVd3N
ASadYV/RoB5J2KV+0ezGxtDM5//48Pu/DSlq2alyI/Tlyr23ik91k3HXuAjJtNaNnjvmWhxEOpsy
r98wIpNXKB18aAvodGmkDpjkxUUu+9oMG7KV+z9NaTvQenxcsCNHljvvGoAuz6FD7GTl5rsMTnqg
I3rfa/PkAfmgJp5optagpgKS2Ie1sKLuOpVgHnzpWDs58BL0YwQcRhdu5kb2H0YZM+Ev6u8ErwzB
SK4G3pVwpEVy7uGEiskmGW0XNtVZlol84f2xSAGKz141O2v2ckp9cyDO1VyX5TSeCWIbzu4r6vOH
Nu7dK0jqL4h87rFU9KOh52qbxhfjPnOj6a0n4KfR8KUZ3UTia30xNBEFdt4ZeLPzKig+AFibL6FK
iPRmZx/l7tOkBvwDhfXSqoi084qTOMvl1nIYExGd6mzHvFl7TJoPIY4QrWFmRY90kCapPJ6PShLx
P4oLz8gDg8zTlNsttiFUTaQ1s7r/aU81OXdkdaxBpsByycCXlmShrMbqPPUGdjAkHZz+wJNcNvCg
ns1VN3vPHbOzANupsQb3xkDJ0SiaDRED5yTxvOWG31kcmBnu6g0zLbG1fQbJ0gsLFp0ErLuuvLnz
YJCdOG+kKllTcaoH2nbkvrjpaA7/9mEaxITbzH2izH1K64XcXw0jSxjW1lPjqpWW8IwShUfCrK7D
AB9agnmotF1rVAyupbovviGlWwA2wuk81QgZYFCj8vCqMWAhigRPc8MrT9oF6w5B5gO8iqJkMYqF
fjNN8levIHy0NJa65TdbdvPVakBOviXX812L6umQgR5yKxyDSUw2ryJeVCckAgbsbai8/kZXPiFB
gVZqbbSJCWBr19/Rsj1nrcT1P1fGmoXxN4WrQ40j0R1hzQpAlPeIkISAPSnWt2EJwEjLoCT9cyVu
bqu/xpVhY0noMMhbQK6N3yJHgvJU7TPVKpn7oKlxDkxJ+7VBZNx6dJpqZ1junfwBhVCIwyQluXqd
ZgPxprkTHf14xDsit84IIguPsB8yW0x4NJuEbbDZLammDI80nZty9NKdFEW6gwDFkGZeMSkOSh9E
5NQxTMRL2F6mkAFEksC1zDD8JcIgWdRMbcgtk8EUOP+u+T54qSzGyRP2KIvr8FK3eQC3xznkzuRt
jbz4svX5e9EZ7MH0hV4BqHbVSuxfOJxjfnhlHCaEmQt9Bqoangxc/fpdg3a0IsEP3G0fkXbi8cJv
Ii7osgsKJJzr1OjBmgqW8YDfNF0Up76t3toe1QzcIObUMeF6Za8Dq/euk4jnrVQ1AHQ0UCVDMPgP
MZMj++JVU7VDAxfEYv4mDFaf9HUQjJtxBzmXpx1gCCsuiIuzbeJLjR9UhvDZyE6N6XYQpsdqBWKK
lKHcCMDIHUaPtZIki4fMHyMAh1XvdAKIcoYPhzwm62wsUNwA7n3ForiG0EPJouStitW0iiv3rRFJ
9zB2QDqbV3Nor84kWpR4DEylRoqZBkbWwrxx4u33AZTWDwYZHao4xlWQi4ghGOG1DgufhKyOg2it
GceMHq5ncP0XRvkMtInH8KKhoaQmLWNuwhc2Msyg+jgiGdRdS8shf7ZlTwGhbg1Z3OfUDmbwzWCE
5Fr2UXUU4GBQP7j5BqTaF+FazLq7Ob2DC6o57+x063+QC3Ib8l7beuYI9ueESus+6dM+JXo6MLz+
FchThy69f6LEBSlstkiPiDRLUDcyS41jlhLGNyEiZiFLvBtmsWIfk7+ztjT8onOfrMqyh+On7XAm
h2cH8qIa3WM92O6tjZt97GCiqRHO7Lty3mV14gSLZNdB295BKdPq6r2vMvuYg39tzOZDxqBYqxa+
BXC8s5zz14aNgdfwxFDivMY2EFx2PnmVTk+J6bz/zmOTLU/1/+/W/6Nu3dYt/f/Vqu+T4vtPmvX/
dW++f361f0VB/O2L/+RA+H/ARsDgbvrm71CNv7frrvgDIo1nc1taJG5gj/+7bd6y/jCF8P6kQ7So
j8jZAAFhue5imHcMyj3T+R8hIOD2/KVRd3zc+q5lm6BufNz5TNj/2qhPmrJ1L4u4XsOsYyUp5BkR
rLeZPFl9kDgXfiiRdSe/ykugjG3yDfY3w3LHIFQ510BCk2dUdPTGQ9O/8/ebX2bsuk9DMzbYVpjy
s3iqMlYCRs9Fj62clyeWWtSU6M9xSo1E0O2IHtduQxqFe94P9kZ0Nj4tysez6zE7nUUME7tDdPaR
JDEsSqaOHPHhQAqTT64zW+qY1Y036fAieudzYt29HWjDf5g4yzDsq2Sna7qP3lr2EK/U+FppTXgg
MBiG4Nx6Zw0n0l7WBcTHsV+gPb7yAmtezNLEvLF7kWbyWBgK7dZQoGcEzCef4yQE4ZflmPHGPCk2
PQ8yrh8/2zNAnQ85mQeE9yznD/jBgjhVYWwaE/o+nK3S/hVp1fAxkXF0zQYTcGLXspToRodFeDbV
v0gCwlBFQvXDLLX+2YuE8TlHWvJaycT+4Ivdmy0L9+Zloj/qM3BKlIzsTptsevQlIw2XmdBaei1l
izGV/kOi+vg+DkV27VnPklScG8kuZlC9qa0OH2od1Y8Tz9dGxyS5E2CgfhahJp4rqTdEO7u1dbNK
BqFw6amqes4yyjhff0ztmv85M4Da6XELQC3ynLPpVOimgJPfXTG1zYpYbmsb2o7UV8LGdALaOL93
g8Aao8vkroPC6nejEU17g/7m1LWGBiC5wmkIRPHdih0NJpoHnrgOi3gbkxoCztaZkGbzHuFWTbR3
f86I2h0yA90AfD83QGfc3mrXwqthGwNRSagIF8FGW/gfXd0Ov0RbsuaLc50mvjHtER+EX92ERzbE
PNn2g2CEuuuENJ7KHs0TqNQwh0bg4I6fMgd6HgZjikXcCP5VAhLV9q45s/yrzISpCU9E+WCSsvAR
1zy2wQTR4dbWOdmRkLUwrup6o0iX4tTHL856Ya+ZzeRSN0fej0wXZsjwokdEZulqCmS32ENqVQCn
RnDPviTT4w1zcbn38Bksrg2voIkQuNtaVdbNyjPC9ugQ9j1QNTv+UeMNceTnpqCpsoaFYlXBpkHl
xVbbbfv5RBNibHJfGw++zzsx69nI+MgPj0hK7DvDvGbt1HZ3KMm0wfLklgbOdQsoqqrUBZKX+RZb
LtGETcuetusS45e0fXUf80H8TFJtuM3aHL1qXaqeTH4KZ91DnH7kNAHnWTBVujHRZKLEW9y6OprV
YZyRpBVXLVLIwTaZpnAciju6zPhYM2e/KtpQuhboSIyXUoShrEtOk2u475mli20SDUDD3cjzSChj
sNRoNWko6Nn758j3WgSALfvGcijmZ4aI1PvOaD/B8HTuTBqwLyJZXagec/pW6U1+wJiMT5QGG9he
FIlLWFTlngBfEbSeSSAy5XSLJ5DFudMPsLoSkozN3ptQk8Z4csgLCCHbS82+RcAg9wmruGHlOJFL
4KvBg8e4Suz83DTIRZhM64hGMDtl2uQdMLU0dzfXkAD5hioCQoXnO9tl/YNMnvTJm9Ph2CMGPMWz
0TJdsj3nIez04SUPKzozL8XdZDXF4k3SxXuxYKSWjJ0N4CJnH7deuY9Lg/oO8cHJrP2Ytb+rEJhP
srmFxpJMZ5mQTIvKpFGiG8YHkroPU0KIiRqsaU1I9kA3jteQKomFBKRzIg1kTXS0sEz9HQIQLX9q
5VuVWdMby0StWKBsHfslT5Jn5nErsNDZAC2zNp30G/wFk7YYvKwicBvhnUawtgptRZNDs1oIYBP4
XbIoZbcxGOm8Iziagpgcwp8DF8Jb2OrNV6aktUmljyfAYQEYkmm1clKXXFYmvgflkKwHY9piKMox
CjOHXa8A+58Ees8Ch4yaUMzbUPbDNw/F9rMeZgLOnBfvSjqdQ62EtUuUFl4qGyJ93siRbT8crkl1
3fNcOJhdhiFtkBrVL0I5tOmJYxWfbakhFsv94tEmPuAhTTJW88oHhU9joFWPNL7m84yM7TRELgAy
qeckLUeU29dSljyTcV4CECx0B155kRXbkId3i+Aj37Mu9fONFgon2XiG35/JVhnfewO8b+jWDVE4
ZcFbAQX62OfhYei89FQaWFp1iaPR1tDhrgrpi53MG8Jn63nYmdwzO5HkOso61gmbMDPJ3UTr+1Rw
ECfgx9jVZkM8nkdjarZki3QXXc89VMA8shzL3vLIkMoKIJk4KQgQUBzyjlcK6ES5j8CXvUYkASok
UG1JOokT00VlwtF26Vy4V4M4kK3WIXgEoIazUphMCWRBnlxsjTu9c1Ls/Ln+OhUFovaOLgFGW4Hs
yzbrh5qcurWVR4mAF1PGNhtHE36Vl5jTs+G4lMmuoltjXld1T8mMSTvSpuoprnsiprshgSlnq8aD
mU3mxRMGbvGs6yad0UA2lZ39CMk9miLH3g+yXzKwOzOML7LSwE+kenvJq7J6G72kfiiUidmr0EIN
pMDkvuHT7q4x3Pmd5szDpa9qD4BJ6z82wvEXNfGiA8wKEnZbnAD7mliJ2zDj5cvjsn4fJRfwVEfz
KQFkJNbo6ZudF+s2Z1bd2B8M/tLXcoyyDWJ0+9BqOvi9sY3PTk7qDgnexqrDg4F6psW0n0aHpOye
87DkllbEyCZMRR7zakiwzsx2CAtM0zd8OUTRYhbJo527WgiNkh18IiFljjioLr0u0PcreqAvhOFd
UKMW5Eqq4ydiDriPTVccWfgMwIQ676wsxp6Vyoabr6U6E59piUtcMtwnUtI03uf58CjHcTyRSNCt
SadtfjEBqbZl24CQiYiByL0qvggjQ40V6xL1gdZkTzJCk9XXKn2X/UQaaYRKel0tb2EGNol1y0y/
pGid6mNmt93OSivrpqoSCTnAqHwfu5KQYjEjPGunnGzuAaEf/h7bPHi4bRISnVIHSDH59sxmopLI
qYb8qt2YdulpKulN8Vu7P1VpUHIwxJzWGrRMItvQnpS6xG+it5qxSiuIoMMgB3Rclrz6maVuGSZF
um49uXGW6kEuAPqQXYH5zqHm1E18VXXqlXdHY+AVZ6bCbAlj12PgHySjAKZhJi486TBV2EKG4hxX
dUtZ1Qw06EZql4HUQpgp2hyWgIwdb3xVjggJTNF070lzIkLIxVS/2GSAnOxE0D1PDisa4bTWq+FE
E9npnnjDSIYIiR+OQGSSDwSA7z3jb28vOyZ6bT0k/rZos2iTh8BbC9IinpQsCmhxiG8T3NbM9BaI
phu/Sl0wxOtV/mRMXHx2M2hnAX/l1QQWHK6tvsTXTCLrj3/qz/4v+GfTXQBg/wCE/feGZwGI/dNm
0nTzuR48RDZN6688ZSPRNRl+9gNQsBnOLdkqKGsxRGI+mgFqpqR1bO2uf+75XsxRXEgMsn3sLYMK
Zs4ptIa64v0g6A1SooZ7O5yp+KsL4rRtxXsDSglvZ7yGh6YnE6FP0z0Sep5BTRIT4PjnrvABNeuL
PMKx9uYwPvej+44jlgDhJUJ6PapM/pQKsqzfspERrgdS1QupNCRkXN/r26Pnx9q2StphC6KlPFeW
r2+Qzc8XnynlDkuE+zgS7fttBMT32ZTDSPINV8YkDWxmc4d2A9TZRdn12nKg5DAnh8RD5ND0Zs/j
tNW7RDK+GL310NjuESeu/5lpDouyOJ7CXaOFHcAblx1G05rJi2uI8CWJs/IdoTXGqETp6yhPtthl
5HqyouHd4paEWaCXu3a5xPHYgAZLvBsMnSFAYlPtqxjRFZe/v0mbBerQtTPoinFHkpdaA1+JjVVh
OdMuzMsUC1yY1C/9XFVfON5RezOCPKJ8ep5b3X8z6fHulittVLSIbw90J6HFPVDxCs9V0xC7G4Ox
x+eb9juPiegazr981xAvHSlO1NEgjikx5I1F7/BuUtAFU4fKFDSp+SPnrDvganFRM826WHmh4d18
uzCXSy8iRDtp7fOMj+3JMeCnrCwUiYswFrJqy+TpounZcKpAUl8cbaj2bJme51w7FkbiYhZsY0wW
4VK6N2z7XhKsf5+yKZNHwxgBw8y5122Bjbhro4mTA7sw+UODPET4ANq32Ov09x5N2EoujQICn2pT
GROyEK3oL+4MRsvWerGzpvE5Yg+BIAbzJ4DompFeM3KBx+1LCpprJRKjeAYyT26v53+rhFV+FBRV
h468Ipi4bnFL8jx1140XU9T2Cutg0qQrN7Y/QYpBfBj9PihE/MVCInqJ1dAx3zWI2wGIvhIhUeK1
YrM2EC3xKbBgvYy9EdHtGdyBKq/MvReHzjOaMOSUTCbaU1aQ82SRzfJQ6nrckW1iM2O1oZd8ola8
EdiEpaiL6m1Xp+Z1ZkWDIwKQdjcjNmQ/1q4s05neHJOXMDP7/EX8ra8rqkdpjmKrF3H3Aroqfw7b
Kj3hYRgeLd/AvG8TIeUTNbibiRJ79ypXf+3wum8rQky2bTftqrkg6Rwu64vhTT7m7fJYqRmXo0CC
H7BHU+9yVNC24zS6EoS4TN8ZuGSp0Z27aLK3YU4wL9Eiw6VZAr4Bfa9N26BKzHi94jVxoSg3Z2pE
JHqFKH/mvw+JemrtIMmqbwVFnyfcg0WA+opcQOybTYZJF72DIz2CB3PQgfbobuEXXgBs1ccRnMnC
3TlbGI3HTD/UuZMim3N+luSkYHvrydfjQPeEU5EVSjP+bw7lf1GLACI1TQCkumWgQGEatvz5P53J
BJS5A31euEuayGTtl0cWeZ5+D6WlqIr2NvISIGHKDKwWwrRhtePVAif3ruZ++EUhSrh0XOYnp/Ga
F/pp7YSpdImFxVBxJj+13I6ISOqAnt0uAqUaPVxR6mSPiaDUulhxa9kHNkC2c0ixpl8MewmQHXp4
1kFna9m3f/PrLlfMP64g18ZEC9wVkxERHL5JrM1ff90hLc0wtC1vR3ZNGwg7dX42OGRQIyTxRN/i
ZjfeMNmHMMvmqwEkD1gkrrWH1jDUR9q7gxeQG8IhlKQzuz69Zu/WaNYA7V1np5I6ZY9ZQcUYAOKI
6IZV46jyMFWOd0yw5tarthkAOP3+rZasZJbkf16t7V/Tkv/l0//9n7FSn6uCf/41hfkvocz8H//5
jRc86V8+CX5Pbh+6r2Z6/GqJ5fj9I/EjLn/zP/3DP4Gn/06t5Rg8Sbw6/+n5Xb7Ln1/9N1wq1Mnv
pE62/w0F/I8v/hOdav9h66j4BYBS1/N1h8rkT8mWvgx6fVQPOnNgxFv8yf+RbNl/GLoJFtXXfez2
v+e3f06CDfcPdFVwhR2y3YgGca3/iWTLdC3UX395WTqcCkCAfRNoNSIx/V9elnqY9hn/jtuxE0hr
RE76XlciSSWhkzkWsZkTBJ+JndQhvhvNJG60VWRTuX10Ynb1aKR9us5jI30RfocLbbAukxlbdxs2
zNw29bUbBiCBijVmZlTncUSvwJv5mJp1CIvqF7Nx+AliBoHjkv+IJvZHrqN+Z0GEFzA37yP8C0tq
7TkbrBFPNPpIkb7Gi17R+R7OHKJR11KC3PFfXyVKyoCmdk024bDWf7EoxQDmei8NY8DAqplKuoJo
zAS3Tdg5CrAmT3QxRUhQ11HlPLgcDtR7pFWFofXBFBirwrduDM8yt9/sPMp3RtrGm7K8sN4krnDC
jKBjHwVNQuA8+cQDNiFkX/3ZM9Rr7LVkJBGI3GYHcyLCWrArOqHJCExUI7qPnaaum+c+n77GFHPF
or8xY/WCdz3ft/mulBHH41C/uHVyYKdp7dwkXEPBIwGRReMqSRWD3pZ1ku5m3/MUR3A8GnZgFuZJ
nJvQwdLrTPHasNSVzMM4wK7xK7UMc0fGWl7GXywPMVRac0N4meVsh55HUnTak4dHlBrLOyETW9On
VGc9ZIyqBwSl3iq2BqvKmYJuSjaUWRP+GR/zR5VvI4ZGWETqLcHO7i6yXBapvv1C21egfM9dAAZo
eCbpr3Eks3iYSBCxxQybkNQCxqv4hvKdmzNmZa3drOIwIsw19r/hqV0lWfZdNzHL90yvELN2mMKh
/vESSs27hZWosLkcSzWjI+nGA7wnKvQsee/sdKGj58RjxcS4IZSMtv6Swd3ofRqMEhB7VzjvcVIt
m1H9OGJ+RE+VX2yqcJ7l8a63ZbmpKP4RokGbYNdBdkjV/+D98Ux4xEFYevMis5pE2CKpHt3IvWeG
j7GbGYjD9MWS9beWRzyWol5zU4Tf2+gBz/XzmHfwebpnRzfTHxC71rqoJInN3/sotB8bque1Bfdi
pyzkkqotfshQB9AfW9MB6zwZ0Ch5V/1MAFISR+EWN7izIncLdXYEGDOfkofWnnmRM1R6aOe2X9cl
Im6gQPOeQUN91KaEqtEd2auU6bBrIZ3GPg91b5av5WI4hwlJOxZEOrtlr6+Qf2FRzX8mVmNuEeVF
awcR0jokPweO46+uGa4ssc4+jxDKdEYtISCtBKL0OsNEXzrdvmIGTfxAu1GlIvrLlLg01N4xbhDJ
9p0RLdiGVdnA/NOK9hmOJI5+ZyAekF41T9jP8wIFhpLxPZwPPIrJY0h6WxP7VhCrPNnlpCLxCxbM
cjrXh1tY3XU6jrXjzmUwJ/V7D2lrjZSIIk6gGFBz/k2YA4kJtk6SYljyHfTxlob+k1++F0xrOytO
n620tVeuMy+J2GFzMk30LJE6txwMLjG2q0wyjWm075WlMb4Yt8OE/9UlToHbucBvDuUrs274tbS1
mhl8Kc3dESqO8sQirIx0+/UUQQUYq+Z1TtNL6RwSt7pAleMQJKFmt+RGxYQ1SzZJewNy29FB+6LZ
enSOc0SwiZ3X+zrc5W0oLuSzPwL+KwAUBJHvdkSJ09E02g4Dw0+fAvTWkYzVs5784TbSYdytn2J7
nEk6Ix8O2wA9BFNBBtTDocqjx6oV5skbu6dUR7VgNNfalcfMdYtrXfvuGqLMzLmMT4pBgzrg8ztb
uf1TG/AR6uIlVf7HVKN1UjFGCPSTec7qu4LtDZP80+ridhW7JXbItEIQYQxBBRcw7ciOJ//OZTy8
y4WSMMX6bDVCwFglzT3tJ3tTUdguuYnH2s9/ep35SBLwt6bvP82R/vtSk3nQRQrOaEsAuozfyS+n
XLeuhoc3H60kfI+UyIQBeSiwhbpGZDFcSivKT6o3+M1T+tfOIL097XgaLEq7db5AhafZPIRR+NrS
Cqw6A+YEK8ECyU50sBmpdE6E8bINP4nc/RpG7A4TVupIz/nLcPfAyqLXQcl56CfPXbPrIYdlQK0n
PmcMAD6AVULGh18UcofRyF8zw3ykHe12IPSjdQoIptaGH1hjqsAldxXuRHfAF7UOs0hbiQolTqRP
XAqO9xLNsxVgY+Yi6B6ttgb4YnSvzF33ZsYyJ2LO5TGEXvwPcBA657lgBkzG+3gCCOxvXOnjhpLR
Q5T0OoK4TNGRJHVQxol9IZ3ugne3IctNQCFuslMOGc5DpvaZWcAUba9ew0uwSS1jxojOOPpYUAF4
msr+qoBCPTYDM0JaxxF75vxoTFr0JQrj5E2ptTFDS211TR2bxLaOnYSXQeLOvVZkfJIN7O58P21Z
tmr8yhHt+ww1bl0zqqbJF3iU+QAM0b5aPP1T+U6ybvxMzE7Qg8rbahl3BVmL4b43nLsn6SGqEDqe
xfTnUJclaB6B8dFGKDUQqH5GMoP4uBfOPjTwjxgib1+ZNxvbVLYx8hVmwU6zUCcs/UcMa+15jL9q
n62yaCrnKhboUZzH9g6Y/ETwV4sRzQu3ppFlJy0v9XMJLRTDK+nnHFTWyZ0Ee6RZbcVYNKdKs+9Z
6PsnKIFf/YyxNpYlLude2+sV+fQda6OLY/tY76pH30jmq4uJ0lDdaWjrzy710yPX3DpM5J2IS3Pr
R9mPovmYWB4/VT0wFTO7OE10I4NI7MteMawtHDbIONVnlv9cGqCdIxIWeaxxixUOmiyh34XIP6y4
/J7JOCe6WHbsyEi0tBa5bpT17Pp87ZaDQVzja94YvK5QR+GKNTP9U2wJlR331XL5QeLTWFoazXuO
LpnkJh6TSjCxSaP3xGSKhLNnE3YRnTLO1a2MLTNAWDNvKgbeO8BZDOZAhqx5drRTS4jhDnAO+bs6
KoIuazYm9qx170/zyY/1H2BEuh0Rb9VJ+RFHGWa0FMPNBo2sds0s6z4g+EJlXUQ3m1DH1iyDxOl3
Hd/mzAUWMQKLtgmvkwCZ+7iaQge99owC3f2RAgpXefeAjgvO0bzNo/RCNu4r3Rwm6x8Z0CPwI3vl
dB9F6rxTJmUcG/qwUbjJehW49leSGTowQ/mMT93Cqcp8J8EtiOq3qQ9Ywr27aU+okRzyFXE7ruj4
EFXbhXH3NZPir4/OBS7udUqKm5wp9iTe+2seeo9Nn4Ls6cz2WNq4hfUcMJFNxuMGQV30bPGfRDK8
CLP9BlRqOAIKie++iXZKt/ZuahRkKph5UOK13JiqCAPwKrx1B00LgNB0e3h9/totWbnGffjUi8S5
c4EfmZxcq0FnhhpFV4hVLTGZendL/a4PJiZvlLA2dwBqhZ1XdPV19Hm8tR7PVtaU2l1V+Y9ITvq7
X+bnMO7bC0jz9iK1RF0qbf4EouXjftI2Orrlh8JCy5mPNL9UmMjDOBofIwsMANr98TXkHbEqi9E4
Glr+IgdWHzhQ2Do2a7OaHk3HuvY+MY38KcDqvv3yeLw3ppimDYto0CA11KU5BeIKtQdTCgSF92Jc
ULQUDJpGLVlrIAt74gpKw38BjQxsqYi/mVFNSvesEBbrH0VfD5spZrbCxowhjS5eTa9nVwLarzQb
Ws6FmKOHdz3Rr4OqX0J/2rkC2/E4Z6+sbtEsdJsiKtWJnG2T9R4eAnIjJVcSWDvGU9fIrb77Lqb7
iaFbqpoACyyiDwSvrCK2iNCIjSI0bW6ii5kwRKkLkKxuh9NkPHuezaCPBikj2uCYlNbPFr/Hujft
XcJsEFqSpDCc2dd4BlgEop1wdo6guyYErFqb3F99kUTn1iNNkn0iEoa271AWwuWY69pZibYhkh0J
aOt70wHKHsjUxkaH72yIGPeucBU5vsgHjI2XcqrLren0Fz1ht7dcmAtgwsfEGCiLYpccU2yH+TuL
C95ePZw+BdimhNmcyOKR8A1jhZjwHfs9ta9zTqbiOTPGY+5mz6Y1PFH5xbtQJus+NrdaWFMYUall
I1hTp/tG9CLlAbTJmtf/R8MrQiN88c3JfIfgvzR9HKLkwZaJ2hlVRnDHONYrCnjOkrl3wIZnOqf8
pva87pyMvsLhrZ4F0ihCRQuVbeG2kM3G9HTrcbgfnbqV+O9pU22MsSzepLZGa4ExCu4Uj47JiSPN
Ad3iSUfTvSbvDsVH7vaXakD9jEUhrdro2HBl7QoT+wHA9/5W2PFd1giy/4u6M1mO3Eqz9Ku09boh
w8V0gUVtfKYPJJ2zYgMjg0HMwMV4ATx9f1BmZYdUKmVlLdq6N5RkEaK7wzH8wznf6Z1Z32uATJRB
X0U5ekh1WJ/VfMWukfgbWwj1gN1MPTTW+FERGoKptSCGeIjilSYs6FXN86EhrR4+iPeEJLy6y4P0
DrvDsOUMHM4lFiK71u7ZGSa9Icaz2liFGBGDABCZVVQdxhF8KXKUSz6Mxo6gcwiEgwuAsPiwna5/
6fdYTsSFIQWEi7EDuT+4T82CVoczp6X1MrYWf0BPkVXTS+rG78piUTebA7Nq5y0MC/+QmfKASXKv
CfR9SyNPrgqwb9Bke3h0TXf2qz3etPkI/f02jIpw7+th36V5ckb2vEJ9o7ZZAMenbCianVrfZllv
wMPT7aF08BwNmu7WEc1wE/rI5DOy5wdmOmsemybWVfr9ivXJpirDgbuFCQ0a89bOx/+FlKdJNtxK
xidEB7+iYsr3tRG/JcuZWZfFyZKiX+lcZDi2q2abG216NNoZTk9jQYGq9bxTaEJXpqmMD6bbR4sn
yIvrktaHB7l/gilprSxrOhTGOG3ytEGRTYvbknFyIBiUDhzTyUlEDUJtRheY46aVFc+gEG0D6gzJ
qzeBCQEzy+PHLv2VLIGB0AJj4NYnb/3IqW9sCGw7kS7z4qQbLyh0YCelcD/aTB99GzbjrCogDFoj
CbLTtbbBU7kI5asWtBPke9YkGntf5yl9Eq5xYVN0X3hTeYtE2H/M3Zhs7KRPd0rG7wmsz/sywlKD
Mit/bTzDWReU93uEIfm2nTRCM0Gfy/TsXVHAE2TTpfc2Iu0bdpQ8l+j58bTWkGB1ZkEktpOTy/22
M12Ikjia2FjSaNhddIcSHIOuTbHQWThNLLJUkYikl6ZLjg2ZhEFSuL/Cd4RGAx49y7sLea/u3pgR
Nk9k0q+aosE6b+b5jT+479okrn2ESL12TZ8gARl3NxLuQuQE7MUsc+eEqb9yO3rilJC4177ksjSM
sv6G7OgmCebyxnJchzS9+LPQrIMIjePkFMIJtg1r+BXtm0hr79vEVmjXzK13KBhlcqG720TPCrlx
cYcsbtqnE0HYlRTOTWPS4cdEcbK3AmLoTcXwrKctSoLdyIj/g66FXQxuM+6Jdyrh5qNV4OyiEFMZ
FjexTQPjUkysCUY9+Uewi2e8HIz2umk8JBZH0nGMH/5IX1J1sEwZqN9FXUvcbEFRmmhQE65N1gU2
aHGycMvADiuOzJqK3VzTZNpVYZIs6Bd3zCIecuYLZOYW+15k3TEsldx0IUny4J/bTcHKiOo0NikX
7A7/ONl6yO4dvChgv9BlIyPrvJcim+xDmzAV8GOkbm5aBueG0UwUktETRjnEJMd7Iu6qeJRc00hb
VD9MjwTdMouY5ZI6cBVc1Y9Ty4CPLNmztJvyOur8SDAkvHg8pRjVoMkCwn1oUPgeYztcQnb1t84a
u1PXa1sxGcTnw+nVd4V4wXQWyekd4yB2RB90TyzpzjLIUsSnduRy3NoZmnOTm//ZTXY+qhvu01F6
tjqVnlWawlJLymif8nvdkkFC6NcXR8ArlE792DtshnEBXSdnaeGsxwGZbmJY9lvUscbObR5VLD5u
PScEzCvodEcoAMRftT+M5ROp4dwKNJ0y9/az1/anMunvpgSaTJyD2kjIhGmGosCLEqOFcwkFda0M
2EdmdPd+4B+ktuMbt2jYzZLtduP4MQVyg2gUUB9/N5HNOUn1fWpYLAfDmszEQD/qsCKHiLyDsq13
ZYiOgaLFYSZKonTG8dJR8Ril6XuYyewcheMHu6RjV8lT04+n2U2/9fNNPQbfkSj3W7MafoxDG4Ml
GdMbo+lOZZ5D1LB3pkMh3OTsl5LQ4SP7mLiTt7k37p2yIrBGEiZh9x1uRqJ1nFJfp5THrtWw9e98
aVFf9w8y6/w1+MOTTB3QDXayrNLc/aBAIPPmE3vaKK0eZ6t9jOL0mEdBvx4M813QQHNKRoBqi7Nl
KFBpNuCPwQs/7Mb4HHrVbz3GWEmY5UTO3JRdQ5BNeCc6BH0tnkrERN0hjtu9nL+r1oCngaxppcsd
qzrzEFXd3Rxn5zRz0KcQpBuz1W2kRB9t+iAj28/Ro+wNhkRAmoy9jSBfN1nUuGE4TDxTmqcAno4b
DB9zbBbH4ptUxr1M1aHHDrIGx09cX8EANjMsJMb2I8Ep3Cto9Jh6eL+2JIZjSTExIpM9WvUefBbP
341+cC9ey6gpzukksxVx3zcG1JVd5iLjc8ITM5h13n/G6rti+X/jRfNtZnz1HqWNl8n1mFK+21b0
Ahf2Nam1QYABFhu7BFqt+ve5ovVg7sdwq45PPQ5LHqbC2LbzIC5YI25tJ/yE9Nnep6pDBKuYvNPj
1kAReQ7wWImvWbnAmlLMO3QhBFFNDjkkBm4nOU3HevlBlMCNldMhk1kconOnTkydE9RYenGxsQje
PsfBq1vnCliPZ9IXq29AjOujJQcez771GQyVTQxTmJyaAHVBa1/HweZypTRD6rjRCSRlrfwB415z
rB2W5cKfQURPNhB4pIk8XjU5vd2PhXEXa+s5MPP3Xk1Hz7LOYeVh/XGcA30SfpxpusTe9C1067vS
IiTKJOTcY8hi+y+zSB+HMR3XaSMvY6/fp5qY+RHorCPvCR3J5/5eqe9ZuBRpJdZk2w53mpMnU+aN
5EjXLqojMZvf8WgtRDA0rqRsUXthDBV1zJQdcJyKGI7qin5ygDG64uSNhfwgZUrSKRJCijYsPHBf
wtkPABaQm7XNquQLivNbNrBPkYfJeekNyS+zrvmMLrSBQgf6HNppyy90qugxmOSTZ2Vnv1Nvkci+
+Xbt7Mwufa4hV8Yp8a/Kus6R/2TYdOmn2tEfneu/Frp6a+YxXncllVjG/YV1MvK8VdQQ48Ed/pb5
YYvgcINs0NxEKOXGcGuC/Nyk3rNfsl3qXBJUiVXDLD+QymeXd4M2yt3sD80Jc0W2oFTFqvcNfWs2
TASrjr40yjFIubmFJU77/s2kmzOj9/GpCR4zJ4fwRUrEbSWqNzt3rVdWdFDbovY76dcOyEj9GREW
sjOS7L1V5bvni+z6a2dT/ad1TSJPpL3bBuul9qx3U/gVB+5A8C08oAC4Sg+wp4012cMxF40fGGQ1
cVc95vU4cS5RLBgIJkRH3HiQmc1WiDrdyjzpgWLRygQW3TzS6Oeq6V/bHPWQTKC3jxCN7PKHoSjT
upZdUIJgE9cTovOI8dlh7BLYQMsvtVMkTlM61LdIGlYzqXt3sQXzBo2NgIHNADPMbLoMw9p2rCYP
c5Uc2mi2ziw8ERUVzongaEOu9Lh0AVmxnXkys08q4Pq1iDPZnTDZ4XBMt01Cmzn0xjlxG+KQwoJF
WDf4ZN+8FEG5JeNo66LxvJlt41Zl4lq6cXSZmunMViS9jFPFSj0Te92yY3Erbze5E9qdFlyXTDyC
M6S+Br59m9eWux9DITZM8bHDGenVxa0PaEjdenRKp8AzWpzb+Bzgha9JPAAkhkOxrBFkNVSgByCL
IR8Z53bsEecdOm5LhdzbwKHavcOK5SAd73s3Vngulw0X/pILcw0yCopWcPuXuxGzfN1p8UZUDQ8F
M3jwiJxeqdyqbnXbPzcY/4+6H6292cFkmpR54cGbPgaV/ZnbQ0CiJWzjxOxfCFOJXzamzGGDCxYS
hL9QPyZ+SN7q0rKZ3Ne90P8KQskMj060JWHtM8voiptsLWQ1PTfIOHlKDxkNj5HviTW0D2CeKdkL
VqChPQgetRVIiJmYgmU8MhJ7c+DgQSiqHxnlh/cWydWME45KifFOYRI4Gkeg0ii0ciTGcRrPQJtR
7WBUzekY8iG7WoMmLdukQRM+zKxOml9zVFVbr2JZEOTJXe+jeWHN+FLbPeTuwAZYpsRXC6b1hJiJ
KUzaHztWVsB2uOMMXXGuzn2j8l9NZT7nsscN7DqvMrRelIRYzNhd3agKdhvqqP6Ysfzf0ipuM12d
nSjFPzOoM9YJOQF/gzR8GJr+oVoitNrWBV1Vi53JfDRknnzxVXlSpfNB4Gd1BPkOxjxDHRva932f
3jJCtI/OEOg1hlXWC60TbNoA35+XZsxPBNHtXoGY1Fb1F5bjHyV5gVthx/PjMPivIpAvlYU/wDhO
MUbEsUW3a9fPBVHz2jn7khq/m5wC/0HBRcpdfuN27ntk04mMKv8agQvwTkHt9pXeV3b3FfUGy8hy
kUHnJjxFIeR6ohNkrAYpOkiDNXubTVKWD14po73LdmQ149kkJt7hsbaPZtSw6AjWQ23j3e7YIxpo
K6OKGX0xI9P3BnfLzhOSLnLTxN60UYv4Zqr0qlbaPkBA3ZtT0Z+Zh5D+FGEPHvpmlwm3PvRo9sPc
ZCJeLAWy9dnVA+3pCOJjdktCsqyA+7jLSgkTQblz+cJXlpIh663hhxPAN078ZDvr4CbHCnBjyEvp
VN16jmCeM6U8dPadbaBaNTFNP5A96ezzrkd3bezm/EfOdf9op69uhPI6aBdtTVjsrQrhvwhtHG9o
Q8cpawnMG4F7oGufxvS1yeMJ17bhbl1IMTvDqq1NGzbjymY1DfK13nsBRM/CZGA1WRN+YvLcD4Ug
dmbWEYGFhCq4y0jSM80TwwdWY12MPIu23ZVzSMyQ4ayUE3z0Cc8dwRgKMkG0bTzToy0DsjdPUbgK
uWgDhY8IzNfXvGgbwtSi2YV6FiJqWI0uR6rRHZkFCNWQbr3ahQvIsviu8McxHGVcNXrqNQrK8axZ
N2kyaZjXxZhO/OECkKa2H5dIrCPChnGtqumUoO1e553Z7GVfy+c0dz9ziPxpn7ABMR+jiPVTAWgt
K7Jv+JdfMIg4275HtxDVDI0CuyXvc+1UJZs+m3DQrLROBJs/p22X7/G/3aMp2PkNkYLjtGCCcvle
wY/xwLE65GFE6DUCH+YQOSMDsrduo6f6A/TANoM0shqx6G+6KITElaGMM/BSGYSRktyRHv2qwbEu
m0dSISkb4C6tGhG8+ZriLK6L5+XcX0HyguqqUW34HzY2yE0KRR7M/vSoTPsjKLKtbRFzacbpsBm7
7lqNKEYzZzD2dZh/l5MihgB5n5WEL46f6muU1hev4iJwI76UFhdLMDMUVObdb5cZHEaTN93exMoE
QSOp50Eek9yb2fsssp1LMZj6oJsQguLEcJigQUmB0sIkWhOK1hPDAm+8Pjl/63p49VY6D3g4p03W
Tw0F9he5Waj7NdjfkSBKwAjTqwt/gdNB95tJIaEc54BqKcnLLQPTUzRA6c+qN3bz1h7C848JnsN2
NDpuGhMLm9REqzt5FJP6QMRGePGHt2Ry5V4Urr0KBwoOo4qDc7bELZiMzWOi0VedAhGImO/U2VF4
NCLnnZAGUjdSJz2xDQI1z5V7iDwR74yS2zN2m3BbMcY/uUNDclE7JtthSIdXqYjknet1nOTWGwWN
uatrWoZJ2eLNCMz7VrOwKpJs2nS90T62hbXjY3+EMaeLwxAA4uHIw8I+Mi7sn6wuuM2d2GDjQbYr
mXCP1WQTG5KlDmzuhGXkIAn3ya1bSAnB3sS6foJHuQ7CdnyMjSLeYGA4QhitCF1ONy1hMPeYhLZ1
lkRkFSLblTMPlG6JafE4/XWPUKpv+43jANptZN1fFu05eCfNCh/21JRGdKhQpCxvHi+//XCytF/7
PjO8CXDkHZu7LuCWNSWWf258Va3NlgCPXlMlqcnb29wGHGHN1yk0n82srTamVuW+jrjFo98810Vi
n1pLfQxumBzjbGivDB73HfLfS18iiK3njrEnIGoEnMDrZ0c/tCUDUZT9XWve0gnE1Njc5esOg0CG
3DRTD0HszRc3Ar9FFYKbqxu7XWjaP3w5pJeJ60RO3NpFudxEIr3JO1edK/axHqECl6om/VVRk+bz
DCK9Jc+FUfdIkhRJFA5R1OXsmPdO1dc3xRLqnYy45YMi+QHj+2Vgknp2oxhEQW1V+x5IxMrO/SNk
lO5mTIIrAXsOWmGA6dJF9FtDXOWJoouDRJi6Vjzgh9my7+Yh3nfeTFhA45iHgSAtmIBUQSGcj12R
Rf69Idsv1AjWhpw1TBuA0zetQZSZQ4EDkKGYNlXGEiQb62ZrB0iz8OBcu2BByxQwFjOEvXZqksnW
QDrAnOsRX4ldGlNR10clTsU+uQMcOBz4sl+xHiGpW34kESzIzmkPPvF0XicHZqFmtJyZqErqcxbI
9pCjYtrFGoVAbF0Ksmi/hTeEHJC1TdLodkaP5RUuRQ8mT0IUGX6QbvqNYjY7ZAuZyl90MCl9BFEu
Hs8eoO8Na1pPJZBvwoIVbk0CTBhBRnQbxaGVbzlSqgj101OXcJmMyDqiMPqY6ouVBc8oTjKm7Km4
MOWUB5ATwzZt1DUHOHY3jq5z3xets28DD2BT987cs72UJdacPqp/WIVZsNTSwSYj62rFPURdeh4/
dyD9N8wS07PnAxnOvXamg8+aG/wMlCYypKdL5cYIDHkIQ69cW13YvEoubPSJBOYhTcfICB6+wufj
mQYGb5O1QVJMxMWbyaGuK5a0GVYMu24A9JDAQDBRf2nwozEPzx/ihGq5Fe2wq5GGVx4IGthtPU00
UzTY8sxNZsEO25gvZAMy4ypnf2NYYbbN8e1tBtWGRx9z04sDxAPtiXLSFlEWLjS6UpZTM+8GrvLR
bEfUUDbfHlguHMc+mDqTjPZ7OSB4wAB+me34wWAzfxMl4IFzA4P7UD1UwiuOSTu/TbXK95Pdp3ur
yH9lcl5uAj8s95Y7lxeLAXYndMtOppr2jamKjZoxiw41ynKh5um2bMIHtI7dqUHWXKPeosM0zzV0
F7To/VM611/utQuhiKWxe5823tLjNM2T0+vvZUIaJ6M/ryo38NXIO6EY2vWV+jIoyjHPv9ronA5x
CkkFZB6yNuOFb5g+LEa2ZPsW+UJoAzDZvdLHkT3cy2PIMDhjLw1m3JrWfuje1CwjpxK4iCexmPRO
c2lEFd/V0r2kS5w3ZmC5bR/A8+6yitiOuL0NCSM+cYThswLNyWBKYetqcOVmYOYwgXTDhw4KZp08
PyH4cDhYesb5sHFYQq59gYSr9VuKQxR8jTufTTPiiSQxNrDo0eumjgSJAqV1CFrkpWQPUA5m0D3n
+ZKChltZdNN3HhbPSehdGyc4Q+SbM5mQsKqu3Ko+/7ICKgcjRJppWNF9hgf97AVUSQnSW2jrJTh5
+pWHGFS/XZLmrYxuNwygBXtZvBigFNI5+V7Ogui0aVUvwIN49tsFOnogV1BstJs+EYMNzmlirN+G
eIyD8T3oANY3uYYJDfW2IEahaveeQs1Q9Ea5qgX432EgAyCdDBDz/Ql3GlYWGOwRlnPMOJCAq5eg
ceiVPp0uyXZ1YH8bof6NNDBb7sByxykem/aO1DjUof6Q7hrX5h5Uj4CTEWPGybjp+YI3iFMobx3m
/m7Gu2I6lk9Nc2rS4NNmuL3oC36YWhq7aIKVmiyZB0DuGAS3CdmAM6kwMq4xrYovd3aP8+yaa1GM
pI2Znt7iAeDQTzkPEOwi89Gfbms8dWsPzi5SP77OlqJKDexgsvJeA9ve0nr0dYXjBo2bQwQlhLnn
Go7qKcCGXZHUyc58J93qgeLMg1uTFBd2mFTGMz2swnsYxf45TUPrkrnMlCFQHvIcUzJRRsM6r5cD
r9GkuS0lJbuJnEab7eFMCIEfQ5fqO1TKdTrAt5u6jRjkLhq8Bzv5Ngyhc+o1VX7OijLTvd5i1Zso
2rGdRwMa3aABiV8G8j7HLfHeVOm7zNDT2J372qfNu8jCnSkj6zadmvCxB4WgFMGREbOD0ksPQUyQ
adiZ3+1FaSkSt/7VD3ni9XvqmvKtaehGoe2g/coD8klzHhVuMB7iwWclbnfdNuML3og4P2VDOu5b
d3AZtzNIYYiPHWmkJXAadJLajJm2R17B/HiYrnHbAeMfXGvz239aoTdd7dpkRBQWeG5j9it+iQEE
af5jG+zj3h8+oUmzKmVngUf9AXDdyfBZLTtT9yhlx5C4OSWqFiehggdNQMLea3SxJdaZ9CEYX0xF
qWgYoLt1lb3bNBmmswEDNHy50IV5jNL/z/sKse3JHX0M7ZCxtqHKz5Y5lAeE8vjEFmvvRFGtqtto
DoizYj647pV3dIVRbXXHxsUAJyCRKDDY4PFSuFjcEI8J+lmj/Uoq8mJKdbFs+0YnArIdA7sjQmlu
9mOpyHsngMup/ZPbcclOXVrckbe4KiZwR7Xp+wdoEAZMSSRGPhR9LVFUub7pk0A7n0cL7euMD/hJ
FBJK6VRaYLEAvbAe5YuZauMUC4JJDcYqS7yiuDUo4lag5ZJ9t0RWms7ptx9oKst9XA+PiSO5LQCO
pOUlCTZfpkUTm9P/uzYU7C7fKzU1CQ+R/9zP8v+gWUUGpu1Zf4kr2le/Ywr/4//4O6PI+cUKPNcU
wg08728kor/5U6T9C42Ng/oAM4xl40z6hz9FuL/4AvowyGBSZW3Phh/07/4U5xcfeJFg7eksYCPf
/1f8KWIBEf1smlremelZvhO4nuTZIX5vmrKkHko3J/4nRfPn+NNTqPS2D8Dc5yAHiwHRkANELwuM
95blaBPGHyR4pURWqref/D1/Nzr9j7Iv7quk7Np/+5//wSfz2zvhrbgubFdvITb97FbDnNZmxIno
7ezwvJ+d6GvglraaNFmVf/1Kjrt4bv7wqbnkJBI7x3YhPv/Bk9N7Llc3Y5UtHiG0QnKYVjjL5J51
Ddl8dR7s/bzAK5FaNDzLEDl3jhki5AvuiddyohbpfPtHKL34dqx+FaPEwRt3xZ0XyC2lMSV25OUb
u0ApZo5JtY8n/yCIaMNd4uDkNDzr+NsPldsHYlDFwciEd0KFtPG6UN/0pUMItNnKrReX2G/SmLDH
pr8kvufeLhrFLGv6Q9hmKO4DdesOuoPiNjk3vtOf5qSrPzBj/zBdzZ3Ocm6FCOI7wd3kphtD/5CW
xWMBLu1WA0vf5hHdbY9MZger9hs+8hhFfdKyfAZda3Xda+nP8X2SeN0LoDlLtySqmcm0w5haXVlO
zzdaq4JtfF9dsZX496QI5UY6nKpJX5XTDlfMPxZOQiOnnXFe0HuDREi9T+Un8XMwnQcWcOh+EZ2B
OdmAso5PpTKi01iMF9kr48DhtQ+6RG8QWgw8I4WPJPISElFKSfaSEBQidAfUNwtSwRDyYfAYcciJ
KZuN2tSrn6suyM8t+E/cetmN6dHrGAi5HZd5928/Rsv1j8Pyw9MBEWphtaC7SCqU2a2yfLGdRl6/
TYn7Gd2mX/dNoPfRUES7AgEBSResBdHvzCeDfLglGQn6j0WonB9O5oaaKblIC1o0q6QNMOjmbsBg
EkVlfzIijAo1joUHb1JbFFQVH0FV99kYIHhvxWMRs/LyBgzySDXHGzNsge/DttoG+BbPOoyfswpg
ZMqCh1OUHkhlyQez9RsZxdhzWCNxA1iRngXNszyjPXqSwDJWnTTYXCvjaSxLjFDJVcfx15AS3Bw3
5RYsbrTTxTVL7fCoUHUOZvoe9GRoDbVzxTBxkymMyF5DaPAIpN+JNFfq0J7QtCzK7hBFdLR4QZDE
DzOvBBTnyqdHjRqG/qIsPJenaQTahTN9m44mD/Z55VfRR0l0vbDTr1ACnQ6yl8ozP2oKFSCZSwYi
Eo5S3qB5e2kVkiYVtuQyyAvONZsTKb8JrdreGR4vVNbJhz/8yMX4vbCQS7GJW4USuSLZUhb5i/SY
CxjyGQDwG24VAoRwWGx8dn1WTJhxoS5BpR9HaLGzld27sfpMQvHK1hEZaca+XMYfID2QmhrBdghB
9WaRde09vkOvvJ1qaLpdD8GweV+O1m8vID0OmQgKNlaqPCBtM7ODaNInt7Cv/uR+J3fnEgFuzZvx
xRTRlxyMJ1PYV7dPv8oU14Ju7+vMhKwilM1duTzPAydlI9PX2Yf8EaO08BxSiyyP19jnnr46CVNn
J37vqwZNo9O8WRU64uDLUkwnOMCgdT4Sdi090W8i5OjiZQdx6eJd9p9YcyspL/5yHhmDfFIuRnUW
S1PGKeBGAZ0JWRZt+WoYryJjPGM/pzU6kCh3NokMn5ZbODaC79Xn6JrXIQvu5TE+hiai+q50Nl01
vfa+vFkeKVbd2BjLhtuBHTH8pIzxcfPmmukX089bm/MhC5LzQLAK0xfaHVGeAUclgCqDF+dbNRWs
McIn3/CIIOag1Q56KMSJqCzaVQ2uboUlmA2q0xJL1jOkl9CUmcZPA/cyj11j1S6RLTlsk4jdAJh5
az9XXX/f613BzfdWqrC+E2jfKmKzLga9BdyQU925t6r+IQL3DkvKNSNnJR3vIWO9DKO5a5vgKWQ6
mwbu2mJSqyJMeWhjvgRzEfwwnDvN6I8EKLlbRxjXMkRMZSuY4d2VmNND6KjT7KM/SAJQA73jcyJK
TCXhSQiACIUnrj3UighHdha3b37I5hAe7nKwup7fO+fzbTsyDeWI2CwZx2j4VnpGtjWs4s0nv9rO
s4+JMHOKR+faSiY0/pD92kXFmbd+NBtCW+r+aCqyPEkH5fZGq558tOa8x9bV8CqiNDdqaN6y6VFH
4qkweZ8E7xL4q3Z14n3kbX9TlMMu0N438HY/+rH+CIXzpHqWs76DSATUzMUvrftBDvdFBFsmy/iy
xuXk4ho/Ipq5NmaAfZPPU8riPJB/slJI71xtbLMu3AISGldDWb386+Xun/up/2uF7O/+1v5HtXia
2/8PrNlL7WrZ+KT/8xyNfZ++N+/dzyka//i//lHxOhLPsydcR/ouIt1/d2R7/i9cDGxyTBeFFF4b
qs3/48imDnZtLNdUgH8za/+94rXMX9h+2r4pHFh5IhDOv1Lx/rHMpLRcbOIIMgJB6S0p7X8uM+nl
Bg+Itdx2Lqah1TzTKwaTsjYpNsR/QmDgg/6uzIRB4FHf48WRyIbchXr682u1bAdTHZXedtJ19WHU
izU7mf1+lXUI0iIEPPufvoo/qaHFn72ix7H3TdMMgDUsf/79/QHpIhW3+F8BplO/z2DNSzEG8OIL
M4/XvREXeD6lXW569uCvaYQANLZTpnYzIT0R9gZb7EuY6sSbO9FJAN7aklVn3hos4rOVGDN1+Sdv
9I99x3JolsbHxaFvSlMuMIef3mgqDaLkxhJGjDSCCx2Yt/e9zrfYdsrqrLtJLaC3YdxLs2mX6oBw
QYOv8yHq++y5rMDHII+rvv76bVl/ZEj89rYQJKPctcHK+lwKP78tGdQwD4PJ2/ZCOZdOQ1pfa6uK
vzzdJSdtGcHRLrPhxOZJPxdd6m90JP1DPDry1Zqi4m4aY+7P6saMjSt67uoYBmF2CoeemTgrq+wT
NP+EYC6tER9aFXJzke0LJsQPf/1JxIJT+A8nny+5bmhlHJ9//v6j+Mmsza633WWWGZ8bnDs7ZtTi
mIs4fKmmUl49LJNoSMu+eTCqVn8ST8wMNy9IEFnldf6Y6/hsthVYQ5mvfChVK6eP3g2EIGt2CYfI
TO8qQkSSGZqBiTWfVABhMnWVyYWtT7FGPXGPH2oBED6njiueMC4eujI5GBNI+LQN9Fbh22BHX0Mr
MNcdT9k1gnY0255/auZk1w8nN7gOtf+adext0hrEYTVZj33jnaahPPp+8Ui4Hiw7UpYWN2nt7ipB
QLOD4L/Xt0kfPUH1weCb8yDD5FKHJ+zVHv6u7q5LzLdWyHFNqAaA9+l7pJdszVZjaSxg6/t8aavI
nl8q1Z/iwGNCx3RROh9FmH8CASLbPn7ConhqVbuGSnK2q4TVOMtlr493ymxJ+TBtzFDjp6d5cmsb
8H4tsvM8hw8dT+EV23Gm7DAoMPqzmbVybV/svse+DBKYAbLobXVyvXq+MGXiOsWcZ56EZ2GNyxJF
WFUJWbj6G3Hkd8CRn/vw5Xb/xxNHos52bOYBwiby6PcnjpKwxtx2crfoLQoSt7JyBwPXPOOq3NsF
W2+J6QHZUwFgUnpt1m77JtdfHh7Ej7FG/j6Gg/EZmDo7QCqKaCYUS1IXjS4URQqcKq7aw4Df4y2a
y9zeRaqYPoNei8eevuvEwt14E3YWnc15ava9w+yLuX3MNox8s5OfLfq43jP/2QXzJ5c+96Hl8ecv
QwGeMr+79JVvqkEul75dB9PFzZBtrFPLcHCsVs29MTH7r4WwKD7zGQJt05yLYGa7zvxbHcXs+M/5
0DZfbmiIj7++lv/kpu4zEvEtvgvPpMf//TvLIzwFuavdrfYtd2031VeMmLk2h3yjx+if3Jn/5DAw
DGJEy4DJFzy5fv9iVQxF1p86dwtER75FDRivyTbzw3/jI/30Kn+4OTG9TGDgNe4WAGDyw6za6ty2
DsGPNjCkldOV0+6vX1Asz9qfRz4cP6gudrDUED5Ttz8cRM7QVEFDcLclk+nT6Gc5HL62x707ze6L
XzkK84324Xuw8HyzTbO8B/LWbP71txGwsyIqjCefw7/+4fAa2lV1TMlvROAow9F7sdwOi78XFOv/
Td2ZLEeOpNv5Ve5KK6HM4RgcMO1iZgQZDDI5JHMDYzKTmAfH6MDT64vqvteqstVdapkW0roqGRPg
+IdzvrOEEG+HeAD05w/jSpbTc96Pf/UOrhO9P34RpIhQS3keuBzJKk/9OvEzMQCtIsPMuXj4dUgF
Gu40OcZrHqcBVdA0b8KBzsLPRueB8F0UoIvdRbtwCKCL/+uv49dijM0AczUKAFg7nF3XMecfH7eL
u+R68LnEkrjIt36PgANQs2So0zh/8VK/3kSUGRQcLvxAyjHbC375/ZMlQrvEIhAhLhEaPVi1G0x0
053TRcOBbyn8q++ZZ+wv37QvPE4U6j5OUXyCv37TEwgajHpTxDJIz5cudtFbRWb6agEx7lYFoPMt
ekx9w1EKUEC1A8m5fbsBeRNtbQZOe2qLYitweEKqbadDn7cCC1KIGzvMl5Nd8UwAqo5ykOMjw7Qz
i3EL+hDTNBESH7IpqtekK4N1Ja1+ay+2i2YgnF/mkRmdsGwsb0CVStQlctF3Ew7PH3xDCfSAtvlZ
9o77Frnap5XzfvajmD9Cy5u2kwRYUyw+C3wL3RuihtqlOIi5alq0EFmfeltTeCVACKc4L55bHV0H
KIVt/GhAYKR5J5m7gD4CGcBwq1t1Th7cgTkkhthma9s3pZsD8cjCm37RmBXxP8JJzuNZPddES1s0
iXY6roByElJENlB2FMVV/u345ICl8xZd1daEob6ZTbcRgxMwS6UQfUllne8md55vhZfUu25gc8+8
yH4hnM55GNOZVHI/coYPDKY49gJAzIxU5C0Fw7AD2c++N0dVtEpBgANj9ghjC8r0YBOId0ETXf6o
2Jfem66LrzGTec76KeoOTeFdxyqdPHasA79WaAFeK9kBw5t6d37URT5C9C8YhZlYJN66lHresO8T
z2nP8NSJ5uG5kQwVK9r7p3kx9QEUW362Gh0fFtNajxj30zPmKlJWhBQbG3498lC/OUeLNSClNYJV
a2C/gyptb5BxD3fFItEK2QB7rGZ2vpkB0ao7qw5fJ0CdeF6GN6YyeMUZDxzHTOUUVXn90Q71+CTD
Pvr0W1e/AIvdmGokLkT21uvgT/puQXn+xaqd8a11dP9hGArLHTsuTTI4QDashDEgWuCoYjvZ6mc1
kbocxa23i+JJrqa+S96MB2Vu5XLZ3gEnRHY9F2YTWGOxbaJKrplvZbeTgYvahq1/EKCKbhQswbXn
MJ10icZ5C7WznBqyQBjzOMtW2Mm0G2g3UCUFgGrbiePG67I9dsNxnRti7vjiYL1bLsAsacUJjg5E
a6Mh0yR3guA+6pp8O19jbIxtvLse/TRgXcBAXe3l+6pxFhCWbnzsGMGhqvewuGnyrF7ojiuk5Z69
BTAOXz/EzIeWXp9rw3Y79EgDJTSHF5Zl81rrZLxoQlvWs1dlO8/tZtgM5MgE4dw9J7EAjpDM6SVd
ouLBVWWxm/zO3Mq4/4qDen6EUpPc1A7gaHIZg22EdGzXgAVZzZaRH86UUREH5Bj3KaQBI7r+LNHg
4orgm/F3NcDlY7+Qmb1CnY9dsS2ZjxKoUOwbVpZnRxgbnUIqf+S1FT3MQYT8BAZ1fCo5cedtkOur
uySud0k+ExI4tCQmuxpbQZL7rEVleijSJjx3iRnvsLoBPmkHp7tPbNMwVCza3ntiWAyRq+kTeSB8
tjrHQ8ieRU7EGU3OItdD7kNsoaVFi6pBI4hxIBfNsbh/7FTv3MTrb93Iltu6dd91lYk3gBzDfQ4X
4wYYnHqDPdUe7EilL9jdyCCIOOLg+E7jZpBWegKY1e9CEzDf8pvkHVwBVrOCwXukl+ho8l7s01y4
7JprNvoYeIvTAjdtnbe5uOtG3JIbn2nyU9AjjPUtm6BcWQd4oGPn0Y9z5IBtMZ9mq4zfhalL6kqT
H9PG01+NQgUSysJ+HA1PAQt1wjZPZLZ3Mcp+g6O0cIW2M3Lwhni8pQlvSgIPzh3rBPRD5NRWpFJ9
9fp2PBdc2m/wtsE0slCndx9lzWjNmcjXS90tDxQaNpumro0KonQ1TKrANhz047IZ55pgcdHsS/Rd
GPyoE2iCpug02gHhO+AT6AsbSsOqRoEC5DjQ+6lI9dUv43540GJuc7ett4R1pLeLPZc2pzyDumkQ
8kmxV9jgl2kPloGdGGoktWUpmMyPdV0dVSfgwlnkSpibGTe9QC6eV2/AxoCxiGL5wY+1sM+wMLVv
WI02GKGJX6wC8QpQRkKpz8dXCwkO+FLfuTNOrLytU7TVF5/hxlYPSf41L1P1OTqjwGVfksYeNw26
nID9C7ssnoV5Jp5rFlnnHgvMM32CjwfLb5s9ojVg0/BESbd2wuhFtcp+bJ1xubWJLT4CtYrujDHd
j85LRXnVKiVPU7XEF0u43k/HiPCDZVd1BGqFUK2Eb2VHAZI2v8LSGXs+g9p8Wt60ceZ3x0TVQyAq
Fq+Izqc7g/rwxrYMxBPtjVvDr3VbTBC8kWdZzQlFC7nPldt/VkxcWDSgMHKtuVhLtTjRxo6rmLTl
ot1VYgi+0rpERCy4sLNcOYkT9xJbkclyK0QvEm26xmswawejSYV1gs/ckI2XERj7ljlp9TIGBMvg
zK5Bx9WexW+Lps/7Mg29c8pFCuMFAetOlGg6GsLuQWqRdfLmVhUxbD1mLMRg+XEqY/eJ7PTxAiYj
3Htlz1omCUpeNFwyB9S4pSmPtLXcm5wB22ZBYHqkH5M7dmrFsYexfNPLFM7HVAK7jVU/7HzHQ8sv
pMLyjPCNVYakx7jNg8LsUm/SPMGQ++E/LeY1YQH60Zi8/HBLVmeVNSSfvV8OLyoC87+KEpZyq2IM
8n7T5wlhi2HkfLbgeWviny1zq3C7ArDGc9Lje/6Cr54MEfSyx4JdAexmXCb1KgFuzVsJAqR1BevW
dYAj/cJrVQE7bZMDjhZc0C2e9kMppulnrpfuHZgrsQL+AJQdBdAhBZ6kYBvqjAZZmk2Np/bgdhM/
kheFoAzSeXqxqZghL/IbVm1gqZVUUf6Y16RiNkI290K6fI6+ny4lHp/t0OjsGo+3TD+MIBYdar3P
TqLjO1yKQX5b3Ib8Nzs0Klx7JTLmVc7G6BGALE6LZZSXtvTGZee3s0Yw4LjLTZgW/Y5cWh6IqYtm
M5wAD60sc43ItNPS/VrZTvtS4CY6OTULJm7iIn2qqXyvLHkz4Z1No89e5s03HeX6skTa3VNlkEXH
hrAGOiBAXnoeoC8BHPuJIJ3+s7aLeh9aPZ+c2u4xK4PgfcZlQlqOTr64RP9sp5i4igK3zAa4jbro
Li8/abPkecil5NwEV8tfiT8GY1nfyrhOvgxTqT0emDY0OQR76yazwme1EFnckNnocKgbvckjCzE6
IUzoqybzPAl4sWCGSWsMUsFhAEYNE0QF1KFK8kMSB8ttgdjwbC+xfqhZueLRhr/5CgfQv0sm1b01
hS1e3cEEH/FgEUmoRmxqeRMFxUaPrrUN3Lm60WPGVksMSXo/dvH4krtMTQwplsdu7sQFfkNC7Fqr
H+yFJ0Xnz0F8w5kYnhhnis8mCCtgOlmVPjhcWQ+JpdypWo3TPMbXlB4drPC6shY1FrfIuutAWOnM
JdPEEYPKVvA6Rbi5rnmfB4Qum4X69qaaW5ZCqiwpXm3tjPf82OHrJAN+QxGL64kKc/wULELCCCFK
heVroLgdkAncTXhkvomE1Jbj5MLU2CZ2T9KSl7pgbvGdGqz3Tvlq/H4ecJ2XwHpxVnwUZRlV28Kv
cNkEmlZ3g/mLOi5wmjzaBiAksZsnSQ+n0EnEhgjSQZ9GaVNeAgXTj4wGIgPldC47Bg1WOLfLEZe0
LyEN2Qq6x5xf5a1wAqx74TGRPk3NaOJb/l3+kpIcRUjIWPfBavF1RpZvlMiayMo25n7W9qHXE4hQ
vSwUXkVtUJhYqiF0MNRRucHFqfILo4UIXGLqEXjlxWqjfTU+R1FXnlGpzk+FMP2lKcCdTZbwychS
IVLPHu4SeGMantrHG9TWUfs48kvdRlPVEHY7q4XV+DQ6t6Uql1dZud1nguTnrkfFjl0YlMpdQp8q
6OXjAfIWjMBViK24wsVQBu3ZC2L0l/lsqAhFXR9HbxS3rYpKXCAIaCgLo7pBDu8m92PooD8UGBBW
atIBwS8ttCDJ2fRa+0D/WSBXCHnrMSYO1EXultAhdiCWmhXHU/jc6ZAfE6nYM/410KYj5GzhpzX2
d2TdG9ib3ruVkZpUyXrrTF2yFnCftpQo4U7Y9ZvSC0kobm/2kzei30tD5C1OOIY/zYDNIaeHPQ4B
yee5lyONa+LCwwHUGrj81cJjv9Ryi5Q6rBgXL8stPrv6WdX+eOizCFOuznrKXx5rn1XhvqvJxiuA
U+W7LxF/dwGKhmmqe0D6aX6Y01RdRM4oi4eO6MJVNRTpYzm2PDop+2wiQVuA5giqFg5LMy4EByj9
XUTO9C6g9R4KvYyoUnuDumMqSWFs46OcIW2FjGh3hYjwtjQZ7wpp4G0QNuGtzHzrp4ZzEK98aYMI
Ybe7U1bf7KpShBlpIZH46IumPs6dJOfHq8vvTNojMojhk3Lap7X1vchSDnmXpUb4KKaUmCpiFo2z
8tkrcQZ47JdDN6TT1mbBr1wPG0jx5WtwNczmzjQQTEu2TVjLioYKCvZjMNg2PD4+ooU6Ns7IbOxH
8pGsHnhtQZZktCXq/VO5WQLzxy4uQivna0AdduzaNFoFdspthG5oG0zzvRvXP8bQOwy+G2wEZr8b
B/c7XLUoGNbIovQxLkMapQoOIggt6gi4G3EM/T1wPL0hAob/jUyYb07Azp4Gst3yKLP24LjGtWUg
E/RFhWt74tHN9T7kzplI+PKzbAOyiXoESlzz8qk3FjCIqxfEdwLiKFXU7yOGN4QuxJqMAyQIlBkF
Zs+UZz4V9Ujmgi6UovqKy2Er+dnXc6PZvwc809c6Cto77BndoQ0cct5C6Dk9bIX7qiTUouPQXbUw
bl+BWHoIdz22QtvYg98z+iqBXJNlPJHAZ5BNodr9ZGNTHNgWbIwwDEyUde0Xyu6ZvYVP15jqr6Pt
Z6fOCHWKudi2fTiz0RgC9uWr0ElYKAxYDuvVGJATBtbWhHvaZjw4V067KOR8npxIfrZEZGAkHJZH
y4rVCwvTulu30TLMqzooEJ3Fol73hg97CEebPD1kVBs79e3XltS6eyx15hkkdP8N+U68Br7UADPE
gwcfqaz5NOkVz0jPEyWbkH3Bmgyk/hltGv4QK87sCNfEMh9Y+/EbABRoSojP03geKiWJ7okigpPp
bGFmGMlNEXqT9ZAWM6jqmpTkIs2XLyJv4outtDraLe+OMkViPECFZz9fVyyrJi3rna5nPFZxn7mQ
S1qbHVE+i9s4TsRjQ+0H8c4JjjV8hy9dAzZk1fCZ8N03F9W6YGGsnkC1ygkH7ImRI79Xky9/AvmJ
v/hLWe67viUFOhq/Ezm4nKbKHfYjy5tbMYcQdj1lLk1fNvuwbMUuS/pPyyIfZsVMfD4tGU4Qmbgp
XSyW70o0yaUra//6IM1GYIiz+3P25EKQsDfeuE3IMyoY+pZr1w/68xI57sEavORuIA7nxU/D7KGY
6ua1lcRUricnv+4R6mBGBujM4tjrKNo79Qh0NMSrOZCJd8f7jbl8Y/GQWe28dnH33fclpJ8RbvCO
XpQYuSQLwWD0HoEStn1NSfLYo4FAfSuh4nxyeQR07FlIqZBqn9Bn+DdfPBDtK2GY2u6moMLSSrtK
GnYYVs1NBLdwNxE2AMHQSw8xrcXOXWZ9Ttm7fEPM7dymNTQYdPME+Rap973mcfOlZIj8nSFBiq2z
HQHpvROVNKrnYg7lXbCwSanXC6RBmOhVSmmh8yKQV03k9ELzFmJ8TKCCDAr2CJy4kJXkR4wvfXpT
krHpOSARRW2pjLrjLCEczgFQueuJyUnlxqUiFEG77Y+UE+ltYrt110Qww0DsAFB3wwGqHuar1dib
uNu6sKVImu+chDDszHfeLLID9Q53AO5vdi6bhs7yBTEo56treUh6gj55Anyq7tTcVV+9eIq/t64c
qDhqzU9vLILe8tIlY4aZK9eRqI+lp2W/IgVzuBkgGOxCbWOrcEfybzE/+fVDjxqDEfG4LMhHR3Kj
6gSATAab0VvHQwN5OHX0pe/j7h5xZnkqIhW9VMPMipXRQ1Xz+CKV0ouH9AKTpf+W2lmHsdefzQl2
u22TiNi5O2Insq8DuUh7R0MJiUzfBLjhuwQsXgIDfwohZk4MTlIG02vOop+ZJPo85HhiUgA8be4M
qYUeFhPLZeQAcEw+m8xz0PBmnfjeCB7HuphJEUZgme/K+rpj1oVHmYPo6VQPU+OfOE4KWqvrUVl2
cXTvzEn3kdrldKLzjM4p8VPwGluCqlcpeJzlwbJMTRCpcZnpkmY95yRVTtbjzIaU9dFIcUDOmd0f
sbOWZLjOy0umUwYm0mQfUT3BdOrQX22w1KTHyOfZymEY36ejExFSNg3FjiFLY0iVqA0Iu0zqH1nM
FQzci8xtnqFBDgdligw0UYpcPfP4pJRQt4p++Vkav2v3WSKXEpa00/AGFoCvwBsfwji8/ojeEpgN
GB3aYbeclsc8cvOrqKwDK59w2Qc5aLVVhbsUiVqWfZ1UyYhnaIonwmFBbVa9fqSNovEc27Fc+2WE
aWGsQoJttXKrcSPt2tvN1kzvGRue6jn+UgzM5J+uCAqoscoUdZyChpPuZoimMlvTdqfvHs5mKqQp
cL8Skog9iicpOPQp76J7OP/ceEFpTnFFVNe0yPSRJcOyr9q03iaLgUZcGnk/2DOmnd7ptsKT9sVr
ZPsisNdsAbJ4mxzQKAB1h8sviYDk5swvuflRvZV++GXsMwZajARos0S4LQlGXKlcX31B0D7nuqV1
zzV6zzJPOPQHreBqOBC9mpJDa6wsYn4y6wVVK872vjTc0ZgR9xNhJ84Wv3tWbNo08b4svS6wWpGt
MPYpaI20cU8zc9/94ENzytzeo/Cq5dH09gBqJEnJDbCK+SlrezKzawHefz9VKARWs7hGYaHaHoqz
uc5x9WC5j94Y0A62fW9tmDVDkoKHIG+toKCUmGodvBciZM04CLd4B7bPcJic21xseq2t+S5cWEZg
xZ1IbYsScY1Oi4t5hdGvu0Dp5gqfyiC5sTNKdYXvh7gypjZiU4f4qzDyK3WBnBreks4dHVxKnp/T
3ON7lMp6LKamtcDV2N7XoVXOpQRm88VtlACzM1mvLqYobESy3YjFt47UMurkk8O+pn+AFF0QLLuf
fVCglvLaVySq7c4NQOHiqbOxWQqrvJJ+7S8hZLtNE4kcNNYyf9EV2MssLJqNXMYFpk0IkCBQxc6b
zQQAqKdAjvpiOva5HZ9idxk30FP8rZuR4cfaCUJ+6o4nq0d6vQpbDgMr7aythfP5bEY534ADs97z
OPZfRF62BwzY4X3cLj9aNnDeyiWv4z5xAbOviN+6illiwDJzq7i9ZEIu0uK2b9Vi2Z8wJL8snZge
K9VR/GdGYldG8jw2qyplXjypUfanHETpJR7jfEI54ZPgoaRoTj0IbC6FJfVeEUf638XkcAGaOVT3
PIiRpngJbsGAuvQkGoz3Vea5B+EztF6111C4HHnc69iG9l6qzmxlFb0VNaBDG9/o1DYnAOktLsjM
+Ctn0CNwcf7+zTzE6skx+fiIFRCiLxzSr3ntdxcv9im+oJArTZqwMGSd5a5kfNyJfREn5aWsYqDX
WmNxH6NupyekPm05pjsW7c1x6sBrmEEUO90mV7bHqEdICkAEjljwvFPu+9Zl4B6uWJAt3Y6Mreal
xqQ5rFxoJmtuYHKGvX7exHk0PDh2LE9uaHN4lTHJUQINqh/G/vc+zEnta5PrACpLr7xKMVUOKygQ
AnPazft57Oc9g+5yd90j3zSjSO6rVuHCVNfDgvBOmjzs2+9gRipMxoP7ZqbSPAjGjxu3DdHrgMBR
5Bun7qd2hvBVhWH6kyA/C/C2nv2D4qzfu5oAjtn21bVnukINwUu4di9RN2cWWvCY/KIRkRSncgby
LupRBttl9+pVC7ulXOI8dbGV/felJmC8napoG+LX+IbTQZ4pUamZFab93vj+3/KV/q0kov8NTez/
R2pXG7kpioN/rnU9vjO7+o//9l42/+M/Tu/APdP2j7rXv//7v6te/d+UYl0e2nS6OEKuApP/8nmR
Cxg4AaHwwvVJg/8v1avj/WYjefXQpjA1w86FhODvqldH/iYVHQghEa4jfN+1/x3VK9awP4kRLGmj
OkHPw5/5k8SikigMkXMs+1YauYN8x77bTZpjMqTjuXFznkOkQMffgsKbw9Uw5slOWJrEZzNGN0Qy
6x3EI+/M1CnZlBYA9cpkgmSAutzCYM1wI8igVBtPGrMLFYxNK6H/dSifwcs6yO/rfr4ppULHzrjg
C05PcZAdpNRl8knChYx8aw8yf/UWyyJvESq002X9ugjUcKSKCW+qhU6R5UO5LaukPZYpkbRNndpv
4TWMl+Q7BSFmvmb0plfTTEByOr5oInwr4Vev0xRr+9q65B8sTZxzCjncYpCgGAmVmLh2njXS6V8z
gtnJAfnBkEJ0sM8Q7GlZOnPPyp8lblvKPfTMH+XU5Wdi8IqvVtUzFlVVu55/TyX2A0bTmZ8aHp36
d46txKPazOfQ9hMsR8rZN2wksFnkhLaqZH4aQEWIUxd3kcP2/RqRjM4W+7RdyB7TP/V1Ihmk1xYb
OC9TzXcohlcgM5Eu6TV/ObsmMYcdQ27IHfmrXY3lR8QIbSvcRn6dC7t8CSSYu5UqShJji3DoUfhT
XpKFW0UEMoGuIfynSRFc0igyqAHQo8xd70WutfEJgLu0nsdoLw5794WSduqZDdreA80iseOBMc+S
mRxbTqs9ceHV7yWiFZvWpe23XWusQ47V+sFRYxRDxSE/ZGxsc7aKemm3Y144D6QzlDxeQt3EzyWK
Q6wIKWOnNYxU/g7JKMRRJ3gESAbUycUjdAkiAsqEVd3UDHQXZUlAoEXZrCXrmBNNhMfZrxuWFJmo
34fMDPY2thlHrQcm4k9V7FR76BuCLKKGgKo+dlnsN74B4VOGXrEd7YSXt7kakm00afmIvjF6DwWz
h9XQe1RrZeplG7+kNrm1UHZePNVf2Q1hAyt2wK/I6tu37xbiR3ZBGKUfhrHplrE8XBjLhkvD0rzl
0TXWVkZjm6Mq2HfoCX5GnsXub87zFzU2TrAZdCZ/uoi0Z8LmvFpvWpPwHDH+BL61i0s9f6eaDZxN
kbt0UgGUOtQYI0/60CuhdUlLBe7Fb6wJQu4ULPH7gEvkS2WuyzanIc1y1XtdJbcZl0yxAsfXfoJu
qm+sPsUvRuYwhEYdX113loi8oz2rGItbEYa468aR8q9dum6FBTp5cBkaPbahR6zrtZt5MVYWv4N5
Gb6Rtoydi1j5h8Fl1Fy07CMqZvlXRlVprZwlkc41c5cvfaon+xQVaRkQOGEFezhi4LBRXQ54FDMX
GxSzqbvCwqnI3MNK1ZqO2PkRGhn8TEMXMrKV98wdLT7Jxc/kcIvxhpK5rHMmPnEMj5CBZwn6BoP7
OZ+T6cKCN9smhRPfulNLIBIrtfTAyLN48iXm+DpSdM5NODGkHhBR3yAgnK9AHaIxHnufGnRft3MA
iXtIlndLIfs+0MGmZx/TWbouEzV+QMVh+CblxAx+yZileb2+j1icQzWpDXvpRFtbzUTuR9BN3lNB
q3xfiqp7A28gb6Z6UCwQpgWdmEWwa02+gYMu6bkH97utQrv9wBOVHYYlgSoza4b3qV/nFRrp3rDW
KPKbhkxMZqolFlPKywNPp+iyENp0O9SB2AN3nkj2sefXKMgISsmn5sSzzP9wydt9h98BHZtcrwV8
V0a2qEUmLGlsTEOQoXIZsFHCFgmRIKotSiDTPcBgJWFKtf09A9v5QhS0uauz1oMw3XkJ1+/gOk88
Rs2dvUj3m6Cyf14EwDIV9jkoZO2L17loy+IqWNdEcBi090Xm2c5eAim791Iyt1fuBFYRWEBcbz00
wpuq7cmicyCne5KYjlVIT7mrfFSHVwGCeiiNo26LdvE3yJXVWbaL9RgVputXJvdKcjHs6b5Pxu6h
w1bK7KazoNKG8XOU9GSpoF6ZVuRktT+F56TJGcXFgoKj9W8G9ObnPme/tRJ57a1x6fWHtuniLQlc
1qrphurcdf34ylAr22HvFReTNvFbM0/inpWPd5NBdt6KcBn3TDmaM2o1rE8x/+SLM9bVOQl6s2U6
TJaH4L+tvM6Jv7i6TxOqwLr7JnUw3cxhUiPjZ4aLjlTH+Tt8UbeFNiHje/DXTGDgQ2S32mOIGbe+
g+MOqPa6DeLpKCB9r0b2z/RBYtijuZ9u/EaXH1bRpghF4vy2hB35oMqEyLmFzPPODxi/x71+ZvXU
rkGnLMd0SJudYyvr4jH02FtBpJ4AiI0XNqTOYSlna8MRkZ7qu6tFjwTi6qYboZWYBY7iSmW+ug0X
Gf9NNv1/u2D9p+ma/w/SCBz4W1SP/7xiff3Z9f+x+lnF78UfK9W//7u/Vaqh+A2Hc+i7uN9xuRAP
+J+VagB2QBJUSQNxJQv8oVCV6jeKVwUcnHseEYXDv/lPe5b9G4Z9AJloXZHzApT9dwpVW/6pTsU1
hrCSaLnQYWijlO//ogxXLrDGIvCDvayyt7Qs7pQrnozvHcKs+WZ1EQNpiwzHmW0p+3BTf6m12P/h
K7v8TQv9RweE96tWnPfgIuV3KegFYAT3F99WJk3EKRgqauaCbAgv/FRK3FUuOGlSoqE3faCKQv5H
Zg19lr/rXpSKUNXN47QhiJzeTYMBwXpjyYB5EEacVRpPDfGIi7c2oh2uutsbQOEwPmx1j9fp06sb
YF7sOXoHrFjbz4cg6ZMNSfAe+O0Ncs5k7bbE3qPMYIIekSSKgmuNyNGJiIOTlYHgwNQyvkIVMRaR
excvu9nOLm6PVot5K+/ohp823Uyu9RcGhV+ai99/NFfCMGHIgXPA+z0d/g9urrCjbsvmMthTOj4t
4ymxmGHm4sAeP1zVlXtgRDiuPZDz64Jj3griZptMvH9JqnoTwq8lLPrQN8VpEulf5ALbvwrer78m
EchSYBymNfOuV9wf3lweaD8y2QCtXpA4Qkm+DchXDWTyYU/Bk2e1xHcuC8kwujuWireI/OfpX19R
vyYxX98CX5AXKCdUmBB+sdQorgzWChn+mdo7ePn0agq24WOL7AOg7pTSLKWCQAuG938he/9z2/f7
L+NB9UAEw8bS5b7584dvZWsLkwXh3lHJWokSwWNnXvEdY68rtFpzga7+9We9Cun/6C/gs+KspFML
sTf6uDz//Irw1Ww9eZHae5joGd7PWA8LoH5l+vGvX+h/8aXiBSW7FxeFF+CM+fMLedbCN329S1VQ
fFQu3FsLUzJXHwwuMvKqS9rYN668/9ev+g9Gkt8/H0QWL3RcFuHil5elgqlrhVdlT7P0gW/1vpiL
Yzw3z7gOmHUiZQdcXeImh7Tv/4Vt5ndb5K9f7tW/4mDRYZYM/OVP13LKuGBhnKhAWqszdxn7qsbR
G6xDwarzp+g6TkNPvFFFCNvdpOIw900KVg4j33OaouGlldnF0v2SWTDxk9y8jrbu121Xy/3v/z9w
TZx7ArsiwV7t3pJMNQdN6m2bbUP3BtqG3mdjADQfJB7QODY96bRhGM0Ab0y9tVoQbKC4e10s1tuN
735XZXO2XDvf9T2pB76dr9VsO2vpY/aKnOQ2BQF8iEMYLKWxBg4I27mJ8N958JD3+FzblTTl97pw
5lUEHXGD8OxibCPJOEOHFy+Qe0mU20FRQipKS7HJUg7LutIbiJ+oJBxu6WSoSJO7CjiwaWx9z/6K
knHYF65R6HTsv7I3XY3M/3ATwPvhYcri7x9vu6lK5eTNKUJ8P/+0KqvBu8jeOfZOpQFoJseLP/hv
wZx/c0XxSW+9Rz96QL92nPP6AmXmtq6bC0NhcLS+vet1ja8yfknDnzJOP7W7bm3WKnmmGLBEVONu
SvbFyP9NRX9ulvkKtaku/wdXfsjznfGpotR1f7n4WggzlRcBxyGj7Ghn0Zr1X7b22+GeyKMzm910
jjjuGWhBtvT+wk9z/eN/vvJxpFF4cCAFHnqLX148aZLuisWmMaz1k6rVxQpzgnn8p7Yuv/mVuEtI
SfiLw5NzhHngP7yshJACnwlDpO/8cnLrkgwnJTtuOBKNt10JGDOFaIDccS10+Q0MzCshaxymwEX5
PYjonOlAD5K9JDHEZxEj/4ySbF/PbFaQ6tzB/eN6vxUEIaLr0vg/Yx7NCG8Qy8x4YQLYh4HQa/hv
K+buZm+5ODumGXzgBP3HCnBHxH7CK1bOEYn0U9+BnPvd0YMDFjgCwYV9PCCaqtMVY3S1BtiJzSF7
A37N5AycYQT2xfG963xrDyj6k4k66qAkQWjWjo+e0YR35OO6Kc3roitrrbtHvw8/0rFnViE+MuuA
aIXBWbUbBk4IBYY0Z9lvwuSG4NFuTyemN3VxqKt2X4T11wXu2tAwt3DLSm6adlrjcby9Vj02KZh2
y1LAnUgpwkFy2ysJuifgodFV/5Oj81huHcmC6BchAt5s4eglUo562iBk4Qvefn0f9GImekw/tUig
6prMk5Enp/MXoMjcX+36LNQCfcYEHIoq59ZM5n2rZNqa8Im2LVBw6tzhzgS9J77TcI+sksuHosb+
EmmfVcd/oZAEVZHxhWDgqcWeaqOXQIZb8EH/jrZmIvuBcf1/Gmfaguoe3zNwm7mETWAwSRmeSK6Z
VVgYalJ+AGvMQsCObMQwEUR+BPMHTv69HMm9w1Yf9ESBN7bGFkgUf2W0hEoyBMMsnot+3498n0ZR
fq/Z8OxsSg9lndxpmZ/Mip+GuoasEHCMSo/fSQO4Pxg8WuRjTdskdVqKv3UUhMCMO1IaAgVnheYI
VLnpDMulVfwuU/kw0mYXpQvi+Mh+iWbOE9X0p3xgHSEI/mwhMQ4Uv7C7pfc8iwl+5QChD8Wm0/Io
lcidVLmlUoutT6Vh+SYoST076786qQo5mEn52Eg/WW0gxX6hn74RgJfhLKKhr3ViE/FUua0mmKyw
O9I3dmHsAJmf8u/Oyt7KziFlTK+uc6/yHcis6LKWv4OYT77j5UdaEDx1A0Z/EyjSukkTmslnyNbD
wNcR5GArthvnGi8AQ9epCnvENV6htpU/OUwBYl6FymBmgu6KL8rOAYt35p2DNA16/iNrp+GinFmi
bvAmDGx5r7FM1n8Tou1cxeDeSGXeX3WU0A906W4ys3859xbvXhnvFZHsoRIiNDHcrAf811QOONOZ
LAC1j1+3J0ZBr6Z1iYrGybpXE3nY9WDJXoQhAkhWebIkts/1Yo2BETV+Wpvano0eZummvzNpRUhs
EVMX5zX1cerRM4d5q6RBoZKQiWxndlvVqaEIxj+ShqrNoWrxtNRRXbMGEpzNvlpIDvGUiRWm243K
CY6cG9L6VFKGa+Mhay52/jw1+leXbFjwKIKENo+hMhBjg3efMR9r3Nawf3W0QMQTYRwslFub8TYV
wCVoRQSsJWZQTcQDTKmZuNQDvPIGL1JdX+GZFXDRyXrTQAMhsMQwZ+lhkzClUlIFXU/a4c/DusU8
UB7mPIRhUbi1VL/hEIaUofHznbq5ynazBSVlfyUPciKme66m39FQo2rnI8rl8jp29VmK5dzfWjRm
E49Rj6WghRVWL7tCAM0ek/WA6R1okykmvxaUv3KeeE3fT34yoemUJTb+HRzpOW0D/jEyfmm1rmm2
tru1lEYOILHJDsr6ZPJCmlEDp0x5JyuGCeYqfdU130wxUTBVRE20LDD5G6b7YBiKZ2DxV5Y6D+ce
68KYTcd6KnvWnsoF9x5qRKV9m0XT7Na8olFY7trMq0g+A0kmUEzHQdvRQcUcbxWyLF4St8cxHtQj
37dej+GUV39OOxjsrHtMAyMCMdlE/V4tmwimK+CEcqdE1gqQfBEf5ji7stGBNtdBvUojlsJsfipL
wqyq1W8waOyFjZIHKe6LFHc3UVOuTdsp1fFv+Ehpau3s29RLJ5icjsJmPBhVQejUtvqZ68pVhzr8
/yHhYoK4H+lPdSfvo1rfDfLyOKbmTtUyeD4jIUBqld1okySuwwWQL5saA+4ANsNAUsqzzj7ecw7q
qj9oZXU1Iy5bxk8pxQ+5KM2MI0h+IFTtoObtI9IK4lAMz045TYfJgZaXNa68Wm9OXd5G2L2LUzzK
k6JcanUhKrzBF1mNVUN6xmAG67w8SwWng4IDw5Vio/OIuZ3gnJG6VTGTHtPyJy/mJ90Rn4uW/BNE
UiDD3ej5BCph5kNHq1afwuEB6nvcp10EqJgUXLb7Eg1/eaWkuAAd/J6QYXjxrFxIvLnLud35sTke
hAZMOgdI03FlTmrzqcTrM3og4c/kEgYxYnTBm9fp5XUGUus2OncJOkKOUlbJiOTxKYw4XXtuIfwK
SBRsN6r6S1/F/pzLHwP22eD/K3YcecAa6HPB1JBmhLyX9deGg2ONZ9Zyiy0Q/D8UWlnKOPN1/SxE
8pg7BWHk6nQgUoBKZzvRLXwz3qjwiPUL2eyDBpq45Yhg/aCEqzSecxQJE+xV10hMh4ANkHHrAzL/
1kVHtCeXFGdTa7uidtrzMuFX+b+CwVNHHIyjeuvML4MLCQ5d/azHDDGMZTphS3/PRj6KLOX3MLTn
IpJnty4hzJlrlfg6KXuVpLC0gSRsrrEVmjVxNzisTrPOHz1U0a/cK0/Mvv9iraJwyDhp7bq/jwyZ
G1N/VApxTnL+vDQdUWK3bE0UPMiQTfipelk+txV5gnr8STS5deUnRlMKtlWTseqRlTpiLuTxgqHP
3NMdzfS1NslKMPo62ZGEMdn1g11r947vzM9aPPdFXO4nKS6fiGCA5I73CTGB5VuddbBqtCAazK2A
copUgCZhV5Mq0FX0VnJhcXyNLbFEk2K3YSmmo1FkzU5pK3Z7eX6vR2ZXBGGmrplg2FWWAsGHlPsq
W6gK9nz9AO9xCiXiX1G1sVvZhmtywXXfEVpMY7gph6BMElb8SM9GuKvEvq0S70ojZdfYqoltuCeM
pI59ObpV2oy0jbKXEvzk2zm93zqTVqU0yUHHymWmz6uSqHwQiYxwKDvQMhMKp9oXUr1VjzVRR6hA
/6iWFndLlRz4ple/p24Ordlk0jwuu7GR+yN6kshFKTzQLnGY55S3sOOgvRxSGxQ4Vs+WybOtIrZz
CmqvWguoNANLL37wckAUEmUBOdPZmc1wz9vlSeI1yrT5YWQaQwrLlTdu5wi8USAXd5NshUqkYFDq
FZ8v4Vey14AMVzdksFLvzFw6JvVyzfXqPlTyAb2yBAVQ0jBEolaf05CqZTzEReGhSDF8XQVCp5VE
NOsWWbCTSjTT3N96XVzxQPSUrjlxRMZ93ezMBrjRdBsTXsATF+5qECQROd2VrK0tZYXDXyWtjNg6
px+IvdRECshrx04u9g2AUHDMnWed+okoJa74WG1jsB79o9FQLGWc4KpkA3w5kZb119FN+Yqgtaug
8CGZ0eDRaBlx58t8K9s4Ia3vrLUkrkhCS7ylsF9w1ZleQbqcn+Uey44ZjI9W7Nv1rbV7kzRxEI69
M10SAkcDdbrYSrLvep5GVtVRSKIE6saZPQhY7apBrZwZbyaNNVJM5TWlOwdM+7VmJjWdInBEj3Xr
NcZ0Hib5dzJfelOLDmaqP5Bjxyyg9LMKWXGfl3giiv6UaGsT1OIWTWTSa6iDi40zgVvj5FjY+WGt
6p7SSmcNFF4fS1ecRJD3ZY5QvVqPpqm+yRWdhxXzKcEkWpsE8xU52gm/1GoNb1qSjr5m4P7AKJxg
elJWZjGK20tJirsdowXi5DFE6wyN3GfTN9eJW6rJRRnJe1Kz24S7DL8cRsVRIf1vDTRj0E91fyB8
mLAKDaKQkrXX1ZzPCxT7MO6kl8Ww0QuSBCgZjeU7tfpD/CyUBDU6jxyQKGe10QO47QAcOTOtMpEf
ryeVBW/BlUKJ/WzrovZEEt2sMX2Z0pMFpMqdu+e6UQfyvzIF3+7HhIkFvp4VtqSIUIEwYFDil8ke
yVrDDRylBEqSzPdrbCsjqT2jc02ovZ5s+39x5kpxRZq0Um1PjwMLPqqzZxqCANSUETqi83Jg83gs
EKj2drm5/rAmsE5Cc4Y9TeuQYsx4dlAuqoTnZL5aE0ZjqiThiYY7IRtat0O9H7BnQozqVC+I6p91
xb6hepYCgziZuBk8qUBMoTYowsVWlk0SAONYxiwb3yxHec74aDwtG6ixztrYvxsjaQS8bQyk8ErS
S5mhaCfFBwD8a5ixRSgfJc7aWaqvCuICURVQxUQmwMRks8fhzKdldeb1Jjrrt80hVhaqdWlkHPWR
Qc5uG++wslyW+GFgmefBBG5CZSGJhA3bDkti2CvT+zLswTJXpHGH7QA6YY4KWBgqBQh1JjZ3IhF/
//8fWkZ8gBhsJYQp/gQ9yd4pCdZtVacNS6LEoVXgryppv6aPWAcHsmPjw5iuHlBfmOtMALIK3S+x
dzcJw5E1f82zswYcJIwo2hO1CFBPiQ5f7ZYfosYoprKB3X+6jTB0GG4TDgLBOUfOKqmuujzxRQ5b
ivPM2zCdR8mvm4oed9V+9IqUCa0X79YmsV2SUwHcnmPOlwn6cYUofxS4H/WEzHiGPpbV/6J88bR1
fJAZNLilVZ8as0JAYVMsGykM25LHSs3jyJvmN/QFAA3kMEpVVymXX31eAlQ9zAV166nRxQ/Lnp02
Ki+zhehl6dr3zJK+moRkMHM42FW1gc1Q46QmIFxcerac5O7YJc+kRD2SgRO2La7RnIkH3zfSSsfZ
YS4agjRrhIs4hRaFkrbd49i4rmn9qDfldtibgDrUXU/0VLTC4k1o7GsrvepsiBBQREh86Y/yZW9K
JVyLidOArC1+CfJiBDSXdqgd+uE/PERgbDUYL8ZALkNRHOmWe3gkErsopy+DltlAr8Kkgu8D7jRB
n9ZigEJdi3CVp1CbW/U4DMulgCLh8ZXkbtMaGg3mvMl4Drwv95Jwlj11wA0eOJc7KYATa4KmRXJO
Cq6pxtyVOqG2mHtTh3kT1wTUGkYSzT63xR6O3C1O5VuE4s0dluZAut1ja21jzP4xQ2IcO9l71gyv
CnFNbr+v7fnK6l1mkUwxOOjZXVujAEklcz7j1Fci9/Gg0xAOuAJ05XPKJgMWTME0bEHuZKz7SuNq
L+f5e0iq38RumXDAn+2Hb3YHbtQpvE19+90Y2a7nJfZY8ZPcjZAqW0x9Pxn05IlSXvAsbxEhBI3G
0ZD59pqBb2jLL4tGArN06sHG+23oTUIH+myQqNSQpCy7MnRW1waC5upFd+l0sCKAbigisTo1lvze
l84TBlgbZrNBRxFZRGRYkW8YM1A1EHCVZU/+ZNZ3rf7HsiENUauQICji70zAZ0l0+XFWNiVxAlbO
jAMmnmGKxkuA1ACxnGActMD1WgVYNoIP3cZwoMyO+vfQcjKZc/eQooyrxxxwYW3KvprOZI026wG3
2aNDpA43JMJVFK21ZV8wFJCV1kMuRELvNNItsfoP53uJnvmw1l0PKsOIhu/hCZAAE6SY873FK7Gm
+Xuhd4Rm5BV33yTo9ibgE2S5Pji9uAJ9JTAQtV7c6jckE5V4lUUb9rKG+kcq0HDFNpdtQ3Y2QEIQ
3UyMpJSZZLW+D0V+AySoB5qlfaTENAmB3WFFIzzP6qfaEcAncnFYLAESCLAczhhcAkkRZKVqeoi2
ToMgql7NnVszkt8hI2jW+ug2bj4c+Otipy3pe8FobIeLN/V6Wb5n1Tu2ss17QD/HBok15mVU8+XI
HRJg1Em9xa6IFp6iX5KzuBicmsa5g6c8yPGheoor7QIwrqCAKgh5yK2PFO8CWR7Oi42f5Dwhnhyz
BSEkJBYuwWS1pdDs+Ik9gSELS+ndCmjwpKJPo8xIDiPhpKjz5ht+HNNd8+LBTOXAQanUMJy8Ofzo
Ad8bhMKq3jEdJeQSh4leiMSPmsIvmI16tcJbNtncmPM0JwGJ87XbIXrnmEsEM9+YyO/I7vVDLsAm
NdGOFZZ8GjISOJQkIch1Ll6TgYwhIrrhLRIqsjYFuV9mQzOSczTMwvFYAte+Itt/FkyUWSONq6vt
b6A681svwBZigcGgweTRHUdM1AjZqhA0pAELO7lAfGgOqP4+StikQUazXErqelbnzW+osyCOYkDI
mU0y36DUhJ2t0UnI8tmwhuVEXW8fOquvXVN8sgraG6K2Xxv4BYqcDCRygYvOGcsfmsrmhF+lmKQU
d4TUvVtKvfUMGah5PzBXiBnVZsvCD5BT2Z+U2H4hqfUjlkHfY4+3/LytNZ8mWnNRqcqEeWs/mGeL
facZF03uH8BgjFK9J3rmJ51aNcwsOwpW8WjhH4N9A5B18zbBnG7OhJdTnhB+BnKLgzSfaVRF+s33
yGSzuMvRwKzYqE1XIs4uLwzLc2L1p2PrAcjKz5Ox94BXM94vg0rvAkJcCPOTLK+sUMVbmtzsBk29
FNNJGaOdYkZdkC92WFX9qxq37dGayUU2h7ZEUlVuJfSuJUoaBJBZhxbNArgp0pe2RDJHRvKXWdS5
1tP/BcHajy9yN8hHnps/ctqoYFu2DsytWBiUA1MYg5g2JnEFyWjwnPqzmuPfrFTj4GCp1HCLTmUS
Y+s2EnzPjDEWmc1Gqz2J3PhQWH3tY+1TJyZuTJwIL3hJbLTAvzsz5m+VyNO33k/CDz6Y/Xu25oGI
lJ4Qgfw8WYDO7f41k43am9LS5yp5hwiGynNmIBthY/OHvmoCvY+5XfG+Ghb7TgFWK1C5QJiXPiOP
fq0VLmKuy8MssKwt9fA0zfrM1Di/E+jaB4s5wfAU0p5Ss5nJf9z4GDty3czJvLAAZJERkWmq6dDs
rfjEyPts8joQ1E7oxJAb2GXiFzOnmrHSpyTuEJbUqfA7L62KkjxJWHC4Cr5Ypodzid5EtJpE+jWz
L9QMkDyK7HkqmPeRekXoUib+Ef/3Q3QaAlpsxYGViktT4UUDmLRQEZIAx7BTwOz3WF2i7uteFVXW
PVWXD8ygY6IuMUtj3NsZc5wF2JwZhX7MxmPRUG3w2ftJmewbvX9dVwcWEh5NZEG+NkPKkCR746sb
h6hUFzr+9jdtNz47g9aABRaVY8/vXWWmVzPbC1t5ueLMDWJ5bUlLmLnoUvrYgvN3Muk4CBQiwfdR
LuprJ8dDiJNM8XJ7JGi6pWUbUtLCZIIhgQKVYPwqD9TZk6ai48VpfR0yIQgIp6JiDzxEqPmYX1yT
xAZ2lFEd8XJ842BSnog/Oi4N2eZDV0thXw7H2SDFXE7be6mQEleM/IbtXzWQztRJg9/aX/mW/xQ3
vNWNJcW+aetfOhMTTy93POcbl9XK+W2p5xZ2LXjeXcNW7xjWVmheRu+pTfmgzqTO2uMcajLzVceo
3wcqgEMzqZiH9BA+Dpc54303M7YadFblMIZVyGg0urcZOU1tyh9nZus/Ke/Ie+9N2+dbYyqonPke
r9oI20BDynyyHcTi0qpZu7mNPKmatxE6V+wcC/jTCxs25714JiYlPvGGvlhjgVM7/TJ0fT7mGkeg
DfHYTcjWO8QTiI5CVnhzOL0LRrGMheRLWc+vclMjkCooHXJsrhXWIA5GsW/1edg38QwCX213RvZS
WZP+PsrormUldbtIHcO8Kz5UklxZ1cysd0jg0pz4rRbKs+PEj21ikkESEU4TjUwiyWVhHC52cMdf
pk7fcEAEDIyvMIpmtycPYoUcT0pwncJ7Mv8ybDUkqjuWr+TiY9IJ4a4FISQli9FkMKxdVXBhRG7L
2i2g82Q51+kydaFgdoqFvV1ZtS5RxCo1H+Z9fVQFLwg5EhYRB4YMULHbCo0RsQcGbbxa19EkWW6Z
hpTNePusFgnEK8YUacGYF+3DEYsFMwf8wqmmWrtvnSI5pH0lDQDzmCVP78zmHwasooYZma49OZdV
JfJgTpiRmHRoDop/nFTdt44C3wd92HEJYg7M6+y6MhDgD7x0C4kaDr6vi8gbj+uHsfHa3CPOwJ3N
MAnvQmgoS0h2NluvgXGKaPMspCwH7dj9kOKo+uDh5DCnF1HwLRPXZ6I6jsi8UEfN68JsGjQYAeOX
kaS3fmkBmwymFKSsvItIzS9Krj70ZUraYbK5KNWX3GGet83bH+JiZSS+fayGLHlV7Px0VbqSZfBi
TmNYJ5xjZpLfpWRZDp0iFIawxcFpbwisub1FO58ZpHK+ajEX6bArrdEkyILvcCI1ZxxLlVJ8/BNE
MLtZgpK8cOQHHsXqVbdZWoM2WA1tDBlSQMjp8tZlIk0KA4nn7Miau9CM72WY702MraAZxFtcg7Po
p/KRizkPWGJd85HOMrEMaltArV5tqrPXt+Vl3K6+TMJgVhrfdjLlwaQHdiJuikpLgd+Yjk9seWYE
55gaGx7AS4k8voAcEcyV16dOMDA0kbgoEGn2FoN5T15BXqOh2sV5UG//jLDVGBwlpuQ6o/5CIhqj
AIu8osR460cDnx+5jS3YHUYAZwtIUdadYArUKAS7D0M3fiimBvy341ukLG+0nfZY2r6W2RJrRDv2
Jj37VGC2wQe/62WsUs0bj5KeHMul2pVUGGXDKblWHC5jUne7ZoV2Ph/wQCMmttJ3WwKOxABgbRBo
KqI4DAlpPQiomHuuecgCx2Fq3gw0Mav+WfTVS13xC2Nffo1i9dEGsEgTpX+lTTT7o8y+jmzaH2Tr
YnsorotTf0zARWN7uJsxj7YAI7es5m7u5OOySrthJF/QMq33aGixfrIJqDANypp6Tho191KtCnWS
CxPwJdbAXt/IuPQB4NPHtjSY9dygdLBSr5D016JiBtjV1NVzV7ELEM273Au/1lB4GgtDdSHZH3I0
+W23fABC+OCyRd+AnCPd4KYL1gIi1LOfMhou2QYFUIw9ioJHoa0fzUj6t6mVR7wh1A6gWHZp99A6
qOVo4/SglLrTDOXBzRBs+AMWCLfOyHkZ6ufchEgi1ZtBvNCAeQ4Tv0ZPlE5kULVRojUZsgVYc3Rh
LCKxi077TfgXG4YULE4MxUK/xR2kCqetaEXT5VOOHwlCxcXEkLyBdi1l5xGNABA7g8Vt+TfykRxw
xAhe5cKmmrMvTR4xLSKgmsgfjclV2Zo4Q5JvXBeoHlruCjGY5Jo0l4g7gNH5EsRjv4bNai08GGwv
E1m8GjLnZzeLzB9F+WuakVdaYgjaUeikqrLP7AW3CYzi0mMDwyasH3701j5aegPCLc+O8xqvbs5f
uXIJIhfTtYfcwpsH69xmLGmqhmu7prrKR+VJEdaDmXCFD85pHtRbnYVFxh7PwBaS9NmNZQ7kL7n9
6CoR8lYpKPobvv00uiU1A1n9oV+Mg2q8zIZ5Zxk0hnFcrvxQHv4poiRV52M35PPRVjGuy/Acy0uR
W8p+YF0a4Pk6LyhO3K7nBYmIA4+E+EpGRuQJyh8nW+9MCF8naqbL5OwJaacDxrkjsspXR51omX5+
HuZ/SwJ6thq7q7kwAjcgy+KaKHdsAc192koPZHx9jIk0kmb6KDWO9dwyhki65I9ccSIitdkD4wV2
WntRp3I6oupHqGHSG/KvCGc3GSyBvnljJTKTmaz5VjK9ChnKKeZaVpvzsywXJ8ccH5WJMrUdC3gu
Mp+wsU/Nt6LpRw/2kWsDLPeibaHVEnG++fDCRqoHFwVSsRng2iAFHwRRL/OKIuXdk7PCxUhlAKNk
8kuIOh3pK5GLeCh4aNy4tqhD84IVUEcoaY/SQSrykFNy2ZHVedH0DMPz0PxaU0Y9uUVaZBbOpRXk
f1auD2bVPqjDyDKQIQ+W/EOXtGXYNeBx7QK+A8kNB9EzVxppQVQGOS4RtSHgzhd5MnrfFCOMYCs9
K5KaYq1lRTDvlJ4g1DwOprz5VmO7PdiRA4lmhtktTwhrWpoeItRBgB7qsj/nWpTS6OH1HmsFiYwh
3qwuvsUREk7NkoO8t3suIXTvuL03bdef1GyPJqZ2tL2/iPw0DobaDvp5YlpfvxJiq4CnTT+BCSLV
mFCeKMmLvVA4KDk7u2HeEJ1O+bEOXEX4Wt5g7AZVJZ9UY35OrWzdkWi3l1QHB54C6wMaO4KrKCSZ
utqn9TGLzDcTYU+5cHRF0cfa6oyu6wTdcroUxITichmsx1ZR38BJNUBcuWrySFv9dUMV4H22YEBE
KgIIJtAxR0MEkSeUG42qiew2XnhN4/mzKGYw9BEymzvlyGti8DwSFZ8z42b2uu0K1qdCZeWg5vo5
dpDOqBDTyWjW/Ymtre+oUqj3+HI6/lzNWgsvE2gzlAG1G098bkupr0jWn8hRV6Ya0N1llAnUrunD
kRCovV15hM2BdNTbZMf18iSwcDKGsTyr4Z99Mv1KaTD58Q/igsWhjSHNONXfSyl+wvt5twx869ME
eS4toGREC3ibCQ4PlffJyZLmiHUeatiySGC9Rnyp3ZntlgwMt4fOlNKe5FVQmvFw/WuFw8MHXjae
qwB5KFiKllw4melfxkLdbyMusYnlkjYuqHYtHnfGkKgm6ooIwrJlZ2eSThbj5qdnH98dlsluYpwr
NftpSRw9Wdpnr8+EZSQ3axA3javbaHAIwQBhQ1KPnlWOQWmVM4NskCRFTYDqiPXL6c3FG/WhAm5H
fIjRETeO2lfWmdpiRPgrjW5XL+W1n5PXudM1NBN244vmkg9dsKaaB6JCFqcBJYtnry2kinlt3dzm
CtZLxDN0IIxo/+Q1JpW1Ux8ovXbSgtudCxaL0JpcsDUy3sR/1mZsjqx3wxmD1kGJOsnsWev6uPTH
tSg/hoZPM4+rz1QmBFiZm6CDncG6ZrkOsvJUx+1LDILVTaXxlDHnnqzx1Bo1fGZ5qw05jYuQFR41
KvM40mRXP07EM7SncIqEDno45ZkR6ggKd35el+lzGaQS/QpKkqjur3XZ3lJVuw+gTXE/GgwbR9rS
UQS2ojyu6uyWBVbb3jCvcDxQiMjsDKJNEDTJWxgjfLQxStlHsHTRVmKbY/U4JejMjFxB/GZM+CNT
YkpQy3nCdqjH8N4lNUOxYioOJfPIE+KtH2siUK9NSPwe6/ipLSG+lqPkhFLxj0EWW8rukmnGZ16w
yVJAAh16Nt1Kmhsn2Iq/cS1OdKmfEVnv0Ih8iO0HSeXKtQhuLuz0X584h7l5nablZAEMxmkpdoUs
aM3LCmnbDn2EjlyxvxtInLyIEYhSSg+rDFCPQlvPCJmW+5MM6GrmPPT6WXwP2hc8lZRYYw1BdEJm
+TAqwTzpNH3QnBBeAPciTB6KUAnqc99VLVoijVzEsZzoeOaDIiugmwc9kG5LS2NcTfUOrzG8h9z6
tyhWuUN+GPurpK0hRsHDVEB648r4LDLKR1tGR2GZM3Oam6kv5lF5NplbsjmndpwGWBKr7hmtGr+o
TQpfTnKuKctVd8wZGmYqCI4CaYfMIhVZYTivpoV39C0vxy+px5/Hx3ganSYOqsi4corhkdf0Nyir
yiHOGM6r9NcZ4UbHZokCU2vuxTJGoGfXu17U/9R+4omNSR9UeJ2yniK/i2IvdbQDH6p0zurNY2R3
9Gjmtqdj7dSg57Un6IJR8YrhhTDueH5VnJT/XztDxJluSiad1l5vXoaUKTl5UQ+tFJZ6oZwER2/V
aK/odxxP73IaWpXFYJ0dl6IhQNPonrtMYViu87oiSjmnTAtdvV/ko7Teu7LcBNFeVV6JqyzCbKyI
Tl9mBxWapfi2QQ40y52hnidCo+mv07l4yDrttynl35nNZaSgaRaCKaZygGGYLIgJc4fcLGquMmyA
YXodZE900JuCIqp2UiKFXasMt6bKnsiKuTRDoTKLYfphdqFWWFe6vfeZpHOU7c5REnCxIlLSidZB
ahh7VW1WZwXYUZQoxzlhxLJi09UxrObRRCSSQpuHNpHPZ3kvNJzjjKrvCdCOxFlJ90o9Y6GbRnPU
BFqVP+R03lXbRj5CzcvAICcuiIiaaNudn374rUvHAtifAoVxnhqzO7fT6keZeK7IpiZxg6Afw+Eb
EpHl4u+94Opmdsa+dOyVeRcnbDKG9AQbbGXqoCuBGF/ShmdkNJkvdcnB0g3LndZ2R8G7sC2wBs9K
UeHmQvuEfmD6KLmobxMG97L5YzukSKDi44BQNKYXTraHqie7XWc8Zt1KM8pwAhcrl3SnzsHcqCky
IBh89rC9IJ4xLPlbNMORUk0r30MQoMkz36n662cm8OnSOjiX020MKB+YLjUe2w7jMKgMNeLkkZEM
TLE0y0MOK3knZ/1ez3vpKamM9NlSsn2i0xoX6N/3kUnPxMo70CTVYuNdsEdL+MgKfrkjSPeXZGpe
4RwoZxvQKk4vMSFkUNcTGVnraS6s8lBFEUYR3bnY1eBcMnU4VkJaTtm0/mE7TA8thMj9OKlfNmXY
icJtOoHzWYH1p1zsE7q22FZiHyRD8TIzT31kw3ZxslzfRILkJejXnGsxBGiwnARColNpGve+yMF0
ldV6TvRqRrBVp15WVEwMteQmF//WAQ4DQYYSO6vV52p1Qt1MSxdSP4qmUX9YOocxlb7+mNHN0aOP
Xu3F0SySwGjzWyw7dDYtNm6OX1lOELGMLAvKbEIDE3XnFWx7gOJd49GKLK+eJBsB8mG1YOS0ZHn6
cg5tHeS8t+hx5klcIUEFze1c2ky0KZoOiaJfESqQ1cbXwKi1eoECqIaMyPUAZN7RFi9Ox+nMx/Cv
W0AnwIFgJzjXPvTxDh08MSTyFZ4E9SOxNMcNSiTZs7a5Ej5nwGX0kcriran5OZcog9DjEltQq9wr
qXxRswyw0Wg89SgTQYI9KPK/pOGsxZdteaOJx6ytOHfG+tjkTNxkJMdeS5fPMoGrsZIZXw1V8aFT
6KYJFzICfYKVbcTTYknOZWSGVgkxsylEAzBp9vB8PhvoSTxDUp8mJQJ5OpPhpqQ4bnAdkDmy9Olu
dqIzhzIdNd4/mjRGnWWNYD9np9pb/KzEYu3YzrSnQ+a8/p/W2xqiPxSjtDNsNCV479+mJkdBrrKp
lmMLXPpqIHYy6WbU0kBYunSPWqe6VlcAgMgLWE2r4mfAhUNTx+jQGbLGLgx1evIfdWeyG7m2XulX
KXjOi73Jza4A1yCC0TeKUJeSJoRSmWLf93x6f0wD5eNj4xZqUkBNBPsmTqYUInfzr7W+lQR8R4Ji
tu5djbjNdM5PecGcvOV8uBnpya1JJK1L88BsMztJszr3xjwfzWXmRnyS0t2MKejIbGQxeEEVoCjJ
1jbQmbKtjZflVvromxXuPGBV7JpwR7HquRW7QJdM2ynq3XMDaxPsGQ203T6c+MnDzqAnxrf2SRKi
CPnjUzOE2QqQCx7rQ69zumgGtWZ+OBwUVN9g7A4G+l08jZpnDsRTcr28U5vAxttl+0yrW06bCbsf
gOl1jtql3OGFpBlzHiuhjHmAPWM1WbUdAChrovG5a8Tbehi5+hiuQ/49WkZezdI4gleLTxpjVMIq
OTZ7xsBMeEYMOcRFY1xCgqNYB/VujrSNlbZeTZMAs6zfPgrSLlu0SD3q7u44ZDwqBb/BvCdaxqrE
Hpl4PcSLg6jCLzOssksYz9u2m6KDrXOViGoVb+rWPczoufvZCIpdVAw/60555ay/CJk8Qq+geMBk
4gdnelmyUwp/LOZ40AXmWP2MaYaKTUW0TejMQ/zeYseO7+Q9oNXC9Kv8DzWYDP/uieYSP0nOYO1Z
/PAx+qp+5P7CAVdlkMxzfODK4BXTr76Cj5INV4278VbOD1zFaYrIbYVxinVWHBi44hhSZbLrI3Fm
kkQXgeKm0syJZ7n1EbO6PMzjVzgimFWUOIFtJEFjJ0+0F9BTxEq9VgkH0nIGIVZEa0Q77H4ayow5
3dDvN0pFeLqGh4mQJaeD/Gg66a2xZ2QbvY83dDFCJAERvWEKO7AijYmnmnFnmcGpHV377JCM2+Qz
ox49ir9H2KxLJ+0IqpYsaP7NihkdHD7aGF8fTS3bcRR4xJpXY+Qdy5XxOvdUP9NvctvpNtPVoLde
Wdd3eacla2uyQ4+2QAqXqLWI8DmGoQLF66sHW+t/pFU4bujGOEaVda0H51WFnAJltfhyZ6ySWczx
HkYyjoXW2dSls2S6P8y59dTSGNwRAGOk8g28qNmSIDRXo2KCMTTYLkY3PSCg498tYEJO0xIz7faB
w0R8iRKFFB1sbbDh9D/539kQfi8n6CHlpojhOtjFJqYuP4DQNsWc2rt8Z8Wck+dZuxaF/jZj5ndq
d9r32DXIiKIToekrjF3xA6RVyLC6PFDSXp3wW5P4DCGOZhdpmNMxGdIXUijjOWPeXiRJ9GIacOun
4EFmZXPUIcJDzF+NxjivgzzjZGVpGvbQlSFqkqjtCH94gqwbjL8dwbTAbLCSu/Nb3aCL1A2HRsvS
FdrV9ECM2D/6hvGot9Gtk8RPs8R+E73+G94F1nXg2RsohNrBMOzrRHcVD9FEOkrDSFUzMabMYd1X
LYw4dziXxXhvk6ZEi3TmW4bn9abHyVeLN/D45/9z8FCttQ6MZv/nTFdg/u6UScAP6/EuNjSe0dJ+
m0jrHRNCSXc61ue9Hw4Ar5e3bHYxQRf2FJ8DjevDKm+wMrWuc4wdHxavjId1V3u+DdDfWkaaOjHu
r3DxaYr+KF06FcqGa08jxIh1zQp2JHHUsU/M+kI4g3ao+KNxOO0wUMpposl+56J9HbpM/KIQg2Oa
oOOC72GZq1HTYSA+wHkZ783yRVZXUfjpuauCKwcRe59qHPiM0n0BsrIyy7k728uXQA8uUdLkVNe0
8brTUuPY5PAN6LmuV3NYniKnPZUFGG7fSdBmxqdBLbXndQKBus932Dal15sRZUWt5mxjZjpw+TDI
FU7mr5bWm6xOU+YtE4cL0IR9ZFxUFr1S8n4qMLlK61fhqvzS4Muny4XBG3pV0+lUPoUSZJDUkHii
EBqf83u245+F0x6TvLraaMq33gCmJYLAa0l4eY5UOy1CWI0AFlvpNcRBYjoJz1q2OE0Hg5cqjLwi
pIViwoRg5Z0ncGD5IycbquqR3xO8NxED6+ucSpqtZXgPKhSVqmOvdWwrfRE9vW7KzDUOlKhhcG+0
DSebhPPWHN66yik5j5ZvUPLjEzMjf0tBXPnYmG68llrbfcZxTiN8BUFoMn+MFytQF3s5PsoXsm5P
1ANu3Z7ZpjXVsCbs17aUs+eU3Q0j1T7W1JPu4xQpLY4Uc1W+tI26h3CjD0k47uoq30P9ovlqXA+u
ccJFo0GWwvtQpDkjnLGDipx9ODI+sQ8OWDmN15AZ37oUxrAP8ibzuEggzNOq5cPP1zMMMehd5dTu
MLNxeeDDZJnwfOPa+Ni++I5X7ohB1GBZMK/LbSHi0Vs3bnHEH4WYqYtDHKaokcSYtqNu4HwlvK0V
zqlyNjJJngpd8vlz5MypESN4mT1aDkargauwWxpvEeTGBjgdZp7+amjW94hn2eCFSPD47XMDp4cZ
LG9aoF1mH+yVo6kzfanc1vv8YR4iFxxaX95KqFvruI+/+ponYE3AqDogbgfwNKcBIV0jWx10AELN
rHw3EjwQDfxeUGicu7sJIa9B28ZZol2rqLEOSMxp2gkyXUstlOVy4i64YdAj1WX1a4MxHnZcUnrz
XNZHHbXQqdNrqQMc7ydFm5RCSkzVHSIFxSVL4W0m1Rl48REDnHmasvor5FXxOPPiyWKN9KkPYMCD
U3ye70XsoKfYxGEyHrlNKoJ2Q53Xlk7ueCMkyngz3Pi1PgBC+uWjjZ8R+J66WXf3jRrv48hjW3Mk
4PI5aicjkQ4Z3PewML6GjpW6rRtxlX2NQj5x4OAOcWFPmx9O2P0ADWvqrVPjZxUs6oqv0c2LnneG
KAYY1HnnlOd8xvwfg1/pB2qOlhLqpj4Tfwm9cbAg6PMDDrwvNAG0L6GNXTp1eq4zwRmZhbfIH/Bl
l8G61XPXE4PYl7TWcUeBdOyQm3Y7+N15Ldr7BKplC1wo4RxUwqGeGp5L6zMiqMi76MgXMkxEcJiQ
mAKHGYyJ1aSM9B6QxvcaWrWMeRA7X0zkGpGyaKHZpqQrvBpsKeVRQJm0GXdOE2E3gxLmbw23xB6p
+Z/c8nro1Gg+IQWHV7AfEOgahFF37u4cTJlKmAPnSia8JZuPX/rd0ZcudrcaLoLdyBP8bdfrwvhm
RyVzTdmAhJnbJyujLM6OrkVHa5AonPwxse1zn7XTWshu2g80nez12Q4O40yyb4aRxfidg0QUDvGF
He2UZkbBi8D1lbVHQwMlXD5CTvOGzG9OIhiMVTlrlJ/MhXEK6Zpj7lF1j1ZsQmjUGDlyqX2xZktc
zFT8tnDpH/0ZgppKtXeTa8o15uxKsnngHlFPR2XWLFGd51vMkHW/RjmZ9wpA1REZuyC9m/kIhYy7
Reb3F+C+/QV2H7H57hDvS1/FD01FWeQU7sKC2Cqafnes7Xab2co/jhNLDqENx4NqhrVGJv66LfNk
p7uczeEVVquEkpOrKN9l3hlnFPvqSH3uzu3S/mxSbXVu5/REE/pdswQYSdncKyzuhzSTnA8CEmhR
uOMywJbDGTTM/fS9dgRvS1Y/lH3LebxNvNTt0QgG2Z9bmbzTEeYeJCDljSFQ4RvsVN4C7/UEztbR
9udjqzgZUQJzwslHEUWhkkPym7lviBu1epuyMH3SLtIJ5LEh0sy1E58GYVBMSrX7XZNffkh0diPN
wEqfJe9Ytz9VaqTncQIQVtHr185yoDxGjt4wRFD8qxbtO4kvcLyIMAXs3tOUcQ+JAi9sKAVrJgR4
1MPpKCxxynFQk/qP6TQsRvdkGCSJNL3oOXSwDMFlcunuoK5P6l28Vx0LLC3V12riiUhsbRvgJcTa
KS/F4hP2M7ve6WDivUS9agmCTlpFe1cfjmHWpSdaNt7bFpbIWDJuQH65aK7cW5NODKt5GfRJeizL
1drOkrM5jh9m1W9sQ8fLWuoNKwFpO26DK0arAi/9UgHyk1Mo49wJ41do4UKNTZ4DOEpta+HWL4c3
bNRch6v4qerzRwngcE2vJgoj8ombEAeIQrYGxc1mCu5Fy05awbk7MSyA1mjiPRDqu7NMa1tXA+cE
jlP91cJbugyHT7hR3g3bOqCEBSvBhxdm01Y1COO6w/c72ARXm+A7tNI9aR/2MsAHDuDPFRrHe1la
z1CDrm2ceEZGpVKPA41xrTUekpojS9dUv6yEhHAui18MBhONEZOZTOlK2PUZa0EO9N1TCn+lHpnM
NmSx+IE5scUuG21UIdM6Bk9ImnNuwJqW0o8ySrQv0fbXpnVfQtcptxUm5AHcMqVGWPBSG3iA05Dm
KSueHT28VThUe0I4MLiNX7OpHnRzfu+J6AVG9K1K4z60w6qsrQ+QiiN96vazRVgFJuyjUdCBq0c/
59D/rGs0RZStclVLfAFt81Oqi+t3D1QwGEDr+NOmHH7ORnEP5+JjwV5oNbOrJjv7NXD5HrV+1Vbt
YaYmvRiovDOqN2eK3VWt2wmeF/85ovmCiOmq75LGC/EIAn6c7lxnHLM/834eaGAqUK89s0ZSMtPf
eZvQedVjW6lwp2PT9bJoOqvKt7xWwoSNNVIChm4xXhnaNwem7J+nRp/xno/dqhvqZweFZsYNWSpI
PHKKjoRf9pS54B0ZbNQYXNFV1264i7WAKzWur8U84ojZYEhkv/AjMAr0dlAQGGxCrgaUPUG01i1n
bZB16DkB3ZLwdaxn0p0dQfIym3EnEMxcaS6d92D8Pa77nnSf7KJNEfUQYxs43GAGnCf7OGaHqVI8
bpJIWG7eYUtcHdPECSiYypW5WW4gPshgIAluBc+y7iq0r5J/wTnqs/bgUBHG9KfwBHdUwD0fComf
3Mg8I3kbqBsuBhG2t4BrXbvLokdIMWcFE/NQz3HIgbvTaa0Zwntbu+s+gi5Q5daEv6xNuQfTap7P
xQuIlOzGKIl62GXj5C6IinJlinXTGgNXRNjBZfTnagsw47sWDPfhfjxSKcyJzNY4pMafVo+nQC/F
cipIJaO+kX4aRi212HMtpcvCGJ2TGU7Y+XlK5jAIttIa2ud8mPdz2N45U752vDRU46CeA2XF36vS
paYpWTfT2HoBUyluhXHJXBXWAVDl5KKGkdyVgEKMtkx58B4ikIt/DnHC8bvxjevfGopP96kC417R
o5dliXsw9Zafa8yOrf1UocEeZ6MkEJIkfN82RrmNHeB4JH+g9StWPlJi0AxKZoko7fsYTvhFdOPZ
ALgc/abb7sBYkKygwSzAdB/0EfKRmSEr4gC82RiVVEsIOizsl0ojC+LYzmZS6qUbcRC1fdgdBRmW
G+LdbdCmgTpDiiNasK6aE+1aqOJRNg+b+TLC6NWm8RYe+V1tBRmNghnoxtaJEPcH02ifmnF+Vszi
PIxbX66BKUdWL31D6mIwmHMM6dPYxHjBSnMzs5NjvtGeWc8KFJ3g1aBsBhuwwO8eVYGXdWTdaPiy
hfYNYVdbJgWfnchOIZG/KK9ucdUf7Gr+cu1pZ+AYhTSWfIsyuwJVLndNTbxcaOQg0cuqzjm1CLQX
2woeHGbK+04WVwfo/JV67A3VCwKvsM0hlJnRSb4j6HL2H3tj28+df0kSmO86MlBoKofhOd/wXFvt
eez3dtI+aNB2XtI2jnd0jKk1YF8yZ+GSGIX5f2W94aCC+xOygvAfYprwKm4Zuy7go8Zw9JY5Q3LW
mfQSfHCPM9jDPeiUM0zO+uikWXSgKnbNlMC92Gi7Pvc2bk2OOJkmtw+71J+mVIgDY8TPKqw30+xm
m2CkEBJgSDu2w6UP0mdZ+OTyzBGzQGGUZ0Up5XFUVbyob7SO5Fw9kdygF/wsEwslTJm7uK503ptF
pcNR11vUtlXc0KUYxnOFo41C7V3QGPyWwm5Ys7ozFu3c5JEfdSv85dBGZvFQ1cMDc+LiWQEPMN0o
fqC1SDiWf7SbjGdyskukxdQ8ue1cbB0jwDKWFhtrCrNX6etfonZPmR+ULyYOPYM6ZN5SzCNVYpLf
igz/mcPphh4MMw+yDwFlhbIyk3rdMduOcZIue7M4pnU67ykduZWGiI5xEMozRVbHueF3AXnG3EUm
17yJPOsZk2+PEP/gGhTGTPKNKUO/D1r6x8q04NNzuZP008zSiiNuwVFypu8UKV9/ZuaA34Lx0CTH
byMWh85PmfEIFk98TGfZdJuM2oi40yENQvT1FxETcshSU9OahsVbqlcbm9K1QdTgMUIn2PMN43eq
OTmINKtWQ9yb10nV+xG62cdMK5QF+Kfu7JncnT2dx9bYA0H7wiIxvpZ2fK9q64uZ5LR30/RHgCy0
ppQpOcaNvI8s1vB+te9RtZ90HYy02DZyG8zmE7d5TEl6RttIKH7bittJS8UfBljXwLovlsQzme8a
r8KpkZkXsV4Qj3OeJ1vqO2WVO1mFis2kjy5uZr9qvRleqRgcF4uNLK0H7n/scnEx4idI4yubzZ5W
qnTXlgLa3HI+BtMzYCfMMJoJzQLZwMBeJMZp7uro1KXVqat6dRM87Rs7t+2N09oExaP03Hdm8u9f
cu4AaON06eo2qG/8U1815vwfVpyaXor8TbzWhNRJ2r7FArPpsyJ90iN0uJKejaqb4Ok9A5MPb9Hy
hWm7nlXT2eIZ3RPiCjed77NPJHb27LaIv0CKKLY2ODaWCQVL0s/bS0IXS15Y7XYc6l96YiVH6tpN
jcY6TEW/w7ytCd0wqCGXYxCp8lKGs11dezVy3XOu5Llmhz3WdTITAJnHLVyX9pq0wWfFIw/PfW0o
Ays2MIeuSBYCt//SxPEmbUgMNAY2CKaXmNo6FkfX2A2N9gP8UUQ7tnDrBDF9fsfW9kXOMgcTjltF
uNvebLCicL6k/3WVDGG7bUI/Xq3avCf33NXphj4f6DKzh8FL/sYks2gCJzb4xflrTL+z3rBPoKB9
PhurpuSopgqIRPrNjePmIAjFqVDU5zR07prRcK3qQmuXMG5g9tzcdLxjuyx2H32tds9ToP9YXmhG
1+Nr11jYJp1mN7hFcDHtrNoNPafjtMK5479bTnCfXWKZKarcxpUlrAeZRhfFgpeRi+5CzTnrrsDT
J1Kc9hBaQidjogHowtXhcSc5OzullR5kg2w9BqTFrbi5jDO5vEbGXyJHF2zgnfLanvBMOSfXwIw7
iPImC2y5YQYH1iJ2ZGDHZKYNKafLg6XJC5As6uRZw43JCDz9MvXkiV5hfqfw/lqVeCYA/xXH6JfR
H6OdRu9YXzrJQfJrhPPYbECWiFVuWaiYrXNsUO05Y3f9FoyDuY4awzw4ydHQ9nK4h9EjZ6rJ4yfC
1eXb5knXrHPHTZmk0acefjfV/CTrGj5zvivppmfcw5ewcbeYIBVxltwtPqwGu7aDqePFEwwNuizQ
Djguu8NSuWnT/iD8m4oxvAE13VUZQ7QoIuQgsAO0k67vcusX5XkCUfNHQYhl44imIeEplt4da9fY
xABC5idlZ54JNoAlV+usMtCRMnzcbZieIz1ngPPcQFZjlBhf7dnc2zY3h9AyPE5ttypYUFbTAqP4
LGo0iXZxykd4j4MZNnng85JLvbo5AxNqEAQDaUV2v7zc+KG90GaeVcmfCBk7e2W+IS5z5MjNDcr3
dxziL8P84cWVvu2oG2Cf5Ifo495lLdfXhal7tAB8WhXpNNZkdIEgYo74YOfWUukJh0pPgO/xd+1E
AK8bY9i+lI/TjKJQjQ4XPGH+fBSbTvCtJDNUEObCQLOi5VDVOIihAX8pPbu7pgqgiqPn+APgk3rC
5GyOACJS97N3QPCMMnhrZnJHQ81DW1X2WyZJN/qjWMN4+SoiA8/nfEpTUBS93QFEwvEX06iGWkxI
VY75ExakjVt1v+CNIb07cCVAUVhNOqBsk8Ocav+7COxbLdNnNBfcTdlHNRjRUlNKRE5y3FZcvtLQ
3veAG9Yz+hJHFi9lhgXIL/rWG0R+ak2BBXmczBnqOc3PuOTMBW8L/i4o+5XVMitU99bnPutT7xsH
AsU5YhcvbW4uJetR3QKAG2ec6k62YiTAhHSyfjXZ+GQWE5dPLtVTTbPjIDXMtsWPQbLETXZC53QY
fnJI7Eb+GCH4IdA0eytC7MCjzupFwmndTxMGi/R11qd6O9bZjiliQmMK94wcCtSq0XtIfxU3mVbP
HlqdCIGNN9RHoSH5x5dsyq/KDc9FgKkuoCWM+3e/pbDktQd+K0s+eRT3dArjg8ucy2o+gngedzq0
AlzN5a2fl/9kgoZscuomV8mptW114jWdwESgtorLTFC0pIRBQkrGxn2n/Q67+CyBvgItHvTsm3fm
TDgfoFkO0YXzx+WfU0D/EC+LpTgvP/z6139ZiMKuUIwjGDfriiTYwv/9C045JP9UlmHl7Hqfkm3f
bQC6AdrrZfDFW76GRk91B5lNthuW10ZE56FtbrlhvUG3+LU4ldfWiAV6qNXR5vyNjX2nl8+GrV+o
NyuPRIMv+CCi9Vz8LMLhna3yMUl66NhZcRdtu4GGwiERKwM7i1s6P3t5gs3Z/B8wxtL4rwxXflDH
0gVUbF2Xzt9AvzNrphO5o7PjpJ1SGwbusAzIIU4mZh3sABj13vq6sXYOTTI4PEuBUYMAvVaYMAN6
nu3avARds0cpQvFcQMguK5jBHIwLXX4vcuQRw0c5h8nGiFH3rLn8ia+C8l7AK0ytYufYBiRsa+b5
kn5ulqCCDnXrmLa8NHX1lFJ7uB4XGkljJZQvpO8gdN60dHgYNG15jBifoASShfBfZ/7KFULtiQZa
cz0NGPaSsNq7vkbOQw71Dr+0WT1w2jiqYqcL4IqdYT72c8I/HhpHzXAxZpfLCsOCgQP2hAORPKdG
02rU8r9Oxp7T3hmmrsAUE1AmFCPnO9HrnxenNAExgi06GpPzg+ACvKFtUHfFQUG+BWnj1Zp1yGxr
pA8A/0KTtnAyjQNGT5vBJ7kVUFqWEf5oLCpN4+QbcM53XsVfpSBBGPP6GlmjkSWdDiJAqKi0HSwy
+BQWT6Iepw+pO20bK/5oy0WGJUNVLZrn0I97BE13hZrO/EPXX2wJECB9Vq4HO44sTQ+wq9IIKYz9
fYjED/h4OCgZhbCuia+xoaPXySxON7o6hoJ/0eAnjuX2n791f2DWf3vrXCVceP3MmQzUxP/81mV5
o3ggFexdx19lM+eKkiEnnBDBlASXO2E/C1JG9qtoan9HSJVYGFu6gy+bRGR1ccbu12xnulfbTJGX
DKhvax9cgcg1p9+NrOm7660fZK9BoFgEN6hCsWq8G3pc6F4IEigj+IqKzN9QkJHVFuTBmPJHZvWd
C2PatFp6IkQx70WNQkFeewlJFa9WHPCPszmMpv9mj92zv0RRShDCayQitgkom6Ba+DHq5igWuJpf
4hG3i2z5YA+08hxRKT20QCwKGcyhyZIAUziY/vNP2PxvXnfXpIVLOXwFM0zDwV/XtSjvfVCKtbur
m7ewj37I8phq7Wmiqd2LQ0Y/Ulo9Jpf0ANsQtK7qPC0JEPvlJDg8qveh4RJs9zn2R+pv+x70Xhh8
uSZDnU5D4aTPjV2sfEXTY4w27u2o/woi3tD002xgiMrgYtRqD63uWDbtjzzjyXWl/cPRh/1g8cEQ
DCYiBhbAFD7ulvT8Z+/k0E9gxE49pigHvtuvtMTsVsUfUc7pyInqnL3o9z//sJbSib9jkUHlWA4L
I7hQ4uL/+cMK9FCzpJW5u1EvPiYj/qKQxQFU+/oxNsuRAtEYNnj6MQ3+t6NGZGyQwMBmN7QNId2Z
/Y9//g3Z/w2n2XWVLpbFWgpX/u0bKmNeDmY+7s7GCIZ4E3066VOaQIxSg1cNwzEX2vvcA/CkK+eQ
+8eurJ+ok+CYpWPiwz/P7Z7XYzKMLyCnehwyBSjJy3T6Jhl5BVC4PqKsPKoFykl/dLr2HfPNgN4h
NKj9oPt/Jb/jaOA4lvY/Mqc4FkvhoMt+53WNK3nkYUJN2bNe+KByKkL9S4Au1S8wMKhfAai46nXa
IS5jS+eqXd/nxr8MGQBPS0MgH4x6rf2ivSxciLM/Zsp+LvgEhVyM30HK0SZzPcNId1menpeFzqh4
3noVvQcjdz9b0nAQTmxK/Gagz30MpfkUlvPbP/89qGVT/Os6ZQu0LRPfIZhaeJHG38oW8GXOEOBZ
pwq+Sy+bSropwNuOjMdaOzmXyaOq0nsURV8QYA+TyH/GPif6lBIGNcSU7y54ZUSPfEUGeKVr3AJi
CLDRxAPOckyLGL41kMiDg83dMb2mVdPSZLAxJm4i/fTSWxynqbz4ylLSn1pV3EdGBB5c1Q3+N2dt
RcFDs7ycMJv4IOjO+vMJ/D9rnfka/+dXUU51hGz/v/5/KlO0JHXVbFF/eWC8z/bzf6CeRO10/cx+
/+u/HMPPOgk/819/LaeR//Ff/ntBjWP/wwWGy0MkbazZdCn+74Ia4x8GHYqKbZD6hb/205j/oIDG
cVi9hekKh//iP+ppXFYpl1YSkz+zLPV/U0+jw+D62xNuuYbD9uAI/j5l/hcivMgEHAaanndReaXG
zaJdy61+wDNhqhx1V/prDJTufFMXyoSl6O6DRit/x41zMfNiWzr2gFLt+jtrksNLYbefc2nnRxna
AdowRcPR8kRXccyClJv51QmDD2pm6cuKydrEnxNiFbfUzN7MypjvmGe2/WhzJyiBm+fVs5DK+Jwy
dBWH9NEuUumjaanvUlbZekiY/ta5eRBuw0qDgjPN4ANgI8FJUYAKtO6zcBsUTKxeWA9cm78WrVAB
BfO0N6euOfDC8PIhScBMyXaW46xb9jIOPcO2hWh9qVLcRy1j01Vmh78kVJEqIDTGJCMkUbYh9qrw
cA7ozOG7RqQI/5YTX2qddOgADgBBBnBedNRK8uQV4VGnRiBZjg8FSG3lvBl68pX4At6JZjE1HiTZ
2nlTTOWysPbhBndldCUHt8JwNm7ghvpvjJR2SlbjFtZrvVd99NE7uvmTtu3LWGLOi40n3+zmyzwC
XXEMDMSFqE9RlR91I40fsCj117Dfu8JYU21ZEFQf1F0Xo35JLe0wjo66//mfiiokIMVcuKuV9WB0
zgRoJ5Nbw6xgR5Ow2Iaa4d+ZuxvLzH34kabIimUSwHfCL7llRpbh/guNlyQYgs1ku/NW1N3LRA3k
eZqVF5JkPBI6FEd7Kkjmd+ZLwf0yM8EBNe5ZkRc/g9B4C+iHfprmTDsCYMMKQv0AnfTVp+2+Ggba
ZasTg9cz6bEJAbTtQrJ3NB4/Nck9rly5mrLc2qnID8EeEteIOb08BKG/10asXS3Dy9F9naUZXdDZ
GfFqvacFdbWHU+I89Q4tYsyDVTfEp3gyuCDUJnTTZXb854taiKW038ClbZ3kmodzRk1S8j4tk+di
mUFTrvjKmQYA/jKeZoR1bS25GE1tOC9x/1mmdrEHZY2IwnjbX+bc45S+pLV98dtxOkdJPt+SDE8D
w/FpmZK3XKpMhvyAvBax1ejx6iwNDjq48j3bNAEiNXtGy+y9W6bwMUlVHOGg7rs1ZfHdQdOM4wA/
RFocDxnkN40k8LrM9i2ipEOMSzdqd8My/KdM7pYuckC/CAPZIhG0E8hEYjEU3i8CQvhHSlhEhSyZ
3/BRnOxe5jxn2MIt6zxRrI3VB0lCLOJE3up7HhF5joelZz5JzmSqk4M2meFRZJM6uTLfkoMa9xJD
9SbtuuzDjR5yTPL0C6Sv9SKTVDnApBjzxx2YFJ5rxBTR0x2QQ2QOKZp68ed+x0RxJBeXu5tKzOVZ
hJQYtrnbIVcy1msZk8ixjR8cBY+bjvhnQ6rHNuwyPC9IPRmH9jRpmyexyEA0o2RrnOQoWmhEUWTv
QwSfU1pa9TU0NLgzU7rh0kGAKnd3LloTqm/+NBsS72e+NrEMb/OJ+kU80WRa8U8erazvubuCr3MH
WexSqV7LMR7o4wBRAnUI+olL0GU32ZGgdh49rF2UMQnGkydNnDDmouWp6Nc0B+ho6MTuoqxpVVMf
rUI/i0V1U4v+tkQu/L7XjtZM12i/iHRWRFpKMdjrHZ7Hnq5xTy6inlOV6holwDZkZlHKTtJxnS0y
YCA58bjDdJANNdqjDM9pxEpq+01zSLjm8lnlG5P0/mWudGMLNgvt7b1ZtMdOSnfTSgv0T1fSCZZr
VwK5V0bn9h4+51XTOnXtfXdDdwPuTZuofXHmSGPtmHdfyWt8y6r+0mqmtYH+hfvjYKXNjXJt4iMF
7k7js6zYBxxE1RkTFLSqlR7IxENDxH1cWgSFh8+5drFIoM2GCfOOVsPkvsi2PD5PIzou0AnEaGAh
/qLwhnnyxYg9oJpnfBZwKvg3nUUSXrThKbmGmb5HdJvmW0sa0z1NklaJPsxo/Yl2ZdU/VovcPOGi
ZtIYPAOFNx+I6aOEYqNd6UNzLSjNLRfhGtLMS9bhixYY+MAJ0kBP8k4ucrcvwluMSWPVs7EpPzp0
6Q3DqZO4l2SRy41tos0UtFoO8YjJgHEN2YO1reLeHsNCI2axcVRBtrqyubNZ0yyPZv4MCjE7ukZ9
i3DXLf5ujrbmfYh9oB8KI25bTW/xovXbi+pvLPq/ABqQePiim6c4CeQZQiXDHK3BNNDgr3eDTHjm
gt6fKRPYM9U1KTvaJtFS4On7SBiTeK2G4DSWbvssK11uSJpwQUyshy7SsEabJmUc2rS30XkWi0Pl
8G3jCrXXIUHS9ZRGz0nn7+l9NLeM6n5TekLsLmSZwqVvbbLFSeHWmruvXPXDlPPSQLD4LYDFkmY7
N0Zd3aAavSjFqGiMSduR3YGIFMt0N2TWCtpsePdbWnGJaJobESTB0ZXOuXrtLetY/xt7Z7IbuZJl
218p5JwJGmmkkYOaeN+7eiliQkihCPY9aWy+/i1GPTxU4hUKqHkNUsibee+NUMidbnbO2msvHAiF
OPD5jg8D0XtY1QPiDLRD/vRARuylzmghSpROHvqMppgaGW1IVYoKkxdzoVBaXtoLldJHy9JgIVXs
0ud9EF0n6lOmckZ56qiXbkFc6gV2kbPA2LnC0X7oLHy0AViM6Mx4JXzLXi0GHgaSDuUj5mu/0DQW
WI2oU7ynEUVYnTegYUjxXosSizs0DtgYAeqsMralGBBO3rOBptPBZb3Ih1raf2G+rdbxUsfX2c64
Me5+0qGAhezaSrue9hxjOoY05kvo6A8/aD84LVCVkcJE0WJ6tAV/dx0m1dqzki9nKGlf7RDNsAl2
lrDeVOtNGrgvTmkeRsVJCuhap0/YER5b/jOYSCYKx0FLkn1VnIXGRp1KiMJNFyUf2LUOWqYsppP0
mW0ro3wUJUnH4KZAe1QuAih/gbvGpKUcTOF4/gt+1SyehLaxUtKoZkTPnIG/JrTJGQ5SZpb4+9J8
O2kUC+lClqUWSFhaBZTbhla2mxZVLxEqQYTKHLuLnzMXRuqS7oxgSZeW36yDYQRF8e2g1ITEDaMT
UxWOiCwcTAaGJsvrGk2CldUfToXMq1H2NQ2mU93rM7Aaoccb+PmZPMCpCJm1jlX6x+JP3zTdLUs4
xBkQ0UnI+c9FaNX0eC3blIKtv9AYaJUdJ6zxbf+lB7iERXpJ3endIysYsVXQM/o0G2vOG8VpoF81
c8GCppw6iL5KsnDxxA/bscrLaLXIV1dRxa+zLKTW5Qh5WNpbVBuP8xhsR897qWxGb7MM/9AJvw1L
4+hJhpv0qSS8D/hnuEe/1AOLAjJDTfdBBeGh6RpUD/DWDA4IqSAUspM/VuAeyxyZHmLnFwVB9Pfb
4wLMcIdE88oOq0NqJr+Tij8PS5F7kswuFg6O0kdrW+TWcZhDVI/FH8yXr+6A6bCLvwBuqW26KcO9
jW91NP9MLX8/WPNLzosqUPQeNPlzTmjYAN5PLCzhBv9C69Hpkz9N7x3Nvv5Ic35J38AkAssVLqdu
2aubaqjhE9mXNJM/c9Z/mAafoi0iIhBBoN+XZXrb6Omz9HbU/hT+lwqDF6d39pXrv8QzKT6VX8Is
+TJrbha55dxEK295Erw0eX6JtPG7Kjh1oq+lxyou2o+8CHdBnXz1VfbVI3qO+Tl26sh76iFlU8o/
pFy+Ab7TbIi/fNt6JCdxzFyiuL33W5morEYU9/QA8NDnY3L59X23WHsG1rGW4FjFsZhzLEZErb1F
0rSXlfoqQyQYoqw/iiL+QlC2yeIPq8wutlF9VKN4pIR4q3zrsWRHRpXCw/Lt1XX2p8u8Y9ZQcRSh
2it8/yUY+L1H0WOUDk/UId2sPaQEHkruU6cxHZmjH4tK4O+hjob3CnGVvgRIbS16LgJKyccpfuRa
uNiO362aJRimIdhIuFaKsvmkXFBXdyRo8pd9xb8nZPM14mMn9mGER3sg3c9CRo8YMnUIsjg1X8JD
27vAteSpiFvA26YLeKt6jjoNrhA7Nn9CH17GBdLVC65bmNGvQfkP82ge3HEYr+jdoRvneu+n8S+J
PeHEJPPkmMnB6xZQLHuPpqzHccQKBVqYj4QFHl5WtC3sdW2m4trAF9sLaBwhMOEGxhjeG5gkGhEh
Sg8ZzUmmDQqUqujP5QIupwFF687sHWsNvNHYkc2GhcSPTrB3SU0IM8sN9rFpv5sS6Ogqnh9Et7jQ
4hTsRIYjndWKKBBAtcGU6GykgJ3dQltzUWYK+8s2HPfug+pCeRrpyQVo2enMINzWg5jjfV8Qnmce
tx+17KvHRaSjzZl3qK+xn07qjG1605mFCdjVbIw+5Im9kOK+pHrCIr69tdMKOjCPfyCU0xd2pNzC
HUIRYmw3RerVD0NbHvxqyH5YoOmZEsaDQ8djT0XehoDiG1F5cXQB2tkVDpdFsmQO7K58fkjnMdKa
MIk+svUKjt5UplfKI1Q+gIMu0LyrhdgbVWLvxgWpDzsfxiWl34BQEPcT+HxaX2yqdgQYi1f4ZEjR
vpSQ51OSErfbe0O+7zKfHcsC9DMs0VcjB/KPrT4ggMmLlKJT/1Qnx94Ho04tUrbj+OYsYQEqoPbE
JLztSIs58vupuveh9xYmYmHarPhU9fE79BW/fuBMr34/fPVd80zfaP/EaOhXHmHUNVoaLSYI/xUQ
IojZwJ9aOqPnbL2q3nt976xBFuXV9mviR0QjPAond9MSlyhaFNaOSTVv7HbxoXRDg419ibPMbY9e
XMbPRYxiVCVDcms1qZHIfYLtOnlLUMMy0gdPMYOFFc4vFepDf4l1+EvAg5NDuof3y+dDzWB53SIT
fSyrZiNn8vGwPNPNbnr8XKl5jpcvRl78dnIKXGSblCwkKlDvTkwQPoi67VHFL4ygkm0iasgvdzX4
xbQ3CPQd2rS4IoXHSxek3UMYqpW7BFwC21/NtSl2xhJ+yTRQuUEeZiQXg9SPgMwSlSHMku8S1+ge
TZIIlGcyP45j0tlLyIY8zAFU399YxMNLW7hrmmZgYsnmjJbEfRJZO8wBr2QnqDQK1ZX6tGDbTlrC
SU4ehEfKj0CYyEMC5zfePw99nvO7zdMNIyrGMBynKGLoOp7k5mecGa+ZOcjNHkJsvnNAuRpjgVUJ
9HFf4A++DSbDoTFC9uc4QPvklIIlsZRrMnoyaSgjtfVjTx/lIXSiZ2NJOikiTwnRJ4J/XRo2W2vJ
RHlBvTHDkat94Lub2SM+RlkFEIq9szw0d73RTY8G+/V2yVsBTvQbxYqbyhaySqZtH0K3QrVGPsKc
wREmfbXKIn4p8U0OJrIB7OxoKAtaiMJJr8ZmwrZlS0DzxC/x/U+wKacaPoWVOdF1hkYUHybjW0ww
fCcaMDuOOlQxJJ2xduv6h4PQbds60zpoU4pAGF6tJ68i/125LKZhANaxEaaEoJCNcrW5Ru/mnNv7
0ILMlCZZ4oHotiLaFKTBloTYDy6l6ZmJy7uv5cx9DFVRjlou9/RE5yulR6U1lxsjmZq97gYmTyRK
C0rCDlbOScoLqHaf+4hHCY32DuHietVMkmnkCMriodRgoJB5h7kaZrbJWbwvpfZvf7+4g7DoSmq8
Laebem21gNWmpmGkYr0DH+YPiFVbeXDqjOsHNQPpdHadaD5UXLpJniRXH2b54Pb1lQ4inO86YiKU
EELpoik6ueEtpgT9wvpunQSePkRu8xObENv4dk8jjAfHHHDuDe+TSl6KsPolZmIxc0bnHY/SrZGn
CFNJy2IrmKZD3javgFHhpjJpWwL3JZOuPhOUmpgQmagq7HlRVudndkTRYc7mpQ7F50NJ857iDXmW
RMo5eE1vTedWP8WEGZsXQ3/2ulK/NNzpWBFlxkCRgEcOEpCf97Xb1S1PoNagvc8mPMDcczP4ruJQ
l31hfubYk/ofEu3zLgZ8OSWq4qdWf7cUErxkZvpmCbXX7Vg+vsdppbn7UxoH4sjgdnKmY2C5v+yB
6IO9RC9ih834MPP+oXaLZ7CQL5Jx2ybQYX90hD4hbzSyqH8RkOxe58sDy14I0Gi6Q5/p89Q34qTS
7Np3ikancWJXqTz/Ab/bI5FBuc/b8qXOGNA177MemsOQzLDlc8Uzd5qDZ7eG9GY3XJzIenAPwarT
eRqMLLP6lUPIdrtsAA4usq8iZPrRglZvfLMLn5TxzK6/Z4ZeWNwYmmscEHmEPzKQ9uRiXXVRtXPi
Uz1Fh9Thj2AoWlx+ycwJj8BZ2+g9w0N0LNMSW6r0gdCSwR/2w8TsyQ/jx7qJ1WYKHYsxC+62pcOo
nFpUdUs3l3uq7fIp6ZRzrOIuXvt2fNUMP7F0opVtG+fmp/mn4nWxpjqRiA3jTfZixh6FcriKJVHG
bra6A+MtZGE503Act7hpkgHc6Qtk+F3kRf5UJiMx/hFfD21ht6rgpbOMXFZcxtrPuk8P/RhNf5KR
Owc9RlbhNt9dx9lFlwJVjmlcsiAYD90MBAIZwE0hO9duQvFFpIYdDHa7q+DRCrMEwiJL2gDsnOLC
u5f0K17KIeE+HrL5zGjGurL+5l9drqIccK7IivlGduiSVi1xjyUAVeVtv8Poj4zFoMEnspRaF4PB
AVWjbbRVCNpnTts5tIn0EZ3kjo6jEHUcQ4xxqs+pR5HT8lcZIZkLaz4Onk2Oz7QJ7pqdAzljqMso
5qgYm444UohB9EXOtF/NFZdB7u67gTv8MJcDJQrIc+qu5kO+sL7GmJYkmurDYw/KvMZAD7bII5JX
EsnPCcmI8qzFfUxXqGlNe8C4+aDZDPSq1Bc4bXpvmKUDU+7igPu8yzXikoX1Hy4C9EMMEUz5FH8z
h05v3ry0Thes8SWGysPsc9AIMoaLlQiRhGQeForOf041qcbMzj/Gqp22aqmPrfKcm7SZu9duwS5k
rGt+GEwFWIl0W8LC1EXPYs8CPjjUEXfmYIl9SeuXM5niocp57bqBv6Paw74Q/dy3GLXpfKqo74gJ
ohc+cSRfYvt37HzdDMreSw/XxVQwGpMmLqx06mkMwra3z+vxd+Vk4dkfCEuhluvWVd9HF5YIsJdM
zjYVKeOTh5aChGgbHiwyDPxaab0txDJH4UWyDxye5pOFFpm/JT762GI2ObeHQDFOadFK2CqGnbAn
sdVLUQHtaN4Qkz2Ym3ivvOiKSMY7EI2GwxJy2vVzmBH75sTpZmKLQrvc4fIwH5LqVgfBg9VlxXsq
xMWysceqMq3AnM5itlCEF+G0H8Ueu8i41UO8qwmwBVbvXGlgfUdnRrotdx40oWXMCal5UyYR66A6
SOGn92ocN66yIFFMBo6NUZPEdVghjNNX6Uf+gfTDAVndeKwrwtc51Ho1te45jcffYzrMTzkLgkzP
38JW8lXG0e86Mg+iLOebU3BoK+fhrvhEPqaZ3AnBW7SwaWdJDAM1H28TRJPq4O7y1zgLxdXG1Pg3
3pxyOEdh2K8I31F32tlg694g1nWF9L3svOLWtg7Yo2qwAXKOYr/BcSJFeBq0Y8qQ1XkYlsiTSjgT
aFzAUSIN+DrSrDLoLhpIIobZZSa3VKMa1bDLokfWZinS1Og9bBEyhpq1QoE41HCr78ru8n2eWmiU
OmNXKcrazLA60oesyGra3kMixq0QSbbPWEBBqofDAZg13rNA3U59Oj65LWp1rd97ewo/rMXBk3TU
nbYif1VRN69dAwtMnU0MxO2vrppGQmM8DNQyn+yC5pAlPA86KsHyKD9N7mRfEr/7o2WWbaX0qDBS
y30qaPXB5Gy9HnjoSjHZ9zzO+LykNSA2oSiapl+zdUCohhhxVVFDtO2TztmOifm77KC9hyrIj2x/
qfaajyG+RIe8Cr1ZC/S8vGCpw9kbimyYYqI52svTmNdYFB6dQoabVvv+zkMlKCcGalNknLlROrcQ
iH1Tl08TbAjamEcWnW9zaX3NtXtu96XdDLuygvDIYMmL11L699EURxkyrnddciZYIqa83w2Eloq4
8rhH4bJ0QsgHU++7uHyuAH7hutmNRd6vaYq/rG5GQZ/n3M/rP2V09SQXNn856KRakvoipMllj1Yj
SS/qtqVgea1w2i0FVANZVJLHVQbLD/RmKB6/MN96U4xVfuAI+rswlg6bpOrPTB6fvT5IuGtDapPE
Iut68BtvgrPyPxs77ndBTyPeLPnkxX7ZQidTu5QMJLWKY7NksSejeVFKGnSLhTvFHfkIQc7dNGsu
ojglyOgRrmmO9izDV5WF3WKu6phNUpvQhm02O16/WrlnlBf3nlalIHSKC1qKB3OErswjT3wVqd/u
6Y0jggF1GBlkdAZ7M4Zy+YTBkNvIVJ1sQctvkyBddkmRl03N48rq7/wclyJ1to+BfptoawFfpsTR
VyjmjGaw9lMQ94wA5XwNJ6fc9V4TP451xS1Mqp4hiGPuct4yqozsHz5AqBlE5QclMCxfDuTj+h+9
q6668b1LakbHkNTnoSztz6BkB9KLOLi5s1iVdtjt5oFdwjChvB0SGIQhYqUkQUr5HsZ7Z7rDc9CW
J9FN4YqsS3lBzERPLlZkRgIl9Q3DpwnMt6EfZx3Vg3HOEvVuWeHbkJR007spMwkX7YLxxwnnmwjc
+JjJX2n/XbDc7mRwTpzsHrTFgJ+U6zQI9opWi/xivtMy++C53m6owmpLYehaCzPcNkQlwJrdH7KC
7Bsoml7Njf3M+XpX5qGJ+bBxCOUSXrJlcTAq/wG2LDJz/F/6yxMQAFFDS4+edpHLtt20xC7KEL95
OhabwRWUvfm/RgPtYa0U0Hcm9xCy5PSku5qi9EI3wL3MXPOgix0Vug4EPnITd/7FOGxPZq49pDyp
Kx/ugRqAe941d9LebtBke8dyf/R91W+txvju3eBrsqk0EGSN1pHHq2uMn6tqkYUZ5mcask41QjSa
VvvsN8WzS9SkKaod0RukH86+sON4i5qJHrDZO9ssXVBN9U8tIN5aNMrivAMFZRfDY8sR0+o7lO+q
NTd2UfKl99EiGe/F5H1HgdzWGe+iWUYRyXku55lHw1V3LsYxOWYzHZTcuH4P7IK2tXJ/5c1RV9FP
7eqzM+OQZa5h+OOXj7vrghPpU4foPHgMzj6txOYUca/X3PuX33xkTxsdlDx3/OGZSmya4RayI0oG
tnNjc+lytG1egyDX9iKLIqlqOuJREGwebR6uvndgg9o9SPIS+5LNAABFxGcGVUk4tjiqdxQ8xL0t
98zD7lylidsz7dyb0nry5WU2Z3Ebav17aEKP7DvJLUeSrhpnRJw2a3mDKQTohWV/9KY8siUTz3H7
4pl9+IhRBO9SWz/LEdiB0MjV8z3rbrAUTcNwD9qied2GyUVNVnxpR9M586OZw9qgzYiS5NHunZsJ
vvAy1BlqYP819Ia9mU3tm+FOnxE1EV0u2MHTKM6DAjecReCF/oAzYMdPgdjqYDiNfaLM98nDn7Bp
qIHa9nZAbUXIcNFuqC316wuYsb0ya8d8Dr3HblbxOaMyfF32enoWydYts91sO/mzLd2X3PU1RrLl
ZMhAUCaFT3UfoXTuMGQUUyjtqHOXSlPQR9kMG3wUci3HktWDH3Tgp5G5fC7rfW4i/G4Deqctp1cb
fojdKWBtvadP+xBM8ZMxefndKnMiILVauhsiPO98wydRDltLeoIbCi71aMBonuUwgUbbIqZU7r3o
EhrKK5u+RcP7PeXtQJ9PPR7i0eAFLcML53jvlPuOedFJgEXHNSF7uO+FgyUZ4SKMTuFW7txjooyJ
BHK5/svNcLK125rl6GvtlGpPU1/JLR91Sak7yVOoZ1+JvHzfRPk9GubqXpFC7sfReigI5h1cU+U7
B+wM28QvY0FyLSEJBKPdZXE3ZMapLaPvABSHX6QpjmOoj7NkEk/PMLAzn3HvOFs5mMYhJ6YaMsSN
G/+VO6zCmMvM3wrwP+VqXaZ9dYlZ41GpSlQx9Zbvhyof8jiEARKZPIaDNl/qpLsO7OpOXe1fhnGM
HjocIQ99Gr0n2dYJ5ug+kQu6p3HY7x1lP5QYYiBY+FlkKRCZARL7DJWDfa7JliOvIB6IbxefPmaP
VDT1aUoze20ZyGGjDFChrab5COLM0Jdx4qbuTeegTchUUYrxyiKDDr2puPYeBznCE2RZ+F1WJYkB
ZMRWZJuHtKjebZFERFKIQlIgZSPwG8A65Y6Xbc17meUg+JLa2zSA3vLiu+cTHE+ofeWSg6cNwyar
YKs8xU76f7+MbYevd7kpdb291xXVuaiRkfkcTTiGyPOMU1Po9nF2D5nlmNe/XxRKtXjwrbPph4j3
4uBkVs8uHCr/4pxHqD5GLp1ncFjTx3JZoemAe5JL5NSur1K7w3eUlcTzjij49QPPum02JNlJGxWh
LG7Hr9bAeobqEBCNyUx2jWewlUr91zLzKfHuw3Nq5v6Fd2/BMnRAq0MRzcldwglF3t4K7D3cA7U4
lrXY2O1i0YNpepiFPBONy/d47q1NPQbkDu1sPLpzbT9zU+uPZC0QP7s8tpnyUQRpTcPTVEc/osoP
LxVKk71jinwHZYxYFjZrmqP0OrJsSwy3eNGD16/MYTz5qikuXpslu7bnYDraGpgs/VRDN94HtK/v
evMxtA8lfP7J0Bjk/M7jTZNwS8vyez7wQmntcIcG+jnrtf/q1+kATBcQkcS0N1FgCSnzagKmv45C
Ke6qHMcn4b2jUvhsSxb/zLYp4mPw3OZJcU9baq6wXPYoUAxwERMawAlFcJlpDX2CIJL7NqpYVYUt
//5hSZsV3PrRFUfbElHCZpSyu7mVxelltI07SS+Km3g9n/o6OfOLGw8ohII96PiPzo330hrIV0EJ
foSa4/8Y5tugDMS5rSCL+Z/a20yUcDVbjCD9nEteZBM6Iq0JlRJYO9dRITPC9tSOKN2rTuHMpiV5
wBZda+tnSkPg0AlyAfbBr+ltHZuK7aLsmLOxxUQ8ylN7Wbh6t6or/kxpscu9lsoIVfziePjQ1eO4
TtKRJozW3zQZ91Imnule2NEnuz+O4jJ6ojt7ZAecnCBUQDkN8jecyUmkc1o08+QS5V8ZLTp+wj57
au5sgsZdHxJUw1+GdMHF+dYN0cAA4iOryFsmpf8gUyJ/gyJ26tk/Wpfdnza7z6n2xrMhiunOixoh
NzkfcBI4zQiuKhyzzf8y1H8p6JepgoL+/M6p8YtbEmO/un8loRnI/nf89PmzKWCq08//4p/6D3Za
ef90OHH6rmV5pqVsSYyFmt9uSe7900RZwEelWr5QvfePfyvKpov+/R/C+6d0hG8Sd+M3oPin/h8+
LcQ/HWUJn2OPkPwX1/uf4NPi/wvZOB5H1YWa5n3mIWv419yI2zpGpXiUbJ3WOUy8ntwg/cOueaeh
mlXqsjHiAeA+23PG/pRuif/0p/XwHzmEfyv6/KGMi679939Y/sKO/0tAwXXhyYVDnM91qN77+///
p/hiGDn2zKWt33aUkTCA5ClTj+41kGzp00jARXcefRhp/3MK7OroMUjZN1wZGbzVr5UW0KoJTY1x
4nwmuaOuyqRhDcv9dYykda0cXKWqTvMN+XRnH9EStnYgNDbQFPTVKf93qWZvk1fZsKut17gQ/Q+4
ofckcdXj8l+8nvoveke/ksRU98gJIIEYeIVNZn0wCYxE9yzB6i5VPp6ULPpTnIl17gwe+8342xX6
AyO8vJU5R6NlRDvbUMmYCjbo2Jxj7NRPFqj6DnaGfVIYXl36UGa7EFAAOjv//SK6gkHj4B+CWvyx
W73TrfVdUlUETDXaXy1ukkx6W3rdCaOwEHHRE/de3IHbJE+9s1wyh2iHSzFhe1dArc35uiqdN067
ig49ht6wWVR95hrSSmOBr8Jb5wQhzCNwKmkNJr6BXCHlm5ebJqAMzV2EjZOVL12BESZrNzj+D6IV
JxrKAoG7a+ABRuyKoIsVMCgKcVeomxOx//QyAFDJWH2VD8SeCbbiXGpnIvOZdSBH5fks/qWRyI17
czu6SB16NLD/3GfNB3cSXK5BnlDqqwA2+PjJHEoh5SgeNHsEP27eQo/iwdHns80k/htVlPFko3Pm
03VbjNzuasi6tV39tLvwZpJYdfxuetJVUKLjFNh5FYRjlRefAzxXzFUO+EI8IFYh5h/AolDy5kAi
8DdFiolk3XRAEfYjxAD5gGhoOYTS5mEP/Bmbutr1rTYuEnZ9ZWrnDIRKR3gjPikZa1aJtPuNH+Fm
54oM5e6+i7R+i3oPYC57q2wKOlu9V1w6tuTzvXTkBKm9P1EcXDjRYRZOMfNW1JAcFVwcSKwmGGqb
yOfZVtSUH82l3HMN/CRIfcaq90lwvC57JFLWEW6UPyUjZPZNc7CIJ8wQGEHWYea+o1KLWG+hOEZ2
3RvxQ2bKFQOZgyO2g0+/ltWRFwWWP+NqRmWJiJxY/d0TSw2Ile2tqf9JPnJryibZOBWysyrDHpcx
aCJ3vcoDvEC6Vb+QuzDmmpI3rpLgMcnenwJ+PymVljPmplp636GkR0Iw9E6mbgUYSOgvsVCg0Ql5
VBA5DLDx6EaSsUTuBV+OjTk8L4g1ePS75mQGuXdcGB7QCLDPZnCfrmPvQrjUy9ZkRrONxfeDvG+V
JyxJ2VLPNYUf8ARw5PIbQ9OZ/tTqGPjmwHwN+LvOobVClsk2lpSVaL21wQCHwiD1zSbj1YpEcoTh
ozVlUbXXIcy1WNCWbLzTqTXea6s+BKrZ5c3MqoU04dqoIYp8m+yKU+xY3FqLvqtVJQOXDMoyGNuD
/87IiJLRGLSB+HZVtu2jxTX5MYmJVFl5Q7uiojDQ9sr60GeIyGJqTzCjdk9VTYYx9m5Z7Pg7xlNE
5Jn/r/qxH3a2m44XGLi3YGCbGDnZrx5GZNVQzbYT6OE2qjQBUyRV5uS9f6fU2nJ2Qe7ZaWG8EcFG
05SGzsQ4Vfxy+RDbOH1ZXswRDNO07FsQ+0cyLdcJHeJD04y/B6SkXMtYDqi2djYOfyUxUl3dBAhE
R8GbXbjDi4sVIfcjOCm2zae8dp7dqsPMypPbk+10HetbAyr7hE+xqkDbg4RylKXMbR9F7HIKlyW3
iC258UNxSOJuPs9TLtdL6XfETSCDxrv3bo+e20DOmXNf3MTLxEt22eNcqubWVZi71Fjzwzd4QPVN
ejZG98EItId9wHis6Rg5ZKOP7izNn7vGGqmk++y7GoBA1801yVCnVpURXrl+tGfuJSdoALUD9+3A
bLt14RXJo1s02SHv8urYh8mz3/biOkKTry2K8cIcLod5XsHbFqEY4GW8A6SuLqqGWXaWLwlPfKqr
w0er2Q1tkN+0Qc2pbTqIeckZm9H0XuJgePdGSG6h+jcaJ4b1YFr1KX/S/D9U34n4olUQvFq8VLCp
BGg+je4ZGsl4cgZEV4rwcVm3KEvTXB4td1DrIPMjUuNNecJtHLzHBRiCRsHklD+cceg2ferHW8uo
xIqYQwNF6FGklP9ksqW31mzhzfDmLW0jQxGktymnVnkyWM2k6JbBBzjxm8HFaEqqF2KaSM9N4Z5z
hQfKrPSvYlrKtPVTY+bi3RvqZ7+yPgpqd4lPKfXINW81j7Z195TasQHiTtmQbR1frJg4hONg/KED
Q+FFZ9wdpiSJS4u5T9iCqVpUt7LdzdGVOFQtURP/Gg35tNKudFZ9K7udtjpNdTNfMI9OMS9f5IXA
MT0rxYCt9Sod3ffQK9wX5l2iTKisnH3xElHBXmIGaf0fSmbh3kkmcJ0wfZmS5mom6kekTf9Hw3Sc
2SX96kJg6oqt5iqN35avGQXGSNGwvDGhLI5Gx6oqUXI7Fo57SJL4MXStoye4K8kB8Br8k5omenb3
5GVy6f3Umb+Zl5FEIO1n9lPxg0Nda5pQ7x3h4XlXbJE8XpWsN4eniI9jsTSz9NP4VMQyOY8wCIeg
ZUPrKGA1jW1mFfGM3+YuPZoic9aMRXpqbYp6Z3azt7UpK0dYml3K/qpSSXK0qN230Yd2x+nU79yW
5qWQtpyjtMvP1O/PggHzi686sTEFus1M187p75cJxR6r+/jsUFt6LaCgSawj65TtafTSRxxHwUe4
vJnqPDxPdfbtLZvqv+vqiVmbPVOtUUiTwjOLuH2bf0Y2fksrHq1dXKl9KjrnDtjAPY6tOxweJQL+
5FbXuZx+FSWCzMbj72cxvWTdZcy3Y3SbwQmXStOQc4AdF/c8/GLjxMTSkFs/qO70EgPQSipcsnza
MkjE3ZLF3pHN4oSkWspt1LDIJpOlVlk3ZCd/AXaZH/V7kgHmtrSaeBuxZtkYkJYbItwcidmjg/9U
3r322WZURfVbBmb6aPESuFFONHO9prF0MKhENw17PFoJNZxWVT5aWnTnYErsxUX8lSU0w2R87qwa
A0tK5ae/+8CDwDPfkrTPX41rM8C+JsZMR7eHI733Ax6d6VSvRuU8T9GsL6WcK86sBQXdc7mM/Ex9
GKPqRmzLeelNtmZ1qopXPer3QnKqTYaSmJNoRrLX6ZOVhxGS1rrezw7YeYbMoJWuuphe9DoFRPtj
2FG0gTb0mhnYT4znWFxLvjksMHBVtKecIYyoxjGDY46KfnA+pwbTFMTFUUT1xVUyIo0V15uZXcka
tBtvlMfZ14ZbQRrBB/YcZR+FQ1WrbdMvTYIQp1NISUzqXANQI1pah0Nsh87ZnTwLqO0jMObhmdyN
sdZleDfQw+47m+BeMpdwfg0j3MIZvhxe3ExMLYsUggCEcMsfYhiORejrC32vTDgngcIcpOSpjUdG
rhnmGp40O2DneKt6JFZURMtNmeb9OaxJJTK94nDk8WfEEIRx+Zw8GOQIOQHr+FxYssP/UR+rKj2W
mfGiCVQdRpO+Nc8Gne6jJr52A9kvuOaHSjbsMixniys/PDd2crMtPiZ67bZPfSkYH1NTaJY0Fqd2
BVCvGY8kXd5jDpvN18PwnaAs5gmQludC4U0BlZXzbwwwoPLl/Ozr4HWoObksEmVs+/+HvTPZkVxJ
s/O7aM8SZxoBtRY+0OcpwmPI3BCZGXE5GCfjTD69PiYakLp7IWivTaCqcCtvpDtp9g/nfIdlpuv4
2jWZsRTYJKeeBhNrzTBF+UmWAgn2wGDVHmf8ZhaYXB28K2R7eWG7f7JLuz2AmtzmUcu3zdO7zVHg
r2N0xadQ9wi8iMlEbdoQ+pKRMy12ec6MeFH/yOEXE1Ueo5RYvdKD+VtpbOBMPbymOedIiDMr603v
gHuP5cBg07UVMagkq2Rk009nZY71uyHPs1u2x1oZ/WFoJxJxsP6lc2S8zYJWcUBjQYlLNhlE7ruv
mac88+SlL2kHeiekToxDI9ANptXEV0Jdw66yFeVpZCS+ZVKVwhz6E9pu/Rp1Fm1gxUZX5WkV9PGs
oeeG82QObryNG+dZ1bFJbIB+5HsBTtj5f6xn3RHLmmo8DioCThGj+vOyKbuN5qlSTxNP6tbXq3rv
z2IhQ4fRPfcIGsUIS0HXDyzl4SpvQEsjsxi48iOiAjdCEB2OhDGwTQhaXd0hw7CMBc7tML6z9YdX
ufe4bK0bQn7A7zEFe75kUjWRIKXWEehEUq27NboV74ciww6sLGNt5WikKMOG18I1wZ/P43CUkNcQ
QQ0s9kHWTTQQYPLCsyMTD8p7MW/HHAbR5BgGoeUS5Q3aGY853RFZAWKNJQg3z+zh4HnXkIStE6/f
trCHAm/tYjVjTdFjvD0WGJbzhIWwqrogd7rooAPzQ1liio3CBr13Pf8IG6E8w8+jg8z0OZhEa3zA
c4eRS6b84KCQ1enYdhKXMTr3uH6MyUflCvvS8JiNUWu+D+jJp9xTX6TpvFoRFpdibi49yhakadmn
4ZjaQRvUO0uP+gBYX67rrhNHTUig2Yl/w3IzI+l0Gc1H7ref5+a3pp4TAonI1LxbyCP3iv3uZzz5
EsJy8qPKM/MIy+WnponsaDCwXjpYQcSB1A5ma38zHCByOKL0TnFzGJFIr3FG/NE4eA9+Oe+Av5bK
aXixp8F88ehCvMx+octckeLqskSsnZ2ti/TF9LQomB12iTnoGNUbpDB0UXnEhXAJY+UjxjTFqZzT
aF8lVrvSvBGpL7tusrDzYmf29G7SHgmaM/VTPUuJbaVIthJb5zp29Gg5qX+N7PD23NBnH8TuSR+c
9NK36jssyo9eac6js2bnoSqoECbW8oSowb3TctakHCQot6tzpcVPkzbxkmSTyZfKCVQY45tbYgu0
vXbXe0mHh8oNN0NISF/OHxOwafoqjKa443sE2wRc20VEv1Nm3rxheMZ0Nu4w/7H97aTxHrngEa1S
wyBtggkD/pa/59gCQL/rd0ujD+JgFnuzp1noiwgdTMclk4/es+1ieTRqG6sagqC26ndlJ72Tafr3
BDXM0TW9Fd64xcWhCP/WeP8yGSNZLRNGUz37iGXEk+qacYyNqtlHfdvSiBsVBmTs0XGOotCsfvFv
X6WdFf1p4vSYqjS6ulnG201htCtTysZJOGs1zM7FbcznDH7k4ZDXiqHAPoZ1uXivY+gJhvAWZxVC
NVn8HilGuZv6jY84JbAHEd9BqWsbm+VoFo9H6CinEHbkqvWHoPYLi9DM+DothCd9UPaqoB1CZj1+
yKbk7kCDsWkn3vfER/2ftF+NpbtBMm3sSNDZanyRzMHJgIqCDK3Is0fqDox3Ri+kfuLTwk4XEWzG
4mJgY9bfodZeDZd1kErUB1C7K+p2kusgqGfZXCBGTpD9Z+GFOGgO0ijdWQqmScL2vm9z6wS8xGTK
NncBRHk3yFT/RhYJ5SpgHQvpCNx0RkOkGMegIlWDCKdGdhCX2s3QXPvGhcnfwqJXTmLW0K2X/ep0
SFs1AWrwJvaWqIrdgMQwsAhFZKZvEyfBH72tNeqeaokgUnHz6sZZfUC8Fl6zUQus3NxlTfUax7p2
qYbhTxIa2RuyMjciyBjZzXgrtfqQ9ClRdrWNWbnXPNrU6Grb1XsRYoI0BlqlvBqubpFEGJ3TTxGC
VLTjq12EXwN5UysFW2DmA921bpMSxMvSy8zIkA3DntrCbLgcRRzvtXr8o8mhuKn2zqlbcascWtCt
jqcA+ek9kutZZoFlTdm6l9MvEboFS7P6xTPUV6vAXxgdolTfE9cY0eo5Go3vaBjbbWYYzzbLfK5D
CumKawQonQhGZLXo7GtU+7Ev73ljtptyGr31oMzmpMZy3SPcxWbaF8eqpxuOK7BbTDLTT8uNzkSr
E2rDAx0I9Evsdkb/UwtzZFt6qh2Fw54X1kEGpg24lZOjbEMSkG1KbQw3NiYjgj4orYtEs3eMR7jL
kgkNTW7fdIhrZHBb4jE5Xha4kaouqdfRs5fpl8DJiMFO3l3e5t+IOxZ7DjRTOqy2ZhVnZPKows58
9vN0cFryrfPC0aCET1vLbsZ16brMJFVDx22jEDTFOhFyPg7Y2jFJcoV31XPobIP1ZlbwT6cPz3gj
jKp47UO5lRk1uuooUvBHOHtz3HnsusbadHHcdx0JLLHDWtYiL26GPVATMb6UVUl07J0JXPXwTyNI
K4wG/wsq3d4uqZh98lXApakAqu53xCLpvAiH4Yr+zpJu3tjt38VUGTRD7R+hF8DJxGv3MEZCENLE
9IIGm1cQipLTEZHwqqVrBJkERZvJakQ49t2LMSwXiIt9NEj8nbqW3wTBAtA55Kp6Hx0SE9U/5iw2
uEAngCTU9xoO28p3AH2iHM13UaE1K3eAPCkn7DohmU+bKNaOhtkBj5vSdJ+n82tuOPGJDy3aZeQS
oqZ38/PfH2QcIfka1aE1auJskRBtkx4UlGv9JKPZuvssj9kBa6cFnhrP8oScqTvGpk/DM5T9pl9y
hGaMmB2BOQarzpWmTxowDf/TLZhweLNBygc9dNBXHfx4jdiZeAJGGHndR9rVT3z3L0mRzzt29x0m
OFSHHjgzu9FMMtP54ftesiNsdlj9/d/aGklsoXVcfRFiWRXq26abs5teTx/sReA0W81NRZr1MhCY
4qhHPbrWidKgxTzl/mn5voPa7tUhnsqj7xAXNptmfnVCTadfRoo5m9NBVEZ8VN5QnBq/HvaCqAgA
LB0zW7cNr8g1vG3EqfIoVGFvVGuwqXe8T2uKh1s5WepYRjAIVc8paYQJxJZoeGVIPm3d6GJ3BjgJ
LoJb1Rlrpoi4heLulz+3TtDGHhwYuw8sA3qD77rZrQG4vBnHPts2WBXuEaeWVhf+NQrrgrek+hmH
tX83p4RUhbysdxIfnbYitKbeWC1upno+p2kuaO4s2seJmLMx1fxVJLL5Jh32GyxChp2JH6es/9Qz
kv0qiy560ZAvXWhIfkqRHCo5j6vEgJOQdj0R77rqTj5agU3CFexgpfpm9f8LthAzX0xgAHpwEuSV
SxlvATyvXNvDeTLJlVuQujyGxh+cABM5013N1FZ+FnabH3pjEmuphPOQvLUmMrFNh+jVUvJXjkgY
weEOtGO4tobkDZIhLVtJf2YtjJjSWbmLaqGdGdgSf7qKVT8HfEm1Ufer2UUt78xqO1oeEVwhSpah
LdIAQGu0ss3AMoufGQKswE2hmDlLxkdSVxlALjIYOsJqDSv7VfXkEAtR7KLIf51DOMPCQEAl+0Kc
GrSDq7z20VPXvf2Ulv1J1qJH+BT3gW5YT5Latn6GIqsucvI6UiR2SafDzY+wzqHvB/vbReO1grtG
r9moI+4yExkbsNF0yEA08fBHM5uiXCc8tI7/BhT5xb3os+rgdiMEY4c+xA/1QI+S9tkbrhOMOqH2
kWfdQxzkh2Ew22Nuij/kQ1knxpir2iWT1oreo9Dz7gVIJC/zTrbnNFdqjvFJSEgDYnQ3869kuabw
MEb9uq8NDC6CbRMpZSkWxZwnGhYgJEqrfslcWMgACz56BzFHXoRoBN19XiH4BcimAq0vmeGFsCxF
yB7HGgZnFS10C90nSiDVQtZAzIs3WqP7G9tD6z1wtbFh0Q6DTMsATrl2ikwJ9IUFhSmk/u4rdP88
kNcG6ea5wrlpS31+S5JwLZAXsOfOBQ2qPTwF0RYQh9bIv6vX2bAW/i26k7iuKFK9eRe6CkLI3G8r
rete0GvsEyDUNyDzzbZztPWYZ+TZk/R1yHTzSX5scoLHsZeD5NLJTPNMhWmc2uarGg0dM+G9Uixt
u8xwPnxue/SMbc34J6HGJuwZeAMpoR7WnwLMG+Rx/uot8UhIuz/iVHd3zF81inaVbDrWk+vecdoV
u5RsO0Sad4ztoPMYAgjdSE465RyHTX3D84EW3RyvI8+4NRCI7gNxWWVOy8LQb64p9cCWTxLoT5lc
ZCv9Ux0yOjcWOW5cOvXR0dXPiIHurgkHNOhoPkaLtU6lGQNz8+EKsuIlUr326RnhNj+mSUU3HLvt
AwyraEexCpeQQzs3MMXFxVUptHN2SlAWlg0HIopOempsEcrbYOxNHWKkkqFCBIlhZKWgj5wyfQnh
bJsAWLtAI6d/Np6Bh1rXh3ts8ngh0d/pnBIXYKC/UpkPR8slGzgzqvLX4i/osfgONUnVTOnR1era
cGVySIBl99kVWfOkGu6DUHNYbMvf2ZzbZ8GWcy1rQcx0oRAnTtSrrQMmyaje5/FIXh0OgnIGa09N
nEoCabnc473Xd3PgCdgRzDeDKkT+So0On8NC11o5fv3id82fHBlPXlvti4XsZxXOWG0B0b81cdFd
i96wWdWbu5DQSOK6SHcWsaEYJuh6vDNV99NETHPi4KU6EzLZmQj1J8f0j0Nky31JdtgmTKwtkJXx
TnyauuXINr322MVWd2K9Y5zH7n2gGb5QmbP+5bZBZ5dqQa965gRN/LNkEheEjM0T6h/cB2SCeDTK
Ver22MAs7O+u9W7p6XFISjKIMYSAdfeZRtaOu5nSLglygh/XNliMwC2w23g1u+ys7LPj3LFBh49w
6kk2zzJ3HZPYsmLXAGGzjXaeZjxSEf3yJ/MwS0jrKSxtszDubCyfvUMfaJU9HYzuPpgTMbKr6aOW
mi6sq1eNkz+f2LUMRsVXdzYitNdDL9DqixfW3c881e/NdFS5wV4qqiYaCtZ+LJnonOsVNTkkO4FL
3sYlmWO88ewIZ2Y9/MNMaPFX1ITMJEgzvTY6MuW0N40PbQvB3mdc9fNJzwZgLhN7hchksCtFjGog
57ga18/ZpPEyZVQdo8T9x0HAiZ0Bd7WQFxxL6RGPb6JIW3M1nGJhRmA32FiZs0OM0/Rsls25c2d2
n+wXVW9XmJW+XM1i9+z5BYQmkOWzwaC5Sn42fPk06xVKgCWK3Yw/ZpfvG+9aXPfDfpxTgz3prbKS
P41l3UZrXBxyKbRyjLl6UdEwxRznSBXXszH8k6NYW1lNu2IM821qg49UtPht68MP1Lv9SrkmqDPR
BDxbkD+gmySoCarkOfXDxhqZbVsJvUQ/jz/txrmYMoRPIk3cA95+DHV4bhkx1KkzvXVRy8fbLvM5
0nOMcThJdhkCEHScDUTOuBzednjJ7Dxa+YvDbEhoz4xKccRmB0PlCicd6rxEYKGU/RKf99CX1OCY
W0qG9lqQIbcr2GRNkXtXvrPPZ7TRleVRiomVwwt6LMiFGR3mpKH+paPoXMvRqVdVOYGp6j8lFUUz
MMaJfYyewrUvKFO/PJ1QkMjOy5WLBSUOLeJg1a3qawrGRT8OyYIhfu45wQRgd20QHuW0KDUQPWSs
n9dODzmiL8LAbFINI0oEe19WbKBs1RJRPrPfpsoOGp36f+UAgYIVE447X5V0zBJKCkF/HCYM7joH
EB5Y5I7iTgFnMOJNaE/Zw9QYNDDSSta6P8hg0PWbG6fdJXcwYJfkKWwoUGTQ06CfKsLp6ZI640c+
X7HiXJzKBRti/0Or3K9Yu/VXyBJPFCDGJ/k0wZxWbSD9sghSYmJX0Fp6JnrFHj7soc8L75a5EiuE
DlRrELihC7PtTu1vMU1lQEQ18SWqOemm/U8eZS2wW49yqL6OnKDnSWhYnwwCEcho9w5WO5DlQxKP
AfgtUJYuz21CtkdnpdqO4eyNakX+LAymhkmGwWbs8nevye9tNt17KEOHuipJjiC4cjNEpU0muxby
UuV/MlU5Vyboe68ke51f3MK6XLOn8X2COShBrJje0i2Avgl7TK8ledqiFy5Jy/q0YfPnndTyY1SQ
C5r4oPWpOjaKMPcx9NBZThm59TY49TlueMKQZdQsRMUQmSdDLjmpYChWvo7aAIhGe4EgfgW62O1w
NqltVk/pKZnI4DRTHjH2Ku13JM94lqsvOzZ4dZNxeOmKYtyZHhQIq2448NHfIJ/58FBun3Tc9KdW
Ws2hkdZdTb53GsL+h96KkvRjoW2ug9d4e5hs3mXM5nJbXOJGjw5pMUUITLxL7Ks5KIfmHx57XGhk
CDUKw6pbl2CArYdjY04lLvabCnQdwhbZhFhgt4LJi7SHfMOZNP2s7F+m3n5rxYQc2QNy08UT82Xd
eAeWLdZjo88nmGH1qiiq6jGalQiymoIJu/Ec4E1J1kyld5Xp5J953LwkXfYja3ShVlxst5Dtx2vo
4m3TxfeI4vkjBbZXJHjWyyVfb46JhLZyWDiz1jVI9Be5SZy+YZtKcY3m4Amr7M0MB2sdzWl4xdLZ
rytWkcBFC3cfTSmUOIhOGK11Z+ck4kQANgWoRqZFUpVHxHfJmhQ27uMs6s5Iqcodnu1vSiYzCBOm
n+jecZWWMsEFX/mXvz+mevYvmuXwHqoNWqLqVGgI5Fi6rlrtq0/15oXRtvtaeS6k03DNyiTba62t
v7j4TpTFs6x7eHz8p4Xjn1JqzK8Dmh1W8R2DB6WdRr+6NUyHD5ZJ+GWq6UlQA8ZCeNtfoCVNdH7s
yYta4WyybY8/KqbqW7b1ZDXVB3a+H+wjy30UVXhvCTQkp2K6O6YSB09679qCaun8ZRwTqquWk/5G
OuYtqvt3gcoL050DIcvT/W0va8kGr8fXyNynY4eepbJBXDD+rvRokRFr1SmqFKcPGRpy2W/7Y/uo
6jr7mXnOOichc6u8kSOjktOlSOXX2E6H3FH2tioha+il7mAOBcwBFoLbPMNJSgR4d8c/sFaqsDYq
TnF2T5m4mswFO+Q8l8YpN2492qyPkVDCrbSZ3uAg0MqkPPhwatZ9we5SHz1Eyl0FHIPEz7zSopNf
lPEpbgwc2HDWNp1br8V0pieO31TqfiHKIRlktN/T0sF+KT0DZWXcP4ppeEgt7U+wiKQV4ymduvLR
DyDuMBTNLAfT8gG/aWLk2rj49w5sSdv3XMzx3WhbeAgppZ1NRulok+PXT/VPdu95wHdEPCfxlNti
zrOrLPLXbgwZt1thetANH2kD29Dr7AyrqRq+p6RVvz27O8HrtQ92P7S7ya+uPltLLpS62+NW3ro1
eB1vai6DcJ3t1MeC2SUA39wnWwCX53CoTHw40iBvLBR4Im2yV1gvQDvjRzEjBmMN4+6YsrPV94pd
yrZqM7MK2FQoTPaTC/ysSXLqD4Z6hvsZ6kN87YT1XWIM2PV+9pGFUX/pMvto2p2F5ks/Ni0ithq7
EycB3h+W5h7gn4YOuEHoFvcJCdWF98NUps+rSKUJbJdC3J6f5AKFwE/bbxd1KziJKN8bYobbkQLy
rj2+/3BGk5W389214J1IYKE0HIRKa4d87t5FWIcrGC5IHWOg/oCHyQZs3c9p0q8MrIn8BbWuIlAK
bjjgroj8364oGCQMKUhYRHjDS5pAAMaOAvEcr+sakW6wjJB8DBOI7mMg+0BYHH5JDZNkia4DcH6c
qWuRmukauA54YOH81plZbvKyfQ9N/e4UxC9NpFOOtnoHgnPXBDlvmqcd+P8YJ6K3zkmt3uJJv/s1
bD5v7virLXP+SZ+3M7yf1JfpC9HKMADbp8ZckDBauHACfTFCgMnZtUr2a6SGQTjV70jXjHVX+ghQ
awYcsbx5TCJ38UoirNw4Zhu+Mrhrb7hIj3Plf7VF9IHknmi6aT+W9i/mFq8TudSoDEwLLTD5k6ZG
/krh8NmDX7n//QVtnw+3FJ6/quw7lcBvVSTvVhQRNjhew37cRIb/o485OI0Bv7bKwo/cRlLAqpb9
U7jrTdYpyzcJYQjgOjaClVcAwQdOh0vuXnFrTMLjoq0qKGE0uEFWNd6lqWZGqeALA9cCMSs6+Zq6
PFG6oN3Vlf9gynecvc5FXEaamDarHfYR7i5MDJu/X2SJl3flySTQ1Ix3swYCt+hMpnLAutGX2ZXp
yAYrsMPMNYT756AV9zU0clHLIKBrMFY3BjOAn7UNfBZ53yaRbb/BlfVngukSqfyNV+pYwAajI6To
axO66qYsNxY4lVVItgX9FZVNzAcgc/93XKERje2R2TE7mU1V41Wy4fTZOU8cq9t6S3iHiaIKdoqq
JbG86pXfdtgToLJPR39+jJP1O4ROdahr/YC4lIQ5PcQMFWe44cOwvTIKd9jXkqSOUlk7IwW310bC
psPrSBDNOjy8FqkToqg/5oSaEEzCLa3AGQj5oqVUUl02zSsZehN1xjjB4q7HrZ6CY/CYUJ7NiQzd
git3NSceGnTDyc7ShuoiFJ9MnfKkVIOLRiQs1SkqkeiYLM24b+aNxiMDIRw4Elnky8iFQ8Hj5AWl
TF3jenvLzq1jvsjwkpyVCYdVoeB3pEKmfF0EE1u5bOHJdg83T/xdM+KBQWKliN2L44NdpuCBkBEW
JcPmLEIYrMowvf39MYpS3tpu/JHkbbhER3x1VYXaGedqUGatuvYs/OHAWahFlGCKSTRUBVZoJ4yX
AhLZuWC5eMYV/vRNRxxKUjyOQI9eMz19L9sGbaByNRR6fAYje8Ui7dOHrf+J9bbZVTU7wQ6o28hm
+cFg/j2J++4SNdVisppveUx+U54GOlnFTJFzv4u2+hw6pzkv7FVk5N4mo6qvyd/TUyB2qg6svzpP
cEqpaN69qh9g1tHqdrFi+5Z799C3SFOL2pmmy0iQrzvDCVFRAiAAqLSDa+dCGYIkTscjreXGW9t7
0Q39dYOYjSGTVfj3eAjn82zEmNQVpwz4mI1ntc0p9BSvQqSupA7VG9kzRhHCwlSMXekUk3ayt6BH
s9m+iz7atxhqv8yBtku0CcLnLNGCuTAG+nr3nyJEHZx66q2jWz8ThZpsIcWnJxRYc8Ciqd0zw6oO
LNBQMrV8eNIo0k1IXNlG84jwxVJmHrhNji4zyTXx24HpaPQVnv/gzJ1OyUyITK/l0z7lmjNaEsMa
Pb5mpc2dGgloJ7XcDX7dB2gkW+Rscw0TuYCoQk45KWfzI5TCIhKziU5DK7VVNNb6Vhsjf+8j4lrP
zZhdHX8+tOzQ11YqW5I9G9WdeRHPdm/BM5zT+lDBygYOxOBBEHi/8dDR75igN0EaI8k34MtsyyQv
wQJjpKd+FSitscn2Bsb7MULsQ/J6gemT3MaRQTYIVwzFsIoCLIHjnmEuIo0qvY2xM8E4QmZSkH+B
W6JJXkKiLHeLUN6MtRbLFlIItfz4+59EI/xDVQYMMxrkz3R3/Ci8vYnmFdFq/k3vrFDFgALpPL2+
sjHE2WLr+xIuH6EwrrsSrKKOFgQWfsf9KHr3OA4UJdUk3U2R5d0ZjsW7RL+wSo0ccqqa8OtrLGAN
mQtUZu9kDKiNlOBasw4npY2HcctiCVFblFp3/GOPCX/mGatJuwlH53fphX+cFBFrmVY9c7Npo48l
2hAm0CtXtO2BiKZfHf1EnbvynGlpDoS3aAh29IZNnhu/Bzn9JCxKvwhklh4JyYVhpzd/WEhZk0Vu
9hA3l9QCB81NtC8TJVmkg26rwioBajEnl/k+OLn9NFKE/GNCDuA46PdU+tRFCbYjX/CledG6lf1F
uEW+7eqq2uNf9WlJVHtquuSTV7/HOEM6KD/KxtKOf/8rLpMLdU50dPoFUqPQmkt4FMwwsMoRRDxu
RJvCmxa9Zx7/mpr+f+LI/9UtZ/sY1f77//wfZKZE3+V/SRs5fde/sv9klfv7f/l3q5z3L8s36YtZ
EPE0kvz0f1jlOPeI+HARTFk2ju//bZUz/+XpwvB821tSuHyHIKKm5G76t/8m/kUeHi0AnjOPaAzT
df/frHJ/M4v+Q5aO77uO4eikGtmuZZFc8h8SqfwuhQcnDY7esF3wdvHZ+sitIbzkOL7XodGl1DOh
dildg2S3ma5BGuw9sNzm2759zjFvfxI/CdfGZ59ozUaMLiMhwjlZkzWI65fZDqzrdK9c6wOVInIG
vNwCb91qaHLjaOXZziLyeRuFJHX7M/nLTLmPpt6ctIHJJAPtSLIx0EfCujVPODttYntJ+sgjryf7
xhRsS74L4zM1b1MAAI2IuAGdBf8BFVpEdn9vK0SF2EeUx8kBGxQJxqydKgzuHJ1wSXjNSAa6uHNi
7+u5BewtVPLmii3il+45RdOfMfb0mxVonryRgtx81E6MxdUiBL3kZFOxI59pRT8SJ9l5VsPEzBQs
DrjakLawnWnt/Bc23U6AlszeVUsgmQ/E76XRSFMqIvVg1mSyt5nBIrayesxW/V6OJVv2eaQ967X9
3/12WVPdZ3q5kfGY3f0EaWZuQZ7qEUaxQBiKfW9UaB4YO6zwDEKjZwlxNLGE/dXparZ+HKcPyBX1
R1wXd1dnTD5UyKnKUuEwovkIGqfmKI0UKm0RBppk5KqE3V0t1iXreHRGQB/qMFSx/MGAMMiizDwx
4I6D3ke75JepxTkHTUKU8WduYsLo+9G69plpvXWIunw8ap/j5NQYx5htzAaoer0Z0cGyyvBByClg
pOVs2njfu2XSa6ImGBHt+GZBdLZ2cow4PPXhuPbB5J9SG2ZORcyGnvn61Yh5zky/dhH0YfLOOvGu
I124sYuyLyLSJYO3/kK4TrG1PfLDW3eoEPUlP3wR70Lp5C+RFb5pTTwGzHthHtlb+WKPQ/EjnvGB
o/8wtrhv6D80ixTQCOcP7kynVu6+1QmdLxZAB8tBpij2hPUqOZSELuy6rsOQH/8GwhauswIDRzRK
7Tghbe7U/O/eAMsRF5HO9R4224xs154YN/NqaLAzZ42/oWzAdlzYro3Pvh+al8YkogpbFmxUy1qz
39uC6Yk+bHLFGRs0W/S1Ne4uh1SFrJRX7Os/nKjDKjPyVoTWdC9TNGEyofNvFN8+IRb9h0V34KlZ
nFGqDdfCRuUTV+GrqEJ1I5Mz2rRljCJS+l+NtaSy4WBwsjGzVg5ExoBgBXKtl/G2nZnfnlF96HZB
KzDq2tE3eU6zInODtk0FviBK99Bx7wldytVCZEuKRuNuwY5KT6GIc0fvhP8HZaOgsY5q1oAF8vKD
jwXlBISiYPfallujMFGu1LI4FpmHjCbhz8fhcsBHY53NvMCN3vwUmhxvY0ldgRMCTcPUtv7K83SG
QgyXBgkGu9GfSqTQGbDYnvoWJmXdF+M6NmqIlCm4J85p4tZcJN00JBfPaDmDeAmJ+sXnMo7+WzH3
TQAA5zrNQ/8QOItXuaJmiREbNjDVDybV7w5awBTY6fSCcnM9WK6ApYZc0Gr51Ho/GY+tlN0hKuOH
7kZQrCUCEJPQmVDcgFO1h0YnGL5p46tGcXyTdvrLTkdoMrDmgRUU9LMTr1RluktE/ExWyYRXiv3D
tMlMgICWAYSxqftLgsBpL8PmNxWov+mZ6q5mp9BOtaEQSHkptr+kfx2A8cjKRlfp4PzS8/bWhsm+
yVBSStObAsdxrEenLeu1wjxbja8zT4qqnciG17+gaz8duSxa0ObErRtrsJHlI1yEuZk8x2hF6W2X
sz3iSpnSQrFPHKtljIKlo7TFjblahOBwrHijivyUxyAP0KoR6DShR8+zMmiNbthKJ/0kKPtJFYoT
KY4JXUOG2hSe/Qwl6yqS9sigDMMJho+5PeMp1C5t3H8Z3Tjfm1q+iIS5EwuLoOpD86yxxh4LsBY2
HqdA9sufAKRsxz9JEA+f99ZlLs4kH7YoOjW5juTw6Val9cMZpnOYYoUyZGecq2xu11kZV8+2YRoJ
tRg4RbKY9Fyd2U4pF5dngdQBpak024OqwiCZAdkMhXvQrT68hQkJN56evSVEjff/9GQmvKUpd7Lv
j/KWS5deG8PtlAMLQqKLgABxxtEQPm1ruhj6IrxdSFe9FL6501R7im8NRfWl5A3TXSRkQ28+S0hb
ThsislfazF4SpWCbIAumkzFhMZH1OSZNDXPuFEVY3LQQHq0+2JdQTHtjGdGyLpoQsqIzNaacPGzs
vLgSun3fWdUFUoxH4hNrZ2NPiqFOPl8MJNgwuaxiPohBWWz/2UmDyFunUWZ8GZ+qxL4h9Kh9jdLq
YfO3PdAmL8kxEMDBUMGzbi4wiggypF4vqNuTpYDvllI+X4r6Zinve+r8nHrfWwr/cGkBjKUZmOgK
4E4D114ahYqOQaNziJcWYl6aCfN/sXcmy3Uj2Zb9lfcBD2lwOAAHzMpqcPuefacJjKRI9H2Pr68F
RlSlpMhSZJrVsCbMJKXQvcQF3P2cs/faVBXNXF44c6FhzSUHGfVMv+cyhDQjrNzqkZ3NOelzqRIB
81trmu+vqTAxW8cjRhoHT25EWqora7Ue58IHFZ05F0J6ScCjzqkMdzDV00i9FM2FUzeXUGOCDHlI
+HlURB+U4P4hmkuuaC6+5FcdxsZce5O7p/LMDuH85ev/tbrdkOvskXlLSVfOxR1UZRzYc8E3zqVf
MxeBimqQUS2awrlAJNBnMc4lozEXj8ZcRtLaIPNMU/WhnevLsQlIUEiR+ML6yxhGw67p5sT5ZC5Q
YSlWW3cuWtO5fC3nQhbxfLW35uJWo8qN53LX/Kp827kIxtmyZ7tPLrQnk6U/UioHc9E8zOVzMBfS
2lxSExFO550iu5/L7W4uvOVcgg9zMa6oyo25PE/nQr2dS3bq80VMDQ8uZ9yFxGfQfiqmY+ZqNwy3
rH2NdqmsyBbCeHbwe9oCvjM3COZWAYnlBEXP7QOmGbjJYcvsy6Fr6IDSZijnhoM+tx66uQmhjfnD
hJriYAfmpzYyA8Re623cr+bF3MZo54aGS2cjosMRafk3V6XtbqxHeXTnNghmHShWc2sEzDhTGLol
ztw2yeifpHMjRZ9bKiLO9dOUadfp3G6J58ZLO7dg/Ew8ZHNTppvbM/bcqJnmlk0+N2/cuY3DESVc
VHNrR5ubPLTTrj1pJA+6hf3D+WoF0RMyFK60SSZHYUQclufGUfrVQwrmdpI+N5bE3GIimcsnIRd+
PgiDYQnqLL+f1Nid3Nr+1EqB+SQY02NGtPndhLOTC7osWQgu9ZS3F29Ir3XdIqTe9fBJ5oZ7Q4I1
TTmFeC25oUln3Nd96t7nYCdjI0suiMyXY23QN21ACGu3pCe9B0HRXgU6YLkCIoAVya3X2PkxddHU
B2xXi9ivmyNGv/QewWOITakc1m6jmp3A6cfabOhXWlZtfLMk9N0KZQFfPlEz7sK7nWRR3dRsfnCh
vNuvHyWxHq+5MQlUmf+Gz51KP7q3NwI+20KPQLhbBnM7OfkOal19H7gETiXou7GAED0/ofOSskze
CFG8ns3NKxuUyr6YUHS0TqYd/Lofrn1TsgJAeX/QLE4QjUdz34g74EzoXaJJWwfYafai872dKB3e
gRGApU6NJXszp60hgiRSWQ4SilY8KCDZ5GfT/mcOCDvdtF/w4t/JhLSv1APbP78EFckJ6U+60jTy
uXvHAMqq+HGgM3InmLGoh2pNFuy6KsH85dYOijtyv6cmIa3W9FGGtfpT6WYbn+5OmD/maKIC/yD7
F6GXd3FBQ0+iHnGCuy6oVoWJTgqNeiB8QUBtfUgm/vncZmuNKjknhwFAatEaN9sK9nbgwUkegn1k
EVyOBiJaljTM+zy96YY64N7Jm1mrWN1y7ChvyzqzlgFEp+0/f6ZRkNba1DLMCEGeVsGnb5QfDN6e
3FTfM2jF0DfSBJ9tXk0Q31sjq0DUYIHxpXPvqxCnfxBcuhagfpKkB3aI8gFCvHerlyVXXZQPIWlR
9OhylnsMV6zmpIk4zAsC+CbDx9j6HAUE23EwlOOVdMP0NsE6ip8sfYDVxR8SXAEcOZYLM0SdJgJj
XJo6Osqmb7tHeBqGE55NZnfnqOLZn5wcBpNTyg2j/hi3SEFvbz6WC8IfGLsbx2Rskmsa8CHMKM2f
BZLJta4hZJi+5t1lZFzKlPlqXRb2Nm1acWGaIS6D0Mod/V74qm1SL/mNGcPVEQoo+trswtiZ0e7t
A7MH0dpIcd9OJEOH5LIfvr7tU3xLJEEnrHv8KSV6tXf8tl5+fUtLL7rYdfkIMNq7I1vdcirjyhTh
tyHlGU0qqLQObIiRQ9jkV9Xd15fC4ZOoOr0/fH3L+peC1yf6WowC5wWjrm07GNG1rXJ2seLWG/zo
WtBcPZAc8hAWg3mtDfQgqkbUa9tOgU17RLp5+lvmiALD/fTiG94Njff+4NGmu4JUHV5R/ByrYAhW
DTcLHrrgoKWRfWaTf7aaiFh4ZT8KlJ0bqxEH6OprynF3KVTkrJg1t+SE2/K6H7u182Tm2BIrBmnY
+cwDAS3qPNIHXXmFwnZU85cjiuxNyWp1drANHOmecuzv7NMfX1AiLHA7WGsU/+XJDUS2y3r8MSWf
X0+/YGPOP8en3OwSx744lEXnry9BMC1L4KgnJlzuoTQQs2r+pC+Gtvw2kUqyH6WoryVdD9br6ALs
hWQInZ5jo2fWqSMluZFBdP/1pXTRHOlwN5FxR1sEBdW9VjKUs0rBpHj+NsSHtSkmDJ6wClNk4z3A
BTckYKLM1KKcldMEySRXcSCv7NSQ919fADd30Bit1k4OBTabe+DS6TzWspeWzjAcfFqzpRuB0KDz
p6sxSbwDquSrgXylA8EKTy6/0+2QBeeQfNmlTwomXQYcgHXcrA3FGDntJYU91HVrvPgNsSB+epMh
XDkGnVDXAqsHKuxsehtQ46e4oh+NlkaMmisyn9VWuGNzl8zmF8dK7Pch5O4DV/lsYT/zKfjmPhap
Sxb1nwZ8j0wdkdEYMratJ8+dPgwfndUykaExrNWuz901NRyA2uxCOhpYQCdqCWqd1D1FAOTE1gs/
jIriwDInwJvAea0J60tSC1pCTJO3bspJUNmVCRiJ9X6yyyu4KBcijUl+t2VyajIrWRqEV3YoPyoD
nPMwzpVowXQxDcRrr4UbeAEIf4fgqck1ydJhjUfBNn9JECyvuqL3t3IonS0kbvYx6okQR8zStYJ4
qZEpcdGC3l39N4NpFcd6jfC+FPRvTP/dj6ad5teIFeugXfy3VbgjgYxtuUa48R646pSU7bCxYBWh
UWzUMio7gBIzjKaRL/+/L/1vUdyUCyXtN33p02tcB6/f+4+P4ieO2x//3Z/NafMfAmOmSXCdNJUN
JuP/NKeNf2Cs121gbZYjXWcmvP1vjpugOW25riuVKR0E/7yNfzanbSEM/oTy2jBt3f1PmtOSLvcP
FDUisPEEQYrThW3DmRPu/Oc/UNSsnCSeSmLNgaEJVaLeuuziJyLgvjV1iI9I6avY7jPOE2Ct2X+W
ltIfA8/WT3ndPcs+emmL6mJX07jFyEUoSR1CdcT9F/l4/g2btDOVjy+i7xgMQ6RFkpOTN4FDV3fj
5x61kduNB0LoAfC0s6YL1hRAx6sfPpZ/gYuDiPfrb+lIWN66dDCuOOYvvyWTR2DzYw5LePaoWO0m
9j6zqrjWbbX8z16Jz1nQ9hYu2a7CNF0ogD9eTyoAOcmUNGXREDelPw2WgfU9XzWVWv/+lcy/IPhg
XJjCtBkpWPyPMeeb//DR4VrvUyzi2iqiP0z/DOEEGsN9SuI32M5qASVq7wGfWCY2NrWe5t5y8rNs
00tJ/CB6Ik/0YILbgoho9cJfuqc+OrfY05Y0/2/tyT34Wo8sQ72CzoLp5CJzwZUA+0Cuqjp6pxV7
Gk2fofhgE//Wzowu2dZ7WQcEzHbxsDb1sF8F3vhqd9NLWYbfZKnw4tPv/pvLLuYRyo8jFq6CA0XY
YlhjMWsx5ov1w8UgNiPoRqkhcXLmxTZbwHY+2hoWEybSRQ4uNH8uUvtVczr4tgmKbI8zcJd+T7Tg
4/cfjKH/5b0oIaQhFeMew3G+2Ik/vBc6lkBI0T6sE8TVpEQlHIaLCmJXJ3w6OMl7QrvZJlKgRsyJ
NoPMi64wl7JAApS6xo1sq7toCMHWkBvmq1ec8t9SenFwvW7/w7eqoCgyMzOZnillsaj8fNmyCOZu
3AxQI0zvJfY5Hiu9Bz5EwCUhfeBQw/u6zffUY7tpsLdhqT9q9BIWrSlJ2gxW1UTcoJgQ/wu5ZMdf
BrZ93xcYEH7/Rv/y+fJG2XcN9OM8VBaL389v1PJBm8OO1VZdmNyFjPu2UlZvJYe3njNB7dViYWj+
VRtNn7bhf0fr8q0rp7sROU9b+3/zbuar8uPN9subceYb4IcPWLcLgYQv8VZeFpBcSpWIxhy3L4WE
sa3/9uXM+Un+9fVsnbvJ5LPC2P3Lza0kEogpUYjkkJnjbydpyWmqVZv23BfmnWA8tHHGNF91uYZn
Cr/IIU7zlOghr177fTqHc2bPHrA0CNibNKrvpzCJj0Zgo4z13GHjWeENErBvzuR/NKRnahKRHBOp
FX69WXRk3RUCGjA+dSTaNKK4ndGLk3nlusjwMitdx/ks3nJIAQFy/FC4db0DLTOucwvZF7PN27AA
Tmxo9I5RHl3//u74l9cHDRMjYFsoky3xp8+DePmkzhs+jwmiN+roTWC+mACRf/8qX2vIzx+DYhNn
s3RMXkXOE+MfP3bq/9IgsDBYy0gdfTJbF1PZPZpOUS8nl5I0zsdDQRM8Gvo7BqX7ph1v5Wi8eE4K
zKz2vlWeg6yv/u6raUGSIJ7j6jgkzdMAK+T379X6dQ1S9s/v9ZeRM9GMyjeKMl57E0n0aH3qWOFk
idJnj82bp7zrVvhz8H9qAW9uRPg8JGG68hE8LfN+0i42HuL1MJRyF0+5i+d4ynYRyT87yiOSfTps
kBzHacUg4Hlse6LwirKhJk1OWWldQeeqWT46gnKj4BvD12lFbAmhZhNNfbrlxkLrQTM2NKuXDk2y
VSPofmRm/jQ00asX4PXIIl9bF1D796PVPhrIvlcTsZefBHsxAfQYQHtt6R8zO582cZA8/v4K/nxk
UBzVOBdZJucj9nHJ1vLzhx3kblMmc6aXN9onF9Z5wcfsVNkRXfbfbV5/XU++DiUkDSJSAGn7y05O
n6lsa2KxV50xMdkdZglS13S71NaGl6DH0GBO6bJsdMRqE5HVIXOCDiNC42Bjt6Q8ISKECDoJHCYR
smh3/Jtb/68PmML0zNPs0kVDM/HLnT/aUx7WbuyB4DCo5RtQ2NdV9P77K/6vni8H4p6hK14D7cUv
l6HCCdZ2jLaIwwQRFXkkamdMT8kABaZvNdtpBhCNNSkaCtEmJIbuTF7AQ9SPN1Yt15Geg+wFpbsu
p5QpTRVCSaCphm/WC+gYYO8Eomb+3YfH+f2XxVk5oHvYPblPDFQjP98ocaWzteLDWjWxd+S0v8dW
ZSLoD9acq5fKpSzjSF0uLOi/ZtYj7sNKEJd/syXNr/LT2oQow7Ad21YWWzkTwZ/fRQeMb8p9hPpp
oeByzoeNZ6f+lrroYDPjFmDAMqSl+PtPTPyrV7Upb2zUOGxO1i+fmJuOugns0V25pbdNDQ0OIE3+
fVZY/aqZU5I177licuMVLvoN8zUK7VcbWazMVbILtDy/4FxbVpHFLIgsOTxuGm3Y379J8y9LoQOn
2gEpzNJtOzxpP1+agRZ6rmOMpiPW4iGtCDHzNt48F5p65uxVTKCH0xYPWUC2VjvZ3+q8GpAteC8V
LsRFZJu3Rt99RkGwSQedhCxaAFocXvc2McXB8FRm/tkt8vdqRF9qafF0xQSb5CG5T/V43IZOf9+1
4nqkV7SJrZqUDP2+Hc0XUdOkGyFmV/EmVw7u5hLMjKziv7kA6l9cAJu6Q3FA5slyfz0bI43GjCgC
NUcm3RupdYNzemW3QUsM9sQsLRiZ9ZJYXlvBmcwmbyP1Gl+vX982VX+bg4FcMK2AdgEpcABQ5TS4
tZ1Uf1al7aOVrRFQyurEhAAqy8giX/b+puppNClsRMo3+1Wh6+k8z3y1feeuk+6LMMKz8CVhCsZe
c4sPpTUJ6Q70z5T/MrXT9yDqChS7MFvbcNUNqBVBBSfJcBqwfsZJbC0Ao712DR0geP6LKOu3TWOf
cy3elpYxrdH3avPpGdJKJg2ABnROLGjuvtSoS0fWVBHbjL1tDQyHOGAffmeqRHbQs5rcddh8/P4u
/MsSz9yJ3pquKAx1yTD155uwtTMPVbPkCAdQcNpZatflu1ICZPjzcPr/WkW4/cgvr+lH/T/mf/g9
L8Yq9IPmf/78bf3H939q8n76hiFsSGJu+1GNtx81aYE/qvf+3T/8r49/pw9j6JLLhTzwz2sw6wP/
3Vf47Xv7915e0AXi4/y/yxPPr9+D8fW/rqvX7x918FMn6I//9I9OkGP8g0YPRbtACMgk0OEY/0+i
v5DzAd+hxBFzJf9nI8iw/+HY0ORdxe4rqCpZ1/9sBBniH2yUBlsyiOSvBtJ/0giyrLmn9NMWYtOL
QmBosFpyhqbN+vMtGgpiouhl1xub4fhh9Cp/DYiLHPTcDm5JVbnigAKNLTimVnEtTKu/sZFnHQKD
Q50Nd97DCd4V+lZZxnhw7YJJUSYvKkZ3zdZJmNhgrppWwe4aM1Jz0qTY+A3CBTG2+rGvEmBvTHk2
+LELPOyti6/XTFbEA0RMcTScUfNcXNUATFSormEzQBPN2zfXsbVbjFQoGh+T5HmiwXQb4wZeDCqp
t/GU5Wswx9aJwiU5BZYR8/Qn95gz9p4HmGYxAG1g4GDuZIl2YwL3tPAxRmGut3CBBLVciiKAgek5
xl0TQz90RLUJAPF9s951lxGqE7TR0zl0uuzF1dJjaTLcCJkJ7ExBEqkyHr1gV9cDSkVLvRvTa6yZ
AwxtgjSdeFd7A5DNoY4WYu/bUj+2dfKa4WNajAQqTHWO8MVZmS1Hmz4bH4nlO5dmyKI3MPNvbdAZ
+Hz7EB7TaDxqrJ9Mqna6i6/azwwIF9K/zptTTsd+F+cTM1uinyv07ITLMiO1oAJl0cmXE7hhr++W
8OEzwvRSXB9nq67E7TDrSOKOhBHPQjDDYO6xLgl4MQFnOT7pXkK0/orUrXifcqOuWrMqCfHxLsSd
EI2qen1LTzxYjGF7HYQtYX+Bf42PDgeYGX8Og8Qr0npMkLMxX01zbrmM800cVs/EVz8DIcR8lc9M
5zcIeZyFC3/tkd/DxtkQHjBE5nlOwVjWVQHrjEhp9HhvXJYr9jvzQTT+d2cMiRgijbmRbX7UfKiO
STMWC5mY4YWAGvD8DXFjcr4JDTU9ZTT4jkRA1ffCzhCnD8Uha9QTQenOnV3CV3WCG5X36qi1mtgP
NuPqNvSyqy7BgARxcZGqzF+R+6fY0BEC1dkdhix5MIsMxrpfrqJZMQLl1rn4pUixXxLGNQBJHo0W
3HfoYqQvx3VpwmYOEZ5f4q69y4EM0bcTL7Dtg2sfKknlGS7iLjtZh25pLHshnQve5Ced/FsnJioz
RojDbrQ02My3QWfvBki8D6NSp3ymVlnYDci1VYgxQ3nSTGQjUZdKoHfQEKvUgZEVFxD7M6+6KqyO
di5BMfVQkCm8dpCvHirS0tDNTO3OhpJR2m56bkjO2Uc9RFxrDO/IRKRXYYGUVlLfyHgSZ5RlSyeM
xVUZNrsqG17BTHk7a+h0Zt0A6k0uKc5EvFNGFe+FLLZwSCfUwlq/rgatX9BXk+sM+7EUGdg6Y8RA
b860NyTeRK6ZJDl0vnt08kRf5mHRc8pxB1S1pwrE7JJU0WxjoZu6YMZBHlSUG2aa/ZZsFfLh85gg
MBIvL5ay9EOv8mM9deEOWaKx7Mw2RNSbrLnE9b6DcbvT0m6Dvk9c2/RIQERIjTBCBIGm3wAolyLf
BSImqtNHwyayczy17yVSnH1AUl2T19WTgVlIqv6KmyHL4pOelLuYxfkQl2+JAXOpiE5RMMiVCj1j
1yI1IEJTeaRpgPIysbWmRnFI9pWd2acJ/QSPhXtNvC9ig8qqTjKDpcds94pLejJzzIwBiAuRz/kF
oQeQZGzWuTMvO629I96QqVZVRTPP8qTlA3l6RI+QEoptyV7nwrjp2A0QSS67Pr9MAfhspYKzmAEo
eFDeBFGok+WFiNBRsMuQncBFSruLyP69zdH1VLk0iLqMyELqyZAqCHs6KzdemrX6RiCIed1TgF4H
CQJVCeQbsKTcKdnfOsCIzzpoSpoV6Yh/blQXFx1SUYzWFU5oli2xMmNT4OgvjePX//v6UhdIUYi/
rD/BBwPjgrdA0yq6qml0+JV0zpUdh0vLEP2jV94SAuNufavIlzRrmUh30dnwA/eOE9vSdZmCJNZT
CU1p3XCYpldKly0MUF+1864lJqTog2fjRIFfcELFscRXOi2HImouOe1cqGz7KAyIBNURdY2e329S
nAAHX7kKyNx4whsIjVum9QoHMrRKMFsb2Y4XORhro8o/QgINNoR68SohBBlKmMoEgxhlVbMBbcyO
m5RHoqfgOFU+iydrs5lnh5zjCPsAOWGeru8HMY1rZtx3qACgwDj7sfH3KjOPDWKIpea48P3A493W
AiRAd88jpGHRT4ZVM9uLClRTbplZEPYSMDuGtmKWSk0ZKlYR/xFZK1GFXrDCdd+TQm6cfL9+1nLE
Fy7Sw6VmPWkjAXkiv3TC9ndYTa9yRkqS0cGytOI3E8L7MoqImPXG94SGh47uErLSE1LdB91/rcdN
KkzweeMVWgLIB6m4tAyRmbYs9Ep1DIvjazAOEq+ZjVarBrJjDp9dQPgnETr0i4pnC2UQUAHA2VE2
kFhfmMXSj4ZyIYMQb7p5pXXtt5h7D+GkWXD4KWiCsxPH4B7pQpTPdUSOSM0ml4FbATNyKqr47GvU
R4F+7HrmJDl5OFkoUINkursxCuvAokdjtHFDPgTGEDh937DEjhsPnRc31qwed1S1Upn1OGg6BN8C
sdVA7LmQZABPNgBDR11rFn7VHLDJkq2cBppykw00sJnEmd5OZhYsa7O46KKAFjQiBmpitBBNZdyH
FO1LN4PMTQzim7ICdxOaxlGrxIPfmdshRn05YJFc6+n3wfTukXqPS0UsKB5h6+jI/CILMEQusOc1
jAr04Q1MKt2fZa0gWnI/KdHFRP7CQRePhIHbN62IK/L1lwawL22czUhNeckDwD8FJSG07QU+jW7W
hevuPTGz38K+hAgzdw907840hppFFMKF07o3Q0CkZ3A/j3fIuE4eUQERriDaa5xf+6D2wIqnhMWb
oBBas0DkjGZvS2rCU5CEh7hPGxJ1XFItjVvP7sO1pFwH91JsVAZ/3ZVYo0PwP0F03aYkEEZ95Z0Z
yEKngmBXGQ8G3cozzyr+cYe4Hd3Xz2NhkLikpvsu7Yc1k1AQC2pHxC/aqBzkVkkoolwms+priHCM
Wc1JI0G5U2BNO0utYp7hRZCJIwDiVW+7xK/qsIkmHthFx5JVQLXwp4JUDNIa2xQAutf5FW4+Mgho
zbYQn7PEQxaaPfZviJy5R5s6WAsrPpbJ9Cal8ezQ6OmDkmAE47tLIAFvEtBvhGR2viB50wyHWryC
IiZ6lfNllljAyDzxLAl/3FKo3llB890R2KH9NHsMG/Ne7695/99TYmCS0sDRE7v2Zs5vRUfJyTAW
Bhr4zzEiFLfQAXuHWUL6SFtyp7bxoWOctLTBuiwjM9i4fuks7HylBaj6aH5b5K9upyG69cVIysdA
2hKSqNLF4aSF+TWi1xNGD/RiPTF7Gk0+TuyCcA0pH+dsYtMhii+qmqshtqclPKA54dMMFhpSPjN4
4oR0M2l81sWrSp0jWvSEA2VHrFfH+SntsBgri8MbRQL4fzjXz+RDIfpI7Zuq8l5UZfOk0yteE5p3
sbkrCyfAs6ynswwQHYtSi2hI3sH8TguvML7hD99beuEd4oRwCJMDh2CcgCcaQmKNQp9AXPekdQPR
IakFhhgE9FZ3n5HTemeJZJhus70fa7ENaVK5HYYYu0VPHmfxx4AbZJvkzwE57ucEFFQeJtm6SbG6
lPpY498X7cpmk+WhG58YiswIGvTYaYvwX1ifsQ5zwTTA8ziefRulXbS2FJHDQVhiLuoqGphLImw4
/zMTXLjPhQtNzodXtG/Rse2cAH55Fkt8B0MECtsVm0a3Ri5ks8eBzxEuZUFItCvYXP0y5pwosJcz
N86JvIrKc193/Y3R+E81kyLocRFt2vy95uC0zUvOcE3b3Qi6PrxFnDwekSqlLsmC1e+wJrEkZKJa
uW9W7+ZLS4P1t4qyjN8ieXBxuy5q4T4zkufOGi1ziSKGMMQuRexDqmLV0+rTOcY5QF1a3yPiK0iz
VeIhJe4IHyH/481FX50nfXcOtDRcwmlki1XZcsLWtSo2MlGvTWB3y3quqvragdYgr2EvJnhZkgcR
Z8bRleNa5pmzKZYFpzWS2cJhzsLAf8XKtFaYzRDdfoMCcoay3i88/x7ohLcJHOYvjvqe1VI9DAMg
EwgkEt/8eAxUSp971GDmtoa8O1v6AEW46R/MgT2HTtaiJ032hCz2ybJzPE6hPi0A07wr0z6QXWc9
YT2r+4bQzwIXW+sTvZCBsIae3RrnDOy97YlPHO+MoVmW9ZGquWiAi8nRstEIo0sG1ro1vNHduLX/
XkwgCFzCClZWY3WrfLKC29aEZo1M0p2Ig8FuUSNWJXV2Yndr64nSqzd4WAPRLsIEr+EY5uUWA8LK
aZkNRTzU9I4BHE4owsi5DkYIrtETvGbUnt2wJ/i8XpZRguoAjHMLY2LBEw3lh2vSoKth1vZkGVF7
l4mPMN0GqC+OGiy4bZ2Z9a2hpe6ulldiqnejj54yhVa89NSZLdvZd762D2B+rdls1obdfaRFpO1o
8LNB5SA0HYdtqZcAnIiICzeDhdutyAx6x7H1PWu76JTagqinkgc7qHYTnZNKdMOmytuc0r5vT6mp
bdNMlzszoEdaV321NG1qdRWTKx69QQ4kh6JqP0wzZLZFFlDZeBCXB6deacioAwbqfMJAZ0ujiBbd
qulZSr4es/ne74J6NbgRR+BqKDdQXfdli56FzERr5RQ4/HxapUt/6D+rFqo9vr1FMrVy44b5p09i
AHZx55UDARwgbJ/LIfEzrFDk1QG8NFzwGOUDt0AIKUpp2+lEsP10jVz/MXK8p8Brpruo9MS6DvSP
Kmo+bavVl5rrAM1AirbWfV+sedbcVZEoY8+JeVh2ZWweWpAfdQHEJMNYHymktaXCTaPsN4BpR2OM
cqAj6dYZBrEB/PGA33U6Vy2xA3aZEhjPbzTux440KxRyKwYrJxG5M1jLXHv+2B4ab4AHaxjFHuuQ
ve4K6xGJqPUUuB2ZlMZDm8vkxb+0npGS/KEea7t3tjV8xkOTGGu9K8bjFJmfWaaqxVibAkpZ8tg5
VXztJeEVNDSAb36er3HjfxqOGeAUhbgnu56Y6y6+sRNI3XBiBqfahuDx17WThgRyc0ydTgkY3UNZ
CEQL8BLoei7ivvOuy7G802NJ2ptf7TzNqBfZRHVQtQBVZCcItpDDqjA595klqd9FpiXbZC7i64an
1kBf9TBUCBtjuWo6b/qetv615yntSnnOp64PBEXEnDOjkLktUEkLu32vIbBF6c/ZLw4eI7191DOw
KKnsGHjm8nukquhuKvSzaOZfBlXwtqYJcRhqIrkTI78o2wwXoe7eFlFELd9AvhtlsaOjsPFSti98
1eTAYNw66zo+s4GJgxaa73kvIgY/5da3wRcRgQdA2Kb3EOYQrYFNecsausouL119RZTjxp5GFup6
oJLWABMNM47CMRn6auXF1ShxU6eMb7LOekxQj68Kw7W2XKlLO6TDTSvABZeROg3W6JAQYxMT6hmE
l5NdI6ZiDUEpOoehTih85ZNKBedAahcznHQgnO06cbN1Ih9r03SOVFmk/naEUkSI7k9lCFNQYuGq
+xUmA/9GG0lYlzm3FGnucsIobJrqHouthl5XS03Cq22A045xgkaxq5Vp7OBTGeucMoCrnnNoHMUK
fXRImIgzXMUtHurWKi9KtNOyq2q5E3NcNPV7scuItWPldmy0J24AlHtOrZYf6VDEi16FUDhE9K3X
qifOSA+OEbqkr3HgsFGeciYsozUErWr99Y96bfHd7wlPj8thXMIWzg6OFWKeGWqsuCWH6dTl0Ge0
KKasNmPHokkRgwNprFcOvEvZ2/aly0nvstjJl5w48iC5qRWnLT19zdGPb2Jn/M6o3+TgV78r0paJ
ftCMp54WH9nz2qVG97SQxT31zniP4/ykvNglhEDVdNEmd+MbvQuLhbKoLcrhYhX4v2LJCYVU9Ooo
ZHrrjvU3WRCOWswWWZDh/fS9jQSWKn3v40PzUu0+bvpnv/iIEIjknAJwL53yAdRonr3I1LzUFZhK
ODY3DgWtrbR7A81jnIU7CV8x1FFDE4SQRjj+XPytnrxBDcWRNDoJ7d1QLzOAl7P4BevgSe/s7dBp
RFWCwyP9g4NwQmYhG1NfmjdOh7yG0M91mBk7IzbrhR/wE7bez8QdjpWWvmec7wgEMW/gv4a0bMrn
QAvfKLgch8nj0LMVNMNIr9ZUNaE8If3lZZKEn2q2MRIzLgrzkvqowWPM4b4HfdRx7t0hfG0vIJ6G
heISaa1xk6DeXOgWDC0CPfiXMpzjbQ7cbazjz2zQMm4vLCJsWl5q73sRf7KcQ8OQ1o1T23szC7EP
TtGbPxQdp9ljWkVv5MFfAprjLBnu9xKhZRCFH7VnrjyyWKim6XmlffiWqpTiXlK9x4zvgnrjB8SL
2h7BLsjXlznR4hglyjPZJZoSF9I/04fBNIlVGP0rKyfwryooWqpZYo2HammTbsBByf80S6xP9GNX
mk5AGo4Arm9fPwc+T42XvgKuhBjGpTVBFi0tLhYepMMQ5NeOz18lM8iZZSf81oWHnb5hJaZ31+be
Dv0mAdxTvmndZG5ZVhByBj06qlAXa4cWJ02EiHxI3VkJLfAJcje0m9EvgH6GAe0MaFpkrecurFxc
sxm38sKLC7Evc05xllV5GBiJTctZhEWE4du1Wc2DNslPDEbzk1lMr9zu6lDPTo2xsuBCc/F43Gfy
tQwPIaSalSSt75gLF1K6keQrjsrBKgIOvnO6UV+VBYFNph/DfiC7eGmVbnDXQ+RapwHJuVqfn22b
YM84RS2EtRZ0ROtA23IH46Fra7HsFZkRY5zclVC5j2jOIwy86tPjyHDBAHgtWxQ6boSCzGi9rTJm
gGcbdevkfxF1Zr2tImsX/kVIUMy3Np7jxM6wh9yg7ImxgAKKAn79edzfxdfSaalbOr0TG6reYa1n
DYRH9Q2Y1y5+I3tnPZDXccqnctx5Exl1eqmXU7+E7xGL2s85H3ltVsZbKgwY9NmTfeXPUoxeG0UX
Vhuw6KI7LBDyepCKtzFv8R1DAdxlnfWPm/+Z+QOZRzCNAOtUANPGAmMiKayYSwhGXaKMBcPaLSw7
1vAS18Tf9atLSkvh7GMolJfGwDmP8+5WCtGee0bykyL/dS6Kzw5owkvc+IpvSW86b4qfo+aNj+I6
Q/c79r5zMrW37uvlnzaCGI9Bk9OHVI7A03wixtB6qdtgenK8z54gtG2xRHuMD8qU+jkwnrpj2oEQ
Sgox6GvydYP66iqLPMv0kWsqK8nzV9LDq3zcKdoQBez6XNcsBKhndmFV8m2Gy5sw+Bv7NvB2JWuv
swb1iRgvfFJBfwNVtjDjRo/SsYEGVbwrR9/F3CHuagmWExCT7hKT/bWlIvhlC/9Ude9o1Ztdby8x
d6l1yfM5uBur3IXRw+leSnb/A7vsB9iUX0oqN3ti24QHI7AZppS4MVKUE7EsfjAyv3RZhgItz7/8
iDhR9OknvD+CeoJo0B8kCCJXnDhCbB3u1l7/lAWD8o4prIpude2SIz1My34ibdKQFVBY1CFl5h/7
Pnjxe8fhYGpvXfUOAbjZZJXVH2zL+5E3PTg5SdczMURbyCdtVotlPI954aUfZNTqDQPgowhGouX4
a09jNVQtGaU5c5rO0QS/xRBOUjaXK0dVae/9IQdmFxR8fSTTtd53O7JgnPTU8IOsv8DTVwXa2Gim
K7N9loDlzXYyeXoAX0gmrWpan0rtQFBWh1C6Lk+N8nfGwVRS2zncWe9TxAX/eWn/Uz68AylWOMvL
Kr65I/lblb401RgfS68QSTb213xg0okR27/UhJkwkTbbWbOP67yUzINixm4YAxtwRwyCNqE1l5ih
F8fLTzIL7Xfpym9uy2pRNKTSdj/y0vYuFZl0MNmbM3yAj3K20OoH8Qlyitjbmoy3jEHTqe3MTrLW
fkkZ7u68MSmm2jx5w2cd/9J92G7rha2csbq3SNyd+m5aZCcEaBylTK2kbeXMmICxeZV2ONft7hf3
kdpxTtP3ypYLuxs3Q2t/eNqHyCkGosji/TBwwtXs3Ci07IlRU8YyFtWqc8E+5UElZs3GIGZ89R8n
Ve0zTWwreqyhjpxEQLPY2701n0nq6bYU6Q+qLsD5hhkN4vnbuPDBoy6zWTW5PweA/0c/Qg0YLF16
G1F3bvOIdEUzl9hgazg8GPI2E3OAp8JJDzYyt+NgUvK/VXxcoDUXaPVeW0sDB6eowYAKc68xzzr0
2lfavw2BBsVLTTf3BD390NM5nv3Z+nLjpkGyE21NUZgHZg2XZl+/gGdn25TDl+4Fv5sGVi9sTzM0
yLmT2wLmmyhduCRkC+VuteyLYoCj0vE7TSRyJGOuKJbHod3NmO5xPeIBzIl1Y2Q5O7ueYvQR8EWs
6DwdhgD7QtDHxQufOL/2vpxL/ReH2sZ1HwuiuQluY0tk44TbaRsM/nxoVvUoIXvnnMJy34younel
oIJGlMOOSosn71bBUrvFJsxfRiKr/2NI55m8BYolc7EELKf/FaXmbs1oBQqTksRbUxuuvkVdBp8D
Whh0Alfl286dxMHHc3Ii7ZPxYdmuL2yZMn4gARUW/r0aVpIOtL5r9kDXMQy+MRoXPEFGE3R37CI3
/8qApCaFfFeimg/IdVisugB+cIUfspK3Ipq8lLxIqpSiXL87ac5TTFSf4z5LZqAolVCspimw8sCD
/NqX7lMPkxuu85jvltZ0x4Fjf7WsH3TBww9q1Xiz6ueRG+QltrqEKYG71YDFzkqPEsbYIE8+V/Rj
5nzgspq+xIgfmx1kYjVxfIr7nCSCMkaDjK7kpTB0eQ0LoZc0oAMLIHvaV4/kYNzQ4buHD3cjmuh9
rJZnx9JpojVG/qhmNYQthm1y/hqo8k/VMrGuItRdgf6N+aw4ddIZd+vAQHmGrgLonewyHZR/TDff
H8cLJE9DW8S/w0JPCBVRBJoqFPJ5FjGOr8LgKa19GEUAagyEIJCQ6DSXTxAJH+IRdRlpkhUYDHqD
PlEs/CsipfdNcAXgiVIcHedeOT0NiE14RMp1+gCvsawp2HQR8wPzsT9ia3qSRevD/WDNGWVQlTu2
mxbAOINn7hDbRBEOvK1l3F1V2HwTPIKMjClfc1H8oQusD/+Vizklb9uJFyeD5xwn2u7W55yFKRGP
H4FofkYI1ah4nQ8PYUQK1ilhn/U9C4N8Q3d60mq+40/WWwyxbgKdJCACbCG+yfGiUwG6Yqna4mBl
RNgodBMmNKxaf2Ni5b0I0NWa1dHfXSLZFhX+yGLif5Wp7OS/fxyF9QFVpz6FpDg/TYNHjeQ2CHTI
+d5MAvJt2ednNXdh0hRo8vuWlWlErMs+0GdoGQwJ4XHmeHQdhCt4p/81tWm2I4qFBHWnuQ9jDcVE
ciz1zGJJr8q+jWP4iiMsvjUxKziFgA7QdGJcuqKB0O9NTIlypOQcnlorDS8NJVQsRiYGFC6VL7It
4I5/KXXwjcTZJ3thdV/GKYLwNv8eFi+0dQ6xDexTPWE+AkoYC8AWF8G4mwLCkfl+urNVXoF6hpc5
IG2LR2pi22L5ryx9+MwGKjA5lnt6LIAb3MNM+b1PpcyuoNWMZj9Pgs77Z0qxzxCoHleLNqfmbOaW
z/XPIruobr2XkNBemO77b4gCXF7eS9RU3sFXVcR6zLtKyNDbziBitBxPESUyHFVReCdA/YwQCl3t
iywmgILS8FYtmL5M+cf16/CcPbbqTd9j6tUTi5HMX0+EZQ2nSnJqGcAaW7dx3A+EgRELO32N4Ps8
NADu3YqOIMfhp8u+R4C5fNOW/poQcBxpP+R+mMe9O6zvip7hjLh4SfyFoOKa/bW11jMM6/w05FN2
LdvQ2vSWne2btob5JIMnGV+zXGZ749flLh1Tmazxe64DrBr2+sPFAnQcKr4zv3Dutoyfc9YPZ+x9
WJOG8t5hVXhrpEjQ7tMxTUnnPzapDpwmU6TwSimjDEXGYRzGlyyHt+5AtGBucuBbmDZE+iRr0dgo
x6LrtLDEpMSWezUS7kQuF3MXwQGri/oQMOrZthOdUJuViL6Z0vQWs5Uq/M1vkQHqZYKtm+pC3laf
yDkGNOJY1dHglGHFXp8Jim1vo/OKJvivAdNBqO/01wcLLW208m62PmfCd4+Eyj61y1QcwpmkLiy1
CE2Xp2oe/zpS43lXdKANTKd2rtLnanDElny2/z7IHvCeUMRV1eRP3Prq4f5XbZ3sC1cMd5GPcZLH
8XgMqlFtwtVuDpGmRu9N53789499W7GWmyOZ9FbkXtEY+1c8VduMkfNxZS5EgkgKn5TA27Q5SVcR
VQ8Wk7uEFMKJgGCGUqe+qfXZjzsUzMX3dH2I18LIXCYOvWSp1+gpiou7WQytAqWBaiWyr0qGBKyu
n4qIXMQ9KFQylFLsldZfcecPpN0HDJRWTnSkLRqNs6UvAr9RU31kWod/RGZNREkW1mvEHOGgaSsb
VcK/H5U5yEq4u6wlKB4yNyPpfE13XcOak8FovIX8oHY+00U2bMzyyMa7ppUgdLB3hsugSF8ACc2z
7xybkj8J8/whSq19mkGGLe3wWSytQyIWWxawZTGXN8h6x/HoCWIeNQz3ROsMPhephRUVNsg+7wm9
IpzenGMPmA4NGvqIUOwca2x2pDCorTHdLdRx89yE2a+ilPSFBC9wfWh3py3PbDXht5fcTDO4JSKA
oP6MW7o9+4zg+t52nd65jYXLU6TOyyOXtY/uU8CcocvybD+24m/9SCEIfO8ShoN3mLTurhWmutbL
v0hassfuJOlBWOo/6cn9U6Ra700xUxwpkAh19StV2d2Igr0eSyHihbp7ZMjRg2vi8CMx+LED/yzN
CEBmpJ1v/NHepGM5P5Ow3exjXgTu+yr6Tg7rswPZ1e1uATwlNDfwFhHutz1RL+0Y+qQ8Cn3BXpm/
wpN+e1wORVqln14X74z2qycygjZ47lCAGBuUbWhh15dNf3B8wldYld6KSjbP//+3tMp+9ZOujvXC
AcLoY+F1Jv05lPxgnkN0oySlzzhzRu/poGuyIJoYJ3v3VG6eZyQSsJahXC5tSQk9WAOwFB9p5Jr/
aRrYLk02TDeM7zvSAORdmua9NtWHAip/cUlLva8e7RV7A7J60unWdexKYoHYVLDiiHInvxaE3E9j
d/EkO7Amjdzn2HaWZzh89qRPUz++NnJk4FKz4YbKvhLb6aFj4rSUjJVQlqsj+QR2MguaqfwcyaDd
p3nzzxXji0RddHDScO8TW7efwdxQnYqpz5OGFRdjDuLD2vviRN8snriT8RnwF7TPoxvViS6ZRw1l
Fj2R4IFAbk+U2xvQnZ/G1NVb5nXD09LULwA9Wl79mQVvWAg2pgk+gGuO1uEpRzYyOVaZsFPazg/d
rB/bKdtbaIyCKEAPkh3hm4y+uuDeMBMiXtRp0AhNmJfrcL62afGDyNOtaWHto4BiXJM5v+rZ7668
1Ei3GETIrKHh6IhbCtL4rEefPoTjNc8FZ6x3B8ganRo7OPp9N+GHGcFvTD6xPcVtCTp0eyX5noU3
npb250D89w7JBv2MiW5ozS6zS6WRFiMIhGpfVbjDYSFs+nIRkkjl4osA2eieT+5bCeO+DyKMa7ZX
sFoIBb+U+heitL3Q0PxWfuk9ycqd94XfV4lqO/fc98uSgCgiB9Tv+93cGOtYuYwDLJ2Vb9mcb8YA
P0TfDpKQNvc2kqz0MaeszXhKgnuW09JM1cNdVDEfmInfYpV87X2AL6WN91v24q8b6XGb6XbaBv7s
HYp5VcmEEGVTsL5Q03whAOsNCqW7nQHPgx/KEiuQ6Vcr6LgGyznag09P5rFBzYCzoL4Wr8NAUQdv
8GkMcp5J+PRu9UH4W8DybTquafz1kFStiNKYuegQLvstFP0ny/tL36GC6yDJP3UOm8HYtdgBcmH7
uU6RG277pQl3Yxt8cuX/0pO/XkrT7jI1k6ZmH16xsceMZp8gnPBllbdUg2jFA5/Mof8X/Tbiucr7
zcl2Hom6mW2+Lsj5gf5H+gzxsHGz6SYA7U3ULNchqk/YbYZ7bm39pvB+TTk0EULlXmS/fKLZ9bZZ
H4VHspqZahTMaa2MHTQGQ3+OCePC63SPXbxwRNJe1g5pSV1qa9+OUHLQIHYX8CjfhCRgJoym8GMi
Hns7Grv9rh5Qp1TAGIS2iS6jHDnS6pAMiy71SzJ0DZAPFwgaRadlKwI0fJvlqssWxgSwaYJaxyx3
xQOCs6+jGgrPaF6tuWkOfZsGmwftejMWPGCrIz69mslJTWgWKaLIuqKqoX4uv4o++4yC7yqvgo3J
3OkkYImiXap4+gLvWa38uSn2toRH6qFees4skj3IaLce89Kpy/82FKVsDlgtImfgYhD3qhiQU0be
bapSazPN0TeepGgLJvA9Wq1006SsznxF0BbdyUaAy7sU3vI1UXmMCkhumC4eqRzuVwjZE+WNao8e
ISmes/5Qvf7Dh8Q3uGXxwPAsrSGYuB+tVd5jnmu0iPTefI6esQPeH/I3YsvaPh53enmEw9PY8FaQ
/2LxvkAvI2TjLU3d8aUqlo/Zsp4sNDWiKonh6Qrv4EqDSrVxySABQeHi0t/XLvKz9a0VnX108vGN
0fAvRw8/sBTxnbCD8mJ+WQSVqAmJsCBfjACkLAlcrJS439k5ATLk3C3st8E3aF0fk3wREACUputP
y2Qb0mCYged7MwjznOZX0QclKhaZHvJi3odr9CF6+KLz2L/kq3Oa5pCRAmiuqQvtLeoeroYH2Yal
Htl2nU2lWnXc6UuB/W98KIE1KniYvSRflod6DbaeGs39h1ezYFLrUCU6nJ0DHru9T2EHeCv7vSK3
ANTv/iVg7K3Dk40eq/1NPZkskk5xKVFdlCx/uqY/D0F+NUXYn4Wt/iHUBMzWDNNZ1RE6dB0e2jFY
n3wHFpDOogCtd1s8ldJd0PA41o7MMTxJjU8GilOuL02e5NZyIzOZePXev7WOJuhZZuIUqS6pGjwE
g2XY2pG5vQOYDskXttp+zsxXVBToIvLltxrRcoqHFlOMo8OoYj4VeWextrdh/o72XX+D9fiXRSuJ
lDWoWOi0R8bvLfYtj22zu1S7jpLXbWeCOBnjeU43nhhUuRfe43Kni6Ug5oVoE9rcJOOBpUZ33ONA
K7+x3UElxWNxKJbgahx7TcRjvIcPFMwhWJOiLg9se7oXJqBPa25OlqKGYl70lMqSNzWjDOTJ6Klk
L8NicT+QKy0bRdILWa4I698YyaTHauQ81IxrupbFbY78wGMtxfLNunoziTIjiRxovzpzbZGQZtX0
Xa1Ev/QFaRvG7gESwZRrodWnUoWnDi9IYoP8maN8Fzy4+GQl7Yuc043LR9Ne82YFbvizYGqyn6a8
QdCYTKwBk6yxTdI/tun1DDKxEvtOiu9UTK9rxdaLa9O18m+917IOmbhTOifc52THbUtkRktLVRt6
RP+l/kZaDHFmwpN3KhrrPbDaxekOstbv5Yo3JPdpMVpqx6pa3z5Xx0+csflYw+UELA2x74LlpqKm
c+1RJ+VgzVtiIQ5W3f+13MJKLC8+LJ0DD2q8P7hidH7b3svvy6ewiciWroVXUOWXsezqfY4FZIP2
bn7K0pXG0czy2GrgB8r3X5xeh2dZhp8lqDidw2hb5ujce/WyKwK3OARqKfc+sRWJA4k2WbzVOYxs
PLcg4+qz3cqLCNbwzGcTb8kndbco+IqDL/WNhBP/7EtQ2DLvTkG4XNoe+cSc60s9speo6nGHUuEX
PAr73rqGxbZ78N3oqZvnc8eZxYgQ3csChTDGjOx785+SxBehrPdGmtdFAIgoZPZJbskrh/ZHaRPC
SVrDVpI2Hdc1gQZeAMJ6Hk5xnf8M12QV9TdSMt8HYNbK8d5o52AB07+QJj5ay/e2D546sOPIn/kB
0u9Do99Xl3DrbuZJ4FL4Y6v0KfDFtxBHJvke4MuLucj3RSjPa4z4fOAVOWa9cLDgZ+OrDvLsKBzo
FqYcGIN46uR3AoRYx8hYscC06xmmZuvs2lFpks2t5rgGzfvMfHHO+a+X0mkT0VY7V66vEZLWoere
vHC51xGz7pQYTAGe2Rf99y7AOTo9AoeniPmiz1AuhwY9jekJQbXXVuW5yv1fgX7E6taArhmZiqRJ
lbWtcf5cIazKpmN5Y3BdF2ymNp6nPnWo3sKSFHVPoA5h8hg75o8dNm8DUukSvn3I5GkzWMBYYets
xRzdh0ohCDo3woUfaKHfB/Yd5pagnIvwxfQQn8lMB4BUmxeKVyCJxafnscniOTh0YXhZh4VVGnz2
cPZe57wE66sROcI45uteQPODFZuFs9dzvEOR+102B0VLcxxs9hNyPWnGr0jJAIjl0D83CPD1RhNS
fQpt+qB+AlPdRz2zHhROCBHJivQG/LLFragRJVSZVSVEdJZXjBglmP3md5SeylowznGZa3oQy6WF
iLnpvs1jeALSigSZNKJ09nbeQAE0NOjuAbtsBS1zkQf7riG4w2ez1lQvggglZlT3CVHFxszuUbKj
IhboTDt7mDzrOc/sLzYwF0cTtu6+SYMat8gZ185kQSMvrRNPplfYBoJgugEW85zIqLb2fW++Zi98
7UNEflCFmMzWc0OFiqlrUdMW+mJ9ypb0ST1cx5kB+bbkHLJL+dzwf59CDOTCoDFlJpIh/HpqCRaW
SwsjteAZRAj0bSgIW+F/KbTsrf2fAAOXNnEsKPuG4gM5Adfz7H/Ok/M3dGrJMqf7SQPNPY1g0qOy
3ZsFmYQq+eYRrm7RqAcYAjI0t2m3izwZH+ocQQU7ZibB8Uj0wUB7sCduU+ygp56zOYuOrcleNVHL
B8i0KIx1T/yD9xd8DKLMxT1pRE7YwfPDrKqfiKM5m5c/U1b/0l6OUHsAuB2VzzZS9ZFyZVEkosn1
ljYVTODKf1dpC4Ic/yAKrLpBWtZ4CrV48NkqHiuDQoGAqvJn6TfZfgoEI03fxTHNaVrX3QcqQwZ6
pLBvSHTCBhQ3X3ruFSPFfNqx+OwIIERsz14PwZ+LSQMRFeUep6Epg3g75sTYTTap9VnFQ8tmcuMT
w4TSMGlVPZ7MmjebHFjwmo5UOtZfD8nQtoX3aAgqPmYWikfoBd/7CeSRY9OaZPtOh4ADopiERfL0
RCutvWfjVoihhm9518kIo+sMfNyRcfqtHfiCRoNbCnC3LgMnkUG+G+ZWAvxMm4O8+9YsL64MzpFq
nwWBw8CygwDpiMVG9yHIZChMFOSucsneyjJgfx6iQIiL/7QryyMzipML8zcZCNKJWplvmdln1Gl1
QThifPJmyYrKb68lAEJu+2/mYa1oBfICgFAvAtY0DlXvbofF2SZLZsN582bHNDpF/ILVDQkYHeoG
wGW8VzyDjEkQPUtMPY1EDDavFmrkgrEr/HdCTov7uDQ/Kzf8k0ds/CDjt6xKoomxG1qBjbsSljfw
3uODzC6R5X22Pt8wxqdgOzKbU3X/K5glcl9R7DvFY54W+Z9BrP+knF7lC8qRlsoblPbIh9oRBkUA
s7oi3/7T+XJb0jA8JkCyJyajaRE3OmAFGErxtSzxdR4Re/qOuU4uuii6nzhDH85Bm4w+aC5G4giy
8+0C6pWKIOR4nJDn8PjQHBFNEPBbLI+NmZxZZ08QKPEnLntl8+NkCjI4FI9NpTnVH+GQe+Ji94pK
kUQ8huF5k5Q2idsu6lT6Irb+DBnIJaxfCQGfjkiPr00WDTx8MCpMbR8CB3G2QsJUB3xF0UMts4KD
Nus/JpAf5YQQ13MmbhArBoVkpnAbetMRvrna5tPUMkxBhgjsWLO/eDjeiCZHlKY3/Cs8MvpH1Xsy
Ed1P7qcAnSMydNH3lKiOvlY9D6CfIk/HKUUXZ61mZz+AbYvfb9fVGnmSSZbUT1k9j4kdIWZyAB/g
KsBc3aw4Dnxxs8X0TU7+z3Ak381PfQ+1PVFP2Gt3Q3cNlLoWofPL89YuCTvGF6xMb4Ft6ksvsw93
/cx4uQlk4kCrucUXUJaAr62PRpxR3pqtymzDlQzJmvUu2Zb8/DoUf3FY94SY6dMa6r8tLqzDwtUT
UA6RNk452bCpqaKrPcVdEqlkKPrmnL5nEn0APRVQ1kWeJU5iBLrRPyeN724tBbv59VSMgnPZBfIJ
ri2w++GOGGlvNTWRCJzwRG//gAeEyousr71Iy5s3Dg2qMkfuzHQZxv4VFkZ07PrpQj/KoZij0g8t
QgUyv9xVVuUk1bs19LRNVECk1bz1XYa2OmQCUxDwjRi/p8qYiqTPr11vEXPrPNaYkl40AnhfGns6
zyMqPFOZMelR5icuQ8nWDr+CJQ5eHClZR9N4FthQMsf/KRuOI505eG3jv45bUNxN3nPojff6l7Gc
P2qMMUlxZgaR9RvV4PPs+grDI9oQyx3/2NFSU13V72FBODpa80tW8FQU/oRBh/uETInwZwnfYRMQ
vQ1rxRv3DXOgtfV/LCOqTCHgLrZcc9uq0CyCXYAfLSOoQyG9TzulJkj97KdNl5xZ83xU9q2V4qQ7
Z71PRGDriietrFnAlh0dUY/ZGzcPcv1eZaji7Slx6HTLTvpHnTq/CdlApA+3R0hwKxFSm8WQ0kXz
FJL1wDD+sRTE3yoM74M9+sEmDydrp+hvT+HB57DfZDWFCWCybyLz/+l4kCQtP+d9923I8CsVEw73
jBciJXZ5DbHi6YypTbe2HzHx1MTSdFDFkaSqPPwRejC/1YM6Ruk/lOstHF3egXi2n2NhiFZe/d3g
1YBjpdgtZsYqusYHxifjqeXsvLShuNUFt6ROYQSzUcl2E4GUhDYxaEyXFru3QF4XfvVGxmyko6O9
0vORb4T+O8AN1mnsI0TJ7q1g/err6WTLKU2E83iDIx5KsehT+14u6BELBwhOnZF+7pNiQdkKfGb1
WaMG3dVfGr21iWPeCGd8G3Kmol7Jj0DzgKyS+g4uw0rO5Y5dEu0dsm4+VmzNtY99ypVvqnBn9unw
nx/D2jIf+SNxZfElIIsKqXLZu9ybmGifrFEX7EifmUpJyxAtX0fHp7IpRxZCE8n0W7QGCJ7hdttA
GeSsN20+n+d2uMXYXZJK4lrI8aSv5Uh8b8H0bBF49LLM7KygSrcidHaNmZbntaJGtWgG5z96jVMm
Ew1VW+xPSMidiq+W98c0GstsPr3UVC57/OJ5sjxuJb7t05LmDN2qe2r/7ksGNUAAi52uyh+RDiym
ma45KlbfV9KAFnxBOElahkx7t62dtwCGwlyr+rmn7OrQ7p66OkW60NBvdAiS52YSp6F2Fh6MscJe
hyof80dFmZntHaXVyWnTf76wIwjwW2Gtb/Ug7Tf5ne3NfGOcW+6CbuXwKde9LxrvTYf9Q6uR5n9D
jAht8T4GNSawsQqOcW+9GMkUfIAekqA4zpJ4zDDRiKLbU5gxIxt2DhKAd40R5AXy3M1xMvu1aCp9
rvzqr2jdaj/kKAsG30GQVLHGR+v0SL0NxOtDhOG4PaTr8MU0PeEdWTbt/Fx+ASsQ+LR0DdFRiWDE
eGr6S1XOfEkY57cqSsOXKAaWoGBDpPmQ33zN/aCxuBx0wf6bITFz/VATR5ktf6xyqM5haW0HUmHe
CA/dYDM5OAHibOJXq00pUKm4GizgQMgQyOl1P8fAH1hJVTsSV4B2kn2WFmzlJu2LvRnohvNgsQk9
ItBxwcbjaEzoyEPni9dH9c4M8uq0jEzcObZQ3Dhk5thcRizbm20/R90G7bD7e7aXo9QYhNqcxPQc
1Tco1Fi8EbqQQ8jDeI2Ih1ksM7NjGwQYSLx+vIfLjMpSKcJWcNP6KObY30dmtyKa3XBHB9dyeMUl
TDGSjdOTz2BjM1sV0koXoYEqpJWYXiUkYOe3QsiSzcGLHrWd9AX1q4MNF+cZwWrL8pXrmCsaWSvh
VsGwyG0zkK1W1+2bHqmH+9X/PVgU06StpizF960w35goHrucDKxYQcno5EyWt0W2I0uc7GCfLGYf
Z1VERxY2WEvN4zBwJAMy7g6naeWeIPbyOAtYkMbD7IxGRKzt/GQMeSvTTN/JYmaTO6r44T3aZC/t
iYYjr2jmyIOzbkeX1Qzwpj2AsRamDWvNONdqgBB1eC8ygE+9wNEZOy80lOGmWxdWDJhFlOLi6jrB
0zc6PzmpGniN3YcuXXXpw3k9MxkYXIdAYJEfM39+bJmiW08PeRCD85FO34WFtjgVBvOJ7I+5+eNw
n45H40x0ZBi8WvdCgqt7ljThiUYQEANJP/gRikHGV+gnZPB76hpqfjzZDOmQd7H2+EDgnB8xuuMK
LKlV18I9xZPNcFNO53a05I6DJhg65rXR8Fb20W8H9cBGxxcvddVZGyaa2NYYxNO6pcxy0qpF7bKv
mvLhwpvIoUGkSwALq3ILtR7CjHLPfJ6EG9zNUhGu27GP2ALT/cee6co0pjpbjvPO9HzeDUNxxxFX
7QNtwJIMcmexBKS2UsSsd9O5IIaj4HxCw9t8H0xWH71e/LAr1s8Oc2mFdhK3ibxUVk6d5ddTAnEC
rT4w/CxktsEbPmxcgaeM3OEvt0kJHyiHgwC3ztzctg+I2PoT+QYp8w02yrnlTcDi69s4vqrVK3+b
sXwfBPd659qIiHEKN0SVA1BRm9zq9pLF0AYm0nhg3+WcqY/oDjC0jrOFd7sfqwMbuH5jj95y8bDu
H4yyWHTNMoOYwlzSVsa75rqwttrTzMp88+UxfgbSkRtM8WHKTMjCw9ETUaGk/5HGw/LOjFCfGmfA
57+gUXXxqzLAdZezJeh76NL7zRD4w8XqMo6QzivuMZnucbugK3kQ6+N28r7RHb45eXwqncB+jTWK
z45FACWMf9WY1umzeGIKvnHcE3W1E7Uzv1ZR9jtWz8UcRM+Tx7KNwLxmp9McVIpvs5PgRT10Fuow
F0fOqWCQUz4+rimiOYvMMrBlm9HbdQtuGkJwySDN8bbSqG0tph5dM9cMN9HbO4iJ3/oS8ALSvdFu
7I9oQkDfP7bHkEKeR18/NyROAOxJm50Vtp8c8f2VIe9DaX3MjHLZ5vaM3zRLfqKK5fA25zR06xTW
e9qxhy7BZwS5BssBoUELv5AB+RBZLdvWsn6bwmJgW+a8urVfs0uvWDUBi72MELePtA1B5M7vVLAv
UfrXhylxaoZhfV4Ifjtwa3b/95T4i3t10TCenJz+IV4IZIa0kjQNRAmzZh2LUsKL4Yq8GRdL8kSe
hj/Zu1aH02VBdL0rH4EtLAzN3h+yl2lEZySjwSK5pbPOXZozhTfj++ySkDMPamsXczIH8UeqVkCk
iIG2cV4MhIj471XXPv2PuvPYkRxJs+67zJ4NKqNYzCxca/fQYkNEZGRSGmkkjfLp53h2L3pmMcC/
/IFCIKtQqTxIs0/ce66f5v6NcQVzcOy+SVWAfCAacdPy1+8sZGIo3EeSkVAD+ezuT1nR/44SYKmI
QszRDQ/KSaivkogw9opqpulB6hbxiYQ8HEsJ/V5sNCn2N+Ol10N9pt0rV0mo78lF6nnI3OjARnFF
Otx4sHEGO3deSQZem5EsO/J2ZkyfBd3BqFnsM0ZUSUMzVmAzqwJE9zVhSYaybFQX5T0L0QkYv2YP
nTn6+zHSNn1I0lAleNGSspIEx24+ttVHbYfDl9FsKPXxLAOcOIQ1rY7uhUGoeAiPujTjpYW86TIz
1B1H0CCj6+xdRcIhr9wBs96NN67Y6km/RMHYXc2WWk8NQ7tIdNdsyokhVoplb4mT96HTRFv2CTYQ
gjDkCtQ5OmVhULybyXwq0+eoMqMTOCWDTAhMmlMof6ZRuLfOQS8YxJRmPTUDo6QMmw6pCjmrRcMU
z6VCtYxMakXA2Q+aQO5uEWvkqfD2xPS7ZhibNCNDpApNTeRzK6C/3NM+u4xZ3C0Ek21GrNKiY9kH
SwvCYzgEC5G3n+1dX9OYPuNL1l9/f1VNNPvUmuxHVQQHePa+XN1/MgfOV/ldDml2wsQDxGvd1W7B
MfaDf3F8b6zgMaV1nmoMHIINWpnnxQ573y7tjZYBC1SevuKmg6lfYW5ug4zdUMCMBEgiK8UUEz2y
L4xi8ER5UgyWg/RGTVP168mZ9jUK/DVnzqLV2T61kmJjte9cyuneZiFxrSlApO2+RdUa0aGNqnKq
r54avhzBUKpmlkN8Nj8fdYA/ecjeo7JBj6yBt6Pa/cbvts+6yiQWvA23nR0cVVuOb0kpOQTb7pnf
WF1az5HbUKXTcZg+2OiPh6G4n2mNYG0v0yfjTonCE048eOfuM04D7mnor45tEPGDFYJlutz2BXFT
iblSSWmt8zRi6iKbi9nAQzDNb/R5mPIb7zMPZwg/FlcGqstuGzc/AnWxh0xKdWHzqvwRUIF39BD9
LQa7IW3uoSYJ6jkOx+dZQYhgU9wc4YQdVC68w2zEr0ZX58eEHy2kanEFd5l8aXzn6LmaHZdvHdvG
CB+HSPKKwAxh3didfB/Ou1aCnF7DhhHdtU8lh7x2Q+PWJTS0LKtyL+lPdU7NJpn1x3KE31uzuWWr
9wWvVW4C8JHLtsXJZwKRyPz7MaMHvMxZfQl6m3IUceNKeNnZke547rvkd5bE/d5v64jCsf4eNH8A
xK7yPCUlJcid96kx7hww0FYrdbfuetLJNhR3BRTOFOtUFuBZd4p476KGZi8cn9GyG6eK6aaycAsX
orUuGdkCWyHv0TWRkNuYfvpUkqnNhsF9mEySyJw82SJspij0+x9tZZDi27p8gm0ktmwcSNgdgOqN
PR5wyWR0DOOCsFfUOQPC4D5Lo30gCUok6C5Zpah495Wp1iB7km83aCKMWvoPmGO4Cq0X7SODcPc8
zE5e+GPEdnGCoq/PXd396wvuhaUYR0mUt+0fG0a5O7u2TxyvzkGTNxnwYkGragQgLaN+S9l2A6XG
80908F2md27StY0p+Re/I8QpXP15LtJbHlLid/xFS4IBEXgxqVeIrvypMo+5o5A2NjRhfkT0jM90
6Bl3d0nA1lIVKGmCKXQYGTbQ8gOyv6xfqeW2G/jP5ruWJsr1IudwAhuCU7/d5Y0WMLWSrYuiC4FB
Ga3wDbEeq5W/50R4xQz2wSJqYsBfVghMRgS7oH6nziakcJ71gz1SaGYW22f0j2o5yfL7nuLRdUN5
rYWfrW2ws2tbwb5jW44XQO0s2ElFSmZVnE9Y9EfrqUwrk9PSZjptgTEMmb7x+fuMiXJ+01jTDJoz
/XFA7WYYpt4Sd6iXpneXejL7s+YKWVGmD5BkM6QhRYqYEzkQ7pyAcLEO0W6rtk458YLLVZqvESQC
+u9HTFh3M7ST5tviu0NWuMvtDIlDPHOcmoB4FkPLMnBIOJe05cClmRJU4PUw7XuWggdCC2esfZvR
dvqFD9dsIyyxdHVwp/UoAFJOZP7zS1y61ibSCZ4ZjoWlzEFImKTSw8W604ICLE/N/KPtaHwe9bQP
+RZd2hIfPKVdVhdkISvegxz82spDSLfh45iWtnqcoMucYjBuD24qR6iY8bqcyZC33Rm7UHzn/YTq
e1ZMOTngxLJ4M2KBLajBv2em1nQ0O/up4kBZ4sCJln2c/lQ4VcBKR8Z+xli4ZMhkEthk42LsmhfH
t9+GzrWwxUK8ETjMp9qajwQIIC9rs/La8fQyFu/7C7PCDOKarDd+q4el26n89ve//f0Rs9lDWvbl
adItWJ0sjDdyVneOTF3AacTTlYHCQFkHWRdwE6vB4cHyBFnkupno52Bj4bPEPqaq4wSTSDi1PupU
k0HNIifWscXolS0G/c40Ft3DzLLJ7oicgFuKQaKMiyuO+Jzw3ehtsIhYqHTfnkAt3apy6nfYPIet
M4/MdWKqG4IoXxLHekl4XB76In5pSjHiQ40ZQO76tFeXO23+Y2z9y5R/6jSKT2E/3uhEUbpWxToG
gI+QbhqwJQpxIsrWPJEf9dJAPHukiHEfOST6JQGF95Hlfe8kARzVZotaXTa/gq7E6CbTr2qCEZJU
+HFL27KZkzTJW2v+iFom5yjG/OELxZksMRlb/WsRBm+RgziTT+Jxxl4Ga5oqsSELd03x+O52Qwa2
ICNzr7MJSIy98dakIrxWKpsJfHH3DM3d498vY6f7pUube2y9NkRshXVwXtFSg56K6XXEWHWrwJmK
TRdAdJAhFeNAZ3qF3KD3Cpv4qmicp8D0BUmH/QkbP44uz0DgJPC/AUzZtPGAlt9nZgAAb6OmdYF/
dpea+p01Gw1dTpRhqZZZHturGqQSITBJQHNQJu9d1htHD2x8rr01UNoHbNMZ885LEGbPSJvRN3It
lA7ARi7IzG5PtpPbR8R2n550A6SkxbnPPASe+iwtNHPKY2HlHXLoXl9V7m6KcTnXoJWnOZbsus0f
MDPfokEuTZBuvNWsfU7tXmYTg7QAXKu+j7zYukqOI2rkJM2TK5qyaDMw2V4gx4ZAYJfkDTTOyq5R
flRzpEgTbT7otdNbq+kmoe18B/ngHkU/cc3p4QAwtVuWHXdsP3Y8Rt3e6bziNQsZNGduOHwSpv3B
1JhoSWkd/EhCgR69x6Rwp5+EMdtsdHqHhzdajqlOsNrWDnqgED1uZ30yzfVvWaoumFLxI1QugZ0u
GITGLsqVCEYa4IYYaiusRgIPyQgfLRJmiLL4pl9ixsndeG1kVJ+0DQJKa5c1Zu+Kc+xto8vYzc2H
DDDNhYyVORHYQiZ58z3H03weE+OZcpIqAd3lY+S4mG/auF0xYG0ANSXqarSAIP0pKM+2gYmqTnMy
7pFhrgar3aoAOqGIxz3iXDqUHomuLkdvCUxfrLhezJU7tGT9zYgZvcY4YDeC191Gpyme513ee/MB
Vw7wk8xXu4noXUKHnGsgyaWm4Pnpcv9bC8AEyEDFyg9RdfaM49beDxq9hOx1sZStY9xQxz3JfHTW
NFHY6ob0UDNJQCCGN63LmZtFNU1zVuv50BTqy3YBoaI3xLVrHbuqLJ6M7KmJdHpprRbmmZVPa1tn
97ls81xwRcsRiEjq3P/6v4Y5b3FL1e2iEryNkuk8wPTd2OivIazfJvglcMep1f+4LhjKdqqYtsHe
YPkWsqqU7uP9xGb3iWsMLtS05Pr/2wkHewBak/YeQmMwj+aAfCrs2cenVWjfHL3yYY0+tCo8TCXT
0Z676IM0iCVAtPg0RY6i5EO8qfysOla4MBZkTj7zAXtX7oYRu1Gb7AadpiswIvh9arXpw1o+j5LP
pMxSyO+QYHWYs/GY5S4YZsxSxMl3YOUIMrae5pxR4zQj8bZC/YYtdV8z8I6HUv+zUJMTQHjR3oIC
al8aiBHlp3qoGvLHpkAMz2nCt6bhmSUiGUYiK0GKgcqLjpME9alLlnEyG8dNgrJ5w6CyxrYeI70O
B4J6U+zgbVmmW0tf2pw43WqWHTeilx5imfzKh4Nti3bJmY2i2uOZ0t5hxMpPik/jIYE0FcGOzjar
+akWDHcqw7lbWR5UfgfOi9UkmAnSGnqKM1zKJqS3iXG45l64sBskM3Mbz6cGFJ981BnaClViCy0j
RMo9avixwURphy0ERRowJn1xyrGW0CdzJI45Ye++xqPHN+M9R7vtOj6QizTxD0yPX/I2qJ9QhFE4
TJHekpRNg07edWU38Hq86zQ6KMMy4wEAbLKNsSVTa5XjgbpgR/yWtVX3/DaqCmbT0xgdZ6M42iFE
hBo52VJHXrmzhjAjFNeUWzQ4ECYaY08g6iYty24jyjzeCyd+SYoCXiDj85VCrTdTip+ELWZgN7Rs
qXDjrVVPHBr0+8qrT0UjD4ZCwzgZbKO9sHs0g3Q9zU5IYomfM6EqJS9Qs7ezedyTN4N8iIiyjSbY
ZZEJlZ+aGNBTmd/A48mHsK/vlLnc33TF8CX6zrsl8RQwm+Gla2qDhAIeiWdLkGrg1sjkaxIwcSfE
/gL/KC6yVI8LR+fWDo002hYvvk/hiXXBuUIpzgZ4LUXbsG+uQVfE6FoGowaRUjTml+rPsZSXJHvV
Ccqr1jEfGrz8C9MnnhqOqCDWNxDBYZK/XYmuPgjCCULd0LKQGj5HaoMcUauZU+JV7RuNqto7OVl3
fdBtVQ8ss8UuVkJWk2SwL2p2AmBMBn815N2090S4k2RO7U3/nUELV+gQbrAssReVcm/a6a8cXUur
iEhOdJI9ST45QBzZJUfPp1r/DAXn1t8VjU6v7b0J4EPZlsNQG+TflNjRYayjSyeZddbsXrBL2CgX
KLpMrtGzSOCVF+2vLkMEHxwz1nbkdKBgZMvHclMOeXMCwuyyvQ/tTQX7+BY2yoKwUC8rmstdlHTO
ykXyInCy7xViP5TzeAkMFyBhHzXBOvTraFMmDceIiR8+NLEdND7KWMAzKeZ/v9RINRtYbTOewIUh
ITygVPhQOlqypg7WmRUZy1jk0631fXK0/fhmj1KtEra+zL/TjV1Pw3MUQ6MsA/uXM8HJwJoPbdMj
fEOQ6QRihqjCdgKVmbfivSqH8jDX7h9EatYGKCu6wsA030OMUSuvaNu9E4zHXnvZI+OtJ7/A2T4l
5IJiT9W71Cp2kRmZt7nVX56ho62nG7HH2TNt/JFBYynzZ7N94m23dn6NDhX89HJMov596ix0dbGF
AdYh7HvIRPrmmlsEp/N+aNN3GOS71jLgzal6izUNhV2QzKviLh7M0eHhG09qNusW36+lI+PHrJ2o
LNgyenpNVBIOKKNGWvE3BIoZq0bfD6SqyildWPigBxwkcHjweAycmyY0Fm3H/iIzrCcziNJjSKIM
f2sGqkWNlsAsju4EgTNxQow1Kdg4PVIDqvziDPJlQALVcLIuiJl8b8U976PN1+b9fTFYNwgn++zN
0li4IsXq0fyqbTtYmykTwbpONl2GdCiPUCH6AKxWTDOJ9XP50wMaecECjMxvTncArqhHwkrfHBG9
mkk0ovCSza0X9hqY+5r5j7FB9aE2gSU2BQxeZIoNsPSsgSDsPlVRg8MyNvzDeP/iNhnZ5QkO7ZrT
7hKyott6XfPHKCd9DBou77y1T5MXfSV1ho177moCZdy33AIbFhcRhJO2PA8GO0k7iYx1J5krhfZE
jonXbLiWnqZS43qseNaHZDoUDR0+PggSauWroVJS0qd4GxcstiC2MOtJjJfWjzQjOzwsUI/gLqam
u8TAr26V7/AqFtEmHh1zLQvbXzdB7l9jUwiCXVDCM6ugkVc6YDfznXWBvumWAYHmF8wtxBsLDFFr
o4+gqRWnsKn1to4C1KZzLQ9B534UjkpOQMiefOWgec/6J0ylvwguW5uj05x5rtKmRjdtoiS5e6cH
tilMBjGMNWDdkFi7l7kGJv73R2N6/Pecj9s/A44IIfn3iJL/9a//9VxJ/vmfuSX/82f81zn9hU+r
+qP/z//r/6NEFBfHKvEc/1ckSfLVfLWJbr7+PY/kXz/vX3kk5j+IFCHgjHrKMQMRkhE3/G71f/6H
b//DY8YohE/WomX599ynsmp08p//Ydv/APljisB3Pcdh8EGIyb8CSSzxD88SkIA8h0Qokgrd/5dA
EowR/ztdykOZ7vpknqBKNC3X/1+BJHaHzQ3Vw7j27mOdZk5hft6/DDYX7d8vbZYxKvbc7Vx5+T5X
+iEOpDwh7nhJx7g6GKhw58BdFFESPFpZYa1am7ebhefZFtU6yIbg4mWUM6loHZoVELEkZd34AIgT
gXS+QE6WQzU14QVViXkpRO2uBwZAMst/IpVPZwbL1V3KFK8TG2klkNBPvPgPbT0LAKWYShNVH8vA
UMfapLKZgvlbwCM/Ktgmi9pb9ImLBD9AIGX5ZrjWhSB5M6FswLj8iiC7vZJssY5Fe4ksOpPMHIeT
04evVj4He2+wppugiqlQpq+AllQ7P5Nvs0tctd11JYVxAt6WD3nnyxEyrUuQSceA5i7X7M8OYPYS
v8ImQ3244/KY8RSrK6sA49i3bncY7/CLu3nZbS3a/fAZCWa7oystt76+xZ2LBiXiqkMvUvvYMw0y
+p6GzGwfO+OnsOBUGQy9lIPBtqwBJYruzBgtPN/pJ//8wrWXrr1o7pcMqQsYNKm9YY8Iy1BUcLzj
7pRlKbNuKANL3fMdlQUREglkPS8NjpHXCkDJLrGCE7wLXAhcc0UqcPR4/RJJJkWNSTBprYqX7N56
yPu0GGn+C4k0HVVp1x5s2VTL3jfic+yApZ1VVX+yM0K1MhRvoHN/2w77FUunT6PbX5NQhkQlBOVH
lHWPTILK9y52t02BQt/hNt6M7Gi2BQaNDQ5x9UCZxZwFP/mRyPNgyXN1rx/jXUdqOtrtqThYpv5d
uV8De5LPzIWgFRAALqtuBmdKeVRCGE2ZD/wOsRMNpXgwHas6j3Y/rrzBWRTS3KoBVE5YzxuG7mfC
3mIUvkG8r86o1aq1MIR/rogj2n0GGBHXPNXq5OrpwwvgYQeZuAkW7Xt+VwnCoyiPUZe/RaBLmtSp
rx2P4P4uacJ8FAxEObA3QsCjfgZ9EjXoWqnQxqVVZwME8DNoDEONncvotmMlLiBDu/PI/mAzTig2
bJS6p3CI7WPLs1k5U7k3kxbPJSbQeoLkOkX+uNB1zaRhyOqD3ya0u0j9vdE/mvcvzTyTol4xfSx9
IondMbuIsgy3vhdT25KqcSDg5CEBkUSZPTjAktpoDUtrl9dKXLQnfxFFGp14kHhnIgtwtqrKbccw
Ba3XRJSHvDG5ka9JoVZI0Nolsbv5px8AKXIyA5YQpdRURPSwk9dv+MG1YcqyCkbf3w8y91ZMj+ho
GHGeHLCFfZQtOoPBYzD4fzApH/FYVmvoSjQQ39LW3RFTx3TszMZZC12Zd2+zf43scS9ytYvnYnh3
ODooSHuOjkzpTd4UmFGBrUI0es77GJO8J/GKYDxAFBx8E3YDu/fSwwL/YBhOhdiZ/bG+yzjLhEVh
ITxrKZKsO/dQg+Zw4L/nA5RJAz9p6KI24LJg9cLYvrHQXDFYIVh3Rq+tw/tGwSfvidEWS8NiYto3
OQttuuN9xVQOcCNIpy3wNYIPhIaUmnRVTgsSaSijTdGpZCsGgjSNShinVujrVK1n3fdLLX2xQbQ0
LMKG9UvdNxO4ySvSGPfsETkwhDxjZd4OSyWT31Q1Z8uwCSEIUKwVlVjYqn+HjLDFmt6AGGGUOEfm
zyTaE/ms/B9GcoCWutBTsLTJyDuybdvNsXdjtwQ8v0u3JFsiw68fzckqt6UnH2xvOHkOmlJV4c02
0dikptyPRgMEENqvQMP5F2CGNJLQBQaIlolKegxAZxdiF1jjcHQQ0Ftz+6xjhuupmF68JkXt0N6d
Cdk+azDt2SSxQCZARjKPn3YKNcWGrwz3elilKn2GAbF1nKyFvspQF3iF8mySZUSPZmT4cNLy2zJY
OiAsu6fnLezYEYu+n/9MaGSAGxgIz7SP5B+xTI86IgResQhMcS3a4ledgiAmECYmbWvXI8jDp/2K
3uptRrTuhbgOmohUAk6lzz4Zd32BE08CC1gSQYn+r/hpepcPDyM14ltrgwSPM5dgPjaErwPaTR1h
N8Kpzct73/talzpNskMR5GcfDbPb3R+ZxPtj4Wo7THaZLp7Aa4ShbJZpjoQhRhkbTDXLpcT0+ZPj
VRoa8Y5zo1v6KbnEBrAFi5sBG9DAthElKOu1+U9PVDYTAptmvP6uWSWiikhhvvMhJgqGLf3npY7V
hDvSIs6Y6jszb0PYP4++91iFzINGtA9Zc+otMsgmWs0IfNgQNQpDU0R/RbA1Ii40ht6DX7cpOt+G
QyK2nrtqvtECbZwQ97HIMLwGMZ2f9TDrGDUiERqxLhFYFhhwfbl3pC2OU9eTGdwXB68JyMMqRcZY
VxibrkodIthNOICQ+ldqUO5jHOX4rty+3WVFcR/uuK+SPLUKhvirx/DVceOQ8KbAXIceuG1maBt+
0U+/tgYikmpWLj6QODYBJVzTIj8jVoMBbp1YeXXQjfWBUXvhVPU170fQIykxSxbzK1ZU+c6zoa2z
11lVfpNuU7bnK1nM0ZFL7JMOK9kCIkHzLEOsDwarilWW2duKxw3OXNldomB4MWYz37qsigAiOUA1
cCiAD2B9FDaPAtXZnWqIru6u6M5rIjExhC9Kac2biadul+dssQvUE8BD9YWooGxjjgfZWeq1E7dx
UiUxOnW/NaPYYott8M4CbDopR37bfcCC9C7Cscb2uQveK9RNzDwgCWdIbhd9Qx85DCgV0nschVt9
zX4LRI6xziFz/C+zk945zNled/c6UhjDzZRes6RefGdPgypFt5scMidsCs3lOcIISQalKUuyiv6H
GQ1aARIFTKehlyW3PE7hY3mCxzYNqgumEB/BWaAPvh7BAbkLL/H0Q5oq84EHw0KGp3rjHWLGo+kP
l8rABqnHMWBDQAAbU2iqVgYBnll/gkBjNzqg0nakEaxzV4fHJM7vcyuImsUUrEu3u4jWTa+jN+Ss
uqbswNIZKyhCMU/Eq1o6zTVANEv+XXq0+ZYfQ3rLsAwOGh/f2icmlHNGkyPu4I/oA20QBO1728lQ
b84YI3y22XQYjboFDHm4UsW6b9kaljZ+qdYn6o7PZ0TGlHog9CIGTDFbQyom4f94WlnHGCn6Cfd2
vw/dCghSlh6laT8bXUAeGBHEhAAxAs6bdp22dnPFU7MDqtg9jjU65NCrV1OOzbfHEAI2gEhVxGFL
f5jUU0RDfyeI2BiknyehSd2okFhNLFVdIzZfQufeP8johKLlIgaE/XYymbxj3XLIcH1WWJOPsako
9sP4UPlo7KoyY3TImHBlzLW3gq4IwwFp8MG9FyJZbZKVEDnohaIO3GnXdbyfRs3+re02cxPsCJI+
zrKsYNZYbxDKkRErBMVxTrZDiv//nPZ4zWd/zBYNn8vKD2JIsWb9OJmy3jWGhzE3PZDmODwPiDcv
5SiOMwOYwRrYknovf1fgIX8oZWvnWNjBr0Ea+oC7uduDjbsNJpm4HUvbzRyn+jkEIrIpA5EvRTe+
+TNYIq+qqlupIHsU/JYbFYbwS1L7pEHZOzx5vjFdO5OCB4/Nzkzwtc7YEoPcGm6lEIy6SJBY+nV8
DtFFPY5653WZujoKREJb/W60014Z0jG4e6Vdci74uw+6zv3zFFOJO6jbAVAhVrAbRD7gFyleVTw9
x+VTU0PEmaYGkes9mBY/kHEayUg4+lEmV7QSm0zwVI1xgxe0oZnLKnqtpEO5gpTrxbHxsIUFU9UB
9/gijXmDRp/Yyf7kQwe/9sYdAAWCGkvMMCXbJHGGvfzDutdYEAnMX9zvkSpm9pL9wR/D/TMTd3BC
nDtd26D6iZN308xfNR7lvUimaRcB6FnHtvPGVv7ZNrS9zfh8HiOgvIyjsP5Tmot5m3ZomDIjf9LG
8JZL4tGiCK7pkMG7zny9U5aEnavHbVggoEDTKnPrYbTq35mHQdqVWCNS/0M5nL48P4jccnvHvKhY
h1Z9SkL0rPeZcGqX/WUCoYSsmvgANmty15GLQb6mcC+ODia8eXBa7HogzWAOXsvoY37D/JHdLD15
q17gv1QZxI+gcElmMM8h6vVb2cflwuD7uOI1548rie+S+YvQgzyj9D+Q1VjsGDHkGwOW8dZMsA+r
IHwFtuw81FG2nWg0130HcMhKaoqtUQTLxPK+gC0lV09TXrpjdMIHijmApfhDDIVvKdw1yijnZLe1
hRmgwoZc5Cd8HdAQ7s9kp8N9Q2jLzsOenOq52FdsKA6ITlbx6AdnO2MXYZSSjaxh4EEsaXODoYce
22Gcd9OzjvGD5E5xRHfFHDDBPV/59Q333dYYFVk/aA3lfagoPSgleVpdvBnbJVd4sXVCElYG+cQ+
wnksyKtYcNSQFzXU4XUUiOCdAFC28pVxIa/syH4bmGVU1cekYQVDGvp9H+EXR7P3qRzSFvqBZVxq
V9WHIjQR2wLeWRQmJ0n8zGMpLzTMPScsfSFqZ3aG6JysiU2eDb8faU3HmW8jZA4dwqf7xjqXVtLd
lBzW3MnxfhDBsVJJeAoS71345XzgtkM++t7l6uDbzvAVBn2wRARTMJqs3vjbjidhQqgxlb6VMWR/
kUAUS6MeY4uiZWndudmWsH5OoyQhNs50jgul3GYdGWxR6pZPQ8xR77DBRoyVZGcrqMWutvRvjCJ0
qTQbnsCqEg1oAfy03pdGsu0Jyz30XnlKVGstOh9FT6iNvceftwrUyRKpXDlNcnJIRdtKGIMLa7pn
QoNATmJn36fypEiNjYInhK4nkw9u0Vn+71w5HdOY4WGms5wLmLTtgESnguFGBqYHt2o3ka26ghtw
KyCyLQ3PeinYzW4L17t4jk4XGGGf8kH5t26XDwHNeR2IRTUR2piYGe16MG/8ODgT0m1uDKuyAGUf
6qJv1zS6ivHGBzsjliTOvCv7p/guqKV+LzBOnYYy+JjsIl2oJP6566d0jncXYBZi8d7bjxTZcMfj
o7balSHNcI8cYZvYo78YkKQvU8Adwp5+WwEzfeRkOFpzphFBznTIy1Fz2062JUkSReKQXlKqy9Xs
3pNZiaXxM/PTj60A4e/4SojY1vRY1HdqbXTOPYOoeYpkiTO8cb+DUT30etXP6r22nG6FxO+17/sX
XCDM9+xV3mD6ZThwRL72B4DMJs6A3LeztldUkWfLTOQ2Kp0/RqKvYiS/NMBF2ndxuGP48QcX20wU
kWksJAbdtR/X7DCFu0U7hmrRaM9j3ge7SJrflR6h9xs+wEYrCsjsIYASrwD7kamdVvczYen2grjW
icOm63x9Rti6Z05YfJQFTEYDaRO5OXUHI21uDwROkbVBD1nkV0dXF1Km2nMmzCsiCXcZQLRfexDy
VhZyuAvMggZZDnCCABDxYkI/eMy7gmE/C9ujb45i4/Y0agO2F/rN+rdnunJh5NFwhdHhro0Ph5yy
BU/7yRrGp7qtgiN+G3JxA5SlzkAJpHTBOxzV2DkRcaBP6DV7AdvdSIM4UnAlcWx015zGvcOUwJxN
z0ttxXot88llOx3qldtWnIRd+sh09MvJi/KkIxM3VdaiLAFjRN/fZKuGV6M2o/A57dIbNe7Rl1n/
MQbkIwSD4S25nBQqtQrx0p1kJX2ln7lIVvwC9TqwMAx0zIgO7ggJoMO+3qV8/NAdnlPtbFTr+u+x
Th7txnhMbFpxnUXNroH+ubJgyfaR9ZHdMXT0Agvb4wScAz4Y9kaozfNdPTcgKtWwcdLIXJZqnLeA
qFkNGRyzE/0PBSC2rkbXE4+QRId6APz+0VqIIHsTh2KYsPkzKpJUjIi5nq3Eyhb6O07VDb2+f/Yy
XqL5Jxi5aF0OuWWBbMhqk1+98AcS1JyPnFWHigMSQu04XBRJcSyJS1oHo6t2fD/UCj1JSDHFgrmc
3PgJ1vm7xGOI7D17R538WEMWJawuI3bJuYrBlZem1fOi7AxmSzUmNr+Vy4p7+3EgcjBGGs2TtOnN
WG2asnqQSnjXNGjHFTSpyhxc9F3eA6ZMA9q8QBgStGAQveDYN9T3QVLvKZ6JRNNEufZJ8YzyHPyz
2WU7o/22PXbo9yTLRvbpMxpuUoLyGqlV6l79yTdvsDx2jdQJ+ZJ8r/WwL+iKcBOREgiofZN7UO44
cedtHXjH4Iphz3tjHcidMKLAnKO8YEfeJh+GEBvfcU4WS3VevRL7HVMbRs4hoT3ewp3ThaHn7Jok
OEWQY5BJsc6dFkl8ZQerZrqbJh0P8wntKwtigvK8mMln9ZykiJbLPCUkuBxOPZC/BWavcsfjzaFK
FbhICkMsdWP9N0nnsRs5kkXRLyIQJINum94qU6bkNoRU6gp6779+TmhmIXRj0N2lTDLimXvPnXZj
H6B/9/EfmI77z2bstuu67HNSlX9M5+LBD9HPlqUfHMrlAUn3Q6OaeZuW4JhrFVanysBbgo5TXUEy
zGBXAPCW3UNeYSFwAu+9awZ75cr0jeodUX5mwDPA3x+Lv16i+m0nmQvafK6KOhh2f0FCI8oJHplS
+Xx7I5aAAjhT2qN2xGEhGFWuMUGdvGq5DAhtdkMdzDsjz09TTg0HXv+cgWTeK3gTFM670KngqtUw
2OYY/8DoQ6kZhmeSA51drYk4waZkZAfB3cF02aNwqWK0nQUqlLFzj5BvyWwT3hYfGYdgikqarni1
mIphdlQTUspUhknFK3cCnmATIDeC1acZ9JdyFybTAdHKmTOukx5aXoaOFpMNuAf4FmHefTdhYp8N
p/9DA15uQlaVUw9uLtlJMCtbTK/3BlIg2Jl1y1J+y06i35ObChCGZ6RQ4jQbWEvzzh93Vw62acvb
5nPvcRAEmrucmv9cD6eJoRbiG8KWBAULQYkbG+D85uGN/sjYoX2DQjKjB0qCnxy9y5m60E2ZFFUy
Y1i4tO56yPN6Y+LCQc93R73tQM/HYzJU2Nz6BYd/53LqBgyuEn+HkmRBXIhnrXc/pVumO88lUtU5
zEv12khCLhTrqLyvzkR3kRw5MPxVB09giUclLFb9QmyqSxbuKp86xgrgK3LiBQlSAEWjY2zEVxPg
3I+AtbrdXCJOyV7SMTQ3LlmX8eK3h5i6ijioFeR5os4LYilNqvysel16nfScgkCX5FCQFbonidN5
iiLBIn7hy4nvXrDLliImC17dvR4Qr0UpwyNR/qvjpdjKlDkF98m7IFDRJR98VzdkKXbqZgMyW02t
Cc2ihP1ixClWpuQzQpl9GGxWbqXJk9D4jArThq/TGMxL7VUxOJqsO4kuu8I6txm/1gOtQ0x9l7A3
cp/GfJhBon1PM7mqHD6ez8ZLxBD+UvKWZ5SMwLJc69xE7QNd3KZk5NXeldF623jGIoPy+lqbJaN7
2VBzJeUB8wPAE8dceaFzbIDRgqmirQ2aETyYzeo/sK5hg1oVi9LGjlJ7rxmzpvDNjaeM10IRumJO
2WrJRH1oLectrLKPrqz+mbGhdoZE4++wS8S4DydkJKRi+cv2qWF6gXXXVljKSiO8B8922/3T84CX
mFzLEVzlJVbMQxew6a7VnZNBPVd2gGLAbBtq25RLwgIyJwZm3GCwsGl6wd52loLGCrSN4dbFxs6z
j9oGLQh2LtvDMnvH25Cf8BA9tVSEh5HRfKLy4Mgb/zTG3XD1UZeYdajui59lu8LRtB1ge2uzndIL
bdipXvDUlwP22TLo5bqWSfuaSpZYJbklKn8dqzY8cek3G2LV0m1ULD6KDLZsHYl9/NtJ1wrpIzsz
IvYQI+a2cp152+TRljKV8PSYzLrBLJ6gjchz7Q1XI0aq2AAWBBqEK8g1WjghZEIdgDLfGXoQKiRA
fGOSPTOcX/7UneA0ywgLNCa1s7uweTOQsq1VaKBLrhJvE3khvGMGyr5MMa+67XLmMYKNpPeALTTO
frLHG3aX6prE+IEnOQYbKyUeFsXnf2Vhx+hv3fbaZt1XF9D75gCcfz1ouR95N7tpHpdgGrgqPY/S
pTOvNakrh7Az/sziWmjfSoYvMMIWha+mfpnwfYDVf3cb0PYUP8zfU856wk7PvBHi2BoOa9xl2vmT
cjcpuWzA2RJ8fNmALBKDGGsftoR6kdGQMF8HsB5m0JMKzu7WqPn2gmMmk+wTO8xVMelIac12ScDW
NkePJ6lrwJVAjxLxuBf4tVmbYsju2+PQowf7/YF69G1xzeHgxE58q8g2XXOBEONsJcnNpjVuWMPK
BLpmmkK5oso6IUXTQtukepRBtMXxS15xSmxOPpLZ7vh8BJ3BiotQAJ8BncGsDD4ELnhSCFKs3cDe
6t2YYiFPZOIfzUyZB2Ip4zVbnv24WPYt68enAZbimlF4fohTG/43Yz3eRkqGDvc3DZHx6C9ld0Rn
fYJhhGOW3PI9WVgKfF5nXspavaEmiP+bJ9pqproQliz46czq75VP6snSTyeOaoyhwpz2+bIwx64I
06vq/OqZZnytEoh7AQhPzgBIOKQSIqzxk0tMHprlkBjfuf9ZHWh+EMsE8SoLVHDkLleZVk/V0jNr
R4K/FIJU+ix+mAqLCbRrXLqC3kDCBcy6ParQcdXohsiqwJ47de9dg4bawEzax6W04lNnVd+covbZ
tyzUkUlA3gDjb5zmjM8L+4/MgRI2zB0Af+5zj+jC1sjEesB9DSzL8C9I3ftnF2hMHza3wHdpr8nO
Wts8ddffH6EsjRV7lPVgoCnKcHLfCqKObVf019FKDcyvw0ZVzBZUnfAR9BOZRR7teulN73XqGofI
JrC4lC1XJpI6Oyuv4KSgCTGgCsOWpsZmYaZHu52MwUEq+RBUueBR4zWpRCk3slCEgxpMbXmx9zn7
4UPPkIRnpX9xG+ckaS3oawELgGUH0dx8i9beOXPTPeddRb6xJBK0QREdx5nFy8Z0v4xNsaMlsd4R
R6yLxdojuhjesA3H26wxmZLjpzgnKKG2eD8tRNg+joco8w/woK21zZN5lqanobvyaybk2SDs2Wbr
Q3w78svQ1q02QwyDR9ECx+cRFa2s4gH4hgfthHdu8LwP8GOP2A8yABnLeweyFDb7NpDeDQKWJjsw
eyk5fAadUk23c26G9ouG1yPEGhjKm4qByAFFMSUp15ThSIsbWmWdgJ062Q0//evcko2tUrAGuc7L
Hoye/aiZXlRS3rGecbVOXCCFO5KWxl4P/4ubkr8dE8RNeXr0qMcU+dwpQd2eTuweA5elDrJJkCcA
gHSud43EYbMkQb+O5n8I66BQk4CzVqwpLZ0LnuuEcOJF+DTiH0bBSSdf5FC9Bia9gku0uEfEuNRZ
4wah46VOHzdRPxYReeSd+VV13XSy6SVXQydeA725nVpj67fOz0SoeYCM2qvEez2N3xah56FOP/d1
Dvr07bt/CF9vdwMh6XDpERXMlBukp3NuGyvyYEmiJlq9hkfJTgzIB5nrQqev4wXngiOQPSaYPdMJ
7SNR7R5aEj2PPXROR7AnyfYjD4A/IygB7LPwkXLPb7KOy4YY+DEnD94jGH7BmEa2rrgytp6YBHps
EWHOXNNE/CktbMcMYYYaczi1sAE44A5UYzyUgY1FGYVj2yG798z+jTVHDD5SPC1oUkWK5JJ26mQ6
1Zufj8u+V6CfpqRjKo7XzJzxXkUmPC6rvcd2Na+MNntF+xExlHth3/WMd+pRQpfcqbYHDjA/W8oH
vt4x/Exi89NsvZdRRGcZgIwlidg1GTZxcy6LFMied72BNkPlHyGUsFVX1rgWOrq7ZVTMyC1V69Nl
JwyqvKVe4vUydB0wFF05Viw/RZA/5D2nlpjp5gtKr1mGL639F2x3RzAOOtGIU1y15p8ELopPLPEO
4/l3WLjYF22HSIfGesHq0fP5K3NlmhWuHsn2nZ4T7kGOuqtJ4BsQKQKIiqyBlJg3DFPAvuHgNwsn
HnRgXNqTu5trniHc5i9FYL0mlkUquqoUy2HsZ6ONfS2W2A1zptSKJ2kVWOVqa9n2iZct2CVqZo+s
SUBLIL9icY5011w36RUiLnNoFtBV55Kt1G4Y3rwLpbNRFYP9yISY6OAzSSfF4GzsPz15A+TXrKJE
MzJYLq2NAi0lYu14GxBKSV9ZvXuoxdZjFK9Qu/yrsGYyeUEGC+p1pYb07gsF9BA5y5C5f40cV2KE
VMpOxa3v3Wvq7NLhq2qRy9bLmyNS9/KL6PubJtCZHRdSSeOk3xKe5brSUR9Gc1tgXB18N39YAroB
9y2skYmBgJoZn2Ihn1n/4JDfTSFsBtJD98GiXufcgcbJqqZWk7ER+KYdN3I2smLI2Qcl8gv0uxX0
ByDnL6TFrL0noDs8Kf6pn2Fa+AUVoOLmmNwjYoxLqfLn2SSLINRAuAULa+U7pLaW0NRjQt6DrFE7
dOhrVFU1CJBqD3yy2yFTEMRUVvuMZGpimBJe91buzKb8LyFH2VvGh64cWS+Ts7t2Rp2fPYChccYR
RZTFfRlZHZYIpD00PyO7YRdRlb/ER1k/ZqFkxaaD31gFrglPAtWFRGhrLXQjQ5OJcxLZ5iYm6RrE
CKlGcYmoD8GAfIuQ+Y342xBhPqPnui5VJg8KiMo6SpxgH9RP0jLH19rFCqRoa68tO9LJVLrcIswm
C83DRK0knI4HWAU9a1L9AyQoFnP9V/awAWFOp90VZPB1A6las/cQV1RfxP1qmtTYXn17fELJbR8s
u8dtlNnPE3OYu8R9fXdaVlDsm+ogia4p6609cOKJ4YRtXSqmp8NimU/TiCipWXISUUrKrsF1YoTS
6hjE7rfloUFAfXEVfITrccQYi3JmwQ1TmdYjfdqW2GSd8CQfknp5jL3x4jVkpMS49dG3wOL0wNgv
xHbhAXchB2vlYcD1gzV2javx4il1W+iO1ggemksWsqTOc+9uh/ZM4lvoXJw9YakndFNbD+7J3hsZ
uw/N0q8H+AYHBMtkqjpnBwfyrvW+Uoq/EziPQ1kUyALX0htJTiNQ2Q/rN5Ngs1z16pgt/d/cLK6e
ICPHJFZrRtp8YC2UPjjAqTmKeNpBLHH49bl5XyIWu2zND00rm2NAnekVecyuIrf0mJTLuyzOjEzE
KSvr4SFM/ZwnC68JwKtx77dJvfMX+xQMdvBgi14/p8TaNghFomVCKZCMm9RSYh1ltn82AtGvJtv3
NhPmCxh/s72VZsEkEBHkrAjbaicDev7sjFvHt5bDBKuyEEl69LnrSsczV65bx5cgYDLGGx0eDNF/
uVZzaFEL3szeYkmwmFeIB2I3OOYeLCKDas1sSEckS4XpHRs3oDZOtLy+7Q+Fa1knnrLmBF5MtFN1
SWH/185whybU3LK0EuuWyQFBLljraLLICYJGu47s2L4Ei/fktm31UOlg88XzLjO/9Z+YOZBtCzhE
wgvWC9HTjPIQwOCNCuI3RdbZg8s7zEnvZltyYVnmIQqqpB/dB9v8KIrW3LHse46Sbn6opGJXHdI3
dHYerNwCRxifw9mcu1NUm/mmlIH/kFrQeQeM3E5V1LymPlkhU/UMLwyHT+DtctnyRtkJyXdZvBvi
sAAHbcWcxoZ59MuRSFk/Qh0UPkqkDZi3vTef+O2T5RbXMqnal1IIXllveZNzz6mBwnHbmwsjNG0u
jHKWZyqq+l1PdXmusan6ixscJjv4Kxxh/8mD5RYQgfcdtywLE7HxPVsDrBN5BbvC+icbSe0ZK7Ut
VfExc5PZANsDpuKLk7+zcH5P7bTciSrfRcUMUqwHwIZ/LNL1zz+vYU7pR+rekS6HoK+/w8RhhuQR
AIL8ItyAIABoRKYo9Btvg18xxU7U02N5OKokeO52YTWfTvkrxY1DClnXw9aBCNmNhnjCIZkzfPJ6
HFK4Uod16TMgjOfoIpN53sOFGrLAXVXEjKZFR+JbN80HSYuVtWQLtTHKK1vuKoOgE/xDY0F9OMb2
pjb2g2ve1Vz3l0ZC9ium4VoGw+soE7kerc1QphxuZGRz+IjV0GZfkWuLs3WMZjiebKAQJKAiJWQV
uxgwFtJbm8T527STfwgijI7i1TazTZQu8lDJxCWqLT8jOis+tq1UyRuvLtEfX4SMpp8+sU3kssNT
tUbr2Uk8ubUaKJz5LKw14U3h3RDs7RqL07QwTXnoeH370I6oQPrxSAXxohwrRbbSZ5cmzJ1LshQl
LVbW7pNEEYUyzeVTmr2b8avByDNit/JkieZbNRCaMde5PPpyNS7+sJ1c6W4pIJK9LKRGhmB5KnJw
WO0cgUXQtxb8SWqYjjoxYVJIE1VUl7736NvLlmgXRGZrGxFQOgbWA3jjrR3186lRyx6C07juytk8
IkkijkSdnBIIACESd5FCo2QjZqT9TS199ARVCndQlZOBGPgo/mL2EjhD9Mbr4fevfO0WoUdNSMJp
z6Z2krAY+0RsGe/tmbFH11w9pMU55hPA/sOzjx3Fx5aSa38K46kPsHb5qdHelVC7WELsLGoMH4Ad
b7EE4HaqvOGGgpJWdyr6e2d9R9oVE2p/TKydMpH2zLTaPVNoHw3MBnT3OcE42mPDyqi6M6GhS9AO
nEZ7cTrtyskj4w87dmcDSaE5jFh3lhJTNjG7Wp83XSI+REeigQxN6h3t/MmwALXaCxRiChq0O8jW
PiFFuCKLq7i4Sst7x1oPwc+hdhiLet+RjEgqrf8Va/UNLp03VeJG8rAlhdqf1Ginkq09S7IAA56l
lndK9I8xSKG5KOt5wef6UGrLUwRzox0k8nS8e+ZoEZqDSWrELIXTt7mb2j8lMVIl2lEVaG9VoV1W
HTI5p0z/2IxhVrl2Yvm/niztzoLbQg+gHVsm1q24H/2thZnLwdQ1ancXOQKfrvZ7taTSk8C+JS+d
wOLYf2+1N2yi+Pf4V6eYxnrMY412kcXaT+ZoZ5kVpec812Ah7ToLsZ+x2ozZHyzPnXamDY3DvAK3
oMC0NkVgB2NEW0QC9cwSAbUsHHr43MLMFqtC8KePh5l9abvluTJSTluCTZ6Aukdf5sQijU1who0O
sgmoEu2sG7THTqAQEgYQTc71w4QND8U7fjxygrQ/r9VOvVR79hjzEE+mfXwcOWu/xtk3ao+f2T7T
aKUvPua//tcFqP2AyHZRwmARNLRXMMFJ0Ru4BxftI2RqNtzp1Z9ZyCRPErMhB0B7DLX/EG2TeMf/
B8xfuxOH0fxXiqI4paH1biA68FcQLOKNSqBbBrFIdwRr4que6m2J+dHQLkhb+yGpX+NdjEXS1l5J
dBWc+9gnI+2jZHWOKl97K2tMlrV2WyqCtYX2XzrCi7d2k2JO1gyWkXF6yY5IxkO5tTBwlhFOzpCP
CnQissPE8Ilo1I5PeBsk9Fm4QB3soEaEL7TSDlFuWl5bPKO4Os07+20LYAWO0kJ7S2PtMlUJftP0
13oanAftRK28v5kdTmAp5vrKWIFnhlJv5S5aIISVdcbSumhvKwMFDn/tdzVxIkjtgB21F5aD7F5W
uGMzxKhaGVVgm4W7kDx32kmbaVR8pP6OMj3mQ5TvuooQRWC8W7977/MuO7qtT91KeL01wjaeazAQ
mEVINJ8XFoIgDQJjIr6j40hIDeLD7eoIkfStDQxkAzqX1vi0lu5zqOqWYg0Xi1Jevo7tH2kQ8BGw
jyfWoSjZcWsVS2rNj732HsfJa4QVuR6upnYms+eDYqbdylVasDxqouaxMulMMteFCOqSuZE34zG1
2Qt1X4SBgiY3Qmhu2jmvOSxOj5hxUshrR+oG+JUDw1iySQg48i3RvTgLmAel5HDmuezA00GjdaRV
76D8jTLotWP+07FZjNip15wETgtNCHJal8YjIIeRQCaSTgdSAF2wAwTpwE7cjAzdgdNM9iaLp4HJ
At0aXHgWlS46abTk+BezT1hcvL7jsrKHMdpk7h2u1DGfDQQFzTokdqqhtraKE4vNV0dOL/U0oKnu
GbISG1JAE4LR9MDa9qUJMwQWw0+aBac0T9DnKqBYFulXjBD5z4XGZxx354lEzLTBjpDnyMdavHFr
wldexp4FH3v7fLssNdTkyndvTQFNgaXVViDoZESGNF1v4w51iAYmJDqJ5ibHtkawN9tRezie5yx+
NzxnPxZXEVYukmxxwvlpYXkBpD3ZHbJMhsegdrCn8ytbwdbrx+gPFph6ju+TN+zwCp+SrHzMkgGp
vGGz0Zu9Z5CPpxLxNASwcWMMjn1pfQKQpFjmDd2z81DhEYulXz3VsmUuRzDlt9XioUuk3MMHsPdL
SmAGtia5drR41pJNfwvQW+VU8VNfTMd0AG+S1dGDh3BHZ4wuO9821cOEub6EMURApsevRRoO6Ovl
6FszrcUkXuyRc5JrDwyNjOOVSQD72PfGtnGjA9LPFkFrJk6uLY85jvsHl+Q7uHHhh9+ZqyjfwFl0
EMEY5Ys9VJuFcIG1B0QGDozZXpe+aa9FwMIlnc1vJEaUmi0o8d4ePoI46le1p+KTb1afYRu0m66n
1suQu2JGGTM4IzUMx+FF0EKeS4Ycx9LNvxQueOYW4wf6JybqVdkQF8jVxRLzI0a5dQG2CzlGDuzk
lHr8/cH3zx8rdX4C/rduJbh6zqMjzAX3oQguOU687ZQpY5MQEnwgiGzdo/Ta0jTMb8lSfnAN7Ka8
nF4dxzkFVGXnMYtoBYUkKaJ8riy0INFk3kJWiCnC1gc08dYKA6N9DSwG5P4ysj4mJ31njMmpz1R+
MxhB7LibD3M36DED+KclinXaggLSWzslVQRWa2frOZBPpayYKSmsGUggTYav6CQXv5n2U6tegl7I
DUtZ49lyeiKrpqHZj7gb7h6hJkxuQ5T/jlUenDbF0qZX9dZSb8eUAwJJ34fZOiNKDh0cWopZG7W9
y0Rs9WXqmNylC4Evxtj1F3fBCTRMMSl/4ynCtEeMbXfLMvtnmC33mgkgq0z3io0B2lyw5GKAb4CC
7tOPvG7ax5a+27WX/G5lbGfyocM7H6S3+c2O3COeM+/LdNhSSVjmLoXbkcCX+CkvrpkjpltKxlg4
J+ExS8naIONGXYrWYwzraDeHkXmcIUwHglAL7sao3w6zM53Jk0CMgliTFfPy0C3GciKy8tnvi2rv
mkG+E25GNGhcBatBtrCrSUFFmmjvmzjelZhUj4pIZH0Cm7H5YoWlBxKVtZdfRN3OyqL/2PPc/UK5
x8z0yCaplm9OTh556Id8VIxUB5vLGAO3ZUHrYGyLVj8BcFccBixpL/A5PL6NduNoZVlb8TEGnotC
x2vExRcBoQSuczRxnt1/f6Ct+3BJ7+LIi6ZNg62ESTJ/Gzuje6iNlDl6spwKJ47Im29vyIPmMz07
I6rgr7VUSCHsluqLpO9zIlELlaAQ50w+ThVL5gXMVDb4f/O+MwCxNK+dh6eUBu0m7dzD1z9MqJJk
to+T4JO8N+sr678j8lthkmVvHe431Py8PhaAo/cJeU0k7fnTzLAuCvAxqROxDJbUte2QXdIWoIsT
YMlk0e0UDN3NiJIlcvPpIfNredKupKVJsgdD2eU2zml/RdYRTAsoM5V81cZE5Zs0cl/5VESeE19n
qua10TSAHUxmdf3d6WH2Y245Ft5HbrU4A1VPgLP4ifoFrWgR0xMUx05m0LwpGfGfeSyYiTKPb0WL
6gIobkgSKOkRadTtjZiRlvQIyJvdbo8TLV9P6T+CdfZWMacbaqZ2W3EGlqjZbZpqkriSLXv3L1l7
0Mxz8Y9Eur0xvkSjuocjGiZXe2gGzP5Glah730jjNhoquk5OiJCQ3HSHP/CKPEsmoA4Qp0QcHMP9
bIQ0sCSS9ScQ0PZ+9fk7pUHoNVyjtL6jMpgPJDq4FJTmLYhUDHfxzRAtMtUALGjpdB8hNWUTcX7z
FhTEctRY3CIcCWkCOYGsLTc0PvyckfKC1Rz7s89tbVoSnV+LGwZ8PeThJoGi4L7YYaNOrOQofTOH
mbcd+g8SpBQjLHhcHdstmexKQsU3iDiZibKtb8JGbHJ8YrtSyeKqStiLsZUf6xyDd9c00z0eOXtQ
lxG1hf6ECCMSBYgIPZoTkcqM9iA3hkV2rGpWUnUq1DarRjJLwWu6BqpXVGj3qgKDXJMeUuVDvTbq
8H0JkZzVygGXT6I8H852MFjUWwX+l7B99dL4B8w1qs1IElxHq4uQQHcf0M+i1r0AndGAUzDxvWc/
MRhotwkMP8gZ/wZ7fO+bo2H6z4TccZXb8zMMXzBFUfjXQbvrTUxYmGRWG5Hy/5PjcB3b5Zhlw9lE
c61unSFBG+r0hdGfkYYQpXlDtT/uA1LXtTqDm0BRhvW2+FAVv2JFrAOjFKCcIZFqJWmGfC4mf2Q0
obE7AomB17qeg+TZHFl4kMLUDQFZ6MmEMEk7APORSWXTto9jshv66SkOmu+sd//Lk/FNeegQohg9
fQfYtUSIpmkkfn6Lhct0wLfMdUFiaA8gjsgTziNz+SHeYE8o4L8wIdIH8cObQOdGAumDaIdLIDyT
0yd+GsIl3dZjMe5HSGfg53hhSsKwQoj1xJNjRqGwlNim9vozEAO/VumNqIldj6jBEF570uhfI/pn
VhqYx06kGYfxrAoQlETQsnkIH0YC0rddR500lom/8mbDw2WyEop/3EN5vylh4jCd6sqjMdfbxKq3
Xtwb0FhY1pWT9zOmDv1FtZyMJfMQZKfuFobtuZDJn0COBRNstkK+kRWnDoAtYHxG2YSsbmyPprTx
VH5MrdFhh16/N6CkBETrLqnVdgoTiNAktpbMIgAt0tMlUbXhjIQDZ+08Emqq6ZnY0CnALmXP0UAD
kCJMTA3KL8qn3Cc2JK36a2v+kwUeW9RGYmPmDZzKRN3yVP24OnQui5y/XemhX/Gxgbo539EgGcQH
qO7GaH4WKnF43OznrikQKHMLWiW5B3QSOjbL5agMylvpv+RN9urEPGWWfgt6N/4ZzRDVmYWQmFHJ
xPvDlJFpVMeQgfMRnM+PnOMXZLTYXybstv1UIIutb2zkvoE3iU1b9zkRtWx+ehKmWvmMIjg/hr90
/SL7xGv15DeBOKTtB9MPaOKImsHZpRP6OMgvsTDJgk0EYP7iZsE+jUC2HGzyoNc2VgrkuOYbgAwc
0AsNlSrau8FQd4M9F3OvbyYrSzGB8R3jFonxodLEcI/qaDsbjJctltoBncia7xaeEBfqJMShg74/
q/cZv+86CPX8ZpjYXkUe0VkLWcd5t+8jxXeZouZjtXJhMLitAgdMVAzP0OHiWDPeYkG1ckL5x0+S
v1Nd8JIV9ckfqXl5J2+h0f01wuLF019fSc5oO/XtrXP/EcNL1Ofk51sfnWPkLPW6MLEM5WAK66hh
aBVykklyUyrbuS4h60rhQctqC7Hx6kc1tdWLHN3rAi9yCXLyOAPAYeGHYbniUtcMn1EHBPuxia5G
7npnk+lYbhPXVeanIS8TijZsgXma3LJKnVACOhthllBBzaza0hhhTql2oc3j4QgpDijl1sJjf4sb
ot3SSW+NJEK8T1HkodoyA2Od986+bkq1dbwOQSLkiSLF7YvtHrRGKJcN2RY/TNJY4vzryfrIESzt
ut5HElK5TwXugrXHQGQlO2/XokTZSsHTUTX5dlbsvXhPih32nVVN2bti54AEpjHJI3Pb1TRWSNOt
+B35bgR/jj5fKPdxnD1iWkkZTKdKDydA+U6wg/I4QbFaMScoGnZjMW94HyAKC9vurCq2JXPrE3fs
8klTW9P+dKDm7egQzbCKsIxs7IV7lpHhureEc8Cc2KyFRYxWSPQz8krEHEWnKdOEpE0+UR12Z7z2
NWc9a8d07/iOueMirE9u8RSzJ9rFTYK+SyR/2H1rkQjWHjBJ06o2gxZGXSwRObpPQ1AckPcwxve4
+Wyyq3DeYUOPfiLHkIzK1H2cor98FGKTcgBCeUbeqhIAqnXIBLVyUX7ol6bJ+2+zHPdkbQYFQmIz
mbVsP1wY50WPteKKXGrwkDa8lMny0/0y9hOibhsqBFPXzmy2UXCWfeQ+wpXjliLdNi17JOeuMVNz
kaLtd4nD7nsb5fVn5/b2nXJ1N5eOQyXsoLvCV1y5FapurOl7v2z3XmCQVoDlAynqJRusD4PR+H6g
KF2lwbTxcXvNQ3lET/I8uuyIfwPaZgKtAE5UlDu2f0qFfCXH49Oomh1enYFHp/7yo/APGBn7aJv2
V+8E94kYqLWvX/ffx1k/15CHo7V0mmHXu7q+VfOK3XYLDnmf0Erp5pZxJ0Y1YuScN0rQjyiGfCSS
n2XiZs9BHm+SP0vQX/Ukk2LKxVoE2nIdLdyhDomL0DOWOsC12CJlZNZEfQ0NsuVT98iMKIiem+rx
fTJ9JF0AaMNxlExmFJFztnimHyVm1Sw2SHnVNuj58gnvODGb+jAK7l8ZsbkLpslHY7QUuwLFQTB0
H2U4vU8Rjou6Cv+zwh7Dhc22QVX8kWv2b6u+rvc8JsEGPUQ1R4SoYrX3FsCJ84glCS4E9ABJ1dsD
R1BEt6+dmMe6q9HwZ2nOqhzvIZwfbHekmt9H7Lk191A3oSpu+pjnjX8EAp+/FrV4+a0J2NISiaJb
1ybgWqGnpmhz+FdlDu+f1+HJRXVh+kTvKMY3KuM9TA3jaTIpewMk4F3hTnuG92TeN+hGF5cYFV+4
XAsZn5ZiMbeyM6wH2+E/ogbEvu2lQqYx739v5TKaCYNpIGPMSDmWItxjOE3WZmm/GH55RQ9EaemQ
n0PlW7HU+b0dVT4w43Yp9hlyO1vTaj5bP+J75XjIKfQAcZzmicAbgUAnjvOfOIy4BikVh5jDyGzF
J0SEvYnuIuhtTH6sQn4/DDsMf2hKf+9lI2k8XvJNABhmq3yLxTYlWulDwGBbeExJPYtSLUOelmZt
ONO7ZYxX0RNmkIhs0zuDcU0l59HSYu/Vta7B8RHVMzIqzqUmEe/uxCXfRxa7Bzr06jC5+GNCVxm7
347cGrrw0mXm7ffvkBLBA6DQBdWOE2Rqd6CPnRV0dViZO9vS6Updt+7n+hTWpMIYJv/N0BlfZlId
/l/nzXAXA2epjoxsUWV6KBKdcufXFV8KyYtrs+qf0qW4k7r1g+oa2EpuHPuIiQpMIC4dVtLY4omm
JOQOCgg5Q5jgVs1IdCkVZjIv70sjWCY05XmkiNw4imlHXBxrH9d3bPNKtCSb7nrnmHAzs4HglEdu
RuMftcw6+XikrurwnhMDK1PukBIhofCMG2DqH8PkcCJxhWmoybLZwD2GnRMXkFd7aC8549a/JV4q
xBFqJtZ/xN5AlNGJ2ClLwAa9nl2AcisEaaLpmtIXXR0OBxgBBHeCYKz9PWxdRw09KYDTe1rhN8Ft
vx0kb2onH/1gAuaDWJR+1di0gu6hoyMoGkXWUtHtEYT8SKf21v9j7zx2bEfObP0uPb4sMBhBN+jJ
9i79TncmRJ409C7o+fT9sUq6rb64EFpzCZApHWRV5k4y4jdrfct/dsL5LYwoQ/KAg2oK/UfsrncR
7JGuK8lTR5E3WtTZnVzK/oC9KtRyqLsvCcim1GNaQDSd7RlPsqZuN2xKFzvis7FT7yywSbYDNS7M
p2iNTpsxonzk7bhtQbpsLcxI3MzHqWKYj+Ju0wCOQG6F2J+icGeWXrkxkpwFn+8+1namluZ35GBM
/HuyErzCyY55mv4KRXdi6fxWVtTy4QDGp7SjXWjEQFxHopk4HT2bB6HV9+kAMbdnAr/R8p3UvYiN
1qqfeqanmoLc8JIvgxQm7fIWBBS1f75f5FWumHScAdtiQ8Dhw4Rtu7wSNnUjsL7xuUnQlSuPkLL2
gpeN58Tv+CW3fG69xWUaE0OJnJCZhO4PeeR8NimV9Ty09+awjJMiHtqsir/+vGFrg0+BzTtUCXup
q8caTko/f7oV2QucoYgKKQ+xyEFmfvLznjq94uNFR0i7V3Aowt36YlADQgArfNVzXRYN6+q+RBAz
Ka4zj6dhPZacND1ExhU+d4Ol1pp7l8+PLFOinaydE/c42nKPO2LpNHUKUABmK9puISkyXbQWknS/
pShu0/i2rMktGdr8J2fOiuAT1DiQbi40HyeIB4BuxQ4jV9Nb5bvnQKnb2qI8165LCgCbI1DyFB78
cT8rvZVefI3tApNC9waG4hIAZFwQbt+FT/gfQYlMvFke5uF4Snja6Bt69KYUV6Bamq3K850RAaJB
bAU4jjHytoSUpIiOWQ0O2wFzKBjM46ib+vl5JB+ZtNWbNM8/7NZkYl6wykSZN159+zbubfIeOQi3
Qxh9uD5PI5xQxKQYqA52mm55iD4LYkZWOiXfoMBnVky8Tf5gn7s2e5oVj1Ufw4Mi08X5q2VNaSWZ
w3jos4f0th7n5xyy3GquuZyrYMJVDHNizV0BqATAaIB1TKY9/Hrcj9uxM4F4j9K6w4rNrUlHzMv6
mtslw92ByPtI2f3BiHrzNqxJ2UrnF8+2/I1my4UdknbarKIzb9Vf9Yfr8bmjfySB6EfLM6dfivQW
+X+yGm1+WFllFBLWkdSMXeTo+ThWuIAIh8Ad1kTGJjM1f2m6zX6K+SUMgfeCxmDkApiebL3sfyd3
N89JT3LA1RzobnOv4DNsWjhGPbypWv7UXphCouBsiq3fAPp4ubDxMT07xjG8c6vqrhhQ/MeAAotY
7c8/LykGB/xKu6lg6OqyKGYspZABaPBo7vDZeK55GEuTWt90vxF63fA6dztgI6tUdozCYoN0p0Fv
kPdRRShaJujorGlIsdhjCX6uYkNwjljWtqHpWseuNx5j3fDMVRW6T6HEEykHNJwCqm2IVSg2a5au
3Eu6y729YeTduSPSBxK8vgsFJxkqrf2odXzjBhOnvcWl77pKbRm7+WQ1EPjgDVzzGSG1LKbycNdq
Rj2DrVmJJxgrx9GFv2Z5Ysu6N7216AjJWtr/m81ZtHE7Xafq+z//4+MrZ6bIw6Xjz/YfGZsCK7vl
Svef4zmLuOr0///L/qJz+uoPV0kLLpANVM+Wwvo7ndO3/oCx6fq2w5bVdzzX/m86p/2Hw6zL8nlo
LMmhyRf9jc5pyT88PBq2aWLqdHwpnX+FzunZwEEJZpjCsjh+QQilmHVZR/FYWXRKC6CTP//8IHM0
bP7zP8T/seumqAwz9Q8dg1ymGuwPE8Vaamhdqgqs112dD6tiJE4Ns82+J8dxXcpErvmpNpSc+Nw0
Z5iPm6EBRmTm4yZkVYlZltkY2UP9OpMCN27xGhjV1Rq6tSAS7zYyOP9ysfguBmpo8F/bxiA5Azpu
jhVK8ffuwzsxZ2pTzAHz4mFiB5vGp0h9MbuctwjMoMO8+UswnA/38SQLj5ijmYGZzBbjqcfc8wUG
+mMSzzbdIQHG+bxlcuVtkg6Og5FVbyJg3DNzqzOCBvWVTtiTrJokW6xLm0TBFk+y5j55nyXAlNlj
T0aT9YG+j3TO0nymob0r4g+3iAxmaoyIKmrORrh00WUjnmwY5oW4sav4oS8E3ONYX2gS1lEFYoOU
oWxDO7Yeeu6uqQ+yjbaDn9RBfc0ypiUREOhO32H+BZDFIHfKQ4ST1NCFNh8bHaHl6c0Xh03gFstB
+Cb9/ayvXtBF99QXJHaVIPdUzjGWwVR1dD0eaklDMljvhQxr1h5stWsMBsxT9G6I65GIzY6CJUX4
19p8fqGJTHK+0K+Ic6s5PGPDPbNIcw3/6htNvZIh4QnzhGfboFRz3GaR97uIqolkj6CpbPtKM6El
bSP3AetbJfEKcUUMQtDb/mpy+5xddXIag9Ggmbfajb1QPDyL9YPbSHANwnN3MmpesxDzZCf9nild
w/BMocMwIzFzIQSfKdkMSJLK4OKnOCHSUuijdiPnnKfVjSLyBpuDlAy3qydBBvZmauY/hTX4bGeV
4IEsFn0UEZ3SehpR1x5KlP2r4XkIKutsKSvYF11E+euj9+XmjjICpGORkEgeTzk8MjLTmIY6vn0K
MyRQ8OtQBeIU2k19xswVyOos+bkJpFjBeFgtRJYVi9xbfCcoOp1mb4fcBWG7OCsZLkG4M7CRpNy0
g8ONwSTvWKnhEBI3xgS9bhmWePLc1efO99L73AfYMUwvhmiLvSSmZ89vLdpNfCo8Y5T7fsdw0ddJ
emd3r1kiUSgP3d2sqXqlIHWa2nPlYx9z58WU3GJjTEeiJqGHhn2REygYgdBb/jJwULMCzmXP7Wbb
cgrEsTHv7IkhXjQwbYUqjWBusF8CSGouOiKPXM91mCDg9pAU0gW3+Mkyk6yOoAdqEcMmKwOij7Jo
/BqU522iyDJWiTWupl54BwTCG/bmBIKgxDsDKq2t/pzB2rOtlnz74Mpq5RSgv6TWaw+ecs+zfWia
9KEk9gzjFiEJugqurYkhZ+wkseHB+EItsWqL/uKMzm1Zta9ZgRTdzeUxyYuLl5ZXM3Xp8H0jgEQT
7UzxXSubvpzOsdSUrb3peUesAYIxH7t6x370EBhi+r2L/WQ6FT3S3dSj2IEmea6siBa8jIYnf4nO
sv3P4E9PGhjkuyREvsmyqrrMfuK++IgTUSndwPaIkEyK9Jb0nslc+aUkJcFCI2y6/QmNR3+CAJMe
kwF0eCwpp5B4mkkkznjoDIZoZIiJ3HQQxEe4ReyF9jl4Kb9BAALRnMYXArw+yP91d3bG8pIoTxdU
UmTfSD7leZW5QUxh3yLeBUN+wphtnSw85gwxyua2nMmrBTvEU7WNdEFQTgSBw4OqnJoH7fHIpVrn
OCSYYjYG6R/5k+BtdJLkBlnhc0rkqfKac4SZzTXyGc83A3UKZdZo2XFJOUSfBQC222D6Y5LKJg3p
UvHRR5BWJIaRva+9dwIi2iP+DLwI+ClXdY22OHZqa4tF52ciuhMtEUtCZrKdjYhcwbb/bOzkUHGG
B9IqGbWglSB487M1KTdZPxBnkYZrXTnfFXunhS8xbSBjg7XT4zmEv4Rq15NbaShzLcNJoJSqjiw4
gtcJ3sJRk/a5AVMbvCJ50usI7U4Tyhun+iXyNLiBaknlCjAP1XDxSSRV+ePh79b912T17qPPEbCd
hSi2f9oFEz3YFyC12T4LE1L6sqzYj1757Cat2FqV4a61NWPpaHE0GT4kfh3mZ1knfFKSt9lMuFsU
GUpPBqCFwIB/EXrkrOattbTyAdYE0fkbNXjB2SBkF5hPypMUaXChubhifiOTFQbWymzJJa3UfIC/
x7VeMaHGLwg3whO8oxDVNqNg2fQnuilFLTM791njdeskXCIN5vZBmuExrEig0C6SP8uFOeEw6sxL
9zt7dhU8ZX+h80nnCxEP8xboNsR+5afC7W9NdrO+XW0j5Ovor+lbC2x2ffMrMcYDVjFkTGTp+A70
tyjdOCw6lhEMEb6eiraWafyO+AXVI+9ChEMlNbqeaChxPyJJWukaYOy4A7cVxjFnYXinDeLscCNs
e1DDZp3dBcp4XX7FttTnQfB7q9SVeHDWi1GitlCBvixIyjQwOMOPsxnjBMqPLSRlJFsM/EqA2XOy
NRnLgxH6IMrlhknYzojLL0PbDxLRo+3wruBKZpZZifcW4RZCm62BBhBMbc9TNkITqjp2LGHTjwxT
RsDBXX8bS6WIdmDXR/7ztxlO57Fp3rRuEc9xOs0IsDh+EDCyz7GxzHnygqoXjYJCzOTHelNp+94c
2zcu9c82rGuqn+4Yo1W6bYWR73yLiXuAOwaJSHNpcbHZovgpbPmFum+b9IhQLGg7YYQGivlghH0r
l4htvSQEV0RglZguIoGuSOgF6bCml1NE4pBIjBuo4eh1Q/IURqe85MWDCq1t1I3mTeS2d3PoApbG
OJuZ/UdgdpxroNSKEqEYDTggtj46ZMtFmxf6RjliWLMagm1y7ySM+JKyewRJ3FM0Rvdzee46s1i3
7DgIcS55RgA8hnyWdsJl7qYcw6lkXM4ABOsj4T6M/Kk+6cAdyz2y03pHkebuSrv/HftQGshyWxzk
G8IEd9VcXZnDMreYWb16Hssw44T7ZVtW/W8na8WGjDJ+xHraVbe5Z9KsShBVqr5TfToeYL69FJVJ
Cc3foWc1JIoCsJHLYEK3MODr6twJ3lQhqA7F6OBKte/nXowbU/IqOenaytBjQS5ZobRnTc2VayJP
2CThD+WeIIFuC2E339mLFH6W2W3esN3SFoWfEw+fbRVdi4BCIzfme9cikJVt9ok/Jukm8e6SjtUo
o3nrsRLHQlbjjS9YJtRUQZtSLhnAiWHu27jY22MwnEKfb6E05vyElADDluqXtZHH1os5UuYXeBwG
IpkGsLm0xZzP4Ghma65/Q0Q4E8DNjK7uYa17LpVNn4mn0rcRLIMqTNzmJi1n+zEtjn6W4jYjjOgu
Fq7aRdn0g0aLqYb0Qph+3bkN5xW+QvjUsf8bgOhZCIoCcBTHPGMN4SJpxL776hNKdSJ0x40R8ODX
IqXT8h+ZpyNqnkmr9OP6jaJ52jF0flIBMOMuskH1ZcFdOvVqg0XbFUZ9UyB8oR7dm/nAfDJBMUBA
yKtP1vcA2FHAVVsLIghPs0Cr4SXFxDgiuCvy/LtTKASnfFtZbbmO0ccAnaEuTkfwtO3KMd1hW/vZ
xCNT5muGp198F2S9MdbFpLlqbYCALHgRlsz+XRp3Xy1zMUOAXQypnekeBgRAwc8I4aq7cXEhchbN
28ytux0q2HI/UAiZLARu8gTSSGWRTCbKMsV3Bz6nFup1ojfpEdc57KyN1CMDMw0+nMw+67ZVWCDi
V1auwa0fGtsiqOMj4WArNUB8W7zEILaZF2Z4TtcpsBNKIchlQ2jz2rCGm1P1ocrgqJV+iP34Hfze
nfIcwgMzSLsyJ3mIzGTexovZFCfs/tFqzKduY3YTsfAF+XnlsYdhciTJ7svoWXeNgfUkI+hKlDvM
KKFljbX1wb9fc13B3eE+ob3iwJDxI1wxzoetRX+xErooLgaOcjf1cPNnFONBfvj3zOR/OTNZphb/
PNIknkv9kf8/M5O/fdnfZibyDyVdEPYMTQB3WQxG/go0YWSCA9WTynUpuCxTklry90ATxdeAGOZf
kpsVUMp/j0zEHz5aP9unNhd8rfMvjUyEkPyt/sfMZMkuJc3E8m3l8C1ay0zlH2YmkhegRDDbH1Qq
XyrHfLHibjz683AcFCII8KLhCtQIzNrH1lfEZ84xqdBo3JrAuJpJnjOCRZsEMQSt1jnwmX7mAyHc
evw1THWx7SYA7qn1Xje2e8j9nSC9aCNcNA6pM93VIxA9q51vEgVNKBQZRrTcPBktM2ofb92OWYYE
12OP62QI61VQjCQadZ9g+S65bQj4ZT1OcO3thp5OVSx8Gr5pm9Fti7yXquhXzX5tn8cCdb9zwyH6
YKXqiLlf4eE3Px3i1i0dv1c9qE0ct/E6bhbfDuXc2HhETzl5AdYrGFcmgnwwjK6xjwZWDl16GVXy
C7fH2yx6oP8NTIVhQoCnEUpuzJw0ez7tLZDBTzUDW+y8YDjMrve7tsdL6rMZRM8/n31oZ4HZV7vB
GtALDvLOyYJvV0THyWzu8+maTqRrWwHWo8h+JsMdIwLsmLXjQi/kaihb6luY9yTIVIgZ5Rd9cLta
bvW6tn61CQdX02is+neyqeuto212YRo+GCkSFMBotQyzfu4ypB+G+2KafrTxav9LtKDBbXa0pkMD
6k8j0cLToRckRyqiWHJHvuMbfPUT8z2hUFrltY3LbbiRbn4eXOcx8vQlRGknAvfRTtodzNyGTD5Z
SVhFeEjLjsgus4/3g2Nd2MQJMGY06Kl6CLBL7Hv9FE35xEKtfQXTfiJs9btOm2kbRYunm75sLOrP
cIAbWbJ3azVZf+ak3yxfEeTByiTsypWNbrp1qofaj74qAhZYL810vYF47Ylej7AR4YpJQAO4sCwo
CUejNR96bd6FVDkQP+xNa4PNaOGBbSZdYSiN+0/4Mnee31S7OCcMMoNeAm6CMLFZwUYoPbFGIhdj
l/IvgmTVVSUDFyUZjViCVtxWj8GYfOogMPbUQLcd/x2oQJ+TZWmgO3efmN3Jc5tbTnZ/NfpeSOEJ
1K0ynjE5MkWK9E8hazRhdnCph3hH/iIDjoaGsSQOYJnTNA9Es6yM6ez67ZvfLE1T2hICP/AANfpi
O0zJ6OATjVCKKdSq8vXa7a0HFiNogCx5lQ5hI4sJ07xUKsiJD1jQlFNy33hvRs+cCv2cFPFbHMPk
0AwwdqCaSYSpyweBC2rjwZ5cGSWTlmTaDAr42ICfnAnUBym0NwHxPyuc+c8YIVCw82jUYsF5OfU+
0XJGS9K4a8K04SMG4BsL2kL41quS9Ji6R8gSjM9T/hNPKWOW4Hc2V3ckq3yTb/zU2QuhlqlU4c47
36MzGQq6tc7sD6nlqXXizXTYuLpUP7/o8In2YzjCgGLgptgMZiM28Gh8SArovX0AxTz1Kcmw6XkG
mgVjTnY5JKY8T98ZSMWbuCI7I0VlNvzgRiu28cytTEivWEdmh9gdTX/Q6MfSMI/A2Q6REHxNwORy
Vt9OD43EWXyM4K0N3V/MGIIH4bblpoNlOBDcu4J78F6F9g8Rc9u5vhnw9vyecbIwovIZdsDXIDgV
5lp+NiKW31ALnjs2tisTtdHWj3JSQ0uWmGMMvSR5dGZenp6Kb6rdS5YipOtwyVnTy9Cqjzl9b1L7
bpJLRg3AVeJpNraYH5e3buZsX9UtwFN613nlF4sWUUa/jLp/zF3SQacYr5fCaTV03kklPcHAubOO
nSVOp+ItlAj/0NwHx7KIn1SIVoBBRlFmSO3M/iUdNginF5X5Em9VinSnKc/F8DPA020zS+xRMM/3
hL14IR4s5NJwvHpEMqU7g5RuU5Q9dBweFfjWGfSipgi+aMAIN12ghKG6hi53lNF01UkVem9UKHRa
YCoM6H7pWX+wV76FboCqXLi3XUwgBTTNFRmMeOmS5pZdB5PrOsrXiZ1tlcWvaYoijk8nQUzlHVv4
pasIssrOKqtrUhmoIIIHEOUcSkA0nFhYOzOq39Q8bEKYH1DxEXU5/WJ8/WCuV+9SXDFzAXGRLbbc
ml199aeBMalj3GEkebCj6KfvEOR50WmYfMJf2XduahVzZhmz2Cjbqs4pHCRAYoSQpibJlFVPBomy
AfTIV0Cpx3YGr2ywDoaqMEPE4xH/dklMYz0p6LsU2EK7hWGowwdgAQCvOoug7czdeznksAW7tCz4
RfGS6SzdtDU+MukNn8oBuNnRjNmcJ4XVKjBhgNTsxSkEnhVlniv0XWWB0cd0kC0tEAG/Dd5G7wWt
6L25tEnT0jBFS+vUL00UFdG599P6tzI1DM4lbNT3dk4FrSNfmrCIbkwsbZm3NGjJ0qpVS9MWtj6f
OL30aXSyJXaWDKqlydNLuxcsjV+5tIDCP6ppsB4B+hHWEwV30ptJtexPRM561q5eWskEfWfVJ9da
TZ8yQBVlxb7FY1zcItoCx7G0pFEUEWYNAT38EUvL6tG7ostEube0s2D1dtWkIIQ5Q7Kdhgend7PP
UM3sa23EAASongCMQ7tWARERtsgu2IXIOlz+VzJb8bHlQC1mdezcZAYgWGjkIuzJrZrSrGjrKwR9
kCfB4B/cgRvRb+b5lJJgvBeQmHF08AT4yXDrTzghtC6yM9N4nwbdGI9lF52DMh5PdY+jtU7w+lXZ
sQVtseHyyF5GF6Fmj81zrJv81iaubGpoj0KSFDyyMM/hTE5yO0zvPGszkHjpPrfGdI0bspRY6rOc
p0rYDFUHl/xtdjs2wkwmOJDBjqT3o2NV92BLlj7Vai/SrB6cqdOHgkxNQDTok1Q9VtyfWP8gTF5r
3E77DuAwjpQseooCCcG9xNHTeiG76Dp+kBY0fbc9//kfdqPkoc+BUyWLOoW9HVnpHC+6ns610O6Z
UwkB8QPwA0QMpE5u6tehR8w4oTuJXhxkUdznLuPwqrny1SOybbwYkrV+WJPvp0+FhrfAas6FeYAu
ubeHWwBKI0SMmMqmiTcqGK6SqfEe7eO3TYooOak2+s+gsVa9YRFig5KmGfyfvuWHLCwezQpuacm7
wmgl+jDn764L7D1wml+YU9ghSTaX8QA4HYGzOjo4zBwQchF8tKP00T47zpUdDrMQY59wFkIEA76X
aWsFI83jNnSWMah5Mhv3dxO7eqVlOjD2nbpL57ndxeiy/lLG4CCdH6cLb3rsqyjO8dBL5xfZZDs5
d6t2sfZ4Iv6ZJkotg0gsy4xQ79YpKxAGZbbfnaPCu4eQCp+scqJtadbrYWz2reU/1AY3bz44az/2
uRba+AWG9x69IpSQ2aGAQBQQKirwJb9T9FCUm1ntvQj/Kt04twJCIyQ2ecEakaf5h6aFal+ZOyXm
Q9aZDwHcpU6Pl5JkDFLZUFqK4Rm91Its4KeCyDnYzO5RvhHWIqJLJNODhZt9nwkT7PEcUr9hqLTo
gTY1J+RlGG5lFfSs3cxDb5H204lrE/tIXV0cKUhA0Dx5O2WrL00gkOmrg2mNOJABwgwNXY8zIRd1
80uLws1N4OSI4zAgOrGq9Km3iA6zk/uJfxj03PcA3jIBY1yQbf3KrPMXNnislOc46OQa6Ua8MRch
fzCd85qFoZzTFzKT9hBwf9WVe+MoOL+4CJS9dAWjvpYF4o9aR4cZlpmzzItlYTzXjO+cHpaajhts
BekLp+1Vi8UDVpFZxtroFZ8l8jn33qx8i0WSDbijWA+l8VQvWUIujrgA/uYq06Q/5vJ+kGijMPk8
el7xplsEJNQiBXr4FtXVfrbxYJkMRVC0jlsqcVrjeBXUibNu/P46Nc2rk1qfTjB+tymh77GP2WIR
rReqIk7RCDYpQQnHrgZOljf5ZaqiTekWJ6PEeV21RGMmMQFHVQd3ZXCeYzr5TVYFPjQW0M5jSHAV
RdAVauu8OKGqdZV/MlbehyY067mz0WU26LwmJvnDTGMXFxxczaHW8/1MYlMinWuvsqexNd5HEbN+
G4lbZ6VzNO3+WCH5XAvlUsvgjSRT/mtOEbRNejhToV9TTk5I9QVCPwgleKPXE5DHMnxmz5E0E8S9
CT8InzSxBfcDHG3Ptj+R2nwrxe8wRR2KNHg9R/1b0ih9Im0h3Ng5qZRMo28Mz7W2pnAPZgFxETMB
hVxpwNhuGH1ufK59mBigoUyQjuioLn7WvJOxrCm7UoK++nZpcfMISq0JILHOiEgIGNmq38oyLr2d
nAjg2NEzQ7qGICw4DPpyRwbmQ6+So9c5VMpF8tmES1Mg57c+vZ9sfrOx1wQrYukkSmvjErqIrZyR
AllolH0+wyn00C7sYAt8jROUbzY1UD83F1FJmNzlcD9ZbnmjzODoN8i8pBIkqPJglOhwN46g5IBq
cBURdZQ9WsmmvZnz+C5lVrqrCNzCqputcKDzsqTeRaUo3ibDJk4DKrdSFSeaWQJGKJqz5WZrLHnr
ukPvQdd2nAs+Xne2G7ZLxU661Z3OvHOMeXPlOfXRGJciNomBGs0zKejBHYQKYpxZMkl+W9nUka7V
Bb8lacWb0ELp1k3OKokmeRTWW59NB9Sw8TEMrY+aE8PvVn4YgxYEM7QTUxGC+KGotN0zfZaz6urF
6TDtogFWC/rDQOh2F+WQ04L+PW3GW8erL3bYfVvaeog14Qlh1d1Dq5JwSnpEhNpmeUbDBBVzH4V4
zGKNlydurlxQ1FMQyAPuQCSV8Y4pzG3Ez5HAuV0jHYWTMmc71mwty6fiq438597bO7nJaNjDQsbS
vtrcEImqElQURNiDE7SC3061HMa2h7qvn4+9xz+GVQjkK+PbS9yj76O4xNTQrRyFrI7AFU7bpuad
CNHgm+8zgeObyiQ5mHXjPGdnSfXMfg5sXuKNG2gtlDL5d+n6RIyG/g4aMoiUE2T1Sz7ZmLEgK2wI
IknXcjYP+ATloQTMFs/BXVsXXwxnyHxenLPYpN4iI9n+Oeoe8fJ5DY2kU//qmI+Rzz7sfHekZcij
F1wD1LYR41rWtccEqvsm8E1MhdroVhLPjnSH99CbwL+lN35YASRJf7JenEcELVzYZCzktYEcU1m/
bOKj1gU9wMayLCAJ2Apt/MYsi6O97IPfPeYwgtEY8mt5qEyyDv89v/3fzG8tVGfynwne7rsi+fj9
j7Pbv33JX4Nb1/nDlw4TYCWFsC2mAX+f3LrI1jxb4qlwFJHT3O7/d3IrrT9sYbnKc4VnobVdUqr/
Lnbz/7BhJpp8pc3Y1jGtf0XsRmTQ/xzcKpOhMt+W5Vu0eFQay2D3Hwa33AmpExdWsYfLwcArZ+9/
CD0Z3MPcwv/tAYVBYxzdF5ZnndBkdWcaPXkDX8cErjODsLXJub9qKA6UhCxbAJbUySZ1M1DAYRAf
8nw0Dh6G8n1XpfBIhEm2BpO2e8eFY+o7OvrdZs2wp/s1IBLJGRiKGFADNFly4sAo7yMjHm8DelVE
d0XX/MYaJA+ip3JCsmPdhRFZo1bS+L8qR4Uvs6GiPfkfTGbZzvsH2Smf4RDn8axy83vCapQBhAj1
Fwl6WAPVCIEUiUl7SsQEtbCpE3b+RbdF+T1Kpp4lzS2XmjplwzjfGKlTnMtw6B7jrpQwYwdO4ZLx
xnHKovLZIgj41pBTtjGskR+3mkvmGvDZ9BsLQfUAcCPc5N2YQYsTxS2zRTWjyRFvBvaBXT6TskJR
MD3KtLaPhNhXC+aoTPdpxRmMoj7eoF5Wnz4OsltvtDDENey3ZaMnnERC+BBLQvtJ9V1wg7/CRXms
QKJ1Tv3mEB3A5nmqPp05+GEDRjJz1P0KPBy1jPI6aw/FzKMlogm9T9zBf1PcvJSwdIeo3aebrpuz
L88iH9biMXgBfkGARQeIoha1cV/MlQdMSvn2Z0U3v1dFivMP75N526b2uG9SgG5doMIbn2TCXVWb
9rGBQoAsvdDBMbCccYP4s7noprXIVFDxLZdgBWvUcpLlxIy2uVGhEwMfkN+HhFDA+0KbhjwSNxZF
pEfpX9avBoPOm7mtoS30TXqBluqe67ZdqNGCZMwaUQrXpKCurVo2mBhrZzZ9Vu3vtKih2KWyPIam
jG4z1Tp7t7PwDqJrRrag3aufkl9TZTD0nMhgYtEsdRuWvIBhgu+CIsPANk4MWI3JrDeVAdd+lbqW
eTDx+2PAa7NHBXryTmBF2eDl1qfIdO5rEOLcEuat7UHHAsWG9COw3CsMGY3apfT3jtDOnpi6+tQm
XHGkk034IeLZezDqMSLHNicbEXj9KukL555EGu9QGZqcVJEjuYoTDDgloQ+oy8sULFVCDHemibMq
jOQUGHmD36hOeT8Dpo0t/Cg8awxesab5jwkhNqjm8FhbxcKRnMBIm6D1TznIwEMwt2xPcCQVMOSZ
ERMn5+Mq6GCOxC5xEPzs1N15eFaNPcE1KGfSRbKCFhADHN9tr8jAHVwmwNKR9pbSf6GXj8XF6klq
K9TgwyaYyQQE3vEgMDRt+s6IdrGAzTNVUFpDzYfPQDXaD65O2LE4nX9SeUb5UIOeP+E9ip9yxV6f
lOdxz6El1mZaBq+S9PcNYH53z8inP5n1WJwge3uHUSsmjY0VAyrBXXbPu/NnaiWavdKc+TAGFi7Y
kjGSLuALrLwEw+SUY1jWPoIcb5wLVwYsVx96d5lqun1uTNUpdbLy2EHkvhvMgBiNqKc01v1ETz+z
9H1DszRv60ilTxmH3IrIGwm7Kwe+TKghz06LWLeJMamxpXF+9Cwa1imDS+Rt29/1sg5o1ooEO0db
VA5iGZsQ4Lkt7mYUANiKqWYb1+mh6VvOKS55HfwiheEokpm1say3XT733/NQorbsBzpxBjImL/rg
fCCQRA9Z0Ik9Tk1EhhXOAjZkqK/WXYWJmH21bz8CDWhu+iKd6BmTD1OMp75oWHgYU3KxM4BrEdaT
C4wuxK0lq7NyDFk2TX78klZavfcEUQHGwYV3AHUZQADo+yFEiVlUb+PshsyaHPRqXa3vS8Ntv0Gz
0gc3yMGpuRv/MZ7H8NgNyXyb+bjKLXvsbktvcl8JLAdB6Ec9gRNxSeoaWcTjRRPDgmgoQnoDoihO
H2Q41JfK+y4G8kAAFYfPBrI8FouMPoDAWWe71V6x78kXcZjZ93yAkTGVT8lseqRFlOAazR4fEgyQ
eiZZrp+vZmeSRDlFRaQWKUdkr+sl+Qi0av2QkgJyqeh6b3Sf0fKR2GK+CDCAcJl4TEt8edvO8uqt
yVuHzDrzNt2g6YLrtiCdXqinwNEpOJYql5cAjg66ZdEXUPVlfXADh52CVGULKWFEecn6AfZpXKv+
pGxaq2nhGVXE5u4yn/8PEWh46LK0rhkIL6iMArvfb5ZT1iVink4qDBxBFrRIMLb/RduZLEfOrMn1
VfQCuAIQQACQtfUi55mZnMkNjKxiYR4DgenpdbKuuk1XC1lroQ3tZ9VfrGISGYN/7seLMTXpKrTM
tVuO8QpUvQuCK2o2SQ5HDBJb9dD3GS5RI5mCRTSp6BNHInDNIKaht3bi+tDF2qJ5s2EqO9vRt/BS
/zTNSvNu6gm9ByIo90w5LsKJL2aVwUMEkr9iQCt2zazM29D601OAz2HrWJ5x1XhEN6PTY/7tcRE1
uabgTFWHrIPypgMVvnu5a78LAw/ZVE7qyMMYgj6V3oWrkdxFRdW9BGaLLG04zSEDVsTlTv+2LaYG
4CLVxpmBx4u4Mx6Dzgm2OfB74DJOrFfJGLsnmvpmi/XLgZ41+b76bG23e89BKV+l5DDE82M3Xx79
H90CxjCFu6NBzWEQTAcOFOEaBRcVZGI+arNb4ZSJ7PARu2mImaQaKNEI5TGMjPpqUG++EV2p3+q4
4/qW+O1H2BIU1Vh/w0UrgcWmTdbsIK8xXs6FcwKdTfo0b7qJuHvc3MyInpKRU8W5Zku/eRh2zgCT
E9KFTP04OYlfMz/JbcDZ4hLCPuHKYYXEgormyXSRxRb0tmaPlctlK4+i8GxbTKUXMz2jX1PhZSml
yZH5WJja3/hGSU6zS0kGOHHG6hmp5rXi6vrGaSO6NTO5nHAurJ2sAuOC8JtutZAhtMGx+i4C+iRc
M9OPpNTnje3SRdVpqodChvgrCI7DIWvS/KkaRvsw+D453LB0ypeao9Y6shyszfc5dV3GN5XiUfNS
c5enQfSsSXHSCjcOF49rE45JesOYqrjPheli+22o0DbMOK4XoWNH7AhTsqlHEW6AO1jfJkUfh6gs
xOMw3y2qyq5vXV0PL4Ebdi+GPXTnwm7UK12Yeh2AE9zHk189wEjq6QdIhq/S60BNl61wAOkxqX2C
GTo8xpr9dxllebipmoahFDbXwz0jwmruWeLkDm1G/ssAATXQg4QPETuw7Gvoe8RicCgmiOqWaT7E
LOIH7K6cWBXFUSgjkf4MkpmSXSHHHZTNcWUlifFmELF878yQzGZbi+jUBzPrHM29zkKgsuZL0cbB
e13N4eME95qkZa5tqODYDfFBRmNybPJQvhRen+zLzBxXjgVRoc3t+b12a7ICouV3wn5CDwqVusg8
wDhXB82xngHg0geG3aKcxm0DEegtsqGmrbrQYm+u0ubCl3DXRFwCVufBrHcpdys86i0dEQBQofI0
nM/zDXL+8OqGzNDokoAzvgS0iDE3N0asu3Ckx4tHx9OJqEGKLcoKGZiXs7EIY48xIzfp0QS2Z1Yf
NJkVsFFbbL0Lw+9aHBxlmV4IuJVUCscUok5Rx+g5ZnaP25YO04GzJFqjNUZLywje4dJULxl3K3hz
tDpQkC5dvLyyC0goE+zNaMxEAAm6rVdH8pGcQXYootjaU/EmHhRmzp2uxfjDc4iGRLNA+zVQEPkt
url+5RsOjiF1X3vPDocbUOgE37FswxWzvWjXU+n15CYlcFgJd43jVC6tB05k41rmGDHNWBTbEpvG
CqMemzkQhtOgrOYwZWn2aHopYqJI3ezVHejaNRM32rkGicjRYkFyvJDln7l2takrUx0ry5LnRAn9
mVYGvleXsG2fWek68yGGLuTUZwfO7+0GMJn/wPwvxGFfKXkLola+Vk1pHBJSerf/L9LE9qe6fBU/
6t/++6/xf/yq6qlNqDX793/9VP3z8+inWn11X//yyfqvXHDTP+30+KMoNv33f+ML/a//87/6m//t
578kOrAK/l9FhwfkdfX1L6LDP//IP0UH3/sHgoJJR9ZdIbj7xf5DdPCtfzgmyTvP8VwoKEA7/lN0
sBEd+MV7AM90rPuf+k/RwfL+4bPdSa5vFkKGcIP/F9HBxmf2f6gOElKvdQ/tCZxrprwnAP931QH2
feNzPpmZV5k0CvWSdFE9dwtV2C9G5b0BxT5FLbwzsrQOBRMY3Ls9E8XtmKifmcpS2ojaBTIvJZtJ
uRkoKV8USVxv8aQfJq/T+y6zV0oN5/zdxMjkatcCaGcc6465hYqxdzhGfwZy2mH7SjzeIcSJKvrT
FNZmQ1PI7rrlo6Xh2cIPlcs0TI8dtxzVRC+q0PYCLtmToGVgIWsO1NSrcL64R47nDx05HwMAxU0z
Gtmp7L1u6Y604+ko/TXdGfAVPDT+iPFjOX/COmJcxd6qvU0S6eToFW69GNL9BK+N+V5i7AbhXIvZ
ygkoMX7q7ScyiCs4HMxWBrWPLA8tkSoMKiYIfKSpenACSrv95jVu+3A1boioJbfQD77J07CJvNA3
WeDkxkum6pG0MxatyIF/H6W80KkkRpYJf100MDV1+u6N1SYMER/8ikS7h1IE1yCDJNlyYM2GF8GU
rWzat06Wz247/HZzyrdZMkvYrD0eqp3fOGqh3c6GypMzwC0YbpVKDu9zrdYtYD+fO/avNEoeTNPp
Ny3lWLvAIaoS5T33dRMcrTOPe8iQxX7KXPOe+FtkxMYeU61+LEbjhyTjMsvRQVzrzDc3WIPkKVFW
v1RF81j3dXPufPPANpCd6W/0N3Xt+2hX8o2h+ztO3X6HcFWtdVVV68LjQNU55SEcZ0oPQg8uesYG
qEzrswrK9BlJY9llfbTJLbz2tF2YPJ0UqETjSD84J/62j6ZVd68TTJw52thT9Nx7Mr7NtbuHqTTD
GHeSQ0SeM0+BvHEWAIlS05MblXQKzWNVndpGhTsPNyR2A1TdrjMeREAWbW46eqD1LG99uAjHrzpD
Q0Pst4iF9M1+pmJrPZqUnI39d1ho3PjaOYmxdzdDLK8WFmfN+r8K2xlXE9hwSGwWwZlCIMNLXG/F
sRUR1ZDON/hxzOtMylvweT5upMixH3QAM7genkjJuwDqiLwJ+TR5TblVDUZqDnMN16mARl/Xgkgu
PW9tWfgyqqhzN5ELUiagBH3uRQUnhOqkSbqfRCSrjU1GjC5zzMeWrTlLG8GnodxPs+CrGk0bLkhV
7XRjYqHEZICosQkr4xpBahB5W22M1j+4pr1yau+bxNVWTeKzicSn9sCyIqZoQYDU05dM8ASUgMei
Mv5xRfJRdt4hKBl2myYvBvrHjcA41wN+Mmn6Uqe/hyL97Ssvu9bamRH39dpFlHkwJzPd26M37GKH
KcdcdAfE35JkoGg2bfWoDXBtGVMI3plkpjCYMwLIwuhXFD7BRXq12Jn3xCVOllcQzTc7LhHUOMDq
qNdmXGHzK5LqsW3b38w4w4qqztkLwgMWNxQPEH2rTorymEfOo8O1cJVou4WGCI1zgJ5/ImuKaatS
GxCk6cqme3KHpvQ7QvK7Gprix5SQ1yobQ//U11Vw+vtfGcYjMCMGfvtR0ds4BltdHDM7KX6iVj9X
EQUwZftUGtE29EwbN4L9NmbPPV71P1QXIMNll6SqmiNqMxyXgXO0JHpzooMjuEN8yg1aLpRxGXyH
eaYuc198jU7TcVMM4Pn2ksXJI3rr2IRIzCaqD7OcmThO4qyT4SQ4LJIvw5UyeYhzXjjI9cCF41Dw
LxYU2X12XgYeFjKepTrjQvfDuNVchJdyKukTKOrlINz2KqrR5oTlZNto5oIK0QPMYvjuQrg8aIru
axtOaZ/05lHn1ha3MZ6XyfyoO529KOY38sZl1/oOh9HBedyMV+jJNUlMMsC25ZPEmupvNtBip2FS
L5kwhWs22m+l3PlBsemt4eHfWems12PLd5OIwcXc7AbHwLCudj32p6GTz1lrWeseeMMRMgwPZmUC
zsKMxNpC03p6NF0XfKdX0o5nap4yh5hZjby2URnDu9q/MEbs9zmTB6iP0W8P7M3CJlu3bqQt2Dyc
cJsU9Vvmi1+K09+u84ud05q/C9rEtuWAw9ETpToTvAp3nUv/jrCOllDlO8JydYinCbi2SxoucY4R
LyWqv9eLd1p2NeudWNOC3FyIwFDxQN3AuLblLDdNFaBiANx9VXfHJ66CMQVa28/iSamoPBtDz5Ze
pDtYOc3GY9G7mH2z65VIHnDDEXgvcm9d3/2rZhLWG0QtDB49y43f+bQrlTwmfz9APy0WI77rXT0S
wk9q90tyEuSyBIsinJN5X7SSAF3H3S4dYEFH+MpMgD7PA6aYdggoxCX+6gxduJYIUNToJv0LFVBi
M8BIJznMp9TCj9vO6+BjakhIfDHn2M7em7Yzan+bcIS2wW05EdYa08zcgr2P3HE4UitAPsmLyd3z
U0Dytj+KjKMAsKsTXkQ88POXdHaN+d0XmQvIRNUrnMeYfnpz3gbczTMT0FEjKaZw8+wbzTZbYb9n
p3SBZ/oEDyEO3jIzvGUbc07eU8nrAEWGEHkJH9C4MR1dwSmi18bB4W2ph57lcNX03pXc3ipHKFl1
M+Ioq4eBD5LQT8e0dRkryWF+OPM6YVYGd7eq4vg1QdsdIIGkW+C4O9WFD/mMo040OlgrM3lsq2Up
TBxs6ugaZg5kPv49BnSyjdl0lAa/3dQtdSd0V1nvbU7Azg1fZhhASCHT+m+kKogGWhO14KgnmnJB
1jM9NVEabliJL3kNE9ZgNrV0TcPZ6TigNd04Et60rpZZ0VhxfzNGtsPzG417u/T9m02Q5zaNjljL
MuIy6dessRcrbsRXG9LzQNcQ/ldGBCcw0CQosYetjHm2wc5kOIA4XgCIp25GBsNKU8Sxhbx3Z6RF
+aUJ4J3r+U825dm+b6EWIemLdVVJtnH8UuD/5uDsFf0r3l2Q3Zy4yJ36FFfVp9ZPb7NDqom/Knjv
xVPQ3UudzdZd2lpAc22pmIa/NR6TtFfXYECLjlnwVqNvqy0PinGknGabgojPfUpDqyHBwgj0mtAb
5nYCJM4xUfNqiE3jV6lpcladc6xi3ApT6/xKcLs1OSy+BGACLHhxs3XKfa0G8QlvB4BvgI5gFeDd
YWiXByuQV8Gv8VPEzSIZxxdpad68AehEHHs42GPtfaJqv+w2Mcerb1t3H0pyyPfcAu2k/uhrd/r6
nG2OZ7ZVf6gQ1dJOW+PZgPhD9JevHEc3orDRKufw/GYGI6q+ro2z1dKFUFAxjf4Y/pAH/nLpPX11
O3dhmG6Lw3CKOc6H40ccEP7usAd62r2M9aTPnQmmAQ4CyQwjNU7QOx8t4X2zQr4arsgeYgX3Uul0
j7Tr3XhW7UWV5PVvgT3BBybwHcnCW6akyEkps+XANbhMhSDiXabGV5voczD3/oumRXRXqSDesuKa
u6aE3j8ET3bXDa8qCmbQNAyiKD1w3xzaiLeklzXwfPPamUX34ntxuYlgZq+JkN9LhZkEjY0g817K
cIk7VzzH3WzTYNfCJEpi8cz3TrAx8o5lH59QM8XLPJXiev/M6qX9YrKKX2kN3THozHJ/OLU6/bwH
9W9pEUJBNWprVSD8AxWk53kle7/e/P1tyPDz0a2GZ8NLhxWuyXDly8l/mIPSf5hKI2GaWzykqngF
WWrtRwIhD65TEYjwWmdl+Lq5OFUAjUBV3+aUNZe/H1wLg2QdPui041IFbaNHD7x29w9gjapr5NOG
wHBQyjYnNjgKQuEC4DXIg7Egnux49GlP1CKm1i0YKraifFBAwy0SFeqOmsN6so99q9sVeUNzHDe9
Db024Q6frhkkvF9a2yPwRy0EmOAlt1C2PMcgrF0vumdvyu3NNIbBCj9S9SCrmCgPh5yx6vrfkPUG
gK4/VVZy1sO33TqjPHu1b127Ml3WtvnahnL6hcPFyhnxNq3GdqIOVUJCt++qN3ShABKq/PSGwd3Y
959V3A/f7mBnF3a0wGpubl2aBPoPvcHmHeI87XVFzDqjSFlJqNZ5BKxgpKdWSPJC1PY9qIZrEV1T
5YvfZS/MsNpNkWNTSdss/7L7rzSmfy/rh3mdxL1zCOr4QXeSZnhil2m0N/Csrzwv9bZBQJYpuzOH
NTPA1q4wO4LVwASmHykF9g6hU97GrGRkxNXBwXza0b67mqiFJZgAhURmBJsamVkHWHxzsB/qcTwV
UnqrLn5kU8EmQKUgvmCfSXLinZKBWP44++S6MOJjNLV3fhXnD1RC4jqG8LaUqGBMXT9iE/guP4LH
Fv/WSdmdS1qnNz9Le3jDv07NXtOWJ1nz8hp+YH7qqH4pkrB4At0XHM2W7ty//7+foOI7TfX7flWq
S7KYbsSEAAF7q2hflsFV45JrGYIC9Cz9s+CYMrZpurPE3bNDZCJrBFV+lhOvBvUaegPHDchvBc7P
RTnm3obneOFE+u6ojbZRzS5Cfbbc5UVEviDu4m3bOLxcnirB84r5Mdd+fkmDhuZ25rze/cBJBQLx
gbXj+ek6zrPpHZy5XlCS0FykFwt6t0Hxn5NC1xdlz/qSIH9sRMhAtej67tK1NQSASrurgOoafK/z
+FwnCQ4EfyUZxaeNtt5U1dFIm0QlbzYuHOzCN/wMxTIf0+GmDQb4PQjXZQH0+tjIsDh2ZeJs+yDm
PTGPybq3ynotGHYxSrZT+mFaquaYLrzYxfRqe1b2BMXrQkn8TNR61utGAymwEBLQUOD1VbXFhR+3
wL7oBF6Chr7equB4lnX5U92m3MNmM990HDYWnYGpgKIw49zGk3EW5I8cf/DwPkRGtxB0lj8gd2HL
hkG4qRuckbqnWMHVvCAWp99ERMGTNuN33uNtnL0nbFYknXN7lRQhNgDunqy88XbEZ3amL87eFuP4
wTDjwwP1QajZf9aOFZzqDupuiHG2aG1m0zz+ShZ6i0CVnYvYv7UtlYuU2R1DpJh9KPorWZOqX2QZ
vWhOQiikbUfnkHZZwxmjrJ6CySufcqc+uvpShnPzJ4HEUUBJDyz4C6Oe6gXfMkJ9OtCd4SHtQ4X8
ydxylzYeQUhcYLj0nm3DBvk2f0xDnm1wnnw85KH9hZq0tRzgmXczBkPHeYHzGMg8l9lUBB80eWH2
LWhN4J//p/XbaJnQTNJFX4MsukvVziNDoWjG7VeJwxyDvQ6b+DVlYa6LYjsbXbNidIk7Qt9CsOFb
M3U+sUM4K5VcQuroD4Fb3b3N3QY08hK5rsNo3Ku1QZ3rMcXDswq7uFl3QhfPk5N9Wu5sr2l2LHcm
6/Np2GZuS7A7h2EAK2sxZ1116KupPprRw1BU+dPEYIPDGXsC5uKS1b25OjiAVspW41smSlrDGaVm
Nc0+rp/kJ+/+YdBudvr7KfDJXeIPLaXuQm/CUTrXxqMdAXnpWPvTHVDPHa2x5XEc4nblxODFc5vq
Ul1j8CiGKt/iyNi46YAdJ7LctQuadjMXlCtkDZnJLru1XdA92eRfj8TRC3LddJPYafDbEcy3/eCV
+HfzRSp02zP44uyHZh/7TfpUp+rdTc3xpFRwKgtXPtc9Iop2X3q7eNCFMx/yViSHyRQrysDyk9Xq
F2SCeZNHYP9ZmXmXUbm+GJop2jRZFJP9p/AyHfPhrShmcS9ZCm+ldAr8pGgrdVXcKZY+u2rryIfJ
I2dSN/EhCPEt3csZboU09sIc7fPfX0q8HPi6ydfpdwl9DBcBBuSBHP3Bq8z22PkCh+xIaMrV8xnH
pHia6pNM7fPg2+43LWmfFpzrnRNlI+CddouAF7xXysXmzUxiYJDHLR7/k5MHPN4JrUL1gNDF4D4N
TeI0dvYr6t+dPHy+75wrry0OXsNcPqyBlMfxoWMv6qPgd2PXGsK1n55hv9ASH39A5q6WmgD/Ogzo
jUPNRIW906oR9bz4N7Vr3A5zYAEqN4qz7Q8bZRrguVENHYbKNqLHQrcMnGAxvc+voqjRmmuqsioL
hYzRbb6qkibCH6S+qqQ/FR4mLOLTrET3YKGfqaUhxB42FtXtPbkyRr5/pJU+ZsjaW9mVOSoQtxEc
NDQb1Z9tRm0H3LQNd/L5FhaRx8ALJ09vfY6dHI9KmWcvjj6r0i0v9R3iG3eEN2sAtJuaXt1Vb0+4
W7zuy50INKg6CLeV7w1EK3EqTxIQSV//KLRFAxHhzwiPgS4HJCJHdBfoArwBh+atjSFFyPAMzzsH
5Hg045EM9z2DmJtFsY7sEiNrQ5vfYHZfHXe7uyIiPsTg7R34+0ZpXEfR5Cfff3etbnjyKjDNWZZF
LzZF7OA/mhGD+NQ+hOlrQQNFUnyrMT7ppsJPX5L2S2Z7l/LOZHaXHBzcaXdb3i3y6JqJC+NT4Vzb
9neTeEdBHb287YoveT+jzFccQb/CqPYWSQTRZc7+RNMFz+bWS+8npIJMrdPhi2jpMwqhj1OqIXbj
3ZZdE67o7U9FEyABEjb2zmPtmaErlOrguR4V9aG9gYcZHBIhgIxz0971MiPJUfMAxb2vLugx4LAq
sGiUF6/5pfRMHuDdtYcU5pdMtqElP5ryHmURvXHtm/Ro1dN86McWhOukjAdJlxYGI82STE/Tyinv
8wmOPyu358kfIhhsXVxjgE88hzW4GR5lZIWchIgWta3gZRuBumTW3/5ap2BCkC6AMzFXITp7hb31
ldTyjfBGzzmOimxr8PIX2gBeIIdGvyzCrrER/kL3H6j86oOXLrWeOnBu5TBRiCZy6k2AIUH49x8g
CzN1j4rDqK4neBPYdt6ESMaHIYi/8r576TQ2/wBz56bGUn7KEniiIX7oUpXVM00rG6kxPRlclldV
1310qV9s8jrAWWAV8Slx048U0Mrj3NnzWjr4NBuqFJaCU8h+8mzx5BtkSMg0c7JLfXuFRFNsTYs8
d+tVV0cNOR4Ba4VbxtpXmUfFW6EuiUwrxpxZdVAela8GALz7Qx1QEBcdaxxFO8+TL6VL62Be6HST
mGW9DAO7OJj3uxXDmTuTVhIwVwJ8fNlfqRnXGZJVxkjEi85KUlnrI4dti6xZT/nAcU4OuE37feoC
k2TKkhys+qmkI/zggzWkGcE+kspe1mZvnv9+EJR6Oqm6BcFsHDLsaGkZ7odwN8BUO+ccI7dlFzxN
ii2See5/fIhsvqmGzNS9qB4omW2f9VBB/frFnSe+GDlgE7iHHQxFtz7l4J66lIVt5LbgEqxfEcKK
ThwC3/iuTO7U/NMo3z7U7fTMKI0big9+q5+4msnpFsNrOHvZPJBqU+7Ovh/haDaL1x3PM8XsSqLt
w6+aM+DAudU2h7iGYGBrVI8aPMQS6pJFr9edXhK56qmAdbzoXZj6BA+9tfTENWdKBtWR64tk2MLK
tMZu9KanIr6O44hdr+GnVrnWoU27ewGi+WwQXL5RX7xCdp6XOTbj5d8DQKrAdWaB/TWNQUaDEv+a
sQJKHIKtX02z425xZHRno++3HCy3flK4H80YUkFEH3CSnAtaFfcx6cVlWrac3EWZrXg7RZxD22Fp
/RkdwrmAFrmgY+s9VoprtuZOtupjVIGA9josBLXeg+BOr6Sh8Cs33pcNphHPaEFrEiLSOhxLG8MH
U6jKHPI3+p9QwEfLuVq18antMr2jgniiGs97CoeK66brXwlsnGMrGjhxRN2DGQGgrOyKgU6OsS/C
ldz7U7pMO8w/fRpV/E36mM360DlDe2kHUB1Rko5YhEAGAD0OkVqZLrFrXyIlEV4m2Igq/QjvUUqf
WMdAZ93eFIa11E0vIPQzqiqjKmZ5wu6F5eVo3Lk2kEryXXLvgEQ0OWDTACnXEGS3sJD6Ua+fg3Lw
wEOm8rW76/9mbXxjW7V4XYZ507a2XIcE+uB8qfRgiqRdA+7L9lpPUCrM7JhkwqVb3XhDD8m3yDQf
VlKMzykdA1j0cMvYZgZmv1A5UBJJMefEGOQeH9VewYECmqVc2hFUBJse1UqzoHhJAo9+6vKl7bAL
+XBhaU3QFxCi7BtB2dNE7tdrm3uHSnM61oZ+G9D3SYSzu+AznA9+vHXsuDv5sz7z9ow3WSTpSpNj
+t5ZxRbU4M4IC8pWY+d9zPHeQeda48v99On4RgeUC6LhG4B8r00TfJZEynqqFEisFgvc3tNGNso6
U8NqRfq1lum3Iwk+R5R0uWNjbND/z1YsB1JqTrnrNIkoq7DGjQBnBhhsGvgBwNajznlPaKU/JRkz
wyxISVtjW/IC+dwQH4RxOO8qfMBvscnuCjiT96Mgb6bs8Vviyn107h8kPW/UR9uHKuLkW5ajPAr1
h6T+fTJIMov0P00e5NHDsu/v4kPD3CLKtwTCooOR2TD6KjJTY39uNH3iyiE+GA7HKeuGo48zZkNZ
37AI7o1vKdhEhFPZL4seKDfJhebB72wHPJ8F1TxIAYKTdNtg7hoKuCjtczrivml8X59iGDRORpE7
iSEuq5A5WDcQHrkK7dwmofc4Sm6JkaaPjXI4a6qpfCvp2sidQnxUjZwXNJqvpNSfvkQnDQOgKHa1
BYbPbIHaKI8OGCGGJ4ZTz2bB5jYVz34kTz5kqEx67y1mJsD0xWMV2uu5G8hw9TZfk2Hv0KTvDc/P
wuUE6QY0TodhcVZxiSrUNCw4+owKQTdYbL1QXx3Dyln09uxfrJBLkGodYJHxisKEaW+BVpWqlase
Rjuj4r5fO9gWlzAEuZX4abwlhBmdCCkmydXL43coh4juaGIAvaCFzGgfvIPopWo4E2nb2baxV9OU
IX7hgbcPjWoXns8AgZaS0+DpVyp3qQysuj+cY05NivHPjiPOTvWmY2gQFjORMUB16xiwQh2YK0NW
XzoooLGxyDh5DpRngBSZidZeFpBRjrXiyOK3q3EsslcBPBIv63bIyxeznC7kY65BMuG68KALiZ6R
k+iewMK8BgVkYGmTZiTLBYkjnT5yaK92ldMUYIcQehxmYsp7gW1+L3kXpyiC3cHV9FjUzK+t+N3O
4CLbq55nEvmFxaWdknJhuVRcYsRVq1rUPyb2Y0STEXa7YV3sfIDIwikpbkBHkPnmt1+qYrQORsOw
Jsv88TUWLgjoUjZkO6pmWYxc/0rhyTV3huZGFeSKFg2uI9X4mwiHOmNZVmcNbPk8YqE2cL+9qyr/
TlvO0WFP5wq19eXau+s/ceOrreydkoTININR413ctKZ+4OFQJ2wzZyeq+uc5MS/Iuod5FO416sMn
yTRk7TMfXuZFo3fNYBjrqs8qFPMiXBch/m0ugfkajmRxc01Bq0XwETCiuE6ePxwcW312sntpB+x0
pmM8RWJiR8WOsJktWmgCp1OHXojycZTysR7C8FLPcUwn5fiUU0u7zNI+QlAxuZZ45pXLGZuSJsUo
FCMmi9a1Nu78KzyRej+hLy6q1OawEUHaxnH9jI5prsv6J5nrbj0CNdMDDy+w0sIS7wyrPhI17pRl
LCv/KwjRg0b3NYvSM3df+jarR5XrW2Iy7fWc7waNYwwlWxQIl1j09tqNok1q0rjT+WiUMdb5RvF6
C9pd6yJ6gNZQHlIhrj4D40titiBdPJiKKohWwtfVke4cTfTc/NbQgY5WW2dLqTO8F2Zz6sIKpARi
51YTHjmqlEWo5a8BBzU1rIfevMIwaa8V7dhw6gosu4a7iu26XVlp9B5yvEGR6bNj5uoFx6b23Yzu
uXvdRcs4aMcdWNRuRDhO9CGO4nYJxWaVqQntTQbGg5H2T7g+/bU1MZG3UAKX+F7zrddnX3nLvk4U
/prUPp1oDEyziiA03oXoUXTY1X2ZsYegqPfdsO00fg6vRYuZovyMqCRto3jinFSbxTfmbgHhs7kq
9JI+DTD+qxoxqNNHn0se8RUMGdWjh6W6J9h8Rhcc6BrrjV0fc/5OO/50af74k0kTlmFfgbQ2R79X
3aYsnN0MCu04D4PeMVsdli29fycbzvjRdy1stITRyKROm8B1xVaOJqthW0nmcwbXvPgnmazyORbm
N24f0I8VE9eMVPymk+y2tpurV8MaGpYvDOJNQ0J87PPg5KYlwLwy5zpa+munt/u944BcUU2YHT0O
ZVx0wl10P+YOPaKLVnptoBE+z+W7Q4s7/m7ncuecXsT9QxNQCEch8VJGKeVbwsCbGiAaRnNNKoXc
M1kUc7hq6M8qccTBMrqDYJ3bQFFiByoAHE9G9ANd+5G/BBlgwEQBRCl/5Kx+SXCwIkvMaYTBFdE9
Tz3xOmSkwZwoXfhjM/6mGwokaHLU6UgYq/QZtjfinIYCz0XgV+uxpI/6b0kGjq6bbIJkJQ3arHCH
H/Mmbw8pCreSFOj5d+wls3uQAPSYhYx7TEu/pjgxqJHTj24xwxdkum1K/8WYJxiJVUjrV8Zj6/N2
7iZNqAA6T0SByhoH7nfiVUziuW14dsP7aDQfByt/VTFt77L7g4lxBKIm2Z1+4yWmSMvjsg8DBsuV
3gOwpi6luodw/YqUFgt+NbEupLP9E2d0D4/3m9mYHmov3uueE0Nn4WxXomYTaqO3NvDs/R0Wazt3
E5fOfTgQ/5O8M1mOW0mz9Ku09R5qx+xYVC0iEHMEZ1IkNzAOIgDHPA9P3x/uvV0pKaszLa2tzbqs
N2lSZoqigoD7P5zznbnxc9WKdZm3A0pcMzk1Y3dBx1GerBT4mq4YJ/Xegq+lTITQj5Vadkdn/s6Q
OVgbTQndy04+yos+Jpeq7z9dI3sVtbhrC/XBz/hooV4mB6mx/DiEbeLi2Bj6ZJXg/N2aRKqz3EPp
02DPCIyzJoaNEHRq6ZIOMCdQzaPok6KbCTjaaHiVoPUixpalYTDT9V5cYT8G6AVn1/kYo+kczCRF
Q40vF2YBrmb8awgK3eyqcKtj5uo1h5rvjt19Di31lKfhHUi94RCymeQ5Zo3sqmjdBsQWa+50IlSQ
0NxFGdM1yYk7VrsacAIastZ2hF4DG+iua7VJJ0BgvTfcIWixSfjeOSoo9h45jKsZu/650oprETfu
sWQIsPeS7ilghT4uOXUDNokVQ/tL5hwm4Nk6MqoxnJhykQa8nsOE/ErITqPu7KIcEgVhQtp6Ssxr
dqpHEm/PeUGlRsnLvSSGbREHJ6/W3mRU7RzIIJRm8jyoM4ozuA4uLDXHmdUeWymVDMrBh9QhXT5/
jgPv3mzEeK3A6Zw8S1DeA8lz2jl9dQlUWkVe9+zOZbfmuXqeIvLRZ/rZ9diw3exc71gTWQh6T4hV
Ste7yyUoF43Mkiyp4zusXS9jZ6sztI+lA+5PVMjHwhn2OOMQBoTVgxtV/KjJaEQ7vhsAhMbLwKzZ
ex7V2cgmTRuDxrf4Kc1du+cG20SSv1+zyObsZe5Hkp7Clt6Zb/sqzIsvD+WbPcgeynLE+J+iZ1tO
8YcA22Rml8FiwwPHfSNSspJgKQ0GRplFK9YWLIwj2e/GACzHjNaVUsgtjnVqT/u2cEDcJwV2K5x8
twhx4Q1O4a1wAdbnpo3KLI6dFXpOb4viMfNtq6SU6gA7u1Y3HaaIFzKy1XtppgltbI87NUxhZISB
dTdXb7ON0kwvYmJ6c/WedA8TCoED8LIHdB880MEb4ePlmlrE13pZvMYRKweqFATJxzyybzxa57sp
SyK/1fL6kfH9YSqaB5U43btR2WfQEO1mEL3OtbBkpbTaAKiE+YQt0osOSiIqoKozIjp0lvkMoNID
/N+rTdAbDccfPa6M8oIQXXKB6G9g5iXxs5YZHFVgMbMWiEJq4dE3uCqkMm7E8IWX2tdrLAJLypxU
ZI8jYnjLiQzxeudVr8iylnFOxGABCtwg5jd1zG2UGy4aSESlFsYbfDiCFbNkth0DKBjhwQ8wx3jg
jcdiBvc/kki165JiG5lYhz2PSHARSbCWCO86I/Jzh6RbkrdXXmJcC19EFsdiTM5Jw5Cap5fZZ0aA
YOnd9z0yJivkXGJ9Wa8RIRubsQ8+8wwzMl5iaoUvbaDYE4yQpYUsr+e6XAenbhIkZ/QWg3wynWUZ
v0U9suvKJEA2r1BlpBkwyT4HMxUFjD4A9mHbe8zAqe3qdCcY4O31CIUEW1uAZKQat/2PoqyJhEeM
rbMS7qmcPNrWEw/LtGrkHgEs8ahGvZV1/eTp7TkcvcpHk+ljbgY1vERvFWOJShtvXJZfhGqAxKR2
gpFD/w4FCh5Q8NJ+aQFpaAVQDGkjv40K5zaGhEL/ss1j7dWIEatWYlp67WoHGaPm6pN/LHAfJ48u
lYB4Swzs7vGhwVbdpCw4+iut5YMMWWenRQO/rgEig/j0abCno6q7vQn2gUYut1nogDg34+6gtf2j
iDsy6cfuLYy9mf4HWk7RvKAcNH18tcj6wJpU/fonrsHNnwk4/y3vshtiqdsl6gYLws+QVwt8PO47
sAOeIDGD/I5fVfsMevEllu3MHrZpNpMRGX464o2Gjzx6LFmIndL9vvbYTApt52AGZshQfA8wazkt
RJN/8u2QO/Tbt+MKmBrIj6XjGrq5fLs/oQuMmKycwE2wS1pMxRTaHSKE6w2463YTMpbfWFUC7pOS
Hzvhq9Vql7KSxU5rnB8ucCM/zUt+dOMjXhoeSUP3/8n3h1/i774/rA0ge3FbeNwFv35/pW0zRs+a
eQdktFonLjIgSJj5XkIFx65dkxXGtG/llOqmZfuQTGXzPLnvhiq5anroU1DqNvlQD0gGeCL/ddPM
hQjVoim+2l89MH/4Wv5mkHko4Btl//D/8r/9Qr9Ybf4f8dY4gDh++kkuPp+/XDmLPejf/vtN99l9
RD9Y1P/ir/nzj/3lrwG6DAJpcdLYBGJZi4vmTxyza4PnMIFqgGpeaB8/+Wt0h9grw/Q8A8Uv1hwL
08tfUA9dfJNkkmHH4dwlc8rT/xV/zd+ZaxzeCfw/rskzxy9/ey/s0ptEV3bVRpP2S0AuG8JluMph
t+QQEeKYVN24DT33XDLN+emT+k+OiL975H/7q0Ga/PJKKt1NEgR2G89KSNRd/NWRmvcE4r4PqNf/
yQlgLl/up6QuC3wA/kciG2xBFW8Yv8FLVNArB68GG2stYw9WkrCzOOqgnbzEbF3qlNIMdWSynZqS
HlmpnTA4oM2CPQ6Sm41ew5lqNLVOSmH7vdM9653+EmvPVXSNd+MpnuMLfKWpdS9Mc0lh4ToHYZpN
xRNF3dmctZtqaI8UnPu4YGvHfnbzjz9QCr+/+zd6ng4ohvwP2+Cp++3QNeqscZ2+sjYZwVKW8nYJ
ZL2VRqN1Y3W2BgaPTWs4h48V/vGV1s72eign6TfYGvSofHZauz4M2pWZalCCC7Q+VmCT/06iIXjn
d665dYnIBo4pE15g98dpxPkvDfWuWTmIO2vHaPTdMXsSXhXZQRW5mhGtQ4iR1chwxgDEnVehHe1t
IV2wEHl/yAl43smpOvBfo75lweiPhcRyKNOHBpYWk2OimrWvAtbVRN2iIYc3JtJvwWEG+KVGOWG9
VvvUnHZL0ihYWRi50aaH7p0jqc9YzcnCOgZ4WnBX6d3WYpfMrbMrQuPabvZW9dnoZ4Mh8IrF/Ws/
RDb632aP7Qk0ZGgLmg4Pb/IiJ5mm5qCXyYGxlACc3PtG5OBoaZYZrORTGnPzyap1E46DPAzAK6+d
RNw2Vv+kmA3CPojuMPkjnUj0T6NnGpsTaQ1IBBplPyT3M9IOa9noN1VKUu+C4kDDo4V1+spH6FAG
lIc0W1asrKi6+geGhsJPWvRlEEfIgvUYwI22fnCtRxTv4bZ2cZ2CEt/ZWuCxfnMGtmu4EaQkqwhA
+cg201mCyuCgF8GWW7wjRsmp/CGLW3+Yk+EkLEI4Oy84h3lcXC9iHpF7ftl7KWDkWh1yx3kldtvb
aBOQBuBz2aVsrduuxiQFaaajM7tiIxQcQFU5cTyvM68qNgOSdCQJxoRnYboXsmlQX+G2szH+rPQ+
KQkuKs85eWPU4WyGCYDbsh0GjJyBuU2bTIO0gt1mZH2YKT1Eq6e168Z+roqWVBw2tqsjMSe3SIKu
G4PKMh/o6xd0SrBLzWwbg7ZF97BPw8xvB9TkCW75haAXmPMuSx/1Bt9gqUASDRiFWeQ21QX8EhKr
4sFNedb/8Ztr/U5Wkja+r8XjwrtrUKAs//tP5QmIHr3CFqBvVEK3BSiD+VeKKPSPX/75HwAHtone
vbpi7nAK0ryFgEBzGZY7lv+cTYlmH8zxNY4NpuyjbaBYt0bWUrT7oZXITUodcyxlBQan6E58YMxo
XfNxpNSeexrUtCYbgx4qP/FkvkV5a19SpEKleoqNF72x220D4WAdOfKzCLru1Cc223AX/U1TdWwb
hnxJMotTzNouIIQiuP7jQ1qufQSwf10Y3Ps/O25/++2//5/UFz9/3X/f/dcx+JqCh+Kn5+nvipD7
OEniXxIh/vojfxUg8pvHXUDJIHjAXMfmIv6zAJHym9Ad6QjP0cnKFIv193/lQchvusmETQi53JW2
/jeDr+F+E66Hr1eAknWoYP6V+sO0fi8DDGHZ0jUMoBeuzeX1253Vu2YSWI0x7e0CXqjV6OUKDnly
gJP/waIUdk9sdL5JDu62tzWCiyt2WchyVrWBNFUy3hV5/KHN7Xhta/IuMopncgSx5unqo+jn52IU
gw9kIvcJ5vZBi9y1MvygS3+0xwIGr9svgFNSuTKnQEdrFdsiHG+t3ryrDDanA2pLg/GyNZSX1Kov
wDwR1bcYIGqLA0vXJ5cgMcUZqQAYg6qqfLjNZGkP0VXZTPZ1KsDeBLZZrfoBuYw7O1RVDb65cXLx
Y8Ak9oNiwYo1XNVBxlSml3Lf5ogmHBJ8d5XdOb5bjvXRCd1gbcYpww9oXg+D7bDM93R8u5ZjXOXc
8qvYBcOckfmIEi42D8WcmDCnzReadkBmlveRtbliz5I/CBbo68yd6rMc7WAHjuoFOctFY3l9YARn
A7ZiJGxWdnIIRNFsUN3Gu7w3rlmM2nucaGis/kDtWOBShu6uHZDGySz4oQDR0v+TLjkYzccka+j3
StyEuQnpLcunU6ONnK2BgYdJhUi3vO4r0fOPtMlRawlbXTWEc2KdVOshIlPLDkwgHr2bXEZHnDLk
rijwXBI6nOB+MNwnkSf5HzqMmzBuE4AlBKoKfVmtWESIdCIwGUub7ZHNU3ffxFm/dRWg4j5aJnvN
/GGaZb1vBfFQKSJaPy6wkOqiN8n7Cchi09riMgiJ9MLp7c9hTL2rMsosQHeIVNn3dsxWwnEbjYm+
0eDObSs3ewEjZG69orSf84EHKYpMAkvII1wnYUGfm5b5Lf8gj7lAEaHGn/mM5oINWjAvFitC6h+I
Ce/2yYDUIBLxQxY2M2leIr2vrMryYYs7a5E72l3Yq3GLVa06mEk3nUjUZmDQdflu6hcEbt/l152b
3EdoO3ZjGY6PdtQUGz3tiHMAMgJPayRUtQTqMYChasCd38V6hMgzkNNahDqDs1yIkxZaC4NVq66Q
WFR7czKqe2Xqmg9cg28H9z1zhFFby7RzWBqU6rsr03ybu/1DbdeM1VP9NGg4EKtMkgtgfZGs2W4c
u1XX/SQb5D3DUlWW8rHN29Zvy77wiRFpgWySOhiFiX4uMnbG8EXuMmAmtyQY5f5QV1d5VvF2l0PL
VidgymMPzTmc+6+kNqK9p4Mdo8iklAkii9CT1t1Vy6y3mTvUXk3yoArzfQoYD43uQFx0oQWUxlX9
XXX4EVqBvovjcdwFTk+ymeeS9YaZ+BCSS+dbbQwSJgKAwTA71jEWon5vW034MhYdsTQk17j99O5W
5nsQOOTRpQvIMECzSjj9siYo1z3TUzZkFtPSqbV8V2pLe8J5NblO7XNVMxPtrGTfeMmIag+ht6mH
09mDfCUSQVwKcvx9m4FBtNlX3yArLbdjGt+r1GrPs+VA/QYgsk4ifcn1w4eupdK9SQFbg0cFlMSb
G+LRWAJyK+XeFy7UdA4jymPbGncwUCc/NwAbdnmdbEPZXoETiMFOhS9VBbUkiGzQJswAt7nUMRS7
o4knRhIpYjb6zikThd+Po230YnOlAxBaVR1Z5B0/Sz8VQ3nqO4vcRrNT59Fj7cbh965KZJSRW4S+
ZVWNP7d8jB5kJ/oHz7yDFcKXwyfuW8iEVmwxoS7qzW1a1afaVW9O7v5gyuP52LmRRrUa+XPucAAh
qflNhJq9MPsHG27klRbMzQEfLVlXMcLpn+7f/6S1paf8rRP77VbzfpvnNLHm1KYY9X0do6scQUIg
L0BChMb9NSR2h1cfd0TJs7aJc+16LDUGmSNxKCzTPkctY6JccD20LesGpzDMHWE/lj8X2gd22XLl
zMmZo5/ZaeNceyYHkKHTa8kSNyxZrSDy1ATgIPYOghmy3RLqzkMX+JARwrWdu+ThhVcDeMqtgaBl
iw7jS5sHZPI4TK3ZeRsy02XllmirKe3t56EsKQ+x2JDal2yNCdFlX9Wfgv2D30tCJZEp1H7hjddJ
0jurrJPWFiaR+Ri6PRuVvld+MY8f4yA0fo5jvY9DkwXfhD/NLfNLn/LqNsIE8aFpWIjmzroFm8B4
WNUlYk8TJ8qgjT5zw6Pw9HI/9u3XbGq+hazKjwTb7TAvjz30Ip7SObmTldc8ATsRmzpQ1RLf9tw7
5YcCYXZl9+bkp8WIGDAjJg31VfRsKTN8n7XOXaWImAzgYnheCUhOr0LY73xqPGtkZvaw0XX2Hihe
cKQxjmtsM8cJb8Fic2YbBGpDmgBjSHqbUCMTcAheKCK2ADg3c8G6rQ3RBCYx68zeDNV1ZdK/DqOJ
lSFQGzgrtDAO0HlzTN40nNUMmAWvC8L4/Rij/1VwQhlOI0QdjLBfuy3gvtDr2m1IALmWN3KdsY7f
ShKp1p7JXi0nnHqTarFxH7h1celyGNk8c2iVhf0jbeJuxV/Toz5rx/2gO1ic3eLdlbhQaUHGQ0Ga
5NVEM9k71r07BAiO3H5juNI5Kox0hJyHz23jcT60IO85WcxanqoRB808ttOGkC96g5LY70J1aEVD
oHSZriEjiek7Ek9zgGul7NhQApJnPGvLGH8Fg4+3QMeHopphPOta06/JzniQixkFvRJmq2B4RHOu
fDPJUFig6B21ingmrgOcALlvdcV3T0AgmYB+AsQz78Ih4/IIUhf5XqFw8icbhk9HM3H5MYN18pvl
2gmXCyhZriI3oGZTmiz3ro4uE304oOrO/eJ3ty5iO+RkB+AlJw5B/KHcculkqe3g1M+A9aynnLMY
dHdD82xoTIIwkcrUdX2tdoHTVVidgDW1+2S5UIPlah1a9jSMJsKtUEF1GhYiQoW9aSslVC2lW5Cm
g+gcEaVwrhwTrXg1lzhMuMuH5VaHl9HuFjlFgNfnehrmkQgQPd8ZIxR7nLErVI6o444VkMhDmCCe
F+QU3Y8h45VyqSiypbZIlyojpNxwUU4wIy/qPaDr5gEpYHsNd8BCsho3+CzDgKH5UrpQW3hopyhn
kIZiZCjNcY3ZHRv7UvZkXuI8NymhkyU1UbAUR+FSJhHSPm7rpXSq4Kbht6ScCkNXXmmDM3wW7kgW
ZjnEDyK1iTqX1P1FmewdQmwZPoRMWgJEoHUc4weBBtMthRweIWI6l+LOrO32HuhZe4QMyXWkMyGZ
l3KQbUUFXA4rhDEV+Q2hz/nKqu0nJlH36Ujkm1Eo7OvEKqul2BQIjvzZywCoL6XoEhgvm15dlQGm
AkW9yvL2S9OA4PIC5sAqKWrVUt5qGYWuScU7LqUvO76PuabxUGZ91Yc6+3e0LqtkgdzRKz1Fmj0e
nCJ+ddr4pGK1i+EXY7czVoPNCdJGaF7jxUKsPxY1eWIORPMNW8fkoM3U57x0NjxcanaH4t005Uui
pmCXYZQ/40se1v9XWvD/Qs217uArIQ6Iuff/+JnR9cuU/+FH+paHb/kvEK2f/uRffbb+jYm8wyDd
4eshKWJz8Neg3/0G5QaAtGksgG5+Jv/RZ+veNzpvw+M80vF2szb726Df/saw2mMZJJlaC/tfy110
Jc38LwNwB/mS7hgScREJ9/ydv86Y4kRCY1NoY+Vsm88yip1dpyo0IrU3shNUjX0DSNcEL1eQuKHU
rHFDA5wjm5tDZWBbgYWYK4jRDg982BbtQ1nO2rayplGhk+1d3QdOgn+vYXJAynUQzKz+gypk14nr
BdWNQc2Mo1fIk4uJ9xAPQ8uFBkaT1afCiFoBUq3XARb5D9EGWMhtq0adGWD8eY/LpGnWhiMTfLUx
xjRMFSZHAkjimnnrlIk7N0O6uyp6M+3w+UWiPE6yFZ+jLNNhJYYxH1dZ4xSPDLVRIIC6bO7VpJWH
GD/0VVss2vBpLMX3HD/Zd9gboyIkIUgEHMRZPQxO0p/b0Kn2mNzyhwmS75OIW/LeaKUXBj8/YhQy
GfpBslYsfdwEmIvqFfp5A44/mvdPlrrm2SRDy1ihciA+ihmf+t4GaJXWJRLEe4NfMt5QMvRWwPxY
8Fqs8Fnrz2VurXAxJkcryTM+tKn12BCGA/LqpkoOmP6Cu84bqttu5PQfVNjrK/Cy+TmbLQJ3m774
ijyz+tTD2bnQ7bhonVtstq07Gls6xsLvUZH53lw7e1fL4qcSwy9+4JL05aGb9iDk8mMlUIa04VRf
e5qtXXNGgs/wErFJETftnS4TJ4vB38HQGqquORGvRNvMx8gKgxss+eoyoeHBhVBidOgzjdurdat9
rUNuqxXUTnCQAxekdLfBQN1qeHX5WJpMptmDkenbUedg8F5UKF6qyd1U9U96PZFjDtl8wHaOpR/w
FUFf24qlFnoMc5Rrr7RiHSPAmH8fZi++1lB73LrKqCvo09O80Su7OhpR4z3pwmverFZxRxRUr3KH
eDGG2tb2cIPCab40WsUSxdXCo8GgZ6+3bX8TKpso7czMCRqRXkyou4k8JUMmSA6zpN7MpIlbXfQQ
Y9oMsgkaS1zg8RdZZERwhiaGX8/N3VeB47ted530Htyc5lC1MUlBURiHF5fr+lyowTtEVhzdsqt2
/M42SwqttrbfypEIY39qw/hulHIq13oS4a+1+vY7ShF11SG8x/uZ20Byavu7UbFGwDjLZTSmtrZv
RqvcNGRDOeugtPsHCcfiscvcYe8M4/QOb8f5nsqqTfZdINv3VIwltpyoDZk3BTUyE5slJzJZI3oz
Lc9k0u5qE0LyyHWv67xh2t5HTFxMlUG8SgpVQRrJvAtxGtmexzba4evJr6NEmQ+U5DSktW3c8870
+6mZyO8AeWpfCgjjyifauV6UPTrHBCFhtIUM9UB60jPvmDC1l0Ev1auDNZB0deFy93tB312svqrI
HtSRzTHlSQxgGmkRnJyg1Clxhv7EwkicsH5DgyAYh3DRWtP1h2yucWwQgZSBI1fakwu94lbWocBR
FsaL5yyDS6eJafwyFcKDlbKp9dY2UD18K0PWoNQa7Qk/eok6XvLiHgINQH+cDVWz4f0HJEFPlCtk
4pw1kdfq+5FO+rafY7YuctKco9Az3rvccr/GoC19rPcmE76WjCLdKOZjVbf9yWPcJDeaPuL/Hiud
Ollqc3LSGLvAk7G7YdNMnjykulbvm6lxX0Yjjy/NDM54M9RRRXna1B3WwjQ/VxMgLJYuYZntCsSw
JCJq0/ME8POrd0R+p83gymA+W2CJO7c/G4ugXh/i/jotiW9PzVimp17ZPRgD0ra/6rRIX4uKjHdk
j7UCzmOzj2tk69u4yExq6xCgUNDxYYGX+UN760UAXE2qyCTNkyMWq/JEEBbdr1uV970Y0EFZaQ96
tXKnyNrkc4uutuiG7CsivodGm8fmySIV7yKTqXovXMt8tGQGV63Aj41JQHm33N6mu0+joUQJA51u
ZbU9I1I8kYAfdBRlP7I27ONNLvrC9TNND0+hJH4JWllH/G8SllB4ubmZucLrmRj14IRNVhoor1M8
28FnwZvaoxbujbumqpnX1SQ5qDWhzSVyPdmH38cpCU8OGtjnqMnVo1j4QRzwPfrusWEaQITUylqm
FIMyFmZkSOQ6BtYR9lhbE181kQ45A855c2Viv/NauT9iJYO9hnDlWrW6S1hE3Znnzh6dQ+2GzLLc
HNBDQw3DDSUH50c1qfY1i+zoxLgui/e4+ev9kHtgJfuyLuWqxMi3si0rv6nTadjxleLXlGfVl22T
7qRg8xu35AWmJRMJRkGDuiO50CzXVmT1p3aJY0Bd3r4PQZE8QRt6DFF/ArdRkr5vjhzcQUHn5VCe
m0ecmtG2jkuXLaMUB8uYGO0nUYQcOc5t8vB6BVMMw/Sjyvv0vRmS5gJbWh28CZin29XNbdaPzL97
PN8s4PORxscWNivCZKwDGC2pjTXJigjYa6eLbVcNbVLhdji2Sn2+JLC/P9wpxuee5ngJCQLG3KKb
VNLuZD2UUawfAq9Tb5jOXnDsmhykqKKZTzTp3eA2wS2sT9i4odD2oC8i8hZpSmALNMeyb4OVk0/2
dnYW3eKEovaWckGeM8bX5x59GxUBLc0Tclj5XpYRY3lTZLcRxt9sHRUKI5jmOA18oby1XnJeMuzF
lnxbxA4DFqE8ftH0rL0QJV9gyet6YhpzRTqUpbqr1tLlC54ivOkajIiD0p0kWlfmYB1MArAZZtSk
WHpuANBfFAtsRNPTrd2Gxrb2ivYMI7ljJKB5+ZHRxPSUNYP1YamhfWhV2NxpZF4cTDuYPxkYIKIO
+ko/hxmyy1VYmPWjUwj0jU6JXM5LHetYddW0ZN4Vz1Ee269eniZHPgIsaENgbaXe4r0OYq89kHVc
3zaQeW8X6vM665xuI7MkfEbQ0qBExOZZh3gSU1vX3oErT7DkG2hVd4lXZgiTK8BqdWXsUEnmz3oh
62eSGpDAFXXHSLCKPjXdy47NLIB/hxZmBWyT9YfmzWbkW2SXbRUq2F0eKA7IgjM9x1m2sSfHuShl
xnx2gIujmM1Bwn4FVklRP4q6qq463NNQcib9NcZEsG9xBV4yT6BrrMr0Tcm+XnuoX+7IviBdz8rJ
XmGvYb/jpHQPvV1DfcA6sbCWm+52Ko14xI5Y6RcgrhrMm0J7RTcU79zWcXglJ9DXsYfQcg3aIn93
Wqnf1L3S1vTETbwmVwfVW5KRKBxyc5+AKfKESObKoCuIsJrjurjv6R0e50R2t4kxVBejmsG7xoF7
MY1uftKMtmScO4B5bHt1aWdJwErSxftGgkEgUodou4aiDFhne0h6r32BrdC/zT3Jufo0j9dBqYnV
7BQu1wtJfX4fw3ChFMHN4YRg/LOev2lO2fjPEgN9ZgaPdTbiv8SfvuswO3AyR1lxhjSJudub7bFe
5bo2njFX8GOr4gx7PgiZY1OUzR1p33KLNkF+CG+Cahg03MFTGrivnqMtLxK5RU9llOob1E/eVTvM
6bNMxHRtmBD48kjIFyePOM3tJNdvJmwhX3ZdF9/jTmnX1qiYKQWt+Bi1XL+UfcNR4WVe/RZOQbxD
7qzfMkjiLwxwu0k9GKmaqvpBAM18S9njbfph0H0lWutGOBXzA8GONiBVR3qPKcAqtPi9tZxsmrHR
DEFLkXLn3jlSxge3MUC+5N4xzNqUNWJuYU9dBqUD9+5THWPBqAUgXbZYVslQhDFbagdlj4A2TZ5Q
mYcPrpriu8iqaTMkp8ihiCCUY8cwmhumYeV1NdlgrUzYoPtaGeCdKsShd2FR1XRWtpiJRMC02JaB
fdcNefAO4c9ae5kZ7sGdxxuAVPJshExJmcQ1j47Q4NJnkbbWyLx4rMdc8yMWZgEdTa8OQ+4Yq2kI
skM+z5yzqq+RYpji3jMCNCTGAJNiVuZTXeOwzk1ykyU7iuOIJHUbBwNgtPAHnZEtVoiyWGIFg4E0
V18MhM2U5DcR7D/wfElq3zTFkl2UVoa+CvusZ5GWxsAhu0w+W2wXZ2hy3hJ1SYLX985ekpZ4juVJ
Ib/dmoWkgSRdbqZj6JPbGYfTzRSY7mMDRPEKcX68LzJn2opyLnc4M9MbRSF81qX+OnjM7XX2VSe7
muj4FGsngCRTTUZmMA8XnbfYt5lGXaPRUwc3MjrMJIzmX/DFaWu7Qf3fCSe4CkbD2WacEIu+xXbH
LVKY7mRH0iaHURAuvHIZsy1PKo+hazN8XXG1jfuC1TeFCc5if5wx0WEX6+WrHlQBYcdlSeZm71YR
N4Mz3pdNkr/jJ0cKhA395f/74REbBMgf/1Cc8UDF0tW/To7+44/9OTjyjG/Mi+jBhCThzTKX8dCf
gyNP/4Zqg7g1R/45OfqJwG59QzcKLR15qCUdc9Ez/qUQBc6O4EOgJTKxaywSjn9FoSG935STEtmI
Y5l8QccxUKMK5lo/i5PCpNNrYendHn//vVENJExWW27A11iExEqU4mESFolCzoUAZIoPja1hv9iB
1ahBkCxPhCIdhxNP+owAUD6rKdVXnJs0azpa03aoQTb0nV9mgr5eEC1ubjR+77G1pRHQP0MTcGd1
S1P7ABmNPHKle6dseAvvPPbDG+n0NciErfLqH8lIG1ZDEnK8Aj/dfBBBfJ2ywkWFyxglGelZ52Mj
aEoNmhv6kMd4eT/G4C2T+Utpa4cmnqLNbE+3yn0U3MtrMblP02SfPOjTppbfASTXV/pILzJlAZdq
uS2MVxGa76ygN6SyfuJ1QEJJy0uQz7iaHPe7NwCt5qWlOTFXVmd/2k4/7pMMnQOCyKAlkBQAKd6g
XFsS4/pX+r89E174zNiL6mKYdqxIqpndmhPehBwrs1X5zNa7FWKtBdQENyPQr9q0dY4WsLzQkadI
64p93PKvcyvjMABbW8fOGO/jKvF1CDKd7FkxadC7rUQb/LS37riWuFk9nAOqMsrbWqejwzYpy2Gb
9dyiTa8Xe3Ijao/YWae4pEBL1mM0Mw9wG36oIAvXRZDcqHHEoSJSUC3skKH3LbcYG+OqttYlbvXD
UMTglt1wIZSQRiEU0CPbSCADYX2cRhKek6Ra6+ZM6p9jwgyFlqfYdm8GAmedfNjBjYBBCqGRzBAq
CGe4lJG6mu3HSCpxZqIO6sCjRyccNMdD0UZbr8R0MYB2UOQYgjSPLR9P9iF2NDKPHahCbTUBpYjR
etao2GhEfuQzfK+JJJ3W8PqVqwpvPTV9jRynbqH6UEQ3KZDxVE3vfUl6rJqgroXyJnbnYzBASHeI
iVNNet20WQ1KPhIr0aMEwKAMPX/pHWm+F1VNQLKAcZe2z3hTo7XJBbY2iu473cYV7ZLhLcwYGXfk
V8M2SpMoXVvVk9Fqr8UcYe5Arkh/iVjADCGQYfLzhhIahEHvpDDCzKN7/J/UnceW40y6XV9FL4Be
AQ9MCYKeTO9qgpVZmQkPBAIeT6+NlnS77126Qw00+f9BVaUhwYjPnLMP+DjkGh62N+pr8g0K58Ri
vK49Hh4IS4AHiRZOFpwkEZduXpHX52h/PbQugMJNxiYJizCdGhZSrhcYNnkzjJWgP2IhZB6BBKHx
sEqaTgXmzE5fCEPdjrZ39trlO1+QS3kVGSpCNI8DPU1ANYwtjWQm3tDkDe7Ok0UY66AR3Uc0LNm+
BHujRj2Xrbgw7upDrM1dsCD1WdY08Hwofu2sB6yBaGgmVdut/T/6miDOCjtoyvRqwdSymEITaTwg
GiNvHPoMwslIjeh10UTmCUGo4JZrl7DyTNUeUjCyGvo5rYHjwI+rkwPYsmcUss+WT5bxGn7ukoLu
An6erME6zkp3N3ypdgsWijUw/iTDKZy9vvzYpKpLjJG7Zs1ZN/Cmjh34v44M9pos9iX3TfBYtHPJ
GtRe4LLdl5H8cefIhluwPDfjlKLKzvYFq9mNEjMcRxMQwEIIPKQ9iyadBdcowdBg711sEiIJjmfU
9SzWKHkqVcxRpMvjVB+Imldv0Ro830LrJ5y3fUDYP2vCPbdk1KNG2vCvTXTExNePWJg2JDnI+EuP
/XzXRRqIRGP80bon2/Eeh9l/XqbsvjI1HjXvPK+ZDnqU4cO2APaIKUbNFplYF13tWFAeAtLcq1g6
APM8fZ/jyD8WTrK3W45h4TXeftRQ4TsjubsKxfrLnNA2ztIp/yLu2EVGB9xGQ8adYsJTi83sNMHV
HTtFEvROVgW2xusvEAfkhnanXIYrvDVcQKjRYl8hKKzShw5tMnqpcdihiGBQb7VPNaPzoypMVL/1
tLp7VuO7h3orI/yDBAjET4L0rolh3cKYoEgSLnofNV56I9k7vZK5qR98NV5j4G+M9tw+VB30UVYP
zAqjiEycD65tAqH8nP11h/bdkMa80ez2ddKjlxj5+t7QAWaLSitwDTjk9GbjCbDasZrm185yXgrF
knD0J5yqxfPEI3FDRPmcMxEm0mQ82wtplJEWf9QGqFf4DMVFoSBGMvLOxtE6y6hHiAcMNoQcHeVG
c0m7Nj4RdgAbymoeHDrgMAFbF/RytC5pkh8kQuytXEv9fIBxH6kf+FLm+lDcxgl9CaEnJfU10QwE
MGqqcjlLZ/qQcZ6CeHKJSWYPQU49dpImfcZA+NG1Dr7maD51MDWQMB9ZV++Grk0CL7IRd2uVRUJj
/UekywOubQpwm9zkEgkSYKKMeGR0BEZeOy8+aCrtsNjLW7KI402K1YBNXt4eA/xG6DVKsqLkVp+X
BybmX6Quffdail3ANfE4+gKbMIIujK+ijeDu6WbCgj/e1gS9PBE+FkzjpD/1oI50Y3KQHTEOZfX8
lAprDDW4RiizZQYVsYTuobg65E2rg4gISubww1W11j0pAu3WrwdnSxz8U4+FhgteblRmUfunNl49
gX5TJONWJWTJuyV/SWehQeNRItPugFEy+3M1jyh4OR6EbZdg4BNkCaSYLUYGLMn+MjFpPVoJm37P
qG99RbB2iX4vhAJ1z+pKnorpYqVVumdTjzhkwG5nZEkZGjL5lpVL1oqeWAjWSHwSE+AnVsgSNrhs
p3vfy7V9l5KOo6WLdTaHPixq3SM6C7OhAydOSzJ9hx8NaFsTT3tdxy8c9b99mb0NwmIN5hGx7XhQ
E/4pTffbm6YZ7TnPFhvXIzo9kVMQuux+RFGpLfUEQWxpney7zisClmIBfCpitVwmL5IapXebY08W
AhXrGpGr59umN366llEym3g0fYT/JT6iSo80UeTsZxavDUt4zsjZqN6p0tSNBpBrtUg3GPmBUZuU
N37lYimukydzYMuyLEC5iBPxt1OSHYesgJ+jze0OgzbJ4S32Xeqyi+Z/NFEF57nK5q0teEyapmRF
p8/PPAO7oaqIgx2r+3aO1RGlAtmQ0Vef6kZYtrMbGNfUipNd05pvSCy9DRFEDGv4KZaYX7prqJ5J
WeiIhd9rWX9HuCCzqKV5MDwSHePGgZU0OZ85jP9UTgGakH3PsG8P4xgrhuy20qYbh8p1wIgRBYXN
M0v5eV3S7hF8fox/J1yYh+KdmXdp7DO6t+bPzOppk7PhBZFJuu11WLKe7F9Q2F1Icp42elsrIo5H
on3k8kq0D5MFNrkZxQCez54IOANITQP+rH4yx3zXFB+DS8VRtdmbn0Ggy1ESXYdY5fg3hi3YT3df
2x7gIds/dlpjbyMWYns+0wZ2AYhQ5ObwyZcb6WkfWtkwBCwLAUlBIFSsoG+l9s+SIdk2UUwilbW/
iWb4a6d9F7iK6M12RJsCl/B5MiGxmOZbPiCAaKMhDg31FJM/iWKrjHJkLFX0Kqy64BhIn2u7OhmF
TWwFKcfKkj9qgwHVDwaH+8qHLrvm3wAILyKPW5MxISNd+82eoHGXU3I2MyZtOptoAu9965zwEZvy
tkAKG3sMDppQlwAtssE5RBQAFsyiS+dfmsIk9VW20aUGj69p0gKU7su9UUF3O3RoS7eG9H7tFgTN
iFUrrYYf2+uOWiSfcAcS4kqE3op7ZPTraIAoBzsFybAA2rSMYHbzm+8C6Zal/zO5jbMZ+GxvbC17
zJxqQQAQCJ8qsSkO3Wj3iMhJ13KKjWSHFTYGjvuejRVxCB6IteqxZva2zfikbSVTNSSMY3Hkm37M
DYOiRgfqanTHxpffUWZ9iRGNWjzaT2hUviKXkGKzWYLE8968uNc4ecyrJupdj7sK42pH8TIz15oi
zGDTd0YztEQ3Ea1ML8I6AaQPgR8DmE1w4/kvvTzZDFRVCrbAHGKCpuBccQd5pzoXH3mJ1Mwd2jFc
Sq3a21r/pEuSE5ZY23MKP2i2Do7ATUJe95/ZCPVVYrf0ksFItFI00lPtJ3PYdjOMT636iU3jYYLJ
yV4tZpyHVz4pPCb6RXb1elgPaqmqjd1UsPjrZeB0bh5hKXa32IxRHLNoydybr1cvWV38reOSSodZ
pSLy2/XZHVXVB3sd1vdZc9ePGWkw4B8cLcyJ0qlZjc+VcRgt+1sHw7WpNWhAnV4FQ+99/z8Zy/y3
tt3/b2019HTMTP571c9L132q/3GvPr9/2uTf7b3ostZ/+b9VP9Y/EHYYAgko9jjm7shq/kP1syp+
cOri5F0tu/9y15jiHzg00eJYDH7+aeL91/DG/IdnWYJ/ifDnf3ly/o8u6T9ZpP5lmfp3G775X0U/
um/YrCWF4wjDxfe+/vm/GcuQ0/uO6m2IVCkU9NIqLysevG9foXW71bQvXPhU4w8i8199Nh8gFxHT
5D+T4XGSCOX1HCBv794Sqd2nk31tJcp1p/YJ9+jn+G62rDt30IsXNxY3PT+keUOg25KDhnYCOxLp
pxb3xKNiSNn921vxf1FY459ercn/buglXRALn445ipeWkMD/8qv1wISGyYa4yXddtpbRnmjux5Cs
bH1TNnDaTUCy5CIBHLcf0MzsNWa7Z1uwysLK942IXJ78LIEr2sk//ZzoO8Co8qw374aTyosgSiMW
1r0C7XfuKzqInHVShcgylzH71Jmadv1P3pJuyRfEt2Pp87mHfJdbIIc4dpOHuYCG786ky7ZKkPJi
AZFg+9/eQ878qaP2JnRbv4LW0kLUiuU+99NzisIvsub6kkg4ZoYvT4kDBS2Z8/lu0n36miIKp8zx
D2yQuxO6JjpdUEO7uaZ9rTpGxQsxerFrf9asCQ6FSI6j8gnwctwreS39Ry0OLSOUfBnqd6qaLREK
5kfVaTuttMUOrUGPtEa2zE5U+pDMREXFgJGvC4wwXFemsZ9SuZyjsuMOS3x64Hp+JaL0vnFgveQy
Ge5gK2x7RuxnWaMnWkDKkrfsniZSZAPHKh5lamIBdtPbUvjiWphbMfKOdQqUXpLBLpIW2DArySjb
mRrJkoLann5GX90cLaE/UKvltXQM4B9cbKz58ZCsDGZBYu1Jxs0W9Q6K4TY9+GLQAoXUGbNPbgSo
Rf80g56/4OBK93bRvLTp6G+smSWKNY01wzMCrmfnTQiM0Am2jhieTAYCZjcQUh6AdcONVsmmOjoE
LW7RRKSbWSxfNZ/AzShmYhWWfd7KswtQms1Ux3QkqQ+CxtHEjGvY5d0Ui2c3BTLP7odYxAC/GHci
UnA/m5hyWdHGjvsG7L/1UpmpsWM++0XjGh3JfIX55y2nmYTUQm+JDhTpow/B/8jaRV0Avg6najTC
FF/Q1lAxCqZsrJgm2OeZ+cqZtOg/jPzVxUQ7vJm82D47E46rchz/FB250O3S3E2dtyc0hf5INTDs
kqMBMqYfEONaLXOQ3IP5MtXLg7tQj+jJxezQIXWyfLDYjhK1Xgc5Aqw6y8m1ae7JH7pDJhYQ8ulu
vN7ZGWyd1bLaOFxxyHG/QYYNRt7/jT0oyh5hAB1uNz52XAT0UK3dZt0w/SWGmCFp4r26NdduY9fx
rhuQ0tq+Hsyh31De19iU67z+cFJcEz7oVp2ESr3DNO7lMJ5JGovZUSJ6qSugJwUrJQfFjNRYpfla
dTSX6VI76gZI+IDEE4wR467YVPtWnwJFWtWM/FepS14C2jQeE938a+rRidgZUgyX5apZoBRJRUn7
6JAlDJITkout0opDkzXnJsvTl1nkvIKF04bedFna/qaiNuP5oX0es68FDjniPzzx2UKg1RY2A5Nc
dOR1nI/8gbXl5906+cEhzkjLM0JLWj1ITOBzOnlzRkXzEpXWW6epj7x1STPUHIz3KYAovT1ZMrpm
zfKoaWdaGkXSItMTj6EfSiiyrt54Pzn8jKMlXGfTjzadSZ3uhyR+Tsks3TJnPq3krx30LpyIF6ch
0Kt77TWOU3RCm6aLj/ycJ9Gg0BJFh9qzOtQqh7OK9mpR6monRN6IgjVBB5c8BSfGpu5W0g5N49Gw
VruzC92pkvcr/qRq7ypvJEbUmFmiWavRJDrziDFkGR2KX22EstZzmQG+9fnUJG8oVK5qUfuaLz9b
xsWJSC6y3D0oegQ8MpgB6IUtoYQzIvSenKSdbXl/cqwOm8L9o9LkVU8BZPn+7zz7P8gAGIMk5pES
8pJGTN+48t6dhdCn4iOfA0+91VWJMH+oS9wLsb3xs/4qxNqWAW42TYbvfaXd0GNn6MAwshK6wiLf
Sr+E8T4p913D1+GN1r0bM/rUBRkATovdY5lxj5r+nRiqJzagt3pmLj5EOPtUa3x7AxxRL31DSAa9
bmAc4UfYLEwGWwE9sAXVwF2eREt5P0Dtr5PMB3JJuM9CjuUCnzF0iEvKEnHQ7fRtJOd022vDU2Xh
gLUb7aFfOkyioIZJufgQtfozNSsS2tUERi2AUIrjxfBiekUivrYxO+ctvPKTM0LkM+Bk7PuFyw+l
SgMCoqP49iMw511J61wuYZ8tj0sN8jfToDphhAoSyf6yQFWQd/TnDZ9q0U4P9Nn0piS+RWWbrxks
HQvjpt/ZLQLfquByP0NnaHdMZyi8m79YDp0tAmFnPzQgmmhc9nEDm7ohw/hprG8iYUyZrigdpod7
h92o0AebxkudphFojsvVwIHT0ysoScwDShl/vsN+S+s0fPBL9tfcz8nywUUatrrG5MrMvyZGmsxP
vLdZR3FasWgZqv4dqy59satumhOdMjOSX3b7Ry/UVU+hTqWqwf3TZX8mByNM65Cr6gHv1Ub44GU7
nLAkPFgFAi2r4y1sSbZhSW3j8UcafPnnfzxkL2kusj1S4aPju4hhe34OvQQS6yumkUjPVsYXUduT
Z7ZBk2rQN1uNUVQb2laxMCRT7Y7tMa4/hfewbScVFMX6gPl3zUC/68XVXyPOOIXT/r6arHKTwMxE
+kIAlEvCna54e31omfxKGxw6LJVdptOchVUPn4uhQNtbPsUBgrl89F9FxBae9M/AMvAw5sWNRWO0
I7KMC9GZzQDxNiSSRWBAm6vD6GpvNXv6MWmKR3Tmn/TH1GIstvSq3c0uKbGtO0R3UPAubNcPyQIt
N++1+iIqqw/swiTghP3RNp4kRAWv1OBlRA/1kLo4C2FPFXbXAuManuzZe07Gfjd2ZgHab0alZPu/
yYh2W/eyp2YgsAD1ofTBaMcpIwhGNKRFMIBaINTutE/iRobTwrSuXLTqnwuRw4phnjFj7dMxf8xF
/27Mc8YZNCKqj8tb288hiJ3lvpaMOiD5UbyN1nAA7TDufb9/GTIYwbGFgEKa5r6ZnpuB5s8xWwQ9
3TmRDBrk4IbxuMDvEsODY9b9TkwW5OUKVMN4zETtojre1H087o2e+tvLDReTyZpsooiTUl0gpSlC
razxoc3484ro6Jjabh7R3Y3wTgNyefjoNqFny/JFcclgK/krV54rzvtiF49i29rlO3vBJziNDGDN
mAVkmazdcRMONi+5M+XQeUut3KfiD847gph7YPj5+IVc0dlyavcBwd5xWJu+8cTs8MGzBtY2Mn8Y
tMG8xfHyojN5vu/9jIqoYNgnC0PusFrtCgRBKgePMqby5kjz2uEgILOAmkYfwsEtVkwF6cFRpKCI
s1vxvASIG5qJyDb23kiXIPpdv4z+Dh3WF6sZdalccelriC1Z3l3nNosvFpjRO5+EMWtM7uyy5Tdp
B5ZCjg29DP5LQhDtMRrp9CVcvv2M0mnX6mrcMQMxAoyIHmu2UYT/zLpJlOed4eOezG548xGEMtPJ
KYAsDJFbl50S4VbhlLooxVT8zFQp7CX0EWUNjwKz32OMf3Mje4XckR04Mt+KjWYEITGTH6XrIPeO
3eaG7zbBAmnFD2UGmWfIhhKSOR+dbDJ+JCmVyLsIVgWURtYc2nhA5oRa1SQxTFUyXRd+sEPpsX6e
y2Le/OsPNMEJNGb+UZ+19uhxSi9lvUOCqj2aCFU3oBQ6Mi6b5ZxPkO79rNOwXukV9JflJZ0ZquSL
/cyBaN+yYaqQqkQPOC3VIwq/ZAucuiEugo2Wh0gaEsJ9Y7nWM4ZdyjuJd0qX04ftGadBd/+U1lAe
YfCbF8N/NBW5FNN4mQbFqreYm01NdCl+xBHnQfJIif7pLmDSoKF4SYxjOfW+lEe1Z2N7aRH1TMI4
La37E6czJQwDLVI8OJYTErYY1vsFL2KXESZOoBZ+k34Xg34rXfPP4tgPzH9GjBheH1gaZZZOJ42c
aJM6Tymsi20H4WDWgd24lcCpXN8QTY2kCK2uMJ24oy5+ST7aazQeNDGFuJRGsJd3PcRxTYMbkBWH
0jKJJZrbZxJZgXJWG5H5nBmOr7OsU6CAp7CpcLLEVcSGin3lOCFGQz2MAj97i13zsJguuBeV/XWj
+m4yo71vZ7zhM5RioypPY66QTyTWG7Oyve+JDzvWrgkI2Pt2dRgMjNnaCgIvwQF3o+vITdygYW6o
wo4dNskceG2rJH7zkYzcpvIIVC2kCkk2IXsAE/8t78UWlH8TQmu0mTmUj1merENhQdeodZTwfAi3
Bks6jKzLrynreF/ki4VP1Mx2msi/qv6tyZL2kq0yO71hXw9TUTbl3ncboofYCuwMsMy8W0Uw09SU
c8/fGfo7ntNR9WnI1JM6isuB1Jx6oxrM3qunFK2dTu54MdnUKRCPYjJNn5iGO2vgAWbAPrPuYxeu
dhqlt1G2L7gC2EqNyNAd+140Q3zI2a2d8TDXJ9/50IVhjZfFFKv3evHgZY3mwa1nK/A8BHVxnHyC
vRxd71S0ydUFLLpRmDMOWb2wgwidcvAJtsjvdDbgImMuzkm/7arB2Wc/o4H2gCzXKGHX1S7k0Dmd
RmuCu71qhq1bRd85pnaoG8Zh6ZefRXQv0rc+hQuq0/syre4vFpuUkWr3ZBI/uoH2oW8KKFupz4ih
ydDjRSWpZAiGEb9eGtPaZV7yjHUrC0yje7D9ERp8oTZjHKl9bGi4bJTzMNvDbkTIh76CDkmO6mEh
Vi6QJeHYiHzQIzQTwrooL29eQqfnRHMd5j72JcjlXj3v3KRQWxIhiVvwf/o1m6bGmR3A1QWNjN75
gMz6AOFoG7myCTnJOwTdpbuNWgQUeQHaqka8OOTdX3o7tqhGN+/4dsTcZ4a/n2oKlyx1WmD+01tt
NezTHjQME1v2ETqzfBIVK4MDh2luAKqZYFDMRaiV7Bj7WASeAUPOmYn5pi8r++p5VsDLiIFNz78G
pR8zwzqU+Wwf88Z6L1ElFDSkfPwIBEF8kGISvLNYus6TgqXG9mWQ22FYDn6RDoQV9Hd+BOi9WfRd
MzZv8HBPfrtWWrO49ush1kXde4dMdFMlEiivHr9G/m9DzCver4Ki3QHYkUJXsBvnI/XmpzkikHXK
cSSPjo3mZxW/8PE2mKChhmSfZoEVd9VyVvNAi5hfe2nvCJnBhwrEw2PJwwMSbX3itS1N7bCQ0dA5
0B9IYjDjikWPNiE39p5jq+gvWQsXO4H5nk498BrT0AiofyJTG5loRf9Da3KhrNVLI3Qt1vbamtPq
1Cf0ArsoV4qomZH4yZgVvpp0IN8J7uAYNZEbk2ww1PQbrmWUwYJZg9oKu49kgxyTR+2PqRO6Wnsl
gPY66x0JD3lzb2PoAM9feEwfuH0FgTvnrmapVOlFdOfCawvM+ZGseP2hKRzKrah+TCbiNvzyLxAe
7QLh2dvq1vK8dELtVAcVrHGdD6nhSDIMBOyWj2N4KTA3sC7mBdcPgscT1UKxhE0uMP+z+OgaL/D0
BOt1pY7ro46jPzsoNlmMgdB7+K6enSuXZJp2bJ5at/+lWi74XDXqKYqjrVM1at0fE87jnLgS3bMm
vVd7nNv9rMghqAqbpThFZ22My3YZ/Ac+GsA9XHs5t3prHhsiBh3lXdGh86TKBazBBLBIkgLGt9fN
+qUkPJmlYwvueN0HE0W1qSx83HFVIjAaf/nUF8eqMSPMA80GXjBLDItYldl9Wqr8b2LiEmgEAwq3
yr8xCLaPhjF/il6Il9zRaqx7LY1Aky03i192m6olDxPlWFsu088i6bqLLqwDd3pzbKDeY3sSGvFa
9T1ghPkutt4Kn5RdjhS6iDFHwlDq8yFzIWWUQqGQMptHSpR71frToUBM/2CPC4slhFkIXA1OWpUf
TD+7FdPshXFKeGEBEKP3qodZ0aF7afo0junFWgjqAH8OO1oz8kBT0Ery8bnM7pO2TA5EBj2Rr3Gt
WtIOCMTd2QSAMUMZCsar1cvA3wmXFAMXDJOPFvzhD3PEEPmWd9Zz7vl2yl7GGZPcJg35dlQyCAUC
IrXMY1VQgS/51GyZ8CLuQQOid35oAdzaqYq1nVcYr6zpiVJaea4rIWHKE27D1r1DqOdtxpwtqNTk
siFwGwWfiSxNOc8xI+2AYEb8nTpEGwd3YVOwdmolU5R+rvepm+5jv7x4hXWue11u0dw3W8FsbzOV
8esMAG5TKP6tl+OXwcGly+hUk0x19v3mOuTuO7ly+9QiiyZ1djKu7sheOiu9f9QpBHPargkRtl8c
Jh3EYt/cx1wsrTbstEVgwwKbbFk+B3czMdEq/yIOOCEKxM5mZIe6QRnZ1/kZxOKjGu7JgsalN0kq
lvKHAmkzsfnbzMzHYQIyeu7pOXhTBI9V3d3jkUgR8ZWfeZo/00crTk+qg1pdU+72NVJ96y2W5Bs0
qKUQiZPAtuePMdQz+w4G++Dk1QcfTnQGCNhS2Fgaah2wNxeHgx3n153VukVA0QwTNEWXE5t+HE4O
57TvRTuDfg8G2JTaePax8pX+MQcHuzEnLqR1JTC5/Quv8R0trccXoGQ2Znblo+ZdZ5YNEwYjk7TZ
eoKUU48IOCEOsQmoXtHNP5N2oW/c7myUElORX4FZ7Kjz9B5Sv/ad9faPo9R5Yj9ctaiOOILzdiTW
ROxxohG95PTxXirrazReWwcT08Drs5SnbsYjkDx3hcsa2dNDu+McHkrr2q8OyT14qilDoeb1j+hn
9Y5oKasj/bT08FmVNFYxWciOwSSOyedvK2YkVLYbePUrfPH3xvfeBkmsk2mYgUtHGDSdeOB0e25R
K3UWnr5O3aM79ihoAWSk9TCghovozsmA89dbt9Hr72jxym0/GqeOkjFMO8JxKVD7djtX453RZje/
ruBASAQPQtyiJH1t4GusuA2iHfG/IERSG0sw4h+K6Sn3rL8Z4eVp7V+6Tr7hSGPUWV9c5Z97Q/1g
IflGPVtt6wbGlB+9uYhlkma415Lxp2maK1fPL3QIdu0MT8bqIhev2i0+qa50c3ueQuYnVUhznW9M
H7smap87u6iZck79odDqVxHbPHyallKsFA7jSRwWqzHFjoxtKZZHhdX9HKnViRu7gZY7KcxJ1Ir1
UptY5ZgHm7b+3uck2XcGxaBNCKJeu/aWlhy8a6d2gqK0Zm2N/GJEi9Fjy6muqc3jZDaDtW3QSmvu
R9v1I8QknTCxptli/cKUgyUmLErnTz9SvthedmxX4qXsphOGeI5Jqe38TIM512rGMUpmhhppGzpz
95YKnaq8aO2tkeVhw2O60EGu7cp73ykrxHXD8METZdj407BDcEJsJslSoEBkBJRDe8zKhlSR/K3u
GK3qMxmhE32Hrpn6KWlnC8MnMVxxLwJmYTIYM2SBfknJYbjIPX3KLK2PrZOUUuz1PteOo82R4bb5
yROE+kxoPQorwvtZxNYOQEB/Gpfl2EQ64DLEawSfQdFr67OpteVHlS9PyByzbE3ZJOeZic/Q7TRL
a4gA1CgVS3yr5qemuyljBpCYvQnjXXfHE2fWu28euyjVw5gQo40U+Q9ZTueupDG030gJJ82dthpL
x3Tua/3VUmD40XTxDsv2ALiK+UeDMyQFWqLgn0WjDABn+Vu9T/Mzo53bolvmQUYTYwaCxRj62H9q
NFu4uMZPwu2PuF25aibk4joa0nn8QrG/Uc78VU3LsLe0/GRgLQpSJekeoqUMSU3/sQfvEHtoMXxx
wzE3beXsRpywrkELJ58I4vuuW4MruhZ3yUTSST7hWFzKQkfVvB6nlVfuK4PJSEJGM9ZsOLIAaF8J
0PodyulMW+9cqyzZObPF1DD3SJUc+EElBcAOmDnlBXYp0DTFyeuy7N6r00+X1Oh+1WxrOMePiZE+
LZ1BhoY+N6eR8aA9eopLCcWGrkUXY6ifgbMLPGNevvcQoztRjBA6jYptklTv0drpwF9FK6PmH26I
G4Mk5MK4frZL35Sk/nEsUCzo2sh8kaczGFoyo7Q+D6GeZbCFpXdaBIPPFISRmLRVoKvEviHRcKMv
DSnfWXvX5b25J0U3F4W8wT3+imFM0VAmd934jeTbe83HB8aoYmREzWBtDOWwHB1io/D0VifHJAes
aaxPWDwMySk+DnjdTojn5L0lst8k0t+rInNCOjK0rZIKSPQEuuZmvvtLs0BelM/8WIpdQWAFFz7R
GGOnTwdF1DJozeUIhsEiuRTNi1W1ZAsN/Y4MrjShzp/cdL55HMPESpYflN7OiTi05nkYXHopuLCA
MZF9WxHBNYwGrkUVD9eWPh9+bOmHZM6vgMfulmCHmpeqeIpq2AbQoPtwSiTD5qXaDzmwYTfxfp2O
k9fwXv1U+seewvHYS3VPw3mfg2ACKjI1ewpyyaQEt+kdsZ/ZvevSwTQ9qzw+LPAsKwtbdFb+9XuZ
ncval8Dz/JNLlcdwrXvMo6nbFppJveCEPVtLFFR/07ZwzktEoGba+xw1EcL/QtdtlEyMTKMce8EU
qXBekldb1kY4l/M3EjQC6DnLT5LWmoIL9LS/Cgib1Y3AxRJk3vgjIJgTakXGeBzRBNjULxFzqcCz
WN7ZKqNcaEihxCZQrTp2MSZuSJrNGDTjugRe92EN0TBBUVXDKUXwR4wzARKsiJcHrxop7QmsgOqJ
JT9L87Al224PExIPRmSFywg322Bm1BHHhqAc1iLEAuYobh0irUAH7iq1x4cmw8pqbZ4oK98Rou1s
xCdWErATFY8pWRBm3C+shuollB3lZiJulgn7iFaMaaZJqlMPJSMsy+cCYGRWxN0l8oncUQgSNjlr
wWGFqlb58AA9sHvMJFBE4g6fMZ2KY49HAeMGB3Ji6C8maSMRXAOCg+wbxsCHoR7YaOvi1Xdyfx/x
BT23GAEAYIbPYXeXhXrPFnlt8cm+TPjNPVP2TyrNopNedGxVcDLjedFes4oqvEPmGXTclO9OXbAB
JthVR8qx11AhPzpG7J0t236pHZt6fHmLXHCknnOzJvldgMMBkPYw40Fy+4jZpX2zKRECYZkP/P8q
ElyMM3JA1BbQxJS3reF8CYMXva7rdmsw1Z386NFu/Psx2muD9Y7yco9LG1mh37xbFv6C3vS+k1JB
F3PGk9Jm3DO2e/Q42TeT5hEv076n6XfU159p/ItJqtqvjHVLuTdtnt/HKtTRv5JRjU6DN//NsP3H
DJI+ZzjS95Qm09QfvIFs26Q5i6pH+qA8AGq1PKdQFhIz/fUW+e6zBafD+VVL8mtywETscjfVnH20
LWWx+65nzv4XQCJCN/62SIWH2UH86tl0FFN+cp3505fOMTcbVEW6d6MBeh6JrVO+cTTS4tJ209P0
p61Lyc29YKpX94Z0MECkkG2KD5MdOWJdOB0kDxFNtaY9p38tb7wHHoOrGcXE4B2plOcQue/OQhR3
hrar42pe1BVfeXL/P4k6j+ZIlXWL/iIi8GZaFOVLqpKXJoR0pE48JCT217/FnbzB7Yhz4xh1A5mf
2XvtoGXGpD2wqTJ/2PJe2ULYb/Gc/YOHQmWTURsN0sEZPyIOdhqQ51qGbEDOGC0EO080Ps+4z2Fd
O9nXQF8cxrFwtzq4snCqvPYRt7xxMaYlqgy34v8CMkg/3D0yoVDB7DHA9ZdziVNoSuVPlmfyDajX
bVw+nW7V3WYzFNoUvUMz4o6ejGrbu3b63NhGzNbP7LbFmiEp7aa4inSsDgSi/uhFMWNtz2HhioFQ
Ri0nr864lI7XvRicPBsDDEyoQAZtM4JogAu2tHnBvDG1XCNVUekRJHV75wr/W5hrEK3hnia8Kdcc
HTLNIDOGCR4GvNYkJOAGp3ueOacEFPICioD8pHanWgaQud0cFCKCvQGnLpxJvjm5CQ4mMfiPy2iL
fe+OIN1XW68ECGGyRhVMRrat6y8HchsfCIxsWDpSheKj2nUx2WW6+sLX/F+blETalSo71wNa3zKN
tzaDw6chs9/EePX6vj0BWWj3puJxBU1yLL2OH4vze4uFMt4MerzjddWvKUbByBDyJL0k1GgpvqWx
ddckVG/AsjHgtWAKvFDqlSx87HLEjGLRmcqCvVvJyYURzbkqt8xBg0oU9EV2cEs45tmUfrjNmrYE
qSnRkdQsHp9cg0OXFFKcSuIjLQ1xEE5OJn3uPPoZxwgoPOYK9MkDCmbM959mPKERmv3knOt2t9PM
S7AqXaYlXYhO1J+5axDQVEQugO/INi4C9uMIoWnbL2Q5s3HfY0U2Tj2IkV3s2jckF+o8zDbuItx8
smJUHxiLESU0ckdzwRhBa4ZmtFcc9q1RbolLyFhFBfEDOgXjOpHT1KkQ4tHyCaKCOsIA7UoxUR0n
k14QVgtTT0qVInDni5n4bJNny3vzY5aziWxicjUpheF1f02KMXg/LH9DNt/VkJ9ytg+XPlDJS+cP
CVWml+/dlFVRBnJYJjMykjTdDiNyZSncn37kn2/btVjDq/G/XxZ3Yt1Y3NPZfyV0CqB3yuzDnwFU
4jxhffU6Osnq5y9ORu9vZ0TsjOi3TlY020KK1TgSmJgivEfQQHila+oQOJCHIgcUmTOMG3pt+mSa
QL+xWlm8lXPkBP3zLJ2L5VRbkGDTJzlvdjTb/woaV89sEWAYX/FkuW+ja7ETtI4YedBMB8kfFyxp
oqyTpAfW2CnCbKBAYe8LJ+4J1TTSoaH+BRLCyEYGfPfAX0lWZW6QA9xNGaotxxi5zW5pLVKF4zEO
/aS9c6N1V2gm9MJIqkjMFteBNePJ7tVH2RCfqa2CQs9vXhqbaC4JwYfpCvEkqkG4LI9aBZ+aPIlk
ZwKpyjXffEy09GwWyCP6FDh0Pc3WPjcv9uD/aaxSW43UjolGFGVActcRXrG8RIOU1T3XW/mDv+cO
XBu7HeOyy1ScHHy+fpU5Fz8Z7kPTncEYfJgD3tuySg68MT7wKjVuuK7Y1jr2ffSDk02JyWYEX5Pd
1dumgNOkZgHcRQUPMvXORomVKDHYIXIhgIgxWEOhV/NMFsUkdIh17UvOpFc+Or3NkiTzWDzMJy6B
GoBS8lclat+QGbexEl4hdiY6C5zQSEMnyX+6Al6cvWgQIRscYxgcbOQ7Gq2SW2CO6LGq6boMMV0U
NCqE2/kajQPIsrAheH3XN8Mj7qGG27XF2DXyDcH3+Z7s3SSb96QxUTA61q7Q7RmbKLvIHlZg2LZE
Bucu2ymnIFeeHxuDRnVfCv8/mQ1v2Pug4C17ttfBfhk5X3j9KAFmRBStMXxJI5ujWOBbBpPnUfMi
4Mq4tzQTnmzayntQQmK1PcE2BLC2Bf9+g5CR+hCEVdRTY40VcPj0Y0jKS2ucJymfm3FeKB0ZPWS0
hGWvQVkobtrJmcso7umJCcaRG1szvj29frea76Lme3XLbNda5FPWEpuSNbK0Gj4APekhTszdqOPx
S1pBILr4NK4jWsm4aXnERvU8WqCfh9pCa6nIl5mNZ0cH4lLaAP6af8C/sIK2pISxu8NyLP2NUbUF
hHVullRwqeXec6Nnn7gy8jDYI6BhK9W0/9TY/INri+ECTYearXprIOjc95P9NnaYywKzbyKdQVA5
UzRXgN73xazvoFxhqVQ4GVL3i4XcP4vFxIas7JZAbu9HeCWbMv2hWIZT75CT3PQaKTNsmhlZ0DAs
y3ObMXkZ6jlk2fKzJMw2ZNJR47OTq1wWuJqg0pLNSLSuHhDZaxBPEHx09LvLCgQMBOLKoc+fMOp8
1DqzQIjYdQjXO9GfvcV3GUoGy14m2rs5Zy8YJZRFFBEDBoS8rvgeG76afpiPbv6S19MH8lpzx/u2
zWPsTSMgjT4YjK2OGANIRkQyLIViv7gYNVz3gy1vxnz4kR90q4mAEnfB5yKa/2bh55GPXT2fI2Rs
XPJuhZZ56t6B2+1y1Q/nYJijDHdfOZv4VZV9UQlJcuh1Z2d54PMgrTKaMfg5NqpAljFyX3rqvUt4
lc1zNxvLD8/yVXNS9dB3zk/JTPWYrri9RQUhe2drOyDrxkXYbnNBkrClqGMK74HBNN25HILHFQGZ
sw43y3q+VzFbSQgqKGBi8iKE2tGlXrq4uJaFC9fCrfgipzu8l2krVt9eC5FF659yNweylRGYNszi
5kFY0tP2hVXGPwbx2B0ZB1xQ8zqyhdu4QDbH1SF3/qSiXKARyuP02jv+vynpiCgI7to4s65sittC
SYzuukYHRpDUyRjI+fRsJvUUyMrALJ4XrL2WVeNp3fJxeR3FsImJcrD8Otv2jP+BoixbPnlj1TGc
rNSJLG2NhVQF3tXG/G9EzVMIV9wn7NV5Ax3bFP09091bAbmW1Hvmo9mIJ3LghkzB4zeWzaypOHU2
Jj7FjgMJqcEXBVmX4vNC4k3W/ksamqlcmDJKUOtRcSSHsh/CfMlgN8IQ71NS7j35PTnDo12efRZv
ocnMAbbXim0TJSBBjhb2O5AE0DF6KDEIWLiK38GqfzvZZY9ukvx6qjmjxxs2xBN++q3/MuIG2mpz
/ijTcT4LxmkpQL7cy5BJV4fcMpw9+5knY2H75kzpRQxkWFN0ztT4CJEcAhhaxqLkm9SUnRYWKj5s
B30kADGQmO3yTr7pT5LdtMB4mU2xbJyYk2peVdpOcSkYY/YConrQ/6/nyTYdl6NbJsOuF7Im/6j9
S1ARMih/FPNAPHGmHwCtfEmX8HkJgsVmUDvM+a0eMc+j09xldoZzX41IZBnUR7n1FiuS6HsUO50r
GWV1GLPVyPZ56PWLbsZH3as+EmG3vNFWQ0FRAhcifNZPp9MwBB9DHi3c+1gonGXfTCdrETw529oC
AXC3Ksnf7RTnVl1h9gus0G9mPqaxi6w57jaK9aJf5d5ultAxWMCE1cq76nBa8nfjn42/kOx0iC22
/mQ/atgRN7OqH8maxlp3swWnH/+OayOResLIoXNQ6iUnaH7bNuZL0b4Gndr6ATQfJd6sPJhOZWF5
W9EhAhdlWz3GY3ajzl29UpP1bnds71jYt027kpJYOPd6pZ9a2TylVjxffUdFfdl131Wvo/pxSTXy
OWpIa2rnHRhGnlJtssy2G/DIZUDWs115Z8+fpy1lB9v5VdfiucxdiaaymYIk/Rd70gMBywds/slJ
KEIq9IR0tLjNWX5DqQr7ujaRy3Hl2qZ7kpWDUFcq3I5WNZ7tzn7rSPEOYWIaz1b7RY4yfX3AmRC0
JAxARGl27FPQ/jbJ3a1q7+Aay74DDXbuqsU89ykeQSyIF2s8FXaqXWsQrilCiK3dIMdEaQR8G8gs
DotaXJhGfSHxWV4G0EsbxyB3BR5bujNduA201fJhiM0jriI6rLJRDK4SfzcOJc6eqc0uyuNiScvC
3uo6Zcqs2Z+tyuPLSpbtYmNB2tAMT0tGjer7U9QSWxOKwnEvaDBp382E8DsWiXvmHN0hcVvjmXYB
rWP1Dz4m3BQaZBJeD7C6jfs4IhU3MM+FUqsuUGzqIw8ouZZNzUuri9NS9k9Wn8gDPiKSbJhMCLCP
uF+QE+AhSM+101z9AMpnib+DDJ2RWTJ+6Cj+yP1nlQBnQQ0xsrTm0gQG48x8Cr2xSTi8d271XM1V
wAyP6nthki3QIRNQtgus6d1pLeRsW0rYBy8uP62J7mxR6p9vIeLR/xVxcmp7TAGTx8eScN/um6C6
ohtCo2yTFqNjruiK5JwaJ15PFh8pPcaEzH+j+v6D/jP0tYaKUrbXXBP/XMu/TD5g/0FwAXpTgbTP
tF87++IhcPI66jQnJ5HXHPUfmJtE147mQ4oWFTcEkbMeLBnvE4hLH8L2/Mk74+SSxM4ypz/nPvgq
zMD4pIs+csbqqw7pfZgYRcrB8BO/AX45NbGEX6YctHJckITe+P+Jzr/CzT0WatlOBoYLY/l2+2DX
1M2f3jCGaFqLHWia7/vZNsLKIZHD70UagQgjZBh+Fr6a0M3y4AgSsoPEyXZAkRBAaaTBZQ7KhduT
Vhr0/rCcnRYTbld0DQPD7g+GGfEyg7DpWMYyihSm2WtvkLg3JsUviy4rdo8ExTHACaxT4PQDLsyM
8WWa+FHnx1f8ndjHLAJRysG8DpCOdnxtcwSbLOpkarwQsa0I6+1S5Hkg9vytpekvZgO+wzIy5CWG
ODHbTLZ52+hb0zfRwDVOTySU9pKPlbiQx4m4b+GcS4lxPuDapFWhyYfh3WAbXqydO/nvUnd+3VVr
oZykPcKAjNoWmweZFGhd7V+vadxPxwDEnzSonhtBiVEG3qevtOJkevjde8BjSPCsx2nyfnVbT7aj
av4DuTLe4Ib9JWIQe0igiCb1HJ7DsZMyvTPj2ecqMK5aIgw2NAoBqjdWkAWM93ReK4OzPVXZQ6V1
1cOoddoVkTXmGHn1bbZOenNmlptdpStaPsuUL4h46sF1T0BHGpDR1mpSpStrmfjX3nhJDUOFbjd8
WIw5Oy2/T47+OuYWoyVNsEHMOUkQVxwdOBlz8eD53qGsxOtQPXZzvINUQKsGBWeDmVDpODASwlk8
X45k47AdxGr7KmIK7oRyEGwqGlanOK0p16LyeaUm92awUmFTwpfteGd0mKEzpyyFm/RFjBha5Bi8
CwRtZIj/R0VV7kwteFYI/sOJARMXeUq4dztEgHOu46CcQ9XQmPYLnDYvDQ4sHZ8WIb5yKRPGCijp
ZrwpiYatqe6Z82TynzAGnAAeSxuJ04lNCo4P9rM2UfdyTEg6cRnFow88eLJ+MEt06Dg3zsXd8OOK
wTf2D4gma4Q2djBA4VvHIFOddtQK4jfHdfxtHMgqpBDzmZOFlo4rwqhJMJTSP+MAtpnUeA0CUKwP
ayS3AxFI1O9a7OPAgyNwqBj+rCVuqLS/OSbjSuC+48BAviJh0vhpjbRr2JY2JJ5Zrb8M7J+7hB8H
l2AI0HoNaaBL7FK0Pu5QcqlkfjiOGM5Xt16kJjSpTlB9dyP8lLFCrCT8Um0a1b4mC676IHXIGkfi
jzZS7Iax+ByxvCPv43fJMOLL01A4NAvkpMXbaYEOe6ReIylfiFrAaFQYt9mljFI4FBbWOHCa6Ak2
igzofS+Kn3T+xd5Sh6OkLhz7BLkcPIjEOarSSsAd2X9G314x1gEfz0v2J6N4IrnIP0hDnoYJXWW6
G5jtM+UL1JqxtQYsmHfPBgs5xU3EOUaZOhkczP2CflXMxE5VPCDgxLucoWfAznEv++bTNXjjKM/+
8Pd/2fZIOZGLVxRRCKbwHRKaiHg4QZyfL81p/R/7FWxQLuvMlo1hPSKIFVdfYBiPNbqHnp+BvYW2
m7KHKcE7y2mptkgDSRYlKzxtg/zYgjEPGTeFaTHBX+7YXklv1Vra3hMdyHfh88+LctxSQTJTp1qp
FfouSxZb8JI+uVndphhJyRysZ1h/JywxZ2M2v3sCYPp1DumfzCxFDD5Zh94s9U2X93eDNpXJIfmn
9oGvKoSTuTO4vhQXYKcB3eY3D1UxnuyoRpei28t5VN6xNd+IracOs1mp6Brcr7QwD3l2cpbqv5kU
m+sU69mVAQU3K+YIqPY3q1sHhnNNqNjEsp5abmv1+DerGUmqAiHHAkYnANib1yGaQyQojPANkWa6
TmZXalKLlAyae/ddTUHE5nfXuH6xoYo7zDby5gqRL+K9taQ2n9BzWhu9467wqAzTdO/YQkfEln4h
pnkK6p4GDEQP+4sq1HrTilzUX5uWeF/VLmGmzyXBaIQm1Uz8/TsG7bDV8gqSXIfI0Xf2qoKA5VXP
iaZ+PcnCr27v1hpvqzyJXqz+Sicgjww8kG1WjCWWfodc3L7WsdTCRkpzOzUZVVAxgmPuzB+r5g+v
lj9ebMRHkcxhOzKrVQNvSp80vO7yUrTNuynGJ0fnSpmIiBKBfvfrdk3kCc1yeTJqxpMpOxQl6euM
Bq2uXrx4g4X/jujibVfqkT42gPZRjDCoq6NCztpGyQbeSefv0enD2XMTpP+2UE/ayshsDX05DJLF
4SyLU1r6Ygc43Ql9r0TgMehv3eJfxsL8VRTDO81aTWmieyE87z2R5glj36lqXcjBxvtK546rKpKx
e0pH8zlnaZ6JhoaseHMpT6z4I0ma7liAt2MjgQYFoEVBIxOm+vAicU2C435KSvE1r3hBtrtP6MBf
iGOLXHv6jas+So3ghLgl2KKgZYWkDSeDVWQsLGaBI3e5udyRFv0UhYoaJj587925arHeuEwIy2X1
8poVf5a5c7LL/hbwtPdsxumn9C4IDXfxTqxhz5ig8lNvjVm42AxNTPLitm6NXMiTc7brpZ7uNVOb
wNG7J5Wo4pbWTTS5ztc0FN4Jghdk69WdFjQEHYsBYUk1TxfYUA21flrsDEs7lcodIefViBm/pJ3c
G4VqLlhOvibvEiZVbLMatVJtGxftH/4WPClEh5m64jnXzLom2e7LBhzx7M1kFBWvg2lvH0Byzc8k
suJzKhAFkSxjxiixZuLPivPcV8UukExYy5VA1HNnbRp8VUuN4a2ez6ka61Aa3i6w1+AKuw5wgWuv
pAYkm8r8yjrtSZbme+bxJmTFhOCD0zbox+0ysd7yfNA+Xhm5Y53s0tr5TAntQimHkjBLckb9tbPz
PDS0LEiY1mUcQV27NZ3EO8IjAR614HbR221HRRnKjCotyYf3Zq23VTMilaatdhjAIiOL46vNxyVb
csJytGA7SLi+nkmow0N8MHXvOXaSY78UIL6Y4OaG00ZCO8VJT0sy8PGVOM2wAMrLAlngNCfjkVRD
ogfj5pHczWyfLJzpQXIybJHvR5QbWyaEV6lkEOkzCmmySVxiBhTtJjQXroICcyR5PH0+MB8I0iwa
rdpi4ZWoo+21FCbryVNjJbHobhrHNvd+Vdb7VrcOeaEoKpnvRUgk/0pQ26l+Zxj8yMeiXWBrHg2l
jKOhoZRrFMAgCH3/ceJll1GM37OKk10ytgQtNVYetdqIxq8a9ZMnkX2WwjxWKIoOY8sgCpbfJdDG
G7IO17NnRJ0mM25NkMUugT2lpQU1aKhTwk+YTdqGclHLu8ul7PE6r+8FOsHhNOkaB7VX/RvV3J58
UiuUCbogdVcHt0v4s9u+y6rDlFf8F3SYDOWknrVe/9NgAu042n+MeMBpyjjdnKQBd60ihgNZ0/Yi
vGS8N7YTAtXiIciLA6F3I5qJcfCMijdD3szBxugex1aLkRPnWSeYAPeNp4c4mE/95JV7sRjHUbWP
BmOno7v4ryKddplWxnujdYkmsy/o3seHjK4tgIoQU62kZNh8KjD2B6ddaixaxE1Pqf7cUehs0acz
L6GA35QOELX6kYQxCHokg4aUfj7iSPch5eCN9L77cN3hR0/UM9W/fmir58YsIwYf5W5AILtJkA6Y
5VigR8HK1ZtxD1kJKUgdX3RneEVVox75dz7ldkg04iZFL0bqFALZFBhcMi1w1ejX+J7QB47MJQJD
ImjRKQ4nyiUtu/vwvd2FLYRDRNc0OFX4Pevtr2UsH1aQPMaprA8uMW+bybK+GU+gT5dN8rQqQhJY
UQCyhrOMdda46FoiZr8Hb9GYsyTpi1Pye+0n/21BxcNbbt78AIX8KO+gOSknJW1l5jaS1jj+XQKe
vFP/sXxoIyke+gVFVlDMw7ZZUL6z3nygckf5N9PUD8Iajg2BYhvPfWe38DVYGfj0vEK5Lje5zsrQ
KlR1mg3zy/Eni7eNpW+Vpd7GWwhBdcf5ycnG7AFwc6dcRuxiCUJhdk2Uwp8PU67UHSGneFA071wI
5HEGWeLGkLLI9PTV+qX4g+TutlkmIEBspozyaWQp0jN/g3U2eK9cdeQCzgVKJqM5V5gHjnm2zhIa
DrfMme0zHlL4ALW42xOwDM6rh4nB+66QKHWcWYIQzP1D3lSodXz9C7uSfMwKLTLyyf4R7O4JKri3
oLoB1M5X+HIa5smKrVGWHaDh/qvl8wza1UFs4McoL133v3FpyELV/T+s0vbWdPt3vS9uMleflbxM
ChHi3Rh1PggURKSt9Waqg3MNfhzH/5Jz5SFT4k1kv55wVFPVsaSz8e53D3KKumZVZvj2Ga/z12Te
4tTxHqrCGjdm54UwLn48ZGns4Fz6lfK17C+9m6AYB3iwsjJ3EP+e7JiMtGLmnskzlrUu+LRDTSPt
jUb8bc3kXnIMcsms0xi3ecZLcJ4JG297Tn9pQr6VrE72o0804NIsKqxa8y/X2c50sKk25bD414md
e5IzAhiQPLAZRITqW+7dyFvyFKC2v9alc+vqrjz1rpNcE3YKtOPZc2EBOUNcrB2QprfrTr1jlTbP
27QX1sm1y3zLtnbapZm7+k3m/yzyts7dWP2rl9EEzTule4veMdS4l1JKcnCmPoq/4nsA4QcrE+Aq
2VZNSPG487FKkW6RH7LUPuMfuOUDDVjeqCKazc+5HI62jUF7cRuPx5ne/MHZdRbad7dthqjW3YPt
Of6xzZ/ITOhJgzN6sDfuXk7aSZ+SOuyJXAmxQfGjLDE6DUZujjB+fBzQ0VSbGQPhdJ0DfZiFN10x
t5kVxg6aTdIbCU5y73lKcnta0L6axFqRMrAHEB3vZ69zNn1shCNoASpm75a6eCoMy7u2TFy8FOMc
N8PGT6z6DKbzMbGb7jKNRf5syukT4CSufBPWzJYECcg0mdetgqhimyEamNj5bITd6cfF8N/Gqbwb
HiLXKXu3BtyiOakdRfxU9AqYCLDayjGNvW2qRy2p/gX0YjsGfLNpn8us1sFJWPJQjd1HobswNXr7
YmkIhqgBzAg8DvmbrXoi77k/to9TKpYHT1X2gxgNfe/h/poH+8C0kl3GhNtoyIWx2jvCbGrGGwrv
EqBnC4Q2znAVBfKc2OVrbzYvuSApSI51RHLzcCsrixpmSX4dG1R9igBvP9sE2gS0rpQTtEE1Tt6H
wcD4i8x45QPDezYmcS8wzlsGWyW3jDGriT691Kk5bxvdoI5LzPygEY2WIbt8+P9fgBbeJtqjvSd7
2K+eVlySkWzRFAXQueBAG3onv1hNAL4xj788vsXM9p4dx0ie4lLrz/aSuBEbXFBPxUGYpfGIDay5
aUuKz4r+XjwiofDfuXCZNQ78YPTP00PprP4yFbRRMSquXVroU2JqfwzowKmiSzyKtLprTT2fhjVY
IJDirkwSZJIOp0o23FyJk10N1m/gXYoUDE7pGM0x/hIy/876+kgz21xdDw2f49jnfJ5w09fmX401
ete7KOl4fv4dj5YZG4//M2+jB+8jK9buRgcB1OY7CB06352hySksg8Y7m4M+8jRJPG1lv0Sgv+cw
q+PvoViqB9imt0CDGcqkqWLxiR1UOsbOt/1ul+jaeApG1oHsKsisnVJOyqpzcOBlzU6HqYJFHKxo
XBjXjD5/48WVvzPm2uBW0b2HQKg9DvZ9N7l7j3vhN8G82S7loXPJwdD6uDvHMxZ5pMMPrDrUwc48
THB9KaOcMUdYV2gLmmSJ8cBO3RGBHQcfvnlc/esC0He9o4l1Qjcqc69aM36KJ3rlUYvd38V6QeK/
7Tgtzrqb9XurZ2k3DILJl691uyIzf2pYoR+1I/C2k9P1mNnLl9A6D0rgEJ8IOw1rPtddHucIGdZO
MNCtrS1QepsGi3IWrO92APi9KvoTdbc8LsXqZ2E+sgeea2aae1/G8jg4kBH8jmwecuo1M0kOYqK/
HgfnKjmur+uQazvkNd0wTfd+6EzrFfx0ia+Qv6QvgUKxFP0h1ucAsrrZ3cNCEkQqczSGRKHON4Ob
Ihoqn6j20b1IGpoEalSdDVCyKvx2iewOOsvO12xSf/p8cRcEx4O59OdmHnBLwW5MTMc62JwMUDZ6
UMHM4ZL5D6WxdXY9968znqqxqG886dOQo5ViykxSWpq3u9wxwWDx0XGkmFfCCllYyl8G6MS9d6l+
aQTJX8MAC3aqgFj2abEvKb2xlelYmFE4s1Ird/0cEMbjr0ahSr/racJYj4k2hI10byKWSaR27jtF
hjRgz3TEWrGMaXzrjXpXuMjSEw9n3KI2NXAtiY77ue+K+2BwgBRy8E5dqj0UuXUnNoTv0VXVodKX
D9FzWmKCgNpUQmotMiC4JZ9Z9fC/P0jOFKZ/hL+kkGE2bTKIa5olR8/pp3PD3ILUeNhcfsFJNfvx
yeyWl3ZSOxUwv80cZz6UqvsWyfiWAgJ9ahjqh5lx8KvWuvssog9J18FBQEG0sOB9rUcIUD5fC4MR
pz0aWB+PbA36sGxb86R5FbWl0XsnJH+/PmOcdIzNG4tbbhFi7XdoeJuoSVObnqc7xIYtD/WI9qRI
lQzH3AY6kft73Iz23rR948wUoAUv+jy0ijBdadzT5kzqfP/Jrig4WEit2M7PMa4ja5fmq4AZSi+s
mP8aOUacKvaX7qah57Q20VRLtktcXI5tSfiB0pwnzUMwP7r0dY1L1cnIrDLbBpkuVZZbqyiOMSOg
ZtsABHhtUMuRrgYwx00fSWZ/BwM2bRYCMiOIRJdY55m1Xf3Pd1B7JZ2pSGIUPaS2vd3U/rkdU3Vp
EEwgskMxiRw/PbRlsSVCRkZZUb36ZYfXX3lAxCbcGh0J0rrRYxdG7GHKfLo3uNe3RL5VoSHVv9KT
xdeky3PjRtz102W2Tpinux2DYLEt0yAL4X2RZqQvyWkR45tjxugpOgXWqMM14maefalmrTiilXlr
O9v7cH1WNLZsqWLWv/TMtxEC1nuaduZ5bN2V7PRfkkM1ttIuXEzu0RwqVSIEuXu2f1zANug5Yo/n
iu4EhaGvcAoPd2SpRwF3ELj9GgbtJlurNZ6Qurx2Jg4sx6w+c315FYCHzVKbHwrL3zrGo+j0RwHJ
JdZdkuN7qDDoTX8rEMch2qKesUj1hqL12vq4mHSCxIdZX4PzKPCbWUWeyKMJ1A8GGIW4tbUu9XJo
iehNMM9H3gD8JkipdI7l7HGyGkwTuqVsdi1hyoBKrokP40hlwz+r64/VMN79OP7s/dZhbmy+Vtn4
ZWkOiXeMCFfWaWyZH0CBL4Kh+Mbq0mrHHN+3cbNzixPEIdmYjwj2yJoZ6+GOI+SXv4m4SSzSnC0g
lhjF8FNrWQrQ9cevbEa+uBsgZQlaQ4QtTIs6214B/wO5y22DS4rxYpJ7L7Xbk3JpOC92uhSRLa+l
XDkI4MEQUj0mI7CfWddxC2UIPnBcmsfFBDODKbfYGqo+DwTSffuNsafgxq846eVRjkxfSd/sTqVu
MXuD+tPZaH7m/qEqG/g2Ek38DByjdYfLxF0CKUgl4JhiEj0y6+Lx8R60ONO2A/89yiOn37aDYT0M
9UWPk7uTZsu7DnXHG/Ctayn5pg36YDlM9qYkRDBq+VL2WflCnoVHnIGVfJvioLoRl1VrkpLquW9D
luvXqe/vDQ+OEdC06QeTIdyIlZp6c3kMimyKWISpo8GFxPh5VVgPdnfVDYIbrQUTa0AOQULU2cZj
kkvrWRkQp/4w37gnR7pHIcqbR8wUxQ3hscTMo0D3l5t1w3ZvXlIx3YZl3TemiROVNfiPutWNE5ER
pN11zrTv2bqGhLdmIdeKezNREIHPIUFryvo/seO4oANvCUJtXVVvK3Ma9kFbMzAHZjkiDYvEDHBi
FCjvxh5tVK2YGHPcElqloU5qW/Rx8zxMMOWQZXhKmmGjmF94dSoOJLvyqehgmPJ+AZ7fmtmm0atq
BxQZ0oOBAAqP1ijliIMQ9jkY3Bd70r5laWsnn1okD7Lg0hEo+bjuoswlb54MNKNawXss4+BWaayL
E+WLpymGTF3NwaEbxV2fC9ZBSKjHvDKJvtbZICi2fek4ZVHK1zoBtmL5oMe3YFABUjnRHdrC/cRZ
Teimzu/p/5g7s+Y2knNN/5UOX8xdcaoya8mKM3bEEATAfREpiuJNBShRte97/fp5iqTUBNUttw88
x3Q4ZEsEE0BWLt/yLmXaXBLFzTQPqnsNhDajhexvVNoMu6niVTwFAlAQkNahsd0rA4diKI5l+8Ex
6UwFdmJSmzJONAU5ccLxCQGzRN34NZh1cJCxu8LwgUitdM7jQXykDNHghYwaIZbxx5FZQw7Si4fI
K2b7EtD2WZ7iTJB62oGPwvthl9N/Sq7q6gq3jeJ68PIHL5RAU9sHWd8HXdKjxAgbybCX5DbWRQYn
VuuC8kjpkLZkB45mQj6lK3ANpfD5kTwyO048uF+RTjJf3EWZKDa4VB54fnGLBLZxQ4D/ecC7QlW5
dSIa0iZqmEhAoQR7mJseNZ62Ktn00JdiihG2aqwTv4ZBodUQr81ZMCtJuDH7+mRS9XFTp+I2LXsa
i1bfXWH38004Hpe6btxPmBGc9UMAGbC0lnYq5UqzZLwOMrRTKVMjeGGhuj5h8YFV8OVkBYfOAI8l
CmGe1vatjtasrDxyZYWoWGZ+KnqICUOK1IGBsgk1DH0VcAWTXp0arnfYS/AAYRAcVDEctZ7rhUx7
ZdgIb2twHpDSRpjA9D4KQTkgyybtYLAWFBZ8fFbEmZ9V3MLaTOvR0ENBEWw/j29kll+alWEclZXN
uedbhypEgKIZe2vZnkx1N67iWfebCOJScJ4l1KnGqv08tfgYjrQlwKMkmGkUdyYqgfv5CmwIPoVg
6UDPbSB56vuBAZcyDe9w7OYAw98ytnX8OnCBIZiT/mlP+qz36YFvgIurImCMyqlhxUUcSYrqRxuc
arWC/GxG+VI3biZhcRcVDyrl/DLQsyDstcejMRVXIVjmg6K0xdIklqDQgDI3WhuFXV06OCKdwso4
60arPc5a3yJGCSCnOeN1lhNapCJZWhHx18gGPh4TkvQyaKDLRA2k0Ziip0pQpyBqIAFJUFbpmyWO
aQAHJJXnqCmvxthqzqtqUVY0lEPA6Lp5jw1Eh+xkcKmmrFvBQafxIwdgbj1gy3j81iXmtCJBO2qc
uj+0ovBMOR+MNHFRiGr2VQb/J5+EedGH4X1bokMxe/2EQuTHg18B3qwppJddcdJoubHScUldD761
iHyX2uBER2VSfr6KUovKFC3m47yZRWVzlDNG1CmOyjCPueMEvhDaN5LAdgm3aeTIAe0xCEWVRRSz
xS4hIq2CJcc1ibKwoK+UXkdwDo66cZDkUmMi76Xl3rR4XxzloTstkqZASsVEoZSWw9oobsqsA55Z
AzNUbdQtbVjX+zUUyTV4oUeBeeSBS0YiurY6dwPvmzOfVCGJ5YmdZ9edgztl2yLqhomu+Ni1ysOZ
gWVOzgjxsm2H06goaax46NWMpPNm6QbXkMxxzvQhJxcFJAmHwOdAmggYwTkIAJX6gBBGkIikJpKO
Uh8f9FmHovrgrYXoUYytgJDjT9IsPLNyjmUxbTig81O/5Q9lx0gAR2RC2Ui2rbzpBM0YD/tcqXHB
DgaNZzQCKH04tLopX2JaU18kIdiJsgmyw5GG4NVQCu3Kw0szqk3AKeBu9jOtMZYm0LiTZIQSZ2Q0
04JB6UsX32ZgoNhaKLU/BObVZCB8G5Scf+lpFwZoHxiQ4A3HvY8MQSW6RrwDvit6lPaRlxKD5153
p5foLJsjxVhK2zAM6GJPlh0vPWEj9jt8CgfEqgSp275eqhs80VBsbo4KeiqWzC/a8jJugPkpPf6Q
jkBlfI9AutDvdKO/qihvnFsuRY0WKZXZJ/4UE9sHlSOLQxQ5FsEDG5koSIRLu0TVAKHYHnmHOct1
+cB+iOCC61aLOrBu3RJdBhO/80kjMbEa/oANDUSB+jVdfB34IuqzXt2tYNUcpXVwkI7VoZT6SalH
X5AtiI9945FMyARBw1IyKrn0TRHj6EwNtY8JYhARwWNGXrrOne4HDxaaxxzLUAnSMPwm7eibqKJg
gUAb8DLNPk86oOXo5F719v1Y+SfQCpYJoKAYe+8jrzLQQ8Ws0UlPE5Q04MB5x3qUXmYI99Ap6wgN
M/pS48ygxq5oqBN3RQkd9h95UiSv4iMI649iGiByV+6NP1n0iBrMElxE6trom6E1dzOZElkfST/H
uhL5NZArKkdVe5c16QM8tAc9z7+mAdsltB/60LgA1Y0KHOcXYUnjD+pAG7RHMwb7eW4aaQ0g87hr
mkvX1WDTM1ba0fyQKRx+QYQka/+bJkkq6F7MISWiJP51jhhi4TY3OnKDVM+PgFSfiWlW1WDUyCUP
kdjnLYgcryIBJFCrXfjI/rVVi7MoUOOqJdY/QKDhypyuM91dR6EU+5TeWbDxFT6e/eLpK+rzR/Hj
epmMROUDS2n0bkLSEmk1d/pEAzEgvUCN84bAGQKaL6/KfCA687JHO7qd6MjiC5zQRjVvIvTaEg8L
GJOZ7yTIQ6++g5l8Pv+v231wHI5/U5wQI3uHeQdZL5nlKg3feuDObFXbAy0Z8eDwa7yoIuNcL4Ph
SE2g0jmzlhXJ7iF0e4Cvk/6lrEfIPiNPr9CPOmXM3Slv1Q90vmrwDI35BdOTyyfCgXOphfbdUCag
rfsNvLMz7LZxWjai61qqWwT/zicohILedOvmmJX398U4nsUhIGPdNA/dHASNJcRpA51I6ckG9fmP
I0Bva2oe86g/sa3UQZxLYuGjpupZzv5/Y47wu1B//STk/yUvxgrP4ubNX/9xk6f89//Mv/PjNdu/
8Y+z8AtaEPm35pevWj/m55v0sX77oq2RefeXT3ewaTZbf1lmTdiMV+1jNX54rNuk+W5AML/yr/7w
t8enUW7G4vHvf9t8TcPsIETRJfzSvLZSgDprIo2PQ+U/M2LYxMEmw9riedijr3//26vffbFiMPZ0
E91QAzsGW7dM+7UVg+VI/tkwHAMXoL/9luVVE/z9b9LYM21HCDw0pSFde/Z1qCFG8iOh9viBwl7T
kTqLmd/6Pg9/wYjBcnjzV3YFtmsL6UjubdYQCr1Kn3/+yokh8MaisqQt1n5kpcnaSWbmrAuMmlZ0
rt8BphRXzYREYdzWLsEDnoXR0s5CB6VDS0cbToK9tdISnjlVHBHKYh3YZXJUTgixgtDvVzSQqOqE
tMA57SCsgXDNJAJVypqOtDFV6Bg5of4BDZT4PK2Thosijw4jwPZQxmyEXfocKXEzSmh8GwDlkDYm
VCH3rbULi67fGSATSBhKGHSnwOviGmNcm00aYpkSYZUrDXeRUZb7EETS/RqltpHCoZkZV0YKwH0c
bdhNYXhBcbZcM/fUicBmOygd99Nx5SC6i0eQu3SMLDPhZXPjNtg7k2OVsgH2insXImXQLcg2XEkV
xKyj9Zin9Nk6ZRYPtd+E18RkHPNdR8O2Qng690W57r1BfSgbw7ojKA/dg1xDUwtfSdO4pAzF7Wx0
hfMl1Dr8zHLq21xnCflyhZfoPl08dGdrF7BO7LXVNe0NNHig06NKLLXxbMRu9x7dfusI0cfiMu0q
2S5LbEEAk4K9rqIRVRdb089UWGbfoKCgm0Vet7IyD0eJTDj6QWsm2rXfhToi2kg9dHROYeg0mDvs
a1THDlDwd4tTK66o6xBcu49AYqAekhRSWwsrrzgcqct9RWlhouuYImtkdwhPLufWoIOfYZ6YSx96
4SYoSg6+yHDvm7FpMHpMs+Qgr43uU0S3dBlEIJzrRLjHjcYaO5gqbi6ExTIP+4umPDQRzQD+4/YB
OWw4XtNtGY7SvjYup8LC5CkXnF0QR2BjpHzPhZx4Psh9xhsMhOyHzsiGu1pXJC29heVf5WXhfZ60
3NlZ4IaYcPlpWJ+7uDUP+16fInrcFpr6bIxV/K32xwZavT0ciq4BH+1kSi48yESXIJvT214nKqdj
PSvwQ3kj39XIY1AFA46E6VdsgwqFgn8O2haP5x6pHBDRrn5JiK2hhDKG8sTyFdmjl+nl2q5C5yLn
RvKhazbhR1iqKFynoDt6cgAXBmRMenJiCmHc6WM+HnW1oR1ZfWufGMocDo2ZZrGesHy4hOhsHMfa
UJ2GeNQvBhi6s4KnHR4q3JsIcbJkvEwHEPU8MfsUUifSH9JWa4j3SIOHnpZAl8vIcTPq+fRIMiOa
xd7oZ0aDrq9DlImOQr8C/tMg9jcLqFNNdXzqMqHRYKTYp/F52MbBpYAugWCnNWdCnI0LlPydgymP
1ZWFbcLKS0K1QsvUO2kcrbzUAN5c9H6sPslSYl/rW8ZXzR67GzCH4sqPIFwbyPZ8E3RJ+PrCulWu
ohlROnp87mt297mEbwkbNW+rfSvXEaz1xvS6mpAcQ6tmbrGbiNEoG9OYVqCMrNdBvyC9rhcgLny6
G3pZ3vTaYC8zoxE4IJYi/BDWPvatAgzJoXIbkFNRNSHVhVL9ftkmFpiNUJ06iScvMq3yjmTWDLc6
CqmHhqa7tK5SGibU4s87O8keRqfpVgDa0nvRhu79RK/mQlk0pMQs7RN2JjIaQRgAdhVxEHyOkAAl
E/OQzzJbMz8OctOkEeN7hx3EQdR9snwl9BpCMUXqVV1Z1tIUiCK7Zh4fejWAhrn4p596yORet5lR
fSuUa9w0VU8w0/Sxi0oEbHEyqYk4owOS91WH0nhKq7Y9qegwf7Y9lX1GTdQ6qCAbwjegZK0LDOVz
JZc4Fgzn3Gs0dSrMa1mg40rPYiqzs8VcirzWYdG57MzQ8zlRYIchcYtX/b6hWzI5jriCyDSim8KZ
CPBx6AJlW8/ZgghaVK17NW91QQIEriZcUTRBf0RLsyMkcIGFlza2xHRoPEzoiyLH06Ev7pVRT8Am
klB8kiF+JKlSuGBMRTvtJ2lbXzJZxUMBEvjQ67RPPaCtm2HWA7DzEoBo26vLljr0oi9qe6UHHQy5
Hi2msc4ViXIynU6i8I4GzxNrXQj7tAdTDoDGzJaWPgDUxRmdNoXhnKBemSOfalXothj6hY7u420K
uwkFPS0a5nJ/DhbdyyUEmgA9QZXK+ET5YQFsM0ZvQ+TVLSbd5akMquZQ2JAMXUcf7tIm7Q6VKJxj
gG7TBs2O9qPfpd51YIG6wXhUlSepTCWvoTVAfS84N3wcoCVbf4XiuH8GSURS/8700zoM07u+0xEv
D3zUXnWt62iKi6g+zHURI1bragFaiq5MjBPaX9jRpHk6XYe6BDwapyHNy97BKTsvkQeEGWInax3M
G4pIgYO3K0onHHS92XgfrRZ7guBIrw1Uik2rH4pzhKzVBeY6yZXXyPAxNWykRKisIF2gwKyzKcob
X7UaMAEKGR1B07UFnHM1WP59MjogbbreTJYqRnE6nXGXMiJRr1wUKkTftWvHQJutdfriAzJhp8pX
C3ip+8NQwSpBCBfZagjGWTiTW01E1Dc+MPUDnARki8qEGV76eIIC26QJPgFwJAAS4GCLbLh36iBd
sPLtfdhF2F2qWeLFCm4EzeWTmrIDUFwYYftpRqNTpO1w3nBJQC/otWuYBM2a4xlEo0CcDOx9+LXR
qPxGrefua7nvLlU19B90dPxvgsL1jwNkh/cl7qInTqD7y3pCFW5IsQEdkZb46AMXgV2MMCh50yz2
X1KfxtVdIEOSZTQ4Qys3NiWkr6XVde6VFaP25gfSP6gcKsF5HVnn/A3TGx9KBtpU2MFNcHawQUDs
OAgpui4rZYBg1horXwhaDuA39GCF5i6AOS1Bw0oLofo6Y68dOwpKjFENKBQPtnHtNW6wLHthnUZJ
7kL0N+N1PPbGbUMpa78QNau0rbuPvBUgrtaeiCF9XQvvrJA1j0BV8YGWDOXlFICkGbEtFRq2t0Fq
yi+6Z+WHpUB90q4U9gjhXDLsFTRHI1WHjtegzu0X2cxEVWd2bSUfowgkgeYjX54U8A5K5JCOfXAh
Syfy9CPTsEiak5jAiTjyoa/Vo9uO9kEYCsj0enNlYfwBDBp9DleoVSpBMw9V9kWDc1KUDXLikwnX
hphs2VeRcWxFKVcmhPEzpzGmZS5FdlwIfTguLGqShCFpBfcT57CWpsnCbnmi+0FN256uV8Lzx63g
ho1Kl97qiEZfZTIvecJrgzbzJ4M2KWmHoCxqmq4tdcfcTgt6dHVSqs7eurMVCPUciYSFFXOO7OvS
RZEjp456aRZwrhe1qfXfDPJRkm8v/obVkkvzM0DY1eiBEO7nOkJo0IclXwPVjjY6AN1V3qIBqn2q
m8K+sR1QjKDt8h6HhyZM57NIltcm8GRAoSI0VpTavMNCDOaHNI+zdWIa5aqzdHUip7D4lleRfVN4
WngEQmu8TkBL4+sZpR2NjKBE29uPeFpHlTump2jnVLemLzWKS5SDP/2TadO3sinHNEykE0zDtsnp
TNtWb7Kp2nVl3JWlttaMoTzxmsZeQlSojv2pjOiaFy3+191cJKUpddYJx/hcK2QAFxUY+a8KV7aF
K3XUxjTkmHHcrS8V6eFdYCKkRL1rWElVnIYS/IIdGSBR6cUbNAm1Ij6NY1RDQQjW/SVKjKjEYN0V
fLR99LsjW9DdbDVaznhadA0ex1O2qaYWYTJw/fjRAPi2vlLIg28P0i2wV6g8oojrWYVBjEP0ePXr
eQJs+PNEYSQIxYR6hY4wDQnu67RznEpbQqgLDvO6WaccVHAk3ORCyjJfOzo61BpgvEXdyP7Ut7zy
jGXQPE51MVzZeO9AhjJtn44pbhY5ROAZZ59ZGkZreUQtq0FgwYv65KOpad7SRXnzuG0cS4PM4+pf
7HCEcTQzmV1Twz2MZG/f6BXBGhsJuZsIVykw3NTgk4zqoWhYcNioAX5Qn7UMcwYV2bcj2gZ4JuCT
WeMuXCDUgzPuVJ/jiNl/GMHjLjzQPjcT0jspkS02WCWwXIQztWzhuCpcYAUIRNoCB4KGaLwi6LAQ
RqfidiprUDd661+rsYuP4CyVC60D/aA79nVelddd790OkTo3c6QzCtylFwEdNILq+TkhWfjNihW6
qBT2S0QLkvh4mopm5pPxXJOnZ6zPj1s0JUBlDWoN5Sh0QINlN6+QSaQI+Rehikt2D50Nz4Gx0amA
fdo2GrxbAfwSiN9+XMXdoTnoF/bMSkZ+M9kUbUMo1FirTm/o/8SSOXYyaBtkGOvRRe+QBWyd1kAG
TotKtcCi0FtUFe4wIv+cRmhKNOD4Z6fn+CgHm7HQY82mW64/1vaAu7UwAa4mxxo0PdrQZ3kfPsTa
FB9Ab+7XHNhIXCXYBFYdfT+tx2fXQAtivwfcZTatdtiqPuBhehjuCN9da9N0qzfYuMQ94sp2jB8M
rZc0l1CdYAdiNmBRwMariwhuLLi6iQpWXT3c0U0ELtubdPNbK1wRzPorUzYASwv9C4A1fd8f7DnU
wIowTgf0OCJA1UHjAu4HArFqdCdZQ0ZDjsX0DWwYqlmdsEeLyRI0qpNuTsoU1QLHCmxUP+MKygE+
KLYCBNNZE6s7tS8rNNlWlmfM0rautp7gJ6MnMAIdGSkaGhPBTjT44OjKprzJJA1QawQi0IyavkyD
EOxurWHdXNkx8tsVbdxGKy77sbjXB9WsHJeSCRgWF+8Ur/uMtkCCWHHbHeEdg5SxPnUZobUeL6l9
RqfRnHpaViHxpfYpBjWGcZ/mQcNEjIigtDA/Xc1w75zYak8cSs4fqtGTJ7rlOVc0B2DPcPGuQQpF
qzJotYVpRykMEzJed4JypQ+pfa1VjlhT4w4XnRz9gyCW2odC2TD/ITUhG5AX4C1Jn8HwU1PuUuSu
InUtQ3QhJjHIxdTU/iLRMcwtRwkyJZx9chsQ3VjtEeN5eg8Isg6mddcob5kWyvwoGw83jlJzDgVI
qv3gKYkHRHJcp779qZI+Suu2Fh2pJj01OqBfoJMKaERR6X2kXS8vbXgzx6llxSdDUk8IK6C7GlsD
iDqPEFy3aeTH1sfOsiljgX27wiyoohbubYJKu9Dx0K7ISKnXe7eIa1WAGRLnKO4NENITTnR5ogtq
04CxSicuD6C6xPtB1MtVO2hWiTqkCewMsCPFDE1K+zM49GI9qrGGgzLXPfxktB7CuRYi5qoInDV7
kcyVErBfFE0mKWyInMpHbQGyFRJ9IaqX8G6Bf9zqnN9IoTbGha7ZwSqd0uoSrhwWgBOogYUbVCN2
zuWhIbRb1+k5OmVIMwU4WZnK8AjK2QXt4mbRoNMS7ttxh0ioJrEPIdGE8RjclqVkx+pDtsolRQcy
LxteDb8RDPifxRM+k6qT+gECcsiWRZTBbqbCRJkuHqYrApPmPKnxXM0GgYAVBYTJP7fCdJiXQbFP
weeWDhluJ4HH2lHofaDeXnzSQzANdhC4iGXM4rGZ8c2XEWmcM9C95D3QBh2gVY6wpBJtXDhajc9E
6wb5TRrm7Q0iJNlxnJjV2uwR54FzhqZmEOgdOYSP4tp+5keE3iTaPEK7uDD7FIUfjy5Oj6UN5wnw
iisY/hioFqi72vBDjoKyqnHp6/pZBeX61zex8ZNdLaXp1xfxm4jFrahhmVgSrMkHrmHd3JUb7a78
0J/XVzifZxdacv70jv9jPYX32C7QDcrCJjHOn9s2H2zSTfYbvYLfDsJ2q1/w45ef2wWO2HMNYeiG
Y7Lrt9oF+h5Ff1txEJiOaRNo/mgYCH2PnzikuDZ1bkGJ5veGgb7H9sC22dKp0FpCmv9Kw8B9u15o
C0sUZ7A2NkxDWfoc2L3qFxSVVvZmRnxpROE3oGfnTmWtC9u9ASHErRAZdPMcTGU0Wnm+uCom+zNa
aOvWvcfRDhiJho58MN3GLfImoQXkXVtGp1NUHWP5jh1BQk24O4MXcFsKdADhvBWTtY6mClTUwo21
pZnghYzJVKtWdo89cULkCGcqiZDbp+0Q2/LKrhDGBSbRlyZcL4NAaV/Y/sPgB7CfSJ+T8hoQ3/U0
eEtobfj5Yg0L/zxpHqbkevRpVqTT2hrslWP2Z06hjlqf070wzzNzuC0k+PYmu7QtfUmnbo0y/X40
S6IL72YC7XWgPPMGqsNh1UcXqYdUkTObPNZWhe8bqEfgJ1eN7xzKogaVanX3Da1gXSEhbDJtvm6u
ZxmSUkPzLG2+aGiPwcY7pfuxfLX6/iDDM95G4E8P0tEdV7KgWDlvMrwxBbsAW8BcJijt+5m9n9LX
9vvywhrHC6ciQQoCopfJWWotomU8nV9/ANN5kwJYLu0wx9ZtC/omt4W9vZJmgRRYeSFys3S4iyI8
VW21GvQExjwF4SUx5gX5JFIM3nSJQextl4Xy1MLS4yi1CSyd/cdRYiww2bPaFaHmyjEw1/DyCRXI
6hBUJrLXyteO9CYGR1nrC9NK0gNUGkaAnRUYAIVpZi+pKc3aODmR+qEHeL4El7EfOJ5O4i2+jL0H
3pALpYVFDToe52VhUH0WJx7MJJCBJ0CISqjyhX/yP3tObvVr/z/0Xl+1aX9qvj73kGkxz61ZiFhZ
c5P/9170vbf5xwP9tW6u1JXF4ts6m58+1FMv+VdjJBtazu1XWsXC2bOgVkqd09XUOUTZLrBr/Jcf
K7VnOo5wTVc8N3J5s1cT9GdT8Otv93OX++dxfvXpf+9JCy6MXSfA3pMWuboSNCBt3Zi366sJcMWe
Eg4XFhhANfeln1vn72gO+MTENjstAsPacyxOKwuJP6gLLlfp6zlw3D3XtlgCTIGF38k8Re9rHRBV
6A79/h3ngWjDEK4wDdecoQPIWm/Pg9wDk2kKyxFsF1PNe+U/Mg9fcjrAM1rED/NsK+aaw+C/shTe
jPDqPBBsB2EZgu9vG/RquF5fbQeWAkGXzSLhgmXW399S4GMRRv7FaXgDlPl9GgyxZ+u6DnSEKEJg
BUYd+dU0zKcC+BabP+ZI9gni8h9ZCW++wO8n47wjKNe+Bfr8y9eD2pOOy384Gh3btt/Og7lH098F
EcO58bxf3tc0UPflyf2VHfFmJn9fCsLao1CvOPYA1ACemgd8tRQUP9Zd2zaZIne+Jd/fBfGciO26
JSSpmHC5K+lByhnAxRd9NQ+OvQfKyoIa7ij4Dv+hk/HNU3y1H16QbzuHC8YeLWdlunxTJWh0b4cL
SoCJwwXL4tCgaaLbz6vvPYULz6uBBs9uu0Lt4ewgSXUs6/mhb68GZw8TH9OZtw3m8u9tNdAOAfq3
6xwQNnEZCs4YagdSB2W4PQfmnm6JGYnINSJoCf2nwoU/3xTSUs+x3DNw9kcy8q8kEO4exyIRk6VL
B8nLN3NAdE1aYerveikIufMlQbzg0takcPTjJnx9OBp7FiAVqdtPoNens/N9XZSsU/3fcEMok8AY
CTqXoIHbYHs/WHtkWNygrAgldOKn93YscGDLXQ8FIM60fdGaUoaaIchvJ8HZExw9BjH0yyy8u0mw
5Fwc3el2kHKPdNK1KKM6OlDEN1UFxyKRegon3+XtIFjBu84AqaRlAGQ3Jdniz3tBmXtgtyxT6u57
3QsvAdOutQUh9yiEklYryQFoG5KZfXUyEj5bFF5ouLlPZIJ3GD6zW3eNGg1zzwF2REzIVWM4zlyp
eDUJxM4G24UMY36BEoqk+31dDySTdILkzsGCvafbwDVcCzCRwcRuVxdcdgVtICmQBqP08B6jZ/K8
5zDuvx8xGfoe4LMZTUUtTRp817eL4XU18h0Gz2xX6LgzugkEnRBS7ro9uC4oJhElGlB25tzyTf2R
GjUiTzoNOpe3fSrLvbPt4bg7l1oMMkvHptKuFDRkR4o3k0A2MbOt3mOtaf5UO0YMXBOWVFQPLI4/
2hozcPP1Can2+GcQm5K0m6P0ZRO+o7yazEfsejwa7p5pCbo6HDL0tWHPbU8C1wTRFNuECGWm1j3f
ze9oEuaqI+HOrvPAYgCaizkIW911CB+2F8NT9ZVSpEt6TVr9Hs+D5+ty501B2CBN6u0kjo5NiLSd
ULkS3AR8SYs75KkO/R7Xwxw27BxDEiRSeETiChgynajt6MmdD06HI4ilRwuLktQ7jJ7mbbHzcpB7
YGfme5cE2/4pimQemJ8ZSGPYc+z07qpuSHjMAd9OmSW3pKLKDrsXFjElhrn/+/qecPdYCcJhilya
Nu+w5sZn27k7Jew5IKLySN0R8BP50/YkcC6QeZNGOE/JxPtbCa+45DutBnoSpI4Eo0DE5lLsnDht
rwYBn44L4r1W48l77ed9ukM+AQ+fCdW5BRz691TWticBCIfu6EwE4AVzvk3f3fFISihR9eRz77Qa
DGdP6fNNKU2mwTLeXJf0rnU6dfhPudZck5obWO8rjeCunxURdpoEzoan+iMx8lP/fr4NX20JRV3K
JvEEF/dOSw3UiIxdtwQBJEG0QRoFVAMUsNi+JZSz5zqEUybV+Pn//Ctb4i9E2z9QYtAEk6/LWZgj
fKyfeirP0Kd/+oLv+KmfB3gtyAHYY+uFs/jH89DPfc/57//Yav48Ybde/fA7luvpfV5+/eUL/vzW
W+/1/Vt9/8fD8LHaVF+C8ekH48vHnHVR/v63/5t9DarNb5fV5utjHWzhVZ6wS79/oJ+kS35shV+O
X7XZ5kuwSf7oLTgOCT93fgtcMNPvw8xqKM/Is12HBd2+qV4P+4xX2HXYw001brLN64GN51bfziOH
6Z/O9Ev3ZNe3ON6kafvb/9qkxX/9drKBURxuzRBF0rk4v+u7nGyqDAxnvD1Jz6XencdmKyRvBn4q
G+468OkmroPN1/7xsfg+A0/KPM/Vp11HP9t8DcY/3qbPBZ5d3+CiCtlGrz/5S6dl14Ev26/tl+Cx
qsatwZ/Tjd0Hz6LNw/bAT73SXQf+sIk28Ok2Wwi+l/Rg17GvwzgOtw6sF7DwrgPfbNIw+e1887V9
PSMvYeyug39smk31R4f4S2C06/ifHuvmt/3HzN8kW5/+OeLYdfSzDYc5B1ZTba3xl8LgrqOv24jR
m9efe0axPEEXdh473/rEP9Axu47Lxf+DHXQefskfeLpHdQJZqN7+Hi+QzZ3f71eBwFybfEZE7vo2
Z+GUV9vhwO+Fz10Hv6nCot1eQS+DE8PuOvjB5iuB2EzWOt/4PIzDTfeYhN/HfbpLfiCpd32v+R3m
R/1m9Jc24q6jn22yeZ7+YPB/wzSdPfpEk5txa1fwFF5qmbt+9oPHJHg76QxtAj3Zeegf++3P2Xh/
LhT4l6LtxSwMGLJ6tiP5p9mZK1u7fgUcNDZNg7bU23f4HcG561s83TO/VjjccZKOuQr+VEHx35CP
3Dyytfy3Mf7vdZRdZ+h085X5+f4w54MBGujPXd9fv80fZZI/6EM/55ffaUF/9GvbyfP8ii/J46b6
x/8DAAD//w==</cx:binary>
              </cx:geoCache>
            </cx:geography>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9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30000"/>
          </a:schemeClr>
        </a:solidFill>
        <a:round/>
      </a:ln>
    </cs:spPr>
  </cs:gridlineMajor>
  <cs:gridlineMinor>
    <cs:lnRef idx="0"/>
    <cs:fillRef idx="0"/>
    <cs:effectRef idx="0"/>
    <cs:fontRef idx="minor">
      <a:schemeClr val="lt1"/>
    </cs:fontRef>
    <cs:spPr>
      <a:ln>
        <a:solidFill>
          <a:schemeClr val="lt1">
            <a:lumMod val="95000"/>
            <a:alpha val="3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F3E8B1C-86EF-43CF-8304-249481088644}" type="datetimeFigureOut">
              <a:rPr lang="en-US" smtClean="0"/>
              <a:t>12/28/2021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6454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341480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3E8B1C-86EF-43CF-8304-249481088644}" type="datetimeFigureOut">
              <a:rPr lang="en-US" smtClean="0"/>
              <a:pPr/>
              <a:t>12/28/2021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05488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3E8B1C-86EF-43CF-8304-249481088644}" type="datetimeFigureOut">
              <a:rPr lang="en-US" smtClean="0"/>
              <a:pPr/>
              <a:t>12/28/2021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C3DB2ADC-AF19-4574-8C10-79B5B04FCA27}"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0432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F3E8B1C-86EF-43CF-8304-249481088644}" type="datetimeFigureOut">
              <a:rPr lang="en-US" smtClean="0"/>
              <a:pPr/>
              <a:t>12/28/2021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7304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3E8B1C-86EF-43CF-8304-249481088644}" type="datetimeFigureOut">
              <a:rPr lang="en-US" smtClean="0"/>
              <a:pPr/>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781156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3E8B1C-86EF-43CF-8304-249481088644}" type="datetimeFigureOut">
              <a:rPr lang="en-US" smtClean="0"/>
              <a:pPr/>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825961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22520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F3E8B1C-86EF-43CF-8304-249481088644}" type="datetimeFigureOut">
              <a:rPr lang="en-US" smtClean="0"/>
              <a:t>12/28/2021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7305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8490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F3E8B1C-86EF-43CF-8304-249481088644}" type="datetimeFigureOut">
              <a:rPr lang="en-US" smtClean="0"/>
              <a:t>12/28/2021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7827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4451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4719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1066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7718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2230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398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3E8B1C-86EF-43CF-8304-249481088644}" type="datetimeFigureOut">
              <a:rPr lang="en-US" smtClean="0"/>
              <a:pPr/>
              <a:t>12/28/2021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002335099"/>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4D84-7069-400B-A5A4-C94A61BC5393}"/>
              </a:ext>
            </a:extLst>
          </p:cNvPr>
          <p:cNvSpPr>
            <a:spLocks noGrp="1"/>
          </p:cNvSpPr>
          <p:nvPr>
            <p:ph type="ctrTitle"/>
          </p:nvPr>
        </p:nvSpPr>
        <p:spPr>
          <a:xfrm>
            <a:off x="-1068612" y="1608827"/>
            <a:ext cx="6225074" cy="3640345"/>
          </a:xfrm>
        </p:spPr>
        <p:txBody>
          <a:bodyPr anchor="t">
            <a:normAutofit/>
          </a:bodyPr>
          <a:lstStyle/>
          <a:p>
            <a:pPr algn="ctr"/>
            <a:r>
              <a:rPr lang="en-US" dirty="0"/>
              <a:t>     </a:t>
            </a:r>
            <a:r>
              <a:rPr lang="en-IN" sz="4400" b="1" i="1" dirty="0">
                <a:effectLst/>
                <a:latin typeface="Times New Roman" panose="02020603050405020304" pitchFamily="18" charset="0"/>
                <a:ea typeface="Times New Roman" panose="02020603050405020304" pitchFamily="18" charset="0"/>
              </a:rPr>
              <a:t>COVID 19 DATA     ANALYSIS</a:t>
            </a:r>
            <a:br>
              <a:rPr lang="en-IN" sz="4400" dirty="0">
                <a:effectLst/>
                <a:latin typeface="Calibri" panose="020F0502020204030204" pitchFamily="34" charset="0"/>
                <a:ea typeface="Calibri" panose="020F0502020204030204" pitchFamily="34" charset="0"/>
              </a:rPr>
            </a:br>
            <a:endParaRPr lang="en-IN" sz="4400" dirty="0"/>
          </a:p>
        </p:txBody>
      </p:sp>
      <p:sp>
        <p:nvSpPr>
          <p:cNvPr id="3" name="Subtitle 2">
            <a:extLst>
              <a:ext uri="{FF2B5EF4-FFF2-40B4-BE49-F238E27FC236}">
                <a16:creationId xmlns:a16="http://schemas.microsoft.com/office/drawing/2014/main" id="{652AC8EB-981F-4591-B6C5-F8E4893F42A1}"/>
              </a:ext>
            </a:extLst>
          </p:cNvPr>
          <p:cNvSpPr>
            <a:spLocks noGrp="1"/>
          </p:cNvSpPr>
          <p:nvPr>
            <p:ph type="subTitle" idx="1"/>
          </p:nvPr>
        </p:nvSpPr>
        <p:spPr>
          <a:xfrm>
            <a:off x="565608" y="3976571"/>
            <a:ext cx="3542488" cy="561225"/>
          </a:xfrm>
        </p:spPr>
        <p:txBody>
          <a:bodyPr anchor="b">
            <a:noAutofit/>
          </a:bodyPr>
          <a:lstStyle/>
          <a:p>
            <a:pPr algn="ctr"/>
            <a:r>
              <a:rPr lang="en-US" dirty="0"/>
              <a:t>By- Pabitra Kumar Panda</a:t>
            </a:r>
          </a:p>
          <a:p>
            <a:pPr algn="ctr"/>
            <a:r>
              <a:rPr lang="en-US" dirty="0"/>
              <a:t>Regd. No- 11903542</a:t>
            </a:r>
            <a:endParaRPr lang="en-IN" dirty="0"/>
          </a:p>
        </p:txBody>
      </p:sp>
      <p:pic>
        <p:nvPicPr>
          <p:cNvPr id="4" name="Picture 3" descr="Triangular abstract background">
            <a:extLst>
              <a:ext uri="{FF2B5EF4-FFF2-40B4-BE49-F238E27FC236}">
                <a16:creationId xmlns:a16="http://schemas.microsoft.com/office/drawing/2014/main" id="{42439BA9-C198-4DB1-8734-0F97043EB81D}"/>
              </a:ext>
            </a:extLst>
          </p:cNvPr>
          <p:cNvPicPr>
            <a:picLocks noChangeAspect="1"/>
          </p:cNvPicPr>
          <p:nvPr/>
        </p:nvPicPr>
        <p:blipFill rotWithShape="1">
          <a:blip r:embed="rId2"/>
          <a:srcRect l="11016" r="17777" b="-1"/>
          <a:stretch/>
        </p:blipFill>
        <p:spPr>
          <a:xfrm>
            <a:off x="4876158" y="10"/>
            <a:ext cx="7315841" cy="6857990"/>
          </a:xfrm>
          <a:prstGeom prst="rect">
            <a:avLst/>
          </a:prstGeom>
        </p:spPr>
      </p:pic>
    </p:spTree>
    <p:extLst>
      <p:ext uri="{BB962C8B-B14F-4D97-AF65-F5344CB8AC3E}">
        <p14:creationId xmlns:p14="http://schemas.microsoft.com/office/powerpoint/2010/main" val="254860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18834F-A381-47D6-AD33-3C42FD62F3CA}"/>
              </a:ext>
            </a:extLst>
          </p:cNvPr>
          <p:cNvSpPr>
            <a:spLocks noGrp="1"/>
          </p:cNvSpPr>
          <p:nvPr>
            <p:ph idx="1"/>
          </p:nvPr>
        </p:nvSpPr>
        <p:spPr>
          <a:xfrm>
            <a:off x="5248508" y="1268058"/>
            <a:ext cx="6792987" cy="4469509"/>
          </a:xfrm>
        </p:spPr>
        <p:txBody>
          <a:bodyPr>
            <a:normAutofit fontScale="92500"/>
          </a:bodyPr>
          <a:lstStyle/>
          <a:p>
            <a:pPr marL="457200" marR="467995" lvl="1" indent="0">
              <a:lnSpc>
                <a:spcPct val="150000"/>
              </a:lnSpc>
              <a:spcBef>
                <a:spcPts val="0"/>
              </a:spcBef>
              <a:spcAft>
                <a:spcPts val="1000"/>
              </a:spcAft>
              <a:buNone/>
              <a:tabLst>
                <a:tab pos="3886200" algn="l"/>
              </a:tabLst>
            </a:pPr>
            <a:r>
              <a:rPr lang="en-US" sz="2400" b="1" i="1" dirty="0">
                <a:effectLst/>
                <a:latin typeface="Times New Roman" panose="02020603050405020304" pitchFamily="18" charset="0"/>
                <a:ea typeface="Calibri" panose="020F0502020204030204" pitchFamily="34" charset="0"/>
              </a:rPr>
              <a:t>Maximum Tested State</a:t>
            </a:r>
            <a:endParaRPr lang="en-IN"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2400" dirty="0">
                <a:effectLst/>
                <a:latin typeface="Times New Roman" panose="02020603050405020304" pitchFamily="18" charset="0"/>
                <a:ea typeface="Calibri" panose="020F0502020204030204" pitchFamily="34" charset="0"/>
              </a:rPr>
              <a:t>Introduction: This analysis shows sum of samples taken in a state.</a:t>
            </a:r>
            <a:endParaRPr lang="en-IN" sz="20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2400" dirty="0">
                <a:effectLst/>
                <a:latin typeface="Times New Roman" panose="02020603050405020304" pitchFamily="18" charset="0"/>
                <a:ea typeface="Calibri" panose="020F0502020204030204" pitchFamily="34" charset="0"/>
              </a:rPr>
              <a:t>Specific Requirements/Functions and Formulas:.</a:t>
            </a:r>
            <a:endParaRPr lang="en-IN" sz="20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Symbol" panose="05050102010706020507" pitchFamily="18" charset="2"/>
              <a:buChar char=""/>
              <a:tabLst>
                <a:tab pos="3886200" algn="l"/>
              </a:tabLst>
            </a:pPr>
            <a:r>
              <a:rPr lang="en-US" sz="2400" dirty="0">
                <a:effectLst/>
                <a:latin typeface="Times New Roman" panose="02020603050405020304" pitchFamily="18" charset="0"/>
                <a:ea typeface="Calibri" panose="020F0502020204030204" pitchFamily="34" charset="0"/>
              </a:rPr>
              <a:t>Map chart.</a:t>
            </a:r>
            <a:endParaRPr lang="en-IN" sz="20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2400" dirty="0">
                <a:effectLst/>
                <a:latin typeface="Times New Roman" panose="02020603050405020304" pitchFamily="18" charset="0"/>
                <a:ea typeface="Calibri" panose="020F0502020204030204" pitchFamily="34" charset="0"/>
              </a:rPr>
              <a:t>Analysis Results: We can easily </a:t>
            </a:r>
            <a:r>
              <a:rPr lang="en-US" sz="2400" dirty="0" err="1">
                <a:effectLst/>
                <a:latin typeface="Times New Roman" panose="02020603050405020304" pitchFamily="18" charset="0"/>
                <a:ea typeface="Calibri" panose="020F0502020204030204" pitchFamily="34" charset="0"/>
              </a:rPr>
              <a:t>analyse</a:t>
            </a:r>
            <a:r>
              <a:rPr lang="en-US" sz="2400" dirty="0">
                <a:effectLst/>
                <a:latin typeface="Times New Roman" panose="02020603050405020304" pitchFamily="18" charset="0"/>
                <a:ea typeface="Calibri" panose="020F0502020204030204" pitchFamily="34" charset="0"/>
              </a:rPr>
              <a:t> through this chart that which state has tested the most.</a:t>
            </a:r>
            <a:endParaRPr lang="en-IN" sz="2000" dirty="0">
              <a:effectLst/>
              <a:latin typeface="Calibri" panose="020F0502020204030204" pitchFamily="34" charset="0"/>
              <a:ea typeface="Calibri" panose="020F0502020204030204" pitchFamily="34" charset="0"/>
            </a:endParaRPr>
          </a:p>
        </p:txBody>
      </p:sp>
      <p:pic>
        <p:nvPicPr>
          <p:cNvPr id="4" name="Picture 3" descr="Triangular abstract background">
            <a:extLst>
              <a:ext uri="{FF2B5EF4-FFF2-40B4-BE49-F238E27FC236}">
                <a16:creationId xmlns:a16="http://schemas.microsoft.com/office/drawing/2014/main" id="{28C28235-58F5-4E58-9B06-BE6E130B7D54}"/>
              </a:ext>
            </a:extLst>
          </p:cNvPr>
          <p:cNvPicPr>
            <a:picLocks noChangeAspect="1"/>
          </p:cNvPicPr>
          <p:nvPr/>
        </p:nvPicPr>
        <p:blipFill rotWithShape="1">
          <a:blip r:embed="rId2"/>
          <a:srcRect l="20871" r="31787" b="2"/>
          <a:stretch/>
        </p:blipFill>
        <p:spPr>
          <a:xfrm>
            <a:off x="20" y="-17929"/>
            <a:ext cx="4876780" cy="6875929"/>
          </a:xfrm>
          <a:prstGeom prst="rect">
            <a:avLst/>
          </a:prstGeom>
        </p:spPr>
      </p:pic>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84ABAFF5-967C-468A-AFD2-57B1765C440F}"/>
                  </a:ext>
                </a:extLst>
              </p:cNvPr>
              <p:cNvGraphicFramePr/>
              <p:nvPr>
                <p:extLst>
                  <p:ext uri="{D42A27DB-BD31-4B8C-83A1-F6EECF244321}">
                    <p14:modId xmlns:p14="http://schemas.microsoft.com/office/powerpoint/2010/main" val="3077735920"/>
                  </p:ext>
                </p:extLst>
              </p:nvPr>
            </p:nvGraphicFramePr>
            <p:xfrm>
              <a:off x="150505" y="2113116"/>
              <a:ext cx="4575810" cy="2779395"/>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Chart 6">
                <a:extLst>
                  <a:ext uri="{FF2B5EF4-FFF2-40B4-BE49-F238E27FC236}">
                    <a16:creationId xmlns:a16="http://schemas.microsoft.com/office/drawing/2014/main" id="{84ABAFF5-967C-468A-AFD2-57B1765C440F}"/>
                  </a:ext>
                </a:extLst>
              </p:cNvPr>
              <p:cNvPicPr>
                <a:picLocks noGrp="1" noRot="1" noChangeAspect="1" noMove="1" noResize="1" noEditPoints="1" noAdjustHandles="1" noChangeArrowheads="1" noChangeShapeType="1"/>
              </p:cNvPicPr>
              <p:nvPr/>
            </p:nvPicPr>
            <p:blipFill>
              <a:blip r:embed="rId4"/>
              <a:stretch>
                <a:fillRect/>
              </a:stretch>
            </p:blipFill>
            <p:spPr>
              <a:xfrm>
                <a:off x="150505" y="2113116"/>
                <a:ext cx="4575810" cy="2779395"/>
              </a:xfrm>
              <a:prstGeom prst="rect">
                <a:avLst/>
              </a:prstGeom>
            </p:spPr>
          </p:pic>
        </mc:Fallback>
      </mc:AlternateContent>
    </p:spTree>
    <p:extLst>
      <p:ext uri="{BB962C8B-B14F-4D97-AF65-F5344CB8AC3E}">
        <p14:creationId xmlns:p14="http://schemas.microsoft.com/office/powerpoint/2010/main" val="118538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A46A1-6623-4CBA-8787-5F889B2F9242}"/>
              </a:ext>
            </a:extLst>
          </p:cNvPr>
          <p:cNvSpPr>
            <a:spLocks noGrp="1"/>
          </p:cNvSpPr>
          <p:nvPr>
            <p:ph idx="1"/>
          </p:nvPr>
        </p:nvSpPr>
        <p:spPr>
          <a:xfrm>
            <a:off x="141401" y="1650586"/>
            <a:ext cx="7579151" cy="3769827"/>
          </a:xfrm>
        </p:spPr>
        <p:txBody>
          <a:bodyPr>
            <a:normAutofit fontScale="92500" lnSpcReduction="20000"/>
          </a:bodyPr>
          <a:lstStyle/>
          <a:p>
            <a:pPr marL="457200" marR="467995" lvl="1" indent="0">
              <a:lnSpc>
                <a:spcPct val="150000"/>
              </a:lnSpc>
              <a:spcBef>
                <a:spcPts val="0"/>
              </a:spcBef>
              <a:spcAft>
                <a:spcPts val="1000"/>
              </a:spcAft>
              <a:buNone/>
              <a:tabLst>
                <a:tab pos="3886200" algn="l"/>
              </a:tabLst>
            </a:pPr>
            <a:r>
              <a:rPr lang="en-US" b="1" i="1" dirty="0">
                <a:effectLst/>
                <a:latin typeface="Times New Roman" panose="02020603050405020304" pitchFamily="18" charset="0"/>
                <a:ea typeface="Calibri" panose="020F0502020204030204" pitchFamily="34" charset="0"/>
              </a:rPr>
              <a:t>Which company vaccine was used the most</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2000" dirty="0">
                <a:effectLst/>
                <a:latin typeface="Times New Roman" panose="02020603050405020304" pitchFamily="18" charset="0"/>
                <a:ea typeface="Calibri" panose="020F0502020204030204" pitchFamily="34" charset="0"/>
              </a:rPr>
              <a:t>Introduction: This analysis show that which state has taken the maximum of which vaccine.</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2000" dirty="0">
                <a:effectLst/>
                <a:latin typeface="Times New Roman" panose="02020603050405020304" pitchFamily="18" charset="0"/>
                <a:ea typeface="Calibri" panose="020F0502020204030204" pitchFamily="34" charset="0"/>
              </a:rPr>
              <a:t>Specific Requirements/Functions and Formulas:</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Symbol" panose="05050102010706020507" pitchFamily="18" charset="2"/>
              <a:buChar char=""/>
              <a:tabLst>
                <a:tab pos="3886200" algn="l"/>
              </a:tabLst>
            </a:pPr>
            <a:r>
              <a:rPr lang="en-US" sz="2000" dirty="0">
                <a:effectLst/>
                <a:latin typeface="Times New Roman" panose="02020603050405020304" pitchFamily="18" charset="0"/>
                <a:ea typeface="Calibri" panose="020F0502020204030204" pitchFamily="34" charset="0"/>
              </a:rPr>
              <a:t>Pivot table of the dataset.</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Symbol" panose="05050102010706020507" pitchFamily="18" charset="2"/>
              <a:buChar char=""/>
              <a:tabLst>
                <a:tab pos="3886200" algn="l"/>
              </a:tabLst>
            </a:pPr>
            <a:r>
              <a:rPr lang="en-US" sz="2000" dirty="0">
                <a:effectLst/>
                <a:latin typeface="Times New Roman" panose="02020603050405020304" pitchFamily="18" charset="0"/>
                <a:ea typeface="Calibri" panose="020F0502020204030204" pitchFamily="34" charset="0"/>
              </a:rPr>
              <a:t>Bar chart.</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2000" dirty="0">
                <a:effectLst/>
                <a:latin typeface="Times New Roman" panose="02020603050405020304" pitchFamily="18" charset="0"/>
                <a:ea typeface="Calibri" panose="020F0502020204030204" pitchFamily="34" charset="0"/>
              </a:rPr>
              <a:t>Analysis Results: We can analyze from this chart that </a:t>
            </a:r>
            <a:r>
              <a:rPr lang="en-US" sz="2000" dirty="0" err="1">
                <a:effectLst/>
                <a:latin typeface="Times New Roman" panose="02020603050405020304" pitchFamily="18" charset="0"/>
                <a:ea typeface="Calibri" panose="020F0502020204030204" pitchFamily="34" charset="0"/>
              </a:rPr>
              <a:t>covishield</a:t>
            </a:r>
            <a:r>
              <a:rPr lang="en-US" sz="2000" dirty="0">
                <a:effectLst/>
                <a:latin typeface="Times New Roman" panose="02020603050405020304" pitchFamily="18" charset="0"/>
                <a:ea typeface="Calibri" panose="020F0502020204030204" pitchFamily="34" charset="0"/>
              </a:rPr>
              <a:t> is the most preferred vaccine.</a:t>
            </a:r>
            <a:endParaRPr lang="en-IN" sz="1800" dirty="0">
              <a:effectLst/>
              <a:latin typeface="Calibri" panose="020F0502020204030204" pitchFamily="34" charset="0"/>
              <a:ea typeface="Calibri" panose="020F0502020204030204" pitchFamily="34" charset="0"/>
            </a:endParaRPr>
          </a:p>
        </p:txBody>
      </p:sp>
      <p:graphicFrame>
        <p:nvGraphicFramePr>
          <p:cNvPr id="7" name="Chart 6">
            <a:extLst>
              <a:ext uri="{FF2B5EF4-FFF2-40B4-BE49-F238E27FC236}">
                <a16:creationId xmlns:a16="http://schemas.microsoft.com/office/drawing/2014/main" id="{24ED6912-A902-444D-A6F9-0673E3F0714F}"/>
              </a:ext>
            </a:extLst>
          </p:cNvPr>
          <p:cNvGraphicFramePr/>
          <p:nvPr>
            <p:extLst>
              <p:ext uri="{D42A27DB-BD31-4B8C-83A1-F6EECF244321}">
                <p14:modId xmlns:p14="http://schemas.microsoft.com/office/powerpoint/2010/main" val="249999706"/>
              </p:ext>
            </p:extLst>
          </p:nvPr>
        </p:nvGraphicFramePr>
        <p:xfrm>
          <a:off x="7211505" y="1650586"/>
          <a:ext cx="4602048" cy="34357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939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CACE4-EB67-4569-9F5C-716E5F1D3C49}"/>
              </a:ext>
            </a:extLst>
          </p:cNvPr>
          <p:cNvSpPr>
            <a:spLocks noGrp="1"/>
          </p:cNvSpPr>
          <p:nvPr>
            <p:ph idx="1"/>
          </p:nvPr>
        </p:nvSpPr>
        <p:spPr>
          <a:xfrm>
            <a:off x="190070" y="1822936"/>
            <a:ext cx="10691265" cy="3212128"/>
          </a:xfrm>
        </p:spPr>
        <p:txBody>
          <a:bodyPr>
            <a:normAutofit fontScale="92500" lnSpcReduction="10000"/>
          </a:bodyPr>
          <a:lstStyle/>
          <a:p>
            <a:pPr marL="457200" marR="467995" lvl="1" indent="0">
              <a:lnSpc>
                <a:spcPct val="150000"/>
              </a:lnSpc>
              <a:spcBef>
                <a:spcPts val="0"/>
              </a:spcBef>
              <a:spcAft>
                <a:spcPts val="1000"/>
              </a:spcAft>
              <a:buNone/>
              <a:tabLst>
                <a:tab pos="3886200" algn="l"/>
              </a:tabLst>
            </a:pPr>
            <a:r>
              <a:rPr lang="en-US" b="1" i="1" dirty="0">
                <a:effectLst/>
                <a:latin typeface="Times New Roman" panose="02020603050405020304" pitchFamily="18" charset="0"/>
                <a:ea typeface="Calibri" panose="020F0502020204030204" pitchFamily="34" charset="0"/>
              </a:rPr>
              <a:t>Which State has taken maximum of vaccine</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2000" dirty="0">
                <a:effectLst/>
                <a:latin typeface="Times New Roman" panose="02020603050405020304" pitchFamily="18" charset="0"/>
                <a:ea typeface="Calibri" panose="020F0502020204030204" pitchFamily="34" charset="0"/>
              </a:rPr>
              <a:t>Introduction: This analysis represents which state has taken more doses.</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2000" dirty="0">
                <a:effectLst/>
                <a:latin typeface="Times New Roman" panose="02020603050405020304" pitchFamily="18" charset="0"/>
                <a:ea typeface="Calibri" panose="020F0502020204030204" pitchFamily="34" charset="0"/>
              </a:rPr>
              <a:t>Specific Requirements/Functions and Formulas: </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Symbol" panose="05050102010706020507" pitchFamily="18" charset="2"/>
              <a:buChar char=""/>
              <a:tabLst>
                <a:tab pos="3886200" algn="l"/>
              </a:tabLst>
            </a:pPr>
            <a:r>
              <a:rPr lang="en-US" sz="2000" dirty="0">
                <a:effectLst/>
                <a:latin typeface="Times New Roman" panose="02020603050405020304" pitchFamily="18" charset="0"/>
                <a:ea typeface="Calibri" panose="020F0502020204030204" pitchFamily="34" charset="0"/>
              </a:rPr>
              <a:t>Pivot table of the dataset.</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Symbol" panose="05050102010706020507" pitchFamily="18" charset="2"/>
              <a:buChar char=""/>
              <a:tabLst>
                <a:tab pos="3886200" algn="l"/>
              </a:tabLst>
            </a:pPr>
            <a:r>
              <a:rPr lang="en-US" sz="2000" dirty="0">
                <a:effectLst/>
                <a:latin typeface="Times New Roman" panose="02020603050405020304" pitchFamily="18" charset="0"/>
                <a:ea typeface="Calibri" panose="020F0502020204030204" pitchFamily="34" charset="0"/>
              </a:rPr>
              <a:t>Area chart.</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2000" dirty="0">
                <a:effectLst/>
                <a:latin typeface="Times New Roman" panose="02020603050405020304" pitchFamily="18" charset="0"/>
                <a:ea typeface="Calibri" panose="020F0502020204030204" pitchFamily="34" charset="0"/>
              </a:rPr>
              <a:t>Analysis Results: We can easily analyze from this chart that </a:t>
            </a:r>
            <a:r>
              <a:rPr lang="en-US" sz="2000" dirty="0" err="1">
                <a:effectLst/>
                <a:latin typeface="Times New Roman" panose="02020603050405020304" pitchFamily="18" charset="0"/>
                <a:ea typeface="Calibri" panose="020F0502020204030204" pitchFamily="34" charset="0"/>
              </a:rPr>
              <a:t>himachal</a:t>
            </a:r>
            <a:r>
              <a:rPr lang="en-US" sz="2000" dirty="0">
                <a:effectLst/>
                <a:latin typeface="Times New Roman" panose="02020603050405020304" pitchFamily="18" charset="0"/>
                <a:ea typeface="Calibri" panose="020F0502020204030204" pitchFamily="34" charset="0"/>
              </a:rPr>
              <a:t> and J&amp;K were in the top</a:t>
            </a:r>
            <a:endParaRPr lang="en-IN" sz="1800" dirty="0">
              <a:effectLst/>
              <a:latin typeface="Calibri" panose="020F0502020204030204" pitchFamily="34" charset="0"/>
              <a:ea typeface="Calibri" panose="020F0502020204030204" pitchFamily="34" charset="0"/>
            </a:endParaRPr>
          </a:p>
        </p:txBody>
      </p:sp>
      <p:graphicFrame>
        <p:nvGraphicFramePr>
          <p:cNvPr id="6" name="Chart 5">
            <a:extLst>
              <a:ext uri="{FF2B5EF4-FFF2-40B4-BE49-F238E27FC236}">
                <a16:creationId xmlns:a16="http://schemas.microsoft.com/office/drawing/2014/main" id="{78B99B9E-0588-4B1A-9311-953523FD0CF0}"/>
              </a:ext>
            </a:extLst>
          </p:cNvPr>
          <p:cNvGraphicFramePr/>
          <p:nvPr>
            <p:extLst>
              <p:ext uri="{D42A27DB-BD31-4B8C-83A1-F6EECF244321}">
                <p14:modId xmlns:p14="http://schemas.microsoft.com/office/powerpoint/2010/main" val="4065755658"/>
              </p:ext>
            </p:extLst>
          </p:nvPr>
        </p:nvGraphicFramePr>
        <p:xfrm>
          <a:off x="6656298" y="1637858"/>
          <a:ext cx="5400675" cy="275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62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A670CAD2-77B4-4FE8-9326-4B06667044DF}"/>
              </a:ext>
            </a:extLst>
          </p:cNvPr>
          <p:cNvPicPr>
            <a:picLocks noChangeAspect="1"/>
          </p:cNvPicPr>
          <p:nvPr/>
        </p:nvPicPr>
        <p:blipFill rotWithShape="1">
          <a:blip r:embed="rId2"/>
          <a:srcRect l="20871" r="31787" b="2"/>
          <a:stretch/>
        </p:blipFill>
        <p:spPr>
          <a:xfrm>
            <a:off x="20" y="0"/>
            <a:ext cx="4876780" cy="6858000"/>
          </a:xfrm>
          <a:prstGeom prst="rect">
            <a:avLst/>
          </a:prstGeom>
        </p:spPr>
      </p:pic>
      <p:sp>
        <p:nvSpPr>
          <p:cNvPr id="3" name="Content Placeholder 2">
            <a:extLst>
              <a:ext uri="{FF2B5EF4-FFF2-40B4-BE49-F238E27FC236}">
                <a16:creationId xmlns:a16="http://schemas.microsoft.com/office/drawing/2014/main" id="{3350A2EA-6A70-4AAF-AD43-29BAAEC2AB0B}"/>
              </a:ext>
            </a:extLst>
          </p:cNvPr>
          <p:cNvSpPr>
            <a:spLocks noGrp="1"/>
          </p:cNvSpPr>
          <p:nvPr>
            <p:ph idx="1"/>
          </p:nvPr>
        </p:nvSpPr>
        <p:spPr>
          <a:xfrm>
            <a:off x="5132439" y="953732"/>
            <a:ext cx="6440437" cy="4954332"/>
          </a:xfrm>
        </p:spPr>
        <p:txBody>
          <a:bodyPr>
            <a:normAutofit fontScale="92500" lnSpcReduction="20000"/>
          </a:bodyPr>
          <a:lstStyle/>
          <a:p>
            <a:pPr marL="342900" marR="0" lvl="0" indent="-342900" algn="ctr">
              <a:spcBef>
                <a:spcPts val="1200"/>
              </a:spcBef>
              <a:spcAft>
                <a:spcPts val="0"/>
              </a:spcAft>
              <a:buFont typeface="+mj-lt"/>
              <a:buAutoNum type="arabicPeriod"/>
            </a:pPr>
            <a:r>
              <a:rPr lang="en-US" sz="1800" b="1" u="sng" kern="0" dirty="0">
                <a:effectLst/>
                <a:latin typeface="Times New Roman" panose="02020603050405020304" pitchFamily="18" charset="0"/>
                <a:ea typeface="Times New Roman" panose="02020603050405020304" pitchFamily="18" charset="0"/>
                <a:cs typeface="Mangal" panose="02040503050203030202" pitchFamily="18" charset="0"/>
              </a:rPr>
              <a:t>LIST OF ANALYSIS WITH RESULTS</a:t>
            </a:r>
          </a:p>
          <a:p>
            <a:pPr marL="0" marR="0" lvl="0" indent="0" algn="ctr">
              <a:spcBef>
                <a:spcPts val="1200"/>
              </a:spcBef>
              <a:spcAft>
                <a:spcPts val="0"/>
              </a:spcAft>
              <a:buNone/>
            </a:pPr>
            <a:endParaRPr lang="en-US" sz="1800" b="1" u="sng" kern="0" dirty="0">
              <a:effectLst/>
              <a:latin typeface="Times New Roman" panose="02020603050405020304" pitchFamily="18" charset="0"/>
              <a:ea typeface="Times New Roman" panose="02020603050405020304" pitchFamily="18" charset="0"/>
              <a:cs typeface="Mangal" panose="02040503050203030202" pitchFamily="18" charset="0"/>
            </a:endParaRPr>
          </a:p>
          <a:p>
            <a:pPr marL="0" marR="0" lvl="0" indent="0" algn="ctr">
              <a:spcBef>
                <a:spcPts val="1200"/>
              </a:spcBef>
              <a:spcAft>
                <a:spcPts val="0"/>
              </a:spcAft>
              <a:buNone/>
            </a:pPr>
            <a:r>
              <a:rPr lang="en-US" sz="1800" dirty="0">
                <a:effectLst/>
                <a:latin typeface="Times New Roman" panose="02020603050405020304" pitchFamily="18" charset="0"/>
                <a:ea typeface="Calibri" panose="020F0502020204030204" pitchFamily="34" charset="0"/>
              </a:rPr>
              <a:t>In this section we can see that we are able to answer so many questions due to this analysis.</a:t>
            </a:r>
          </a:p>
          <a:p>
            <a:pPr marL="0" marR="0" lvl="0" indent="0" algn="ctr">
              <a:spcBef>
                <a:spcPts val="1200"/>
              </a:spcBef>
              <a:spcAft>
                <a:spcPts val="0"/>
              </a:spcAft>
              <a:buNone/>
            </a:pP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0"/>
              </a:spcAft>
              <a:buFont typeface="Symbol" panose="05050102010706020507" pitchFamily="18" charset="2"/>
              <a:buBlip>
                <a:blip r:embed="rId3"/>
              </a:buBlip>
              <a:tabLst>
                <a:tab pos="3886200" algn="l"/>
              </a:tabLst>
            </a:pPr>
            <a:r>
              <a:rPr lang="en-US" sz="1800" i="1" dirty="0">
                <a:effectLst/>
                <a:latin typeface="Times New Roman" panose="02020603050405020304" pitchFamily="18" charset="0"/>
                <a:ea typeface="Calibri" panose="020F0502020204030204" pitchFamily="34" charset="0"/>
              </a:rPr>
              <a:t>In which month covid was the most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Ans: Jun 2021 &amp; Jul 2021</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0"/>
              </a:spcAft>
              <a:buFont typeface="Symbol" panose="05050102010706020507" pitchFamily="18" charset="2"/>
              <a:buBlip>
                <a:blip r:embed="rId3"/>
              </a:buBlip>
              <a:tabLst>
                <a:tab pos="3886200" algn="l"/>
              </a:tabLst>
            </a:pPr>
            <a:r>
              <a:rPr lang="en-US" sz="1800" i="1" dirty="0">
                <a:effectLst/>
                <a:latin typeface="Times New Roman" panose="02020603050405020304" pitchFamily="18" charset="0"/>
                <a:ea typeface="Calibri" panose="020F0502020204030204" pitchFamily="34" charset="0"/>
              </a:rPr>
              <a:t>In which year covid was the most?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Ans: 2021.</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0"/>
              </a:spcAft>
              <a:buFont typeface="Symbol" panose="05050102010706020507" pitchFamily="18" charset="2"/>
              <a:buBlip>
                <a:blip r:embed="rId3"/>
              </a:buBlip>
              <a:tabLst>
                <a:tab pos="3886200" algn="l"/>
              </a:tabLst>
            </a:pPr>
            <a:r>
              <a:rPr lang="en-US" sz="1800" i="1" dirty="0">
                <a:effectLst/>
                <a:latin typeface="Times New Roman" panose="02020603050405020304" pitchFamily="18" charset="0"/>
                <a:ea typeface="Calibri" panose="020F0502020204030204" pitchFamily="34" charset="0"/>
              </a:rPr>
              <a:t>Which Region had highest covid testing?</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Ans: </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0"/>
              </a:spcAft>
              <a:buFont typeface="Symbol" panose="05050102010706020507" pitchFamily="18" charset="2"/>
              <a:buBlip>
                <a:blip r:embed="rId3"/>
              </a:buBlip>
              <a:tabLst>
                <a:tab pos="3886200" algn="l"/>
              </a:tabLst>
            </a:pPr>
            <a:r>
              <a:rPr lang="en-US" sz="1800" i="1" dirty="0">
                <a:effectLst/>
                <a:latin typeface="Times New Roman" panose="02020603050405020304" pitchFamily="18" charset="0"/>
                <a:ea typeface="Calibri" panose="020F0502020204030204" pitchFamily="34" charset="0"/>
              </a:rPr>
              <a:t>Which vaccine was taken the most?</a:t>
            </a:r>
            <a:br>
              <a:rPr lang="en-US" sz="1800" i="1"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And: </a:t>
            </a:r>
            <a:r>
              <a:rPr lang="en-US" sz="1800" dirty="0" err="1">
                <a:effectLst/>
                <a:latin typeface="Times New Roman" panose="02020603050405020304" pitchFamily="18" charset="0"/>
                <a:ea typeface="Calibri" panose="020F0502020204030204" pitchFamily="34" charset="0"/>
              </a:rPr>
              <a:t>Covidshield</a:t>
            </a:r>
            <a:endParaRPr lang="en-IN" sz="18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Symbol" panose="05050102010706020507" pitchFamily="18" charset="2"/>
              <a:buBlip>
                <a:blip r:embed="rId3"/>
              </a:buBlip>
              <a:tabLst>
                <a:tab pos="3886200" algn="l"/>
              </a:tabLst>
            </a:pPr>
            <a:r>
              <a:rPr lang="en-US" sz="1800" i="1" dirty="0">
                <a:effectLst/>
                <a:latin typeface="Times New Roman" panose="02020603050405020304" pitchFamily="18" charset="0"/>
                <a:ea typeface="Calibri" panose="020F0502020204030204" pitchFamily="34" charset="0"/>
              </a:rPr>
              <a:t>Which was the state taken maximum vaccine?</a:t>
            </a:r>
            <a:br>
              <a:rPr lang="en-US" sz="1800" i="1"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Ans: Himachal Pradesh</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6957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3DBA-7541-408F-B22E-B458DC6476B7}"/>
              </a:ext>
            </a:extLst>
          </p:cNvPr>
          <p:cNvSpPr>
            <a:spLocks noGrp="1"/>
          </p:cNvSpPr>
          <p:nvPr>
            <p:ph type="title"/>
          </p:nvPr>
        </p:nvSpPr>
        <p:spPr>
          <a:xfrm>
            <a:off x="652021" y="2782486"/>
            <a:ext cx="8610600" cy="1293028"/>
          </a:xfrm>
        </p:spPr>
        <p:txBody>
          <a:bodyPr>
            <a:normAutofit fontScale="90000"/>
          </a:bodyPr>
          <a:lstStyle/>
          <a:p>
            <a:r>
              <a:rPr lang="en-US" sz="8800" dirty="0"/>
              <a:t>THANK YOU</a:t>
            </a:r>
            <a:endParaRPr lang="en-IN" sz="8800" dirty="0"/>
          </a:p>
        </p:txBody>
      </p:sp>
    </p:spTree>
    <p:extLst>
      <p:ext uri="{BB962C8B-B14F-4D97-AF65-F5344CB8AC3E}">
        <p14:creationId xmlns:p14="http://schemas.microsoft.com/office/powerpoint/2010/main" val="200230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49141F17-A94C-446D-A2E4-052148B356F4}"/>
              </a:ext>
            </a:extLst>
          </p:cNvPr>
          <p:cNvPicPr>
            <a:picLocks noChangeAspect="1"/>
          </p:cNvPicPr>
          <p:nvPr/>
        </p:nvPicPr>
        <p:blipFill rotWithShape="1">
          <a:blip r:embed="rId2"/>
          <a:srcRect l="20871" r="31787" b="2"/>
          <a:stretch/>
        </p:blipFill>
        <p:spPr>
          <a:xfrm>
            <a:off x="20" y="0"/>
            <a:ext cx="4876780" cy="6858000"/>
          </a:xfrm>
          <a:prstGeom prst="rect">
            <a:avLst/>
          </a:prstGeom>
        </p:spPr>
      </p:pic>
      <p:sp>
        <p:nvSpPr>
          <p:cNvPr id="2" name="Title 1">
            <a:extLst>
              <a:ext uri="{FF2B5EF4-FFF2-40B4-BE49-F238E27FC236}">
                <a16:creationId xmlns:a16="http://schemas.microsoft.com/office/drawing/2014/main" id="{12ABDEE3-92E8-4288-B5C5-C76697024DC3}"/>
              </a:ext>
            </a:extLst>
          </p:cNvPr>
          <p:cNvSpPr>
            <a:spLocks noGrp="1"/>
          </p:cNvSpPr>
          <p:nvPr>
            <p:ph type="title"/>
          </p:nvPr>
        </p:nvSpPr>
        <p:spPr>
          <a:xfrm>
            <a:off x="5604846" y="860615"/>
            <a:ext cx="5922279" cy="1272986"/>
          </a:xfrm>
        </p:spPr>
        <p:txBody>
          <a:bodyPr>
            <a:normAutofit/>
          </a:bodyPr>
          <a:lstStyle/>
          <a:p>
            <a:pPr algn="ctr"/>
            <a:r>
              <a:rPr lang="en-US" sz="3200" b="1" dirty="0">
                <a:effectLst/>
                <a:latin typeface="Times New Roman" panose="02020603050405020304" pitchFamily="18" charset="0"/>
                <a:ea typeface="Times New Roman" panose="02020603050405020304" pitchFamily="18" charset="0"/>
              </a:rPr>
              <a:t>INTRODUCTION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8CF463B-FA9C-4442-98CE-691ACF039CBC}"/>
              </a:ext>
            </a:extLst>
          </p:cNvPr>
          <p:cNvSpPr>
            <a:spLocks noGrp="1"/>
          </p:cNvSpPr>
          <p:nvPr>
            <p:ph idx="1"/>
          </p:nvPr>
        </p:nvSpPr>
        <p:spPr>
          <a:xfrm>
            <a:off x="5566943" y="2133600"/>
            <a:ext cx="6005933" cy="3135984"/>
          </a:xfrm>
        </p:spPr>
        <p:txBody>
          <a:bodyPr>
            <a:normAutofit/>
          </a:bodyPr>
          <a:lstStyle/>
          <a:p>
            <a:pPr marL="0" marR="0" indent="0" algn="just">
              <a:spcBef>
                <a:spcPts val="0"/>
              </a:spcBef>
              <a:spcAft>
                <a:spcPts val="1350"/>
              </a:spcAft>
              <a:buNone/>
            </a:pPr>
            <a:r>
              <a:rPr lang="en-IN" sz="2000" dirty="0">
                <a:effectLst/>
                <a:latin typeface="Times New Roman" panose="02020603050405020304" pitchFamily="18" charset="0"/>
                <a:ea typeface="Times New Roman" panose="02020603050405020304" pitchFamily="18" charset="0"/>
              </a:rPr>
              <a:t>The report gives us an overview on the Covid 19 pandemic of the India over a period of 2 years (2020-2021). For the country’s betterment, it is important to know where this virus spread the most and where maximum number of doses were taken. We have chosen this dataset to analyse and generate some insights on the covid. The data collected provides us with the basic information on the covid 19.</a:t>
            </a:r>
          </a:p>
        </p:txBody>
      </p:sp>
    </p:spTree>
    <p:extLst>
      <p:ext uri="{BB962C8B-B14F-4D97-AF65-F5344CB8AC3E}">
        <p14:creationId xmlns:p14="http://schemas.microsoft.com/office/powerpoint/2010/main" val="218858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61D5-E497-4456-9E67-5FB959849FFB}"/>
              </a:ext>
            </a:extLst>
          </p:cNvPr>
          <p:cNvSpPr>
            <a:spLocks noGrp="1"/>
          </p:cNvSpPr>
          <p:nvPr>
            <p:ph type="title"/>
          </p:nvPr>
        </p:nvSpPr>
        <p:spPr>
          <a:xfrm>
            <a:off x="2307013" y="1237024"/>
            <a:ext cx="1613948" cy="1955927"/>
          </a:xfrm>
        </p:spPr>
        <p:txBody>
          <a:bodyPr>
            <a:normAutofit/>
          </a:bodyPr>
          <a:lstStyle/>
          <a:p>
            <a:r>
              <a:rPr lang="en-US" sz="3200" b="1" dirty="0">
                <a:effectLst/>
                <a:latin typeface="Times New Roman" panose="02020603050405020304" pitchFamily="18" charset="0"/>
                <a:ea typeface="Times New Roman" panose="02020603050405020304" pitchFamily="18" charset="0"/>
              </a:rPr>
              <a:t>SCOPE</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441E5C0-8226-47AE-BAE1-DD4180F0707C}"/>
              </a:ext>
            </a:extLst>
          </p:cNvPr>
          <p:cNvSpPr>
            <a:spLocks noGrp="1"/>
          </p:cNvSpPr>
          <p:nvPr>
            <p:ph idx="1"/>
          </p:nvPr>
        </p:nvSpPr>
        <p:spPr>
          <a:xfrm>
            <a:off x="131975" y="2459660"/>
            <a:ext cx="5964025" cy="3391733"/>
          </a:xfrm>
        </p:spPr>
        <p:txBody>
          <a:bodyPr>
            <a:normAutofit/>
          </a:bodyPr>
          <a:lstStyle/>
          <a:p>
            <a:pPr marL="457200" marR="0" indent="0" algn="just">
              <a:spcBef>
                <a:spcPts val="0"/>
              </a:spcBef>
              <a:spcAft>
                <a:spcPts val="1350"/>
              </a:spcAft>
              <a:buNone/>
            </a:pPr>
            <a:r>
              <a:rPr lang="en-IN" sz="1800" dirty="0">
                <a:effectLst/>
                <a:latin typeface="Times New Roman" panose="02020603050405020304" pitchFamily="18" charset="0"/>
                <a:ea typeface="Times New Roman" panose="02020603050405020304" pitchFamily="18" charset="0"/>
              </a:rPr>
              <a:t>In order to have a better insight it is important to </a:t>
            </a:r>
            <a:r>
              <a:rPr lang="en-IN" sz="1800" dirty="0" err="1">
                <a:effectLst/>
                <a:latin typeface="Times New Roman" panose="02020603050405020304" pitchFamily="18" charset="0"/>
                <a:ea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rPr>
              <a:t> the data so that we can get ready for the future for different waves to come.</a:t>
            </a:r>
          </a:p>
          <a:p>
            <a:pPr marL="457200" marR="0" indent="0" algn="just">
              <a:spcBef>
                <a:spcPts val="0"/>
              </a:spcBef>
              <a:spcAft>
                <a:spcPts val="1350"/>
              </a:spcAft>
              <a:buNone/>
            </a:pPr>
            <a:r>
              <a:rPr lang="en-IN" sz="1800" dirty="0">
                <a:effectLst/>
                <a:latin typeface="Times New Roman" panose="02020603050405020304" pitchFamily="18" charset="0"/>
                <a:ea typeface="Times New Roman" panose="02020603050405020304" pitchFamily="18" charset="0"/>
              </a:rPr>
              <a:t>It is also important to have made strategies ready on the basis of the report in order to have a better performance.</a:t>
            </a:r>
          </a:p>
          <a:p>
            <a:pPr marL="0" indent="0">
              <a:buNone/>
            </a:pPr>
            <a:endParaRPr lang="en-IN" dirty="0"/>
          </a:p>
        </p:txBody>
      </p:sp>
      <p:pic>
        <p:nvPicPr>
          <p:cNvPr id="4" name="Picture 3" descr="Triangular abstract background">
            <a:extLst>
              <a:ext uri="{FF2B5EF4-FFF2-40B4-BE49-F238E27FC236}">
                <a16:creationId xmlns:a16="http://schemas.microsoft.com/office/drawing/2014/main" id="{AE321CAF-9E2D-49B4-8224-E3E97A975A11}"/>
              </a:ext>
            </a:extLst>
          </p:cNvPr>
          <p:cNvPicPr>
            <a:picLocks noChangeAspect="1"/>
          </p:cNvPicPr>
          <p:nvPr/>
        </p:nvPicPr>
        <p:blipFill rotWithShape="1">
          <a:blip r:embed="rId2"/>
          <a:srcRect l="8943" r="19856" b="-1"/>
          <a:stretch/>
        </p:blipFill>
        <p:spPr>
          <a:xfrm>
            <a:off x="6515100" y="10"/>
            <a:ext cx="5676900" cy="6857990"/>
          </a:xfrm>
          <a:prstGeom prst="rect">
            <a:avLst/>
          </a:prstGeom>
        </p:spPr>
      </p:pic>
    </p:spTree>
    <p:extLst>
      <p:ext uri="{BB962C8B-B14F-4D97-AF65-F5344CB8AC3E}">
        <p14:creationId xmlns:p14="http://schemas.microsoft.com/office/powerpoint/2010/main" val="60626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A652-9CD1-4ED3-B60B-151A7CC9BAB2}"/>
              </a:ext>
            </a:extLst>
          </p:cNvPr>
          <p:cNvSpPr>
            <a:spLocks noGrp="1"/>
          </p:cNvSpPr>
          <p:nvPr>
            <p:ph type="title"/>
          </p:nvPr>
        </p:nvSpPr>
        <p:spPr>
          <a:xfrm>
            <a:off x="407340" y="4058029"/>
            <a:ext cx="4425446" cy="2110444"/>
          </a:xfrm>
        </p:spPr>
        <p:txBody>
          <a:bodyPr>
            <a:normAutofit/>
          </a:bodyPr>
          <a:lstStyle/>
          <a:p>
            <a:pPr marR="0" lvl="0" algn="ctr">
              <a:spcBef>
                <a:spcPts val="1200"/>
              </a:spcBef>
              <a:spcAft>
                <a:spcPts val="0"/>
              </a:spcAft>
            </a:pPr>
            <a:r>
              <a:rPr lang="en-US" sz="1800" b="1" kern="0" dirty="0">
                <a:effectLst/>
                <a:latin typeface="Times New Roman" panose="02020603050405020304" pitchFamily="18" charset="0"/>
                <a:ea typeface="Times New Roman" panose="02020603050405020304" pitchFamily="18" charset="0"/>
                <a:cs typeface="Mangal" panose="02040503050203030202" pitchFamily="18" charset="0"/>
              </a:rPr>
              <a:t>           SOURCE OF THE DATASET</a:t>
            </a:r>
            <a:br>
              <a:rPr lang="en-IN"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rPr>
              <a:t> </a:t>
            </a:r>
            <a:br>
              <a:rPr lang="en-IN" sz="1800" dirty="0">
                <a:effectLst/>
                <a:latin typeface="Calibri" panose="020F0502020204030204" pitchFamily="34" charset="0"/>
                <a:ea typeface="Calibri" panose="020F0502020204030204" pitchFamily="34" charset="0"/>
              </a:rPr>
            </a:b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9F20685-61D4-41BE-A414-6C2E93557F61}"/>
              </a:ext>
            </a:extLst>
          </p:cNvPr>
          <p:cNvSpPr>
            <a:spLocks noGrp="1"/>
          </p:cNvSpPr>
          <p:nvPr>
            <p:ph idx="1"/>
          </p:nvPr>
        </p:nvSpPr>
        <p:spPr>
          <a:xfrm>
            <a:off x="5106164" y="4410350"/>
            <a:ext cx="7206686" cy="2876383"/>
          </a:xfrm>
        </p:spPr>
        <p:txBody>
          <a:bodyPr>
            <a:normAutofit/>
          </a:bodyPr>
          <a:lstStyle/>
          <a:p>
            <a:pPr marL="457200" marR="0" lvl="1" indent="0" algn="just">
              <a:spcBef>
                <a:spcPts val="0"/>
              </a:spcBef>
              <a:spcAft>
                <a:spcPts val="0"/>
              </a:spcAft>
              <a:buSzPts val="1200"/>
              <a:buNone/>
              <a:tabLst>
                <a:tab pos="1702435" algn="l"/>
              </a:tabLst>
            </a:pPr>
            <a:r>
              <a:rPr lang="en-US" sz="1800" dirty="0">
                <a:effectLst/>
                <a:latin typeface="Times New Roman" panose="02020603050405020304" pitchFamily="18" charset="0"/>
                <a:ea typeface="Calibri" panose="020F0502020204030204" pitchFamily="34" charset="0"/>
              </a:rPr>
              <a:t>https://www.kaggle.com/sudalairajkumar/covid19-in-india</a:t>
            </a:r>
            <a:endParaRPr lang="en-IN" dirty="0"/>
          </a:p>
        </p:txBody>
      </p:sp>
      <p:pic>
        <p:nvPicPr>
          <p:cNvPr id="4" name="Picture 3" descr="Triangular abstract background">
            <a:extLst>
              <a:ext uri="{FF2B5EF4-FFF2-40B4-BE49-F238E27FC236}">
                <a16:creationId xmlns:a16="http://schemas.microsoft.com/office/drawing/2014/main" id="{361CAA61-F171-43A7-9B28-F96114B32B8F}"/>
              </a:ext>
            </a:extLst>
          </p:cNvPr>
          <p:cNvPicPr>
            <a:picLocks noChangeAspect="1"/>
          </p:cNvPicPr>
          <p:nvPr/>
        </p:nvPicPr>
        <p:blipFill rotWithShape="1">
          <a:blip r:embed="rId2"/>
          <a:srcRect t="52760" r="2" b="3590"/>
          <a:stretch/>
        </p:blipFill>
        <p:spPr>
          <a:xfrm>
            <a:off x="0" y="0"/>
            <a:ext cx="12192000" cy="3086100"/>
          </a:xfrm>
          <a:prstGeom prst="rect">
            <a:avLst/>
          </a:prstGeom>
        </p:spPr>
      </p:pic>
    </p:spTree>
    <p:extLst>
      <p:ext uri="{BB962C8B-B14F-4D97-AF65-F5344CB8AC3E}">
        <p14:creationId xmlns:p14="http://schemas.microsoft.com/office/powerpoint/2010/main" val="287779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D29E-BC6B-4A88-A339-6A144752A8E1}"/>
              </a:ext>
            </a:extLst>
          </p:cNvPr>
          <p:cNvSpPr>
            <a:spLocks noGrp="1"/>
          </p:cNvSpPr>
          <p:nvPr>
            <p:ph type="title"/>
          </p:nvPr>
        </p:nvSpPr>
        <p:spPr>
          <a:xfrm>
            <a:off x="2212181" y="3987538"/>
            <a:ext cx="7767637" cy="1225484"/>
          </a:xfrm>
        </p:spPr>
        <p:txBody>
          <a:bodyPr>
            <a:normAutofit fontScale="90000"/>
          </a:bodyPr>
          <a:lstStyle/>
          <a:p>
            <a:pPr algn="ctr"/>
            <a:r>
              <a:rPr lang="en-US" sz="5300" b="1" dirty="0">
                <a:effectLst/>
                <a:latin typeface="Times New Roman" panose="02020603050405020304" pitchFamily="18" charset="0"/>
                <a:ea typeface="Times New Roman" panose="02020603050405020304" pitchFamily="18" charset="0"/>
              </a:rPr>
              <a:t>ETL Process</a:t>
            </a:r>
            <a:br>
              <a:rPr lang="en-IN" sz="1800" b="1"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r>
              <a:rPr lang="en-US" sz="3600" dirty="0">
                <a:effectLst/>
                <a:latin typeface="Times New Roman" panose="02020603050405020304" pitchFamily="18" charset="0"/>
                <a:ea typeface="Calibri" panose="020F0502020204030204" pitchFamily="34" charset="0"/>
              </a:rPr>
              <a:t>ETL </a:t>
            </a:r>
            <a:r>
              <a:rPr lang="en-US" sz="3600" cap="none" dirty="0">
                <a:effectLst/>
                <a:latin typeface="Times New Roman" panose="02020603050405020304" pitchFamily="18" charset="0"/>
                <a:ea typeface="Calibri" panose="020F0502020204030204" pitchFamily="34" charset="0"/>
              </a:rPr>
              <a:t>is the process of extracting huge volumes of data from a variety of sources and formats and converting it to a single format before putting it into a database or destination file.</a:t>
            </a:r>
            <a:br>
              <a:rPr lang="en-US" sz="3600" cap="none" dirty="0">
                <a:effectLst/>
                <a:latin typeface="Times New Roman" panose="02020603050405020304" pitchFamily="18" charset="0"/>
                <a:ea typeface="Calibri" panose="020F0502020204030204" pitchFamily="34" charset="0"/>
              </a:rPr>
            </a:br>
            <a:br>
              <a:rPr lang="en-US" sz="3600" cap="none" dirty="0">
                <a:effectLst/>
                <a:latin typeface="Times New Roman" panose="02020603050405020304" pitchFamily="18" charset="0"/>
                <a:ea typeface="Calibri" panose="020F0502020204030204" pitchFamily="34" charset="0"/>
              </a:rPr>
            </a:br>
            <a:br>
              <a:rPr lang="en-US" sz="3600" cap="none" dirty="0">
                <a:effectLst/>
                <a:latin typeface="Times New Roman" panose="02020603050405020304" pitchFamily="18" charset="0"/>
                <a:ea typeface="Calibri" panose="020F0502020204030204" pitchFamily="34" charset="0"/>
              </a:rPr>
            </a:br>
            <a:br>
              <a:rPr lang="en-US" sz="3600" cap="none" dirty="0">
                <a:effectLst/>
                <a:latin typeface="Times New Roman" panose="02020603050405020304" pitchFamily="18" charset="0"/>
                <a:ea typeface="Calibri" panose="020F0502020204030204" pitchFamily="34" charset="0"/>
              </a:rPr>
            </a:br>
            <a:br>
              <a:rPr lang="en-US" sz="3600" cap="none" dirty="0">
                <a:effectLst/>
                <a:latin typeface="Times New Roman" panose="02020603050405020304" pitchFamily="18" charset="0"/>
                <a:ea typeface="Calibri" panose="020F0502020204030204" pitchFamily="34" charset="0"/>
              </a:rPr>
            </a:br>
            <a:br>
              <a:rPr lang="en-US" sz="3600" cap="none" dirty="0">
                <a:effectLst/>
                <a:latin typeface="Times New Roman" panose="02020603050405020304" pitchFamily="18" charset="0"/>
                <a:ea typeface="Calibri" panose="020F0502020204030204" pitchFamily="34" charset="0"/>
              </a:rPr>
            </a:br>
            <a:br>
              <a:rPr lang="en-IN" sz="1800" cap="none" dirty="0">
                <a:effectLst/>
                <a:latin typeface="Calibri" panose="020F050202020403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194112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6B89D5C-97B8-49C7-AF40-DD452E9CF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746" y="1360281"/>
            <a:ext cx="2359843" cy="4681994"/>
          </a:xfrm>
          <a:prstGeom prst="rect">
            <a:avLst/>
          </a:prstGeom>
        </p:spPr>
      </p:pic>
      <p:pic>
        <p:nvPicPr>
          <p:cNvPr id="10" name="Picture 9">
            <a:extLst>
              <a:ext uri="{FF2B5EF4-FFF2-40B4-BE49-F238E27FC236}">
                <a16:creationId xmlns:a16="http://schemas.microsoft.com/office/drawing/2014/main" id="{604BB878-A81F-4C5A-B6C2-21A32245E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3494" y="1360281"/>
            <a:ext cx="2739850" cy="4681994"/>
          </a:xfrm>
          <a:prstGeom prst="rect">
            <a:avLst/>
          </a:prstGeom>
        </p:spPr>
      </p:pic>
      <p:sp>
        <p:nvSpPr>
          <p:cNvPr id="12" name="TextBox 11">
            <a:extLst>
              <a:ext uri="{FF2B5EF4-FFF2-40B4-BE49-F238E27FC236}">
                <a16:creationId xmlns:a16="http://schemas.microsoft.com/office/drawing/2014/main" id="{96BAB11F-3833-4771-B096-7B6DC470B6E7}"/>
              </a:ext>
            </a:extLst>
          </p:cNvPr>
          <p:cNvSpPr txBox="1"/>
          <p:nvPr/>
        </p:nvSpPr>
        <p:spPr>
          <a:xfrm>
            <a:off x="4805803" y="3701278"/>
            <a:ext cx="3221610" cy="1051570"/>
          </a:xfrm>
          <a:prstGeom prst="rect">
            <a:avLst/>
          </a:prstGeom>
          <a:noFill/>
        </p:spPr>
        <p:txBody>
          <a:bodyPr wrap="square">
            <a:spAutoFit/>
          </a:bodyPr>
          <a:lstStyle/>
          <a:p>
            <a:pPr marL="0" marR="0">
              <a:spcBef>
                <a:spcPts val="0"/>
              </a:spcBef>
              <a:spcAft>
                <a:spcPts val="1000"/>
              </a:spcAft>
            </a:pPr>
            <a:r>
              <a:rPr lang="en-IN" sz="1800" dirty="0">
                <a:effectLst/>
                <a:latin typeface="Calibri" panose="020F0502020204030204" pitchFamily="34" charset="0"/>
                <a:ea typeface="Calibri" panose="020F0502020204030204" pitchFamily="34" charset="0"/>
              </a:rPr>
              <a:t>Formatted Excel File </a:t>
            </a:r>
          </a:p>
          <a:p>
            <a:pPr marL="0" marR="0">
              <a:spcBef>
                <a:spcPts val="0"/>
              </a:spcBef>
              <a:spcAft>
                <a:spcPts val="1000"/>
              </a:spcAft>
            </a:pPr>
            <a:r>
              <a:rPr lang="en-IN" sz="1800" dirty="0">
                <a:effectLst/>
                <a:latin typeface="Calibri" panose="020F0502020204030204" pitchFamily="34" charset="0"/>
                <a:ea typeface="Calibri" panose="020F0502020204030204" pitchFamily="34" charset="0"/>
              </a:rPr>
              <a:t>After cleaning the data and making it into readable format </a:t>
            </a:r>
          </a:p>
        </p:txBody>
      </p:sp>
      <p:sp>
        <p:nvSpPr>
          <p:cNvPr id="14" name="TextBox 13">
            <a:extLst>
              <a:ext uri="{FF2B5EF4-FFF2-40B4-BE49-F238E27FC236}">
                <a16:creationId xmlns:a16="http://schemas.microsoft.com/office/drawing/2014/main" id="{680FE350-FCCF-40F1-B638-A031FF1DEED9}"/>
              </a:ext>
            </a:extLst>
          </p:cNvPr>
          <p:cNvSpPr txBox="1"/>
          <p:nvPr/>
        </p:nvSpPr>
        <p:spPr>
          <a:xfrm>
            <a:off x="4163505" y="2106046"/>
            <a:ext cx="3476133" cy="369332"/>
          </a:xfrm>
          <a:prstGeom prst="rect">
            <a:avLst/>
          </a:prstGeom>
          <a:noFill/>
        </p:spPr>
        <p:txBody>
          <a:bodyPr wrap="square">
            <a:spAutoFit/>
          </a:bodyPr>
          <a:lstStyle/>
          <a:p>
            <a:pPr marL="0" marR="0">
              <a:spcBef>
                <a:spcPts val="0"/>
              </a:spcBef>
              <a:spcAft>
                <a:spcPts val="1000"/>
              </a:spcAft>
            </a:pPr>
            <a:r>
              <a:rPr lang="en-IN" sz="1800" dirty="0">
                <a:effectLst/>
                <a:latin typeface="Calibri" panose="020F0502020204030204" pitchFamily="34" charset="0"/>
                <a:ea typeface="Calibri" panose="020F0502020204030204" pitchFamily="34" charset="0"/>
                <a:sym typeface="Wingdings" panose="05000000000000000000" pitchFamily="2" charset="2"/>
              </a:rPr>
              <a:t></a:t>
            </a:r>
            <a:r>
              <a:rPr lang="en-IN" sz="1800" dirty="0">
                <a:effectLst/>
                <a:latin typeface="Calibri" panose="020F0502020204030204" pitchFamily="34" charset="0"/>
                <a:ea typeface="Calibri" panose="020F0502020204030204" pitchFamily="34" charset="0"/>
              </a:rPr>
              <a:t> Original CSV File (Raw Data)</a:t>
            </a:r>
          </a:p>
        </p:txBody>
      </p:sp>
      <p:sp>
        <p:nvSpPr>
          <p:cNvPr id="15" name="Arrow: Right 14">
            <a:extLst>
              <a:ext uri="{FF2B5EF4-FFF2-40B4-BE49-F238E27FC236}">
                <a16:creationId xmlns:a16="http://schemas.microsoft.com/office/drawing/2014/main" id="{FAED00B9-4227-4E7A-A46F-17ECD34C5053}"/>
              </a:ext>
            </a:extLst>
          </p:cNvPr>
          <p:cNvSpPr/>
          <p:nvPr/>
        </p:nvSpPr>
        <p:spPr>
          <a:xfrm>
            <a:off x="6872139" y="3770720"/>
            <a:ext cx="884793" cy="22624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572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0BB1-2BCB-4F8C-A01C-D6E44D3AEAB5}"/>
              </a:ext>
            </a:extLst>
          </p:cNvPr>
          <p:cNvSpPr>
            <a:spLocks noGrp="1"/>
          </p:cNvSpPr>
          <p:nvPr>
            <p:ph type="title"/>
          </p:nvPr>
        </p:nvSpPr>
        <p:spPr>
          <a:xfrm>
            <a:off x="982144" y="306322"/>
            <a:ext cx="6852004" cy="1362073"/>
          </a:xfrm>
        </p:spPr>
        <p:txBody>
          <a:bodyPr>
            <a:normAutofit/>
          </a:bodyPr>
          <a:lstStyle/>
          <a:p>
            <a:r>
              <a:rPr lang="en-US" sz="3600" b="1" u="heavy" spc="0" dirty="0">
                <a:effectLst/>
                <a:uFill>
                  <a:solidFill>
                    <a:srgbClr val="000000"/>
                  </a:solidFill>
                </a:uFill>
                <a:latin typeface="Times New Roman" panose="02020603050405020304" pitchFamily="18" charset="0"/>
                <a:ea typeface="Times New Roman" panose="02020603050405020304" pitchFamily="18" charset="0"/>
              </a:rPr>
              <a:t>OBJECTIVES</a:t>
            </a:r>
            <a:endParaRPr lang="en-IN" sz="3600" dirty="0"/>
          </a:p>
        </p:txBody>
      </p:sp>
      <p:sp>
        <p:nvSpPr>
          <p:cNvPr id="3" name="Content Placeholder 2">
            <a:extLst>
              <a:ext uri="{FF2B5EF4-FFF2-40B4-BE49-F238E27FC236}">
                <a16:creationId xmlns:a16="http://schemas.microsoft.com/office/drawing/2014/main" id="{966A55F3-6A5A-43E9-BD2F-4F7FBC80CDEC}"/>
              </a:ext>
            </a:extLst>
          </p:cNvPr>
          <p:cNvSpPr>
            <a:spLocks noGrp="1"/>
          </p:cNvSpPr>
          <p:nvPr>
            <p:ph idx="1"/>
          </p:nvPr>
        </p:nvSpPr>
        <p:spPr>
          <a:xfrm>
            <a:off x="2122283" y="1562289"/>
            <a:ext cx="7154670" cy="5196725"/>
          </a:xfrm>
        </p:spPr>
        <p:txBody>
          <a:bodyPr>
            <a:normAutofit fontScale="92500" lnSpcReduction="20000"/>
          </a:bodyPr>
          <a:lstStyle/>
          <a:p>
            <a:pPr marL="0" marR="467995" algn="just">
              <a:lnSpc>
                <a:spcPct val="150000"/>
              </a:lnSpc>
              <a:spcBef>
                <a:spcPts val="0"/>
              </a:spcBef>
              <a:spcAft>
                <a:spcPts val="1000"/>
              </a:spcAft>
              <a:tabLst>
                <a:tab pos="3886200" algn="l"/>
              </a:tabLst>
            </a:pPr>
            <a:r>
              <a:rPr lang="en-US" sz="1800" dirty="0">
                <a:effectLst/>
                <a:latin typeface="Times New Roman" panose="02020603050405020304" pitchFamily="18" charset="0"/>
                <a:ea typeface="Calibri" panose="020F0502020204030204" pitchFamily="34" charset="0"/>
              </a:rPr>
              <a:t>Objective -1 </a:t>
            </a:r>
            <a:endParaRPr lang="en-IN" sz="1800" dirty="0">
              <a:effectLst/>
              <a:latin typeface="Calibri" panose="020F0502020204030204" pitchFamily="34" charset="0"/>
              <a:ea typeface="Calibri" panose="020F0502020204030204" pitchFamily="34" charset="0"/>
            </a:endParaRPr>
          </a:p>
          <a:p>
            <a:pPr marL="0" marR="467995" lvl="0" indent="0" algn="just">
              <a:lnSpc>
                <a:spcPct val="150000"/>
              </a:lnSpc>
              <a:spcBef>
                <a:spcPts val="0"/>
              </a:spcBef>
              <a:spcAft>
                <a:spcPts val="1000"/>
              </a:spcAft>
              <a:buNone/>
              <a:tabLst>
                <a:tab pos="3886200" algn="l"/>
              </a:tabLst>
            </a:pPr>
            <a:r>
              <a:rPr lang="en-US" sz="1800" dirty="0">
                <a:effectLst/>
                <a:latin typeface="Times New Roman" panose="02020603050405020304" pitchFamily="18" charset="0"/>
                <a:ea typeface="Calibri" panose="020F0502020204030204" pitchFamily="34" charset="0"/>
              </a:rPr>
              <a:t>     Month Wise Analysis of Covid in India. </a:t>
            </a:r>
            <a:endParaRPr lang="en-IN" sz="1800" dirty="0">
              <a:effectLst/>
              <a:latin typeface="Calibri" panose="020F0502020204030204" pitchFamily="34" charset="0"/>
              <a:ea typeface="Calibri" panose="020F0502020204030204" pitchFamily="34" charset="0"/>
            </a:endParaRPr>
          </a:p>
          <a:p>
            <a:pPr marL="0" marR="467995" algn="just">
              <a:lnSpc>
                <a:spcPct val="150000"/>
              </a:lnSpc>
              <a:spcBef>
                <a:spcPts val="0"/>
              </a:spcBef>
              <a:spcAft>
                <a:spcPts val="1000"/>
              </a:spcAft>
              <a:tabLst>
                <a:tab pos="3886200" algn="l"/>
              </a:tabLst>
            </a:pPr>
            <a:r>
              <a:rPr lang="en-US" sz="1800" dirty="0">
                <a:effectLst/>
                <a:latin typeface="Times New Roman" panose="02020603050405020304" pitchFamily="18" charset="0"/>
                <a:ea typeface="Calibri" panose="020F0502020204030204" pitchFamily="34" charset="0"/>
              </a:rPr>
              <a:t>Objective – 2</a:t>
            </a:r>
          </a:p>
          <a:p>
            <a:pPr marL="0" marR="467995" indent="0" algn="just">
              <a:lnSpc>
                <a:spcPct val="150000"/>
              </a:lnSpc>
              <a:spcBef>
                <a:spcPts val="0"/>
              </a:spcBef>
              <a:spcAft>
                <a:spcPts val="1000"/>
              </a:spcAft>
              <a:buNone/>
              <a:tabLst>
                <a:tab pos="3886200" algn="l"/>
              </a:tabLst>
            </a:pPr>
            <a:r>
              <a:rPr lang="en-US" sz="1800" dirty="0">
                <a:effectLst/>
                <a:latin typeface="Times New Roman" panose="02020603050405020304" pitchFamily="18" charset="0"/>
                <a:ea typeface="Calibri" panose="020F0502020204030204" pitchFamily="34" charset="0"/>
              </a:rPr>
              <a:t>     Comparison Between Confirmed, Cure &amp; Death. </a:t>
            </a:r>
            <a:endParaRPr lang="en-IN" sz="1800" dirty="0">
              <a:effectLst/>
              <a:latin typeface="Calibri" panose="020F0502020204030204" pitchFamily="34" charset="0"/>
              <a:ea typeface="Calibri" panose="020F0502020204030204" pitchFamily="34" charset="0"/>
            </a:endParaRPr>
          </a:p>
          <a:p>
            <a:pPr marL="0" marR="467995" algn="just">
              <a:lnSpc>
                <a:spcPct val="150000"/>
              </a:lnSpc>
              <a:spcBef>
                <a:spcPts val="0"/>
              </a:spcBef>
              <a:spcAft>
                <a:spcPts val="1000"/>
              </a:spcAft>
              <a:tabLst>
                <a:tab pos="3886200" algn="l"/>
              </a:tabLst>
            </a:pPr>
            <a:r>
              <a:rPr lang="en-US" sz="1800" dirty="0">
                <a:effectLst/>
                <a:latin typeface="Times New Roman" panose="02020603050405020304" pitchFamily="18" charset="0"/>
                <a:ea typeface="Calibri" panose="020F0502020204030204" pitchFamily="34" charset="0"/>
              </a:rPr>
              <a:t>Objective -3</a:t>
            </a:r>
            <a:endParaRPr lang="en-IN" sz="1800" dirty="0">
              <a:effectLst/>
              <a:latin typeface="Calibri" panose="020F0502020204030204" pitchFamily="34" charset="0"/>
              <a:ea typeface="Calibri" panose="020F0502020204030204" pitchFamily="34" charset="0"/>
            </a:endParaRPr>
          </a:p>
          <a:p>
            <a:pPr marL="0" marR="467995" lvl="0" indent="0" algn="just">
              <a:lnSpc>
                <a:spcPct val="150000"/>
              </a:lnSpc>
              <a:spcBef>
                <a:spcPts val="0"/>
              </a:spcBef>
              <a:spcAft>
                <a:spcPts val="1000"/>
              </a:spcAft>
              <a:buNone/>
              <a:tabLst>
                <a:tab pos="3886200" algn="l"/>
              </a:tabLst>
            </a:pPr>
            <a:r>
              <a:rPr lang="en-US" sz="1800" dirty="0">
                <a:effectLst/>
                <a:latin typeface="Times New Roman" panose="02020603050405020304" pitchFamily="18" charset="0"/>
                <a:ea typeface="Calibri" panose="020F0502020204030204" pitchFamily="34" charset="0"/>
              </a:rPr>
              <a:t>     State Wise Analysis for Tested Sample. </a:t>
            </a:r>
            <a:endParaRPr lang="en-IN" sz="1800" dirty="0">
              <a:effectLst/>
              <a:latin typeface="Calibri" panose="020F0502020204030204" pitchFamily="34" charset="0"/>
              <a:ea typeface="Calibri" panose="020F0502020204030204" pitchFamily="34" charset="0"/>
            </a:endParaRPr>
          </a:p>
          <a:p>
            <a:pPr marL="0" marR="467995" algn="just">
              <a:lnSpc>
                <a:spcPct val="150000"/>
              </a:lnSpc>
              <a:spcBef>
                <a:spcPts val="0"/>
              </a:spcBef>
              <a:spcAft>
                <a:spcPts val="1000"/>
              </a:spcAft>
              <a:tabLst>
                <a:tab pos="3886200" algn="l"/>
              </a:tabLst>
            </a:pPr>
            <a:r>
              <a:rPr lang="en-US" sz="1800" dirty="0">
                <a:effectLst/>
                <a:latin typeface="Times New Roman" panose="02020603050405020304" pitchFamily="18" charset="0"/>
                <a:ea typeface="Calibri" panose="020F0502020204030204" pitchFamily="34" charset="0"/>
              </a:rPr>
              <a:t>Objective -4</a:t>
            </a:r>
            <a:endParaRPr lang="en-IN" sz="1800" dirty="0">
              <a:effectLst/>
              <a:latin typeface="Calibri" panose="020F0502020204030204" pitchFamily="34" charset="0"/>
              <a:ea typeface="Calibri" panose="020F0502020204030204" pitchFamily="34" charset="0"/>
            </a:endParaRPr>
          </a:p>
          <a:p>
            <a:pPr marL="0" marR="467995" lvl="0" indent="0" algn="just">
              <a:lnSpc>
                <a:spcPct val="150000"/>
              </a:lnSpc>
              <a:spcBef>
                <a:spcPts val="0"/>
              </a:spcBef>
              <a:spcAft>
                <a:spcPts val="1000"/>
              </a:spcAft>
              <a:buNone/>
              <a:tabLst>
                <a:tab pos="3886200" algn="l"/>
              </a:tabLst>
            </a:pPr>
            <a:r>
              <a:rPr lang="en-US" sz="1800" dirty="0">
                <a:effectLst/>
                <a:latin typeface="Times New Roman" panose="02020603050405020304" pitchFamily="18" charset="0"/>
                <a:ea typeface="Calibri" panose="020F0502020204030204" pitchFamily="34" charset="0"/>
              </a:rPr>
              <a:t>     State Wise Comparison of Vaccine.</a:t>
            </a:r>
            <a:endParaRPr lang="en-IN" sz="1800" dirty="0">
              <a:effectLst/>
              <a:latin typeface="Calibri" panose="020F0502020204030204" pitchFamily="34" charset="0"/>
              <a:ea typeface="Calibri" panose="020F0502020204030204" pitchFamily="34" charset="0"/>
            </a:endParaRPr>
          </a:p>
          <a:p>
            <a:pPr marL="0" marR="467995" algn="just">
              <a:lnSpc>
                <a:spcPct val="150000"/>
              </a:lnSpc>
              <a:spcBef>
                <a:spcPts val="0"/>
              </a:spcBef>
              <a:spcAft>
                <a:spcPts val="1000"/>
              </a:spcAft>
              <a:tabLst>
                <a:tab pos="3886200" algn="l"/>
              </a:tabLst>
            </a:pPr>
            <a:r>
              <a:rPr lang="en-US" sz="1800" dirty="0">
                <a:effectLst/>
                <a:latin typeface="Times New Roman" panose="02020603050405020304" pitchFamily="18" charset="0"/>
                <a:ea typeface="Calibri" panose="020F0502020204030204" pitchFamily="34" charset="0"/>
              </a:rPr>
              <a:t>Objective – 5</a:t>
            </a:r>
            <a:endParaRPr lang="en-IN" sz="1800" dirty="0">
              <a:effectLst/>
              <a:latin typeface="Calibri" panose="020F0502020204030204" pitchFamily="34" charset="0"/>
              <a:ea typeface="Calibri" panose="020F0502020204030204" pitchFamily="34" charset="0"/>
            </a:endParaRPr>
          </a:p>
          <a:p>
            <a:pPr marL="0" marR="467995" lvl="0" indent="0" algn="just">
              <a:lnSpc>
                <a:spcPct val="150000"/>
              </a:lnSpc>
              <a:spcBef>
                <a:spcPts val="0"/>
              </a:spcBef>
              <a:spcAft>
                <a:spcPts val="1000"/>
              </a:spcAft>
              <a:buNone/>
              <a:tabLst>
                <a:tab pos="3886200" algn="l"/>
              </a:tabLst>
            </a:pPr>
            <a:r>
              <a:rPr lang="en-US" sz="1800" dirty="0">
                <a:effectLst/>
                <a:latin typeface="Times New Roman" panose="02020603050405020304" pitchFamily="18" charset="0"/>
                <a:ea typeface="Calibri" panose="020F0502020204030204" pitchFamily="34" charset="0"/>
              </a:rPr>
              <a:t>     Total No. of  Doses Administered. </a:t>
            </a:r>
            <a:endParaRPr lang="en-IN" sz="1800" dirty="0">
              <a:effectLst/>
              <a:latin typeface="Calibri" panose="020F0502020204030204" pitchFamily="34" charset="0"/>
              <a:ea typeface="Calibri" panose="020F0502020204030204" pitchFamily="34" charset="0"/>
            </a:endParaRPr>
          </a:p>
          <a:p>
            <a:pPr marL="0" marR="0" indent="0">
              <a:lnSpc>
                <a:spcPct val="110000"/>
              </a:lnSpc>
              <a:spcBef>
                <a:spcPts val="50"/>
              </a:spcBef>
              <a:spcAft>
                <a:spcPts val="0"/>
              </a:spcAft>
              <a:buNone/>
            </a:pPr>
            <a:r>
              <a:rPr lang="en-IN" sz="2200" dirty="0"/>
              <a:t>     </a:t>
            </a:r>
          </a:p>
        </p:txBody>
      </p:sp>
    </p:spTree>
    <p:extLst>
      <p:ext uri="{BB962C8B-B14F-4D97-AF65-F5344CB8AC3E}">
        <p14:creationId xmlns:p14="http://schemas.microsoft.com/office/powerpoint/2010/main" val="25229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091E-25D0-4C00-B6BC-41290AB96D17}"/>
              </a:ext>
            </a:extLst>
          </p:cNvPr>
          <p:cNvSpPr>
            <a:spLocks noGrp="1"/>
          </p:cNvSpPr>
          <p:nvPr>
            <p:ph type="title"/>
          </p:nvPr>
        </p:nvSpPr>
        <p:spPr>
          <a:xfrm>
            <a:off x="1406164" y="341493"/>
            <a:ext cx="8776355" cy="1874539"/>
          </a:xfrm>
        </p:spPr>
        <p:txBody>
          <a:bodyPr>
            <a:normAutofit/>
          </a:bodyPr>
          <a:lstStyle/>
          <a:p>
            <a:r>
              <a:rPr lang="en-US" sz="4400" b="1" u="sng" dirty="0">
                <a:effectLst/>
                <a:latin typeface="Times New Roman" panose="02020603050405020304" pitchFamily="18" charset="0"/>
                <a:ea typeface="Calibri" panose="020F0502020204030204" pitchFamily="34" charset="0"/>
              </a:rPr>
              <a:t>ANALYSIS OF THE DATASET</a:t>
            </a:r>
            <a:endParaRPr lang="en-IN" sz="8000" dirty="0"/>
          </a:p>
        </p:txBody>
      </p:sp>
      <p:sp>
        <p:nvSpPr>
          <p:cNvPr id="7" name="Rectangle 2">
            <a:extLst>
              <a:ext uri="{FF2B5EF4-FFF2-40B4-BE49-F238E27FC236}">
                <a16:creationId xmlns:a16="http://schemas.microsoft.com/office/drawing/2014/main" id="{A28FD3D9-AD82-4CB4-8CD5-3F2FC0FF082C}"/>
              </a:ext>
            </a:extLst>
          </p:cNvPr>
          <p:cNvSpPr>
            <a:spLocks noChangeArrowheads="1"/>
          </p:cNvSpPr>
          <p:nvPr/>
        </p:nvSpPr>
        <p:spPr bwMode="auto">
          <a:xfrm>
            <a:off x="226244" y="2532249"/>
            <a:ext cx="695247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86200" algn="l"/>
              </a:tabLst>
              <a:defRPr>
                <a:solidFill>
                  <a:schemeClr val="tx1"/>
                </a:solidFill>
                <a:latin typeface="Arial" panose="020B0604020202020204" pitchFamily="34" charset="0"/>
              </a:defRPr>
            </a:lvl1pPr>
            <a:lvl2pPr eaLnBrk="0" fontAlgn="base" hangingPunct="0">
              <a:spcBef>
                <a:spcPct val="0"/>
              </a:spcBef>
              <a:spcAft>
                <a:spcPct val="0"/>
              </a:spcAft>
              <a:tabLst>
                <a:tab pos="3886200" algn="l"/>
              </a:tabLst>
              <a:defRPr>
                <a:solidFill>
                  <a:schemeClr val="tx1"/>
                </a:solidFill>
                <a:latin typeface="Arial" panose="020B0604020202020204" pitchFamily="34" charset="0"/>
              </a:defRPr>
            </a:lvl2pPr>
            <a:lvl3pPr eaLnBrk="0" fontAlgn="base" hangingPunct="0">
              <a:spcBef>
                <a:spcPct val="0"/>
              </a:spcBef>
              <a:spcAft>
                <a:spcPct val="0"/>
              </a:spcAft>
              <a:tabLst>
                <a:tab pos="3886200" algn="l"/>
              </a:tabLst>
              <a:defRPr>
                <a:solidFill>
                  <a:schemeClr val="tx1"/>
                </a:solidFill>
                <a:latin typeface="Arial" panose="020B0604020202020204" pitchFamily="34" charset="0"/>
              </a:defRPr>
            </a:lvl3pPr>
            <a:lvl4pPr eaLnBrk="0" fontAlgn="base" hangingPunct="0">
              <a:spcBef>
                <a:spcPct val="0"/>
              </a:spcBef>
              <a:spcAft>
                <a:spcPct val="0"/>
              </a:spcAft>
              <a:tabLst>
                <a:tab pos="3886200" algn="l"/>
              </a:tabLst>
              <a:defRPr>
                <a:solidFill>
                  <a:schemeClr val="tx1"/>
                </a:solidFill>
                <a:latin typeface="Arial" panose="020B0604020202020204" pitchFamily="34" charset="0"/>
              </a:defRPr>
            </a:lvl4pPr>
            <a:lvl5pPr eaLnBrk="0" fontAlgn="base" hangingPunct="0">
              <a:spcBef>
                <a:spcPct val="0"/>
              </a:spcBef>
              <a:spcAft>
                <a:spcPct val="0"/>
              </a:spcAft>
              <a:tabLst>
                <a:tab pos="3886200" algn="l"/>
              </a:tabLst>
              <a:defRPr>
                <a:solidFill>
                  <a:schemeClr val="tx1"/>
                </a:solidFill>
                <a:latin typeface="Arial" panose="020B0604020202020204" pitchFamily="34" charset="0"/>
              </a:defRPr>
            </a:lvl5pPr>
            <a:lvl6pPr eaLnBrk="0" fontAlgn="base" hangingPunct="0">
              <a:spcBef>
                <a:spcPct val="0"/>
              </a:spcBef>
              <a:spcAft>
                <a:spcPct val="0"/>
              </a:spcAft>
              <a:tabLst>
                <a:tab pos="3886200" algn="l"/>
              </a:tabLst>
              <a:defRPr>
                <a:solidFill>
                  <a:schemeClr val="tx1"/>
                </a:solidFill>
                <a:latin typeface="Arial" panose="020B0604020202020204" pitchFamily="34" charset="0"/>
              </a:defRPr>
            </a:lvl6pPr>
            <a:lvl7pPr eaLnBrk="0" fontAlgn="base" hangingPunct="0">
              <a:spcBef>
                <a:spcPct val="0"/>
              </a:spcBef>
              <a:spcAft>
                <a:spcPct val="0"/>
              </a:spcAft>
              <a:tabLst>
                <a:tab pos="3886200" algn="l"/>
              </a:tabLst>
              <a:defRPr>
                <a:solidFill>
                  <a:schemeClr val="tx1"/>
                </a:solidFill>
                <a:latin typeface="Arial" panose="020B0604020202020204" pitchFamily="34" charset="0"/>
              </a:defRPr>
            </a:lvl7pPr>
            <a:lvl8pPr eaLnBrk="0" fontAlgn="base" hangingPunct="0">
              <a:spcBef>
                <a:spcPct val="0"/>
              </a:spcBef>
              <a:spcAft>
                <a:spcPct val="0"/>
              </a:spcAft>
              <a:tabLst>
                <a:tab pos="3886200" algn="l"/>
              </a:tabLst>
              <a:defRPr>
                <a:solidFill>
                  <a:schemeClr val="tx1"/>
                </a:solidFill>
                <a:latin typeface="Arial" panose="020B0604020202020204" pitchFamily="34" charset="0"/>
              </a:defRPr>
            </a:lvl8pPr>
            <a:lvl9pPr eaLnBrk="0" fontAlgn="base" hangingPunct="0">
              <a:spcBef>
                <a:spcPct val="0"/>
              </a:spcBef>
              <a:spcAft>
                <a:spcPct val="0"/>
              </a:spcAft>
              <a:tabLst>
                <a:tab pos="3886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86200" algn="l"/>
              </a:tabLst>
            </a:pPr>
            <a:r>
              <a:rPr kumimoji="0" lang="en-US" altLang="en-US" sz="2000" b="1"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Covid Based On Months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38862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Introduction: The analysis shows state wise spread of covid.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38862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Specific Requirements/Functions and Formulas: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38862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Pivot table of the dataset.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38862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GETPIVOTDATA function.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38862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Pivot Chart.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38862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Analysis Results: We can easily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analyse</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with the help of this Line graph that in between Jun &amp; Jul had the highest no. of cases.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886200" algn="l"/>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8" name="Chart 7">
            <a:extLst>
              <a:ext uri="{FF2B5EF4-FFF2-40B4-BE49-F238E27FC236}">
                <a16:creationId xmlns:a16="http://schemas.microsoft.com/office/drawing/2014/main" id="{01F63734-2B53-4BC4-BA41-B3039F559D78}"/>
              </a:ext>
            </a:extLst>
          </p:cNvPr>
          <p:cNvGraphicFramePr/>
          <p:nvPr>
            <p:extLst>
              <p:ext uri="{D42A27DB-BD31-4B8C-83A1-F6EECF244321}">
                <p14:modId xmlns:p14="http://schemas.microsoft.com/office/powerpoint/2010/main" val="1237379657"/>
              </p:ext>
            </p:extLst>
          </p:nvPr>
        </p:nvGraphicFramePr>
        <p:xfrm>
          <a:off x="7018458" y="2532249"/>
          <a:ext cx="4533900" cy="2771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745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EA28E-62B0-4C08-97B9-E16F643875D6}"/>
              </a:ext>
            </a:extLst>
          </p:cNvPr>
          <p:cNvSpPr>
            <a:spLocks noGrp="1"/>
          </p:cNvSpPr>
          <p:nvPr>
            <p:ph idx="1"/>
          </p:nvPr>
        </p:nvSpPr>
        <p:spPr>
          <a:xfrm>
            <a:off x="739447" y="1548699"/>
            <a:ext cx="5156823" cy="4527962"/>
          </a:xfrm>
        </p:spPr>
        <p:txBody>
          <a:bodyPr>
            <a:normAutofit fontScale="92500" lnSpcReduction="20000"/>
          </a:bodyPr>
          <a:lstStyle/>
          <a:p>
            <a:pPr marL="457200" marR="467995" lvl="1" indent="0">
              <a:lnSpc>
                <a:spcPct val="150000"/>
              </a:lnSpc>
              <a:spcBef>
                <a:spcPts val="0"/>
              </a:spcBef>
              <a:spcAft>
                <a:spcPts val="1000"/>
              </a:spcAft>
              <a:buNone/>
              <a:tabLst>
                <a:tab pos="3886200" algn="l"/>
              </a:tabLst>
            </a:pPr>
            <a:r>
              <a:rPr lang="en-US" sz="3500" b="1" i="1" dirty="0">
                <a:effectLst/>
                <a:latin typeface="Times New Roman" panose="02020603050405020304" pitchFamily="18" charset="0"/>
                <a:ea typeface="Calibri" panose="020F0502020204030204" pitchFamily="34" charset="0"/>
              </a:rPr>
              <a:t>Covid in year</a:t>
            </a:r>
            <a:endParaRPr lang="en-IN" sz="30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1800" dirty="0">
                <a:effectLst/>
                <a:latin typeface="Times New Roman" panose="02020603050405020304" pitchFamily="18" charset="0"/>
                <a:ea typeface="Calibri" panose="020F0502020204030204" pitchFamily="34" charset="0"/>
              </a:rPr>
              <a:t>Introduction: This analysis shows sum of confirmed, sum of cured &amp; sum of death in both year. </a:t>
            </a:r>
            <a:endParaRPr lang="en-IN" sz="16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1800" dirty="0">
                <a:effectLst/>
                <a:latin typeface="Times New Roman" panose="02020603050405020304" pitchFamily="18" charset="0"/>
                <a:ea typeface="Calibri" panose="020F0502020204030204" pitchFamily="34" charset="0"/>
              </a:rPr>
              <a:t>Specific Requirements/Functions and Formulas:</a:t>
            </a:r>
            <a:endParaRPr lang="en-IN" sz="16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Symbol" panose="05050102010706020507" pitchFamily="18" charset="2"/>
              <a:buChar char=""/>
              <a:tabLst>
                <a:tab pos="3886200" algn="l"/>
              </a:tabLst>
            </a:pPr>
            <a:r>
              <a:rPr lang="en-US" sz="1800" dirty="0">
                <a:effectLst/>
                <a:latin typeface="Times New Roman" panose="02020603050405020304" pitchFamily="18" charset="0"/>
                <a:ea typeface="Calibri" panose="020F0502020204030204" pitchFamily="34" charset="0"/>
              </a:rPr>
              <a:t>Pivot table of the dataset.</a:t>
            </a:r>
            <a:endParaRPr lang="en-IN" sz="16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Symbol" panose="05050102010706020507" pitchFamily="18" charset="2"/>
              <a:buChar char=""/>
              <a:tabLst>
                <a:tab pos="3886200" algn="l"/>
              </a:tabLst>
            </a:pPr>
            <a:r>
              <a:rPr lang="en-US" sz="1800" dirty="0">
                <a:effectLst/>
                <a:latin typeface="Times New Roman" panose="02020603050405020304" pitchFamily="18" charset="0"/>
                <a:ea typeface="Calibri" panose="020F0502020204030204" pitchFamily="34" charset="0"/>
              </a:rPr>
              <a:t>Pivot Bar Chart.</a:t>
            </a:r>
            <a:endParaRPr lang="en-IN" sz="1600" dirty="0">
              <a:effectLst/>
              <a:latin typeface="Calibri" panose="020F0502020204030204" pitchFamily="34" charset="0"/>
              <a:ea typeface="Calibri" panose="020F0502020204030204" pitchFamily="34" charset="0"/>
            </a:endParaRPr>
          </a:p>
          <a:p>
            <a:pPr marL="342900" marR="467995" lvl="0" indent="-342900">
              <a:lnSpc>
                <a:spcPct val="150000"/>
              </a:lnSpc>
              <a:spcBef>
                <a:spcPts val="0"/>
              </a:spcBef>
              <a:spcAft>
                <a:spcPts val="1000"/>
              </a:spcAft>
              <a:buFont typeface="+mj-lt"/>
              <a:buAutoNum type="alphaLcPeriod"/>
              <a:tabLst>
                <a:tab pos="3886200" algn="l"/>
              </a:tabLst>
            </a:pPr>
            <a:r>
              <a:rPr lang="en-US" sz="1800" dirty="0">
                <a:effectLst/>
                <a:latin typeface="Times New Roman" panose="02020603050405020304" pitchFamily="18" charset="0"/>
                <a:ea typeface="Calibri" panose="020F0502020204030204" pitchFamily="34" charset="0"/>
              </a:rPr>
              <a:t>Analysis Results: We can analyze from this chart that 2021 has maximum no.</a:t>
            </a:r>
            <a:endParaRPr lang="en-IN" sz="1600" dirty="0">
              <a:effectLst/>
              <a:latin typeface="Calibri" panose="020F0502020204030204" pitchFamily="34" charset="0"/>
              <a:ea typeface="Calibri" panose="020F0502020204030204" pitchFamily="34" charset="0"/>
            </a:endParaRPr>
          </a:p>
        </p:txBody>
      </p:sp>
      <p:graphicFrame>
        <p:nvGraphicFramePr>
          <p:cNvPr id="7" name="Chart 6">
            <a:extLst>
              <a:ext uri="{FF2B5EF4-FFF2-40B4-BE49-F238E27FC236}">
                <a16:creationId xmlns:a16="http://schemas.microsoft.com/office/drawing/2014/main" id="{2ECBC6C6-7E28-4829-9B6E-8EBC0535FF4E}"/>
              </a:ext>
            </a:extLst>
          </p:cNvPr>
          <p:cNvGraphicFramePr/>
          <p:nvPr>
            <p:extLst>
              <p:ext uri="{D42A27DB-BD31-4B8C-83A1-F6EECF244321}">
                <p14:modId xmlns:p14="http://schemas.microsoft.com/office/powerpoint/2010/main" val="215730890"/>
              </p:ext>
            </p:extLst>
          </p:nvPr>
        </p:nvGraphicFramePr>
        <p:xfrm>
          <a:off x="6295732" y="1995036"/>
          <a:ext cx="4191000" cy="33204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23174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527</TotalTime>
  <Words>676</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Century Gothic</vt:lpstr>
      <vt:lpstr>Symbol</vt:lpstr>
      <vt:lpstr>Times New Roman</vt:lpstr>
      <vt:lpstr>Vapor Trail</vt:lpstr>
      <vt:lpstr>     COVID 19 DATA     ANALYSIS </vt:lpstr>
      <vt:lpstr>INTRODUCTION </vt:lpstr>
      <vt:lpstr>SCOPE </vt:lpstr>
      <vt:lpstr>           SOURCE OF THE DATASET    </vt:lpstr>
      <vt:lpstr>ETL Process   ETL is the process of extracting huge volumes of data from a variety of sources and formats and converting it to a single format before putting it into a database or destination file.       </vt:lpstr>
      <vt:lpstr>PowerPoint Presentation</vt:lpstr>
      <vt:lpstr>OBJECTIVES</vt:lpstr>
      <vt:lpstr>ANALYSIS OF THE DATASET</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UI / UX        DESIGNING</dc:title>
  <dc:creator>PABITRA KUMAR  PANDA</dc:creator>
  <cp:lastModifiedBy>PABITRA KUMAR PANDA</cp:lastModifiedBy>
  <cp:revision>18</cp:revision>
  <dcterms:created xsi:type="dcterms:W3CDTF">2021-10-26T12:44:55Z</dcterms:created>
  <dcterms:modified xsi:type="dcterms:W3CDTF">2021-12-28T14:47:23Z</dcterms:modified>
</cp:coreProperties>
</file>