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8" r:id="rId2"/>
    <p:sldId id="265" r:id="rId3"/>
    <p:sldId id="257" r:id="rId4"/>
    <p:sldId id="256" r:id="rId5"/>
    <p:sldId id="270" r:id="rId6"/>
    <p:sldId id="271" r:id="rId7"/>
    <p:sldId id="261" r:id="rId8"/>
    <p:sldId id="275" r:id="rId9"/>
    <p:sldId id="276" r:id="rId10"/>
    <p:sldId id="266" r:id="rId11"/>
    <p:sldId id="273" r:id="rId12"/>
    <p:sldId id="272" r:id="rId13"/>
    <p:sldId id="274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ena Rodríguez Carrancio" initials="MRC" lastIdx="1" clrIdx="0">
    <p:extLst>
      <p:ext uri="{19B8F6BF-5375-455C-9EA6-DF929625EA0E}">
        <p15:presenceInfo xmlns:p15="http://schemas.microsoft.com/office/powerpoint/2012/main" userId="927ffadbd99033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08B"/>
    <a:srgbClr val="CAC8D2"/>
    <a:srgbClr val="A8A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9" autoAdjust="0"/>
    <p:restoredTop sz="94715"/>
  </p:normalViewPr>
  <p:slideViewPr>
    <p:cSldViewPr snapToGrid="0" snapToObjects="1">
      <p:cViewPr varScale="1">
        <p:scale>
          <a:sx n="62" d="100"/>
          <a:sy n="62" d="100"/>
        </p:scale>
        <p:origin x="10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64F-1C9D-9749-89C0-BAB29A70075F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A5513-6325-B640-960D-58AF293840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76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670C7-7974-C44C-A96F-26E7F0879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D94FA5-528D-EF46-94E9-FAACB48E8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173741-1CD6-C343-B64D-F7FF6C39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25D2-0270-AC4D-948A-C858874566F7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5F9244-4A21-4F4B-B388-DCB0325F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BB2EAB-AB0C-9645-B0A6-12A088FB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F120-E2E9-9347-AFF7-A28E45CD6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46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7CF63-FB7C-D449-9151-10EA188F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5F5D23-DB9B-F84D-BAD5-EB60AC906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DD8FFF-CD50-1940-85CA-25FB1E602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25D2-0270-AC4D-948A-C858874566F7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CE770A-DAE4-3640-8AF0-8D95276F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CADEB7-6B66-A245-A918-447E8621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F120-E2E9-9347-AFF7-A28E45CD6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460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84890E-ADCB-4647-B5F5-8551D779D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29FF03-9185-1D4A-A30E-20CD43AB7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F7F86C-FA83-9B49-B451-4875E9C29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25D2-0270-AC4D-948A-C858874566F7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FF33BD-8C03-754C-939F-880F4048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442893-E08C-6147-9AB5-7229DBED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F120-E2E9-9347-AFF7-A28E45CD6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295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508B9-4093-4040-A703-7F77ADFE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8672C9-EAA4-A144-B193-6D4D8D646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56FCE4-5B68-5045-923B-5E49F006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25D2-0270-AC4D-948A-C858874566F7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A710D8-A1A7-3943-B62F-C1EBF6E29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187637-C2BD-A944-AB08-EBF2927E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F120-E2E9-9347-AFF7-A28E45CD6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222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6797F-6708-9F4D-8003-72F94586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C564B3-2B72-AD47-9DFF-A518893A7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A36ECA-77F9-174F-974A-D19769942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25D2-0270-AC4D-948A-C858874566F7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22C069-018E-F24E-B590-AEE90C54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7F4BCE-5B68-0D4C-899D-ABD7941A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F120-E2E9-9347-AFF7-A28E45CD6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604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A1D75-1728-2D43-AA8D-0FBC0C2A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3AF46D-F359-A243-84D5-6E06B9AB3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315281-9189-3545-BB88-9196D39B6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5BF3EF-36F7-B148-BBAD-F7B2B5AF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25D2-0270-AC4D-948A-C858874566F7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5967F8-E6B1-864C-A511-1331C6CE5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A1C0D3-FAE8-654F-B79D-D2F20C9E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F120-E2E9-9347-AFF7-A28E45CD6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607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D1AC4-563E-FA4C-80DF-240D834DA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4B458D-4ECF-4241-BAAE-61CD8A41E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AC4285-2E16-674A-AD70-F1E932329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E0F3430-56EB-EB47-B3D1-B5D9294C7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B7CF45-5170-0E49-A85D-FA101879B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2DC3A69-AD78-5A48-846F-3759B76D8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25D2-0270-AC4D-948A-C858874566F7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7DE798-2DB0-054D-BBF1-CEA39DD0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42599A-A0B8-B640-B4A9-56828597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F120-E2E9-9347-AFF7-A28E45CD6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849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F4685-8007-6F40-869C-9BA90D7B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FED5F5A-6884-0844-A740-5F8D9D29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25D2-0270-AC4D-948A-C858874566F7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5066B4-3F24-264D-82A8-4B5A6605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524A59-B5FC-D341-ADA0-8816735A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F120-E2E9-9347-AFF7-A28E45CD6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160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CDE993B-03B5-984A-9E19-8133C5B5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25D2-0270-AC4D-948A-C858874566F7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941E282-A7D7-E74B-8F01-7B5974AA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2459E2-2BB7-A844-AEC7-1D445C04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F120-E2E9-9347-AFF7-A28E45CD6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80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FCE33-49D7-704C-8200-3520435A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F0DF9A-90C9-6A4C-8E34-499BA50C5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339BC5-AE1A-D84F-97C2-CB2C71629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198271-0AC9-6F4B-9A19-5E64FD786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25D2-0270-AC4D-948A-C858874566F7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94B212-58D0-1E4C-A367-97D87275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ACCE51-DA9B-D242-BF7E-68FE9296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F120-E2E9-9347-AFF7-A28E45CD6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71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A7380-396D-3544-8677-3FF3E11F7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C3D498-A826-804F-9710-BE368BEC6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806F9C-6707-2D44-864B-8B209AF5D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4A5E02-DEE2-B64E-98F0-0273E3FA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25D2-0270-AC4D-948A-C858874566F7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15348E-7844-754A-9DC0-CE5ADB94B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3EB393-AB89-E54B-BF10-F91B28D51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F120-E2E9-9347-AFF7-A28E45CD6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957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C05D650-22AC-224A-BA81-924C7B51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A859C7-5392-0743-8402-BA780217E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7DE6E4-7712-C741-AA4C-54E4239AC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425D2-0270-AC4D-948A-C858874566F7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FB9E1A-ABDD-BD4C-8125-CF0FA1F4E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D5652A-4F5B-6E42-AEE3-5ED99E44C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2F120-E2E9-9347-AFF7-A28E45CD6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066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ildfires Prompted by Climate Change">
            <a:extLst>
              <a:ext uri="{FF2B5EF4-FFF2-40B4-BE49-F238E27FC236}">
                <a16:creationId xmlns:a16="http://schemas.microsoft.com/office/drawing/2014/main" id="{3A8F0987-353D-E945-93C3-89654B1C0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F0168C75-15DE-415B-9273-7E7A91E342FF}"/>
              </a:ext>
            </a:extLst>
          </p:cNvPr>
          <p:cNvSpPr txBox="1">
            <a:spLocks/>
          </p:cNvSpPr>
          <p:nvPr/>
        </p:nvSpPr>
        <p:spPr>
          <a:xfrm>
            <a:off x="296183" y="1314390"/>
            <a:ext cx="8986838" cy="2609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Prevención de incendios:</a:t>
            </a:r>
            <a:br>
              <a:rPr lang="es-ES" sz="36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36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Clasificación de tipos de incendios en función de la superficie afectada. </a:t>
            </a:r>
            <a:endParaRPr lang="es-ES" sz="1600" b="1" dirty="0">
              <a:solidFill>
                <a:schemeClr val="bg1"/>
              </a:solidFill>
              <a:latin typeface="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3E7A9B7F-F89E-4F9E-B39A-1AD65674AC8C}"/>
              </a:ext>
            </a:extLst>
          </p:cNvPr>
          <p:cNvSpPr txBox="1">
            <a:spLocks/>
          </p:cNvSpPr>
          <p:nvPr/>
        </p:nvSpPr>
        <p:spPr>
          <a:xfrm>
            <a:off x="6973681" y="5727026"/>
            <a:ext cx="2657999" cy="99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s-ES" sz="1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Nerea Gómez Miguel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1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Ricardo </a:t>
            </a:r>
            <a:r>
              <a:rPr lang="es-ES" sz="14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Afonso</a:t>
            </a:r>
            <a:r>
              <a:rPr lang="es-ES" sz="1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</a:t>
            </a:r>
            <a:r>
              <a:rPr lang="es-ES" sz="14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Spinola</a:t>
            </a:r>
            <a:endParaRPr lang="es-ES" sz="14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ES" sz="1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Celia Regueiro Emperador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C767278-927C-494B-B3A9-824F45A7A516}"/>
              </a:ext>
            </a:extLst>
          </p:cNvPr>
          <p:cNvSpPr txBox="1"/>
          <p:nvPr/>
        </p:nvSpPr>
        <p:spPr>
          <a:xfrm>
            <a:off x="9433388" y="5727026"/>
            <a:ext cx="2758612" cy="995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s-ES" sz="1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Malena Rodríguez </a:t>
            </a:r>
            <a:r>
              <a:rPr lang="es-ES" sz="14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Carrancio</a:t>
            </a:r>
            <a:endParaRPr lang="es-ES" sz="14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s-ES" sz="1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Pablo Oliva Gómez</a:t>
            </a:r>
          </a:p>
          <a:p>
            <a:pPr>
              <a:spcBef>
                <a:spcPts val="1000"/>
              </a:spcBef>
            </a:pPr>
            <a:r>
              <a:rPr lang="es-ES" sz="1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Samanta </a:t>
            </a:r>
            <a:r>
              <a:rPr lang="es-ES" sz="14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Palango</a:t>
            </a:r>
            <a:r>
              <a:rPr lang="es-ES" sz="1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Caiza </a:t>
            </a:r>
          </a:p>
        </p:txBody>
      </p:sp>
    </p:spTree>
    <p:extLst>
      <p:ext uri="{BB962C8B-B14F-4D97-AF65-F5344CB8AC3E}">
        <p14:creationId xmlns:p14="http://schemas.microsoft.com/office/powerpoint/2010/main" val="26437893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11B3839B-AC41-47A0-A6A2-E5D1B43F7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251"/>
            <a:ext cx="12192000" cy="666874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7FC0F49-D737-4496-B973-692F40B65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73038" flipH="1">
            <a:off x="5863316" y="5777241"/>
            <a:ext cx="520635" cy="52063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FFE129F-D021-4D38-B6C9-4ADA7A67D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127" y="3210488"/>
            <a:ext cx="520635" cy="52063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085FADA-E81D-41F3-B6D7-BC024C154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93340" flipH="1">
            <a:off x="2832400" y="4300154"/>
            <a:ext cx="520635" cy="520635"/>
          </a:xfrm>
          <a:prstGeom prst="rect">
            <a:avLst/>
          </a:prstGeom>
        </p:spPr>
      </p:pic>
      <p:pic>
        <p:nvPicPr>
          <p:cNvPr id="16" name="Picture 12" descr="Firefighter Icon 4124426">
            <a:extLst>
              <a:ext uri="{FF2B5EF4-FFF2-40B4-BE49-F238E27FC236}">
                <a16:creationId xmlns:a16="http://schemas.microsoft.com/office/drawing/2014/main" id="{98625897-C867-40E2-86BA-71C9EEAC3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23701" y="3731123"/>
            <a:ext cx="325117" cy="32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4" descr="Firefighter Icon 974374">
            <a:extLst>
              <a:ext uri="{FF2B5EF4-FFF2-40B4-BE49-F238E27FC236}">
                <a16:creationId xmlns:a16="http://schemas.microsoft.com/office/drawing/2014/main" id="{13E73F6C-A711-4BF7-9CB4-C534FC398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006" y="4507183"/>
            <a:ext cx="237729" cy="23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Firefighter Icon 974374">
            <a:extLst>
              <a:ext uri="{FF2B5EF4-FFF2-40B4-BE49-F238E27FC236}">
                <a16:creationId xmlns:a16="http://schemas.microsoft.com/office/drawing/2014/main" id="{C310FB7D-BB55-4416-8F17-B6AE99BEA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711" y="4507182"/>
            <a:ext cx="237729" cy="23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4" descr="Firefighter Icon 974374">
            <a:extLst>
              <a:ext uri="{FF2B5EF4-FFF2-40B4-BE49-F238E27FC236}">
                <a16:creationId xmlns:a16="http://schemas.microsoft.com/office/drawing/2014/main" id="{C94B764B-D84C-44E3-AAF1-4E3FE8318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293" y="3654605"/>
            <a:ext cx="237729" cy="23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4" descr="Firefighter Icon 974374">
            <a:extLst>
              <a:ext uri="{FF2B5EF4-FFF2-40B4-BE49-F238E27FC236}">
                <a16:creationId xmlns:a16="http://schemas.microsoft.com/office/drawing/2014/main" id="{2FF40ADC-C7E1-43DF-9A5A-BEAAFCDFA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849" y="5672912"/>
            <a:ext cx="237729" cy="23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4" descr="Firefighter Icon 974374">
            <a:extLst>
              <a:ext uri="{FF2B5EF4-FFF2-40B4-BE49-F238E27FC236}">
                <a16:creationId xmlns:a16="http://schemas.microsoft.com/office/drawing/2014/main" id="{698D86AD-7186-43C8-BC45-396F90AF3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602" y="5795483"/>
            <a:ext cx="237729" cy="23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4" descr="Firefighter Icon 974374">
            <a:extLst>
              <a:ext uri="{FF2B5EF4-FFF2-40B4-BE49-F238E27FC236}">
                <a16:creationId xmlns:a16="http://schemas.microsoft.com/office/drawing/2014/main" id="{B25D0522-B227-4158-B558-E10965635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135" y="6283940"/>
            <a:ext cx="237729" cy="23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4" descr="Firefighter Icon 974374">
            <a:extLst>
              <a:ext uri="{FF2B5EF4-FFF2-40B4-BE49-F238E27FC236}">
                <a16:creationId xmlns:a16="http://schemas.microsoft.com/office/drawing/2014/main" id="{8C5F96D7-5DDD-4025-B817-D5BA4E962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344" y="4671519"/>
            <a:ext cx="237729" cy="23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4" descr="Firefighter Icon 974374">
            <a:extLst>
              <a:ext uri="{FF2B5EF4-FFF2-40B4-BE49-F238E27FC236}">
                <a16:creationId xmlns:a16="http://schemas.microsoft.com/office/drawing/2014/main" id="{D09F0009-5759-408C-9C6E-BE402080C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863" y="3773469"/>
            <a:ext cx="237729" cy="23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4" descr="Firefighter Icon 974374">
            <a:extLst>
              <a:ext uri="{FF2B5EF4-FFF2-40B4-BE49-F238E27FC236}">
                <a16:creationId xmlns:a16="http://schemas.microsoft.com/office/drawing/2014/main" id="{D4A80584-122A-44F9-BAE5-F3248AA79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592" y="3866626"/>
            <a:ext cx="237729" cy="23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4" descr="Firefighter Icon 974374">
            <a:extLst>
              <a:ext uri="{FF2B5EF4-FFF2-40B4-BE49-F238E27FC236}">
                <a16:creationId xmlns:a16="http://schemas.microsoft.com/office/drawing/2014/main" id="{B9133D54-8FBF-41FA-803F-A54EC7826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320" y="3027028"/>
            <a:ext cx="237729" cy="23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4" descr="Firefighter Icon 974374">
            <a:extLst>
              <a:ext uri="{FF2B5EF4-FFF2-40B4-BE49-F238E27FC236}">
                <a16:creationId xmlns:a16="http://schemas.microsoft.com/office/drawing/2014/main" id="{924E12EC-5AF4-408E-B50C-243C8F77B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978248"/>
            <a:ext cx="237729" cy="23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4" descr="Firefighter Icon 974374">
            <a:extLst>
              <a:ext uri="{FF2B5EF4-FFF2-40B4-BE49-F238E27FC236}">
                <a16:creationId xmlns:a16="http://schemas.microsoft.com/office/drawing/2014/main" id="{7DFDC0EA-6D2B-4E04-AB8A-A98853663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864" y="2066253"/>
            <a:ext cx="237729" cy="23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4" descr="Firefighter Icon 974374">
            <a:extLst>
              <a:ext uri="{FF2B5EF4-FFF2-40B4-BE49-F238E27FC236}">
                <a16:creationId xmlns:a16="http://schemas.microsoft.com/office/drawing/2014/main" id="{A2BB09D4-FA10-44FB-9644-3F9233BB3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455" y="5364821"/>
            <a:ext cx="237729" cy="23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4" descr="Firefighter Icon 974374">
            <a:extLst>
              <a:ext uri="{FF2B5EF4-FFF2-40B4-BE49-F238E27FC236}">
                <a16:creationId xmlns:a16="http://schemas.microsoft.com/office/drawing/2014/main" id="{CC00679E-02E6-4A63-8E7B-F81D177CF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408" y="1220798"/>
            <a:ext cx="237729" cy="23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4" descr="Firefighter Icon 974374">
            <a:extLst>
              <a:ext uri="{FF2B5EF4-FFF2-40B4-BE49-F238E27FC236}">
                <a16:creationId xmlns:a16="http://schemas.microsoft.com/office/drawing/2014/main" id="{2968098D-2C5A-4505-9155-5D27BFC15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312" y="1430111"/>
            <a:ext cx="237729" cy="23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2" descr="Firefighter Icon 4124426">
            <a:extLst>
              <a:ext uri="{FF2B5EF4-FFF2-40B4-BE49-F238E27FC236}">
                <a16:creationId xmlns:a16="http://schemas.microsoft.com/office/drawing/2014/main" id="{EBE044A0-4FC0-4A39-A2D8-0B0FF6E3A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2842">
            <a:off x="3225882" y="5611601"/>
            <a:ext cx="325117" cy="32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2" descr="Firefighter Icon 4124426">
            <a:extLst>
              <a:ext uri="{FF2B5EF4-FFF2-40B4-BE49-F238E27FC236}">
                <a16:creationId xmlns:a16="http://schemas.microsoft.com/office/drawing/2014/main" id="{C1BAC139-7E47-45C7-9224-8548CC0A2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908" y="1635653"/>
            <a:ext cx="325117" cy="32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2" descr="Firefighter Icon 4124426">
            <a:extLst>
              <a:ext uri="{FF2B5EF4-FFF2-40B4-BE49-F238E27FC236}">
                <a16:creationId xmlns:a16="http://schemas.microsoft.com/office/drawing/2014/main" id="{1C9828FA-7069-4674-BE79-27D44589B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30915" flipH="1">
            <a:off x="6455218" y="1507934"/>
            <a:ext cx="325117" cy="32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2" descr="Firefighter Icon 4124426">
            <a:extLst>
              <a:ext uri="{FF2B5EF4-FFF2-40B4-BE49-F238E27FC236}">
                <a16:creationId xmlns:a16="http://schemas.microsoft.com/office/drawing/2014/main" id="{E2340EEE-23BF-45B5-AC62-E0425C6D4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08433">
            <a:off x="4496685" y="4707778"/>
            <a:ext cx="325117" cy="32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2" descr="Firefighter Icon 4124426">
            <a:extLst>
              <a:ext uri="{FF2B5EF4-FFF2-40B4-BE49-F238E27FC236}">
                <a16:creationId xmlns:a16="http://schemas.microsoft.com/office/drawing/2014/main" id="{8650C682-5D5E-4EF3-B430-CB3BE9268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158" flipH="1">
            <a:off x="4120627" y="3020059"/>
            <a:ext cx="325117" cy="32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ítulo 1">
            <a:extLst>
              <a:ext uri="{FF2B5EF4-FFF2-40B4-BE49-F238E27FC236}">
                <a16:creationId xmlns:a16="http://schemas.microsoft.com/office/drawing/2014/main" id="{FB26AB69-EA0B-44A1-BB70-4F874F4E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90" y="112175"/>
            <a:ext cx="9784536" cy="458567"/>
          </a:xfrm>
        </p:spPr>
        <p:txBody>
          <a:bodyPr>
            <a:normAutofit fontScale="90000"/>
          </a:bodyPr>
          <a:lstStyle/>
          <a:p>
            <a:r>
              <a:rPr lang="es-ES" sz="27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Movilización y distribución de recursos</a:t>
            </a:r>
            <a:endParaRPr lang="es-ES" sz="2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8" name="Picture 2" descr="Helipad Icon 221395">
            <a:extLst>
              <a:ext uri="{FF2B5EF4-FFF2-40B4-BE49-F238E27FC236}">
                <a16:creationId xmlns:a16="http://schemas.microsoft.com/office/drawing/2014/main" id="{19D70155-72AB-45B9-8561-AA415E988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694" flipH="1">
            <a:off x="4613958" y="3433430"/>
            <a:ext cx="290377" cy="29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elipad Icon 221395">
            <a:extLst>
              <a:ext uri="{FF2B5EF4-FFF2-40B4-BE49-F238E27FC236}">
                <a16:creationId xmlns:a16="http://schemas.microsoft.com/office/drawing/2014/main" id="{3EDB1E9D-A4F8-4954-AA5E-9971FF8DA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694" flipH="1">
            <a:off x="3091196" y="4480858"/>
            <a:ext cx="290377" cy="29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elipad Icon 221395">
            <a:extLst>
              <a:ext uri="{FF2B5EF4-FFF2-40B4-BE49-F238E27FC236}">
                <a16:creationId xmlns:a16="http://schemas.microsoft.com/office/drawing/2014/main" id="{FF9264FF-F551-4CBD-8486-7C7DA128E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694" flipH="1">
            <a:off x="6083540" y="6040077"/>
            <a:ext cx="290377" cy="29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46 Rectángulo">
            <a:extLst>
              <a:ext uri="{FF2B5EF4-FFF2-40B4-BE49-F238E27FC236}">
                <a16:creationId xmlns:a16="http://schemas.microsoft.com/office/drawing/2014/main" id="{C62C9BB7-1608-4BF2-BFC9-0FC1C69D1C7E}"/>
              </a:ext>
            </a:extLst>
          </p:cNvPr>
          <p:cNvSpPr/>
          <p:nvPr/>
        </p:nvSpPr>
        <p:spPr>
          <a:xfrm>
            <a:off x="0" y="-2125"/>
            <a:ext cx="10319657" cy="572867"/>
          </a:xfrm>
          <a:prstGeom prst="rect">
            <a:avLst/>
          </a:prstGeom>
          <a:solidFill>
            <a:srgbClr val="76708B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08000" rIns="0" bIns="108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0" fontAlgn="base" latinLnBrk="0" hangingPunct="1">
              <a:lnSpc>
                <a:spcPct val="100000"/>
              </a:lnSpc>
              <a:spcAft>
                <a:spcPct val="0"/>
              </a:spcAft>
              <a:buClr>
                <a:srgbClr val="505050"/>
              </a:buClr>
              <a:buSzTx/>
              <a:buFontTx/>
              <a:buNone/>
              <a:tabLst/>
              <a:defRPr/>
            </a:pP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4" name="Título 1">
            <a:extLst>
              <a:ext uri="{FF2B5EF4-FFF2-40B4-BE49-F238E27FC236}">
                <a16:creationId xmlns:a16="http://schemas.microsoft.com/office/drawing/2014/main" id="{E64B6530-2ECD-4D15-AC6B-1B0F9474E7BD}"/>
              </a:ext>
            </a:extLst>
          </p:cNvPr>
          <p:cNvSpPr txBox="1">
            <a:spLocks/>
          </p:cNvSpPr>
          <p:nvPr/>
        </p:nvSpPr>
        <p:spPr>
          <a:xfrm>
            <a:off x="83850" y="55024"/>
            <a:ext cx="9784536" cy="45856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7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Movilización de recursos en función de la predicción</a:t>
            </a:r>
            <a:endParaRPr lang="es-ES" sz="2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28250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-3.54167E-6 0.00047 C 0.00065 -0.01481 0.00131 -0.02939 0.00209 -0.04375 C 0.00235 -0.0493 0.00235 -0.05439 0.00313 -0.05926 C 0.00378 -0.06412 0.00508 -0.06805 0.00638 -0.07222 C 0.00873 -0.08148 0.01107 -0.08819 0.01276 -0.09791 C 0.01498 -0.11319 0.01446 -0.11898 0.0181 -0.12893 C 0.01901 -0.13171 0.0198 -0.13495 0.02123 -0.13657 C 0.02279 -0.13888 0.02474 -0.13865 0.02657 -0.13912 C 0.03894 -0.13657 0.03425 -0.13657 0.0405 -0.13657 " pathEditMode="relative" rAng="0" ptsTypes="AAAAA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-69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48148E-6 L -1.25E-6 0.00046 C -0.00286 -0.01111 -0.00547 -0.02246 -0.00833 -0.03333 C -0.00937 -0.03704 -0.01055 -0.04028 -0.01146 -0.04352 C -0.01224 -0.04607 -0.01289 -0.04861 -0.01354 -0.05116 C -0.01237 -0.08704 -0.0125 -0.07176 -0.0125 -0.09722 " pathEditMode="relative" rAng="0" ptsTypes="AAAAAA"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" y="-483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L 2.08333E-7 0.00047 L -0.02656 -0.01852 C -0.02865 -0.0199 -0.03021 -0.02153 -0.0319 -0.02268 C -0.03984 -0.02754 -0.03503 -0.02153 -0.04258 -0.0287 C -0.04453 -0.03078 -0.04635 -0.03287 -0.04792 -0.03495 C -0.04987 -0.03773 -0.05612 -0.05023 -0.05677 -0.05139 C -0.06068 -0.07037 -0.06055 -0.0662 -0.05677 -0.09884 C -0.05651 -0.10139 -0.05313 -0.10486 -0.05313 -0.10463 " pathEditMode="relative" rAng="0" ptsTypes="AAAAAAA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5" y="-523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2.5E-6 0.00046 C -0.00325 -0.0125 -0.00599 -0.02546 -0.00937 -0.0375 C -0.01797 -0.06875 -0.00963 -0.02801 -0.02317 -0.06481 C -0.02474 -0.06921 -0.02604 -0.07407 -0.02786 -0.07731 C -0.03008 -0.08171 -0.0362 -0.08958 -0.03945 -0.09236 C -0.04166 -0.09467 -0.04401 -0.09583 -0.04635 -0.09745 L -0.04974 -0.09977 " pathEditMode="relative" rAng="0" ptsTypes="AAAAAAAA">
                                      <p:cBhvr>
                                        <p:cTn id="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7" y="-497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6 L 4.16667E-6 0.00023 C -0.00222 0.03055 -0.00365 0.06111 -0.00573 0.09189 C -0.00964 0.14259 -0.0086 0.06782 -0.0086 0.1287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" y="643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48148E-6 L -1.25E-6 0.00023 C 0.00326 0.00879 0.00495 0.0162 0.00938 0.02106 C 0.01029 0.02199 0.01146 0.02268 0.0125 0.02361 C 0.0155 0.03032 0.0224 0.04097 0.02292 0.05417 C 0.02344 0.07129 0.02292 0.08866 0.02292 0.10625 " pathEditMode="relative" rAng="0" ptsTypes="AAAA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6" y="530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5E-6 0.00023 C -0.0026 0.01504 -0.00377 0.03032 -0.00716 0.04537 C -0.00846 0.05278 -0.01132 0.05949 -0.01394 0.06667 C -0.01471 0.0706 -0.01679 0.07477 -0.01718 0.07893 C -0.0181 0.09074 -0.01718 0.10324 -0.01718 0.11551 " pathEditMode="relative" rAng="0" ptsTypes="AAAA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" y="576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81481E-6 L -1.45833E-6 0.00046 C 0.00521 -0.00417 0.01107 -0.00788 0.01641 -0.01227 C 0.01797 -0.01413 0.01849 -0.01667 0.02031 -0.01829 C 0.02526 -0.02385 0.02787 -0.0257 0.03281 -0.02894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" y="-143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-1.04167E-6 0.00046 C 0.00807 -0.00093 0.01615 -0.00139 0.02435 -0.00394 C 0.02669 -0.0044 0.02904 -0.00741 0.03164 -0.00741 C 0.04583 -0.00741 0.0599 -0.00509 0.07422 -0.00394 C 0.07578 -0.00255 0.09636 0.01111 0.10104 0.0162 C 0.10234 0.01782 0.10352 0.01921 0.10469 0.02037 C 0.11159 0.02893 0.10859 0.02847 0.11211 0.02847 " pathEditMode="relative" rAng="0" ptsTypes="AAAAAAAA">
                                      <p:cBhvr>
                                        <p:cTn id="2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9" y="104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44444E-6 L -1.45833E-6 0.00047 L -1.45833E-6 -0.08773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7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-2.5E-6 0.00047 C -0.01263 -0.02847 -0.00898 -0.01296 -0.00898 -0.04699 " pathEditMode="relative" rAng="0" ptsTypes="AAA">
                                      <p:cBhvr>
                                        <p:cTn id="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" y="-233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48148E-6 L -3.54167E-6 0.00046 C -0.00156 -0.02546 0.00039 -0.03171 -0.00625 -0.04792 C -0.00742 -0.05093 -0.00924 -0.05232 -0.01041 -0.05486 C -0.01132 -0.05695 -0.0125 -0.06158 -0.0125 -0.06134 " pathEditMode="relative" rAng="0" ptsTypes="AAAAA">
                                      <p:cBhvr>
                                        <p:cTn id="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305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11111E-6 L -2.08333E-6 0.00023 C -0.00469 0.00023 -0.02695 0.00278 -0.03411 0.00625 C -0.03737 0.00787 -0.04049 0.01042 -0.04336 0.01296 C -0.05234 0.02106 -0.04648 0.01991 -0.0526 0.01991 " pathEditMode="relative" rAng="0" ptsTypes="AAAAA">
                                      <p:cBhvr>
                                        <p:cTn id="3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99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7 L 2.08333E-7 0.00069 C -0.00495 0.00139 -0.00977 0.0037 -0.01432 0.00741 C -0.01615 0.0088 -0.01745 0.0125 -0.01901 0.0162 C -0.02174 0.01921 -0.02422 0.02153 -0.02682 0.02454 C -0.03359 0.03264 -0.03164 0.02454 -0.03451 0.04329 " pathEditMode="relative" rAng="0" ptsTypes="AAAAAA">
                                      <p:cBhvr>
                                        <p:cTn id="3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215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0.00023 L 1.04167E-6 0.00023 C 0.00664 -0.00232 0.01406 -0.00348 0.02057 -0.00602 C 0.02656 -0.0088 0.0375 -0.01551 0.0375 -0.01528 C 0.03945 -0.01829 0.04219 -0.02084 0.04375 -0.02338 C 0.0487 -0.03264 0.04805 -0.03287 0.04805 -0.04028 " pathEditMode="relative" rAng="0" ptsTypes="AAAAAA">
                                      <p:cBhvr>
                                        <p:cTn id="3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-199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96296E-6 L -2.08333E-7 0.00046 C -0.00651 -0.01273 -0.01237 -0.0257 -0.01901 -0.03773 C -0.0207 -0.04074 -0.0224 -0.04375 -0.02474 -0.04537 C -0.02708 -0.04653 -0.02995 -0.04537 -0.03229 -0.04537 " pathEditMode="relative" rAng="0" ptsTypes="AAAAA">
                                      <p:cBhvr>
                                        <p:cTn id="3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" y="-229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1.66667E-6 -0.00023 C -0.06042 0.04491 0.00495 1.48148E-6 -0.05117 0.02893 C -0.06354 0.03611 -0.06081 0.02893 -0.06537 0.0493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" y="245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07407E-6 L -2.70833E-6 0.00023 C 0.01341 0.02291 0.03568 0.04745 0.01341 0.07662 C 0.00899 0.08263 -0.00208 0.06967 -0.00885 0.0662 C -0.01419 0.06365 -0.02343 0.05879 -0.02343 0.05926 " pathEditMode="relative" rAng="0" ptsTypes="AAAAA">
                                      <p:cBhvr>
                                        <p:cTn id="4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388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0092 L 4.375E-6 0.00046 L -0.03373 0.00648 C -0.03763 0.00694 -0.04336 0.00671 -0.04571 0.00833 C -0.05144 0.01065 -0.0517 0.01412 -0.05378 0.01736 L -0.04571 0.02801 " pathEditMode="relative" rAng="0" ptsTypes="AAAAAA">
                                      <p:cBhvr>
                                        <p:cTn id="4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131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5E-6 0.00023 C 0.0043 0.00301 0.00873 0.00625 0.01316 0.00926 C 0.01615 0.01111 0.01941 0.0125 0.0224 0.01481 C 0.02422 0.0162 0.02579 0.01875 0.02774 0.0206 C 0.02943 0.02199 0.03126 0.02291 0.03308 0.0243 C 0.03438 0.02523 0.03555 0.02685 0.03698 0.02801 C 0.03868 0.02916 0.04063 0.03009 0.04232 0.03171 C 0.0461 0.03565 0.04896 0.04328 0.05157 0.04861 C 0.05235 0.05046 0.053 0.05254 0.05417 0.05416 L 0.0556 0.05625 " pathEditMode="relative" rAng="0" ptsTypes="AAAAAAAAAAA">
                                      <p:cBhvr>
                                        <p:cTn id="4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" y="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1247E86D-65FF-4F61-9053-63BB0AE07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251"/>
            <a:ext cx="12192000" cy="6668749"/>
          </a:xfrm>
          <a:prstGeom prst="rect">
            <a:avLst/>
          </a:prstGeom>
        </p:spPr>
      </p:pic>
      <p:pic>
        <p:nvPicPr>
          <p:cNvPr id="1026" name="Picture 2" descr="No Fire Icon 1482754">
            <a:extLst>
              <a:ext uri="{FF2B5EF4-FFF2-40B4-BE49-F238E27FC236}">
                <a16:creationId xmlns:a16="http://schemas.microsoft.com/office/drawing/2014/main" id="{40B959CC-DC23-48A6-9E34-643F3B5EB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57524"/>
            <a:ext cx="1043647" cy="104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No Fire Icon 1482754">
            <a:extLst>
              <a:ext uri="{FF2B5EF4-FFF2-40B4-BE49-F238E27FC236}">
                <a16:creationId xmlns:a16="http://schemas.microsoft.com/office/drawing/2014/main" id="{26ED42EB-9748-4044-8588-72DC933E5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13" y="1161611"/>
            <a:ext cx="617977" cy="61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o Fire Icon 1482754">
            <a:extLst>
              <a:ext uri="{FF2B5EF4-FFF2-40B4-BE49-F238E27FC236}">
                <a16:creationId xmlns:a16="http://schemas.microsoft.com/office/drawing/2014/main" id="{DF9133E5-7377-4528-BF7D-77B721B21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533" y="4979348"/>
            <a:ext cx="609893" cy="60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No Fire Icon 1482754">
            <a:extLst>
              <a:ext uri="{FF2B5EF4-FFF2-40B4-BE49-F238E27FC236}">
                <a16:creationId xmlns:a16="http://schemas.microsoft.com/office/drawing/2014/main" id="{785EBA7F-EDC1-4130-8FE4-F61BD6308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79" y="3120011"/>
            <a:ext cx="492321" cy="49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o Fire Icon 1482754">
            <a:extLst>
              <a:ext uri="{FF2B5EF4-FFF2-40B4-BE49-F238E27FC236}">
                <a16:creationId xmlns:a16="http://schemas.microsoft.com/office/drawing/2014/main" id="{53E71061-008E-4604-B767-F1E01B428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834" y="2748194"/>
            <a:ext cx="492321" cy="49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No Fire Icon 1482754">
            <a:extLst>
              <a:ext uri="{FF2B5EF4-FFF2-40B4-BE49-F238E27FC236}">
                <a16:creationId xmlns:a16="http://schemas.microsoft.com/office/drawing/2014/main" id="{A68B24DA-38E2-451E-BA91-308C34539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053" y="4034309"/>
            <a:ext cx="617977" cy="61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No Fire Icon 1482754">
            <a:extLst>
              <a:ext uri="{FF2B5EF4-FFF2-40B4-BE49-F238E27FC236}">
                <a16:creationId xmlns:a16="http://schemas.microsoft.com/office/drawing/2014/main" id="{D388C10B-5DB8-44A9-9CF5-CF93A3F27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286" y="3083590"/>
            <a:ext cx="313850" cy="31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No Fire Icon 1482754">
            <a:extLst>
              <a:ext uri="{FF2B5EF4-FFF2-40B4-BE49-F238E27FC236}">
                <a16:creationId xmlns:a16="http://schemas.microsoft.com/office/drawing/2014/main" id="{21D5ED08-8113-411D-A5E7-76B696707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075" y="6195090"/>
            <a:ext cx="313850" cy="31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71688F33-5CE7-4181-8ED7-0691B504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90" y="112175"/>
            <a:ext cx="9784536" cy="458567"/>
          </a:xfrm>
        </p:spPr>
        <p:txBody>
          <a:bodyPr>
            <a:normAutofit fontScale="90000"/>
          </a:bodyPr>
          <a:lstStyle/>
          <a:p>
            <a:r>
              <a:rPr lang="es-ES" sz="27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Limitar actividades de riesgo</a:t>
            </a:r>
            <a:endParaRPr lang="es-ES" sz="2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46 Rectángulo">
            <a:extLst>
              <a:ext uri="{FF2B5EF4-FFF2-40B4-BE49-F238E27FC236}">
                <a16:creationId xmlns:a16="http://schemas.microsoft.com/office/drawing/2014/main" id="{E09C54FA-6DCA-4F9E-83D2-AA5006134027}"/>
              </a:ext>
            </a:extLst>
          </p:cNvPr>
          <p:cNvSpPr/>
          <p:nvPr/>
        </p:nvSpPr>
        <p:spPr>
          <a:xfrm>
            <a:off x="0" y="-2125"/>
            <a:ext cx="10319657" cy="572867"/>
          </a:xfrm>
          <a:prstGeom prst="rect">
            <a:avLst/>
          </a:prstGeom>
          <a:solidFill>
            <a:srgbClr val="76708B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08000" rIns="0" bIns="108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0" fontAlgn="base" latinLnBrk="0" hangingPunct="1">
              <a:lnSpc>
                <a:spcPct val="100000"/>
              </a:lnSpc>
              <a:spcAft>
                <a:spcPct val="0"/>
              </a:spcAft>
              <a:buClr>
                <a:srgbClr val="505050"/>
              </a:buClr>
              <a:buSzTx/>
              <a:buFontTx/>
              <a:buNone/>
              <a:tabLst/>
              <a:defRPr/>
            </a:pP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77A63ED1-B697-404F-9AF5-BFE6EB2261D6}"/>
              </a:ext>
            </a:extLst>
          </p:cNvPr>
          <p:cNvSpPr txBox="1">
            <a:spLocks/>
          </p:cNvSpPr>
          <p:nvPr/>
        </p:nvSpPr>
        <p:spPr>
          <a:xfrm>
            <a:off x="83849" y="55024"/>
            <a:ext cx="10235807" cy="45856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7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Limitar o prohibir actividades: barbacoas, quema de rastrojos</a:t>
            </a:r>
            <a:endParaRPr lang="es-ES" sz="2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3076495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46 Rectángulo">
            <a:extLst>
              <a:ext uri="{FF2B5EF4-FFF2-40B4-BE49-F238E27FC236}">
                <a16:creationId xmlns:a16="http://schemas.microsoft.com/office/drawing/2014/main" id="{BC434D5E-893E-BF44-8E3D-7A4A1D5B51B0}"/>
              </a:ext>
            </a:extLst>
          </p:cNvPr>
          <p:cNvSpPr/>
          <p:nvPr/>
        </p:nvSpPr>
        <p:spPr>
          <a:xfrm>
            <a:off x="409573" y="351058"/>
            <a:ext cx="11372851" cy="687167"/>
          </a:xfrm>
          <a:prstGeom prst="rect">
            <a:avLst/>
          </a:prstGeom>
          <a:solidFill>
            <a:srgbClr val="76708B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08000" rIns="0" bIns="108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0" fontAlgn="base" latinLnBrk="0" hangingPunct="1">
              <a:lnSpc>
                <a:spcPct val="100000"/>
              </a:lnSpc>
              <a:spcAft>
                <a:spcPct val="0"/>
              </a:spcAft>
              <a:buClr>
                <a:srgbClr val="505050"/>
              </a:buClr>
              <a:buSzTx/>
              <a:buFontTx/>
              <a:buNone/>
              <a:tabLst/>
              <a:defRPr/>
            </a:pP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943A6C7-7BFB-D24A-A04F-5D0403AA90E2}"/>
              </a:ext>
            </a:extLst>
          </p:cNvPr>
          <p:cNvSpPr txBox="1">
            <a:spLocks/>
          </p:cNvSpPr>
          <p:nvPr/>
        </p:nvSpPr>
        <p:spPr>
          <a:xfrm>
            <a:off x="535562" y="579658"/>
            <a:ext cx="3661009" cy="458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700" b="1" dirty="0">
                <a:solidFill>
                  <a:schemeClr val="bg1"/>
                </a:solidFill>
                <a:latin typeface=""/>
              </a:rPr>
              <a:t>Conclusión</a:t>
            </a:r>
            <a:r>
              <a:rPr lang="es-ES" sz="3200" b="1" dirty="0">
                <a:solidFill>
                  <a:schemeClr val="bg1"/>
                </a:solidFill>
                <a:latin typeface=""/>
              </a:rPr>
              <a:t> </a:t>
            </a:r>
          </a:p>
          <a:p>
            <a:endParaRPr lang="es-ES" sz="2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8F290DE-EE13-9346-A0D1-F60E54D8F415}"/>
              </a:ext>
            </a:extLst>
          </p:cNvPr>
          <p:cNvSpPr txBox="1"/>
          <p:nvPr/>
        </p:nvSpPr>
        <p:spPr>
          <a:xfrm>
            <a:off x="600078" y="1442582"/>
            <a:ext cx="102346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Se ha conseguido crear una aplicación de utilidad real.</a:t>
            </a:r>
          </a:p>
          <a:p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Necesitamos más variables para mejorar el modelo.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478ABC7-B2F7-0B4F-BC5D-DB7051F61032}"/>
              </a:ext>
            </a:extLst>
          </p:cNvPr>
          <p:cNvSpPr txBox="1"/>
          <p:nvPr/>
        </p:nvSpPr>
        <p:spPr>
          <a:xfrm>
            <a:off x="535561" y="3689636"/>
            <a:ext cx="81744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Complementar el modelo con otras variables de mayor influencia en incendios como:</a:t>
            </a:r>
          </a:p>
          <a:p>
            <a:endParaRPr lang="es-ES" dirty="0"/>
          </a:p>
          <a:p>
            <a:pPr marL="742950" lvl="1" indent="-285750">
              <a:buBlip>
                <a:blip r:embed="rId2"/>
              </a:buBlip>
            </a:pPr>
            <a:r>
              <a:rPr lang="es-ES" dirty="0"/>
              <a:t>Tipo de suelo del terreno.</a:t>
            </a:r>
          </a:p>
          <a:p>
            <a:pPr marL="742950" lvl="1" indent="-285750">
              <a:buBlip>
                <a:blip r:embed="rId2"/>
              </a:buBlip>
            </a:pPr>
            <a:r>
              <a:rPr lang="es-ES" dirty="0"/>
              <a:t>Vegetación (combustibles).</a:t>
            </a:r>
          </a:p>
          <a:p>
            <a:pPr marL="742950" lvl="1" indent="-285750">
              <a:buBlip>
                <a:blip r:embed="rId2"/>
              </a:buBlip>
            </a:pPr>
            <a:r>
              <a:rPr lang="es-ES" dirty="0"/>
              <a:t>Pendiente del terreno.</a:t>
            </a:r>
          </a:p>
          <a:p>
            <a:pPr marL="742950" lvl="1" indent="-285750">
              <a:buBlip>
                <a:blip r:embed="rId2"/>
              </a:buBlip>
            </a:pPr>
            <a:r>
              <a:rPr lang="es-ES" dirty="0"/>
              <a:t>Relieve.</a:t>
            </a:r>
          </a:p>
          <a:p>
            <a:pPr marL="742950" lvl="1" indent="-285750">
              <a:buBlip>
                <a:blip r:embed="rId2"/>
              </a:buBlip>
            </a:pPr>
            <a:r>
              <a:rPr lang="es-ES" dirty="0"/>
              <a:t>Variables satelitales.</a:t>
            </a:r>
          </a:p>
          <a:p>
            <a:pPr marL="742950" lvl="1" indent="-285750">
              <a:buBlip>
                <a:blip r:embed="rId2"/>
              </a:buBlip>
            </a:pPr>
            <a:r>
              <a:rPr lang="es-ES" dirty="0"/>
              <a:t>Otras variables meteorológicas (humedad relativa, humedad del suelo).</a:t>
            </a:r>
          </a:p>
          <a:p>
            <a:endParaRPr lang="es-ES" dirty="0"/>
          </a:p>
        </p:txBody>
      </p:sp>
      <p:sp>
        <p:nvSpPr>
          <p:cNvPr id="12" name="46 Rectángulo">
            <a:extLst>
              <a:ext uri="{FF2B5EF4-FFF2-40B4-BE49-F238E27FC236}">
                <a16:creationId xmlns:a16="http://schemas.microsoft.com/office/drawing/2014/main" id="{236695AB-1F0F-4DDD-A718-1A6F023877AC}"/>
              </a:ext>
            </a:extLst>
          </p:cNvPr>
          <p:cNvSpPr/>
          <p:nvPr/>
        </p:nvSpPr>
        <p:spPr>
          <a:xfrm>
            <a:off x="409573" y="351058"/>
            <a:ext cx="11372851" cy="687167"/>
          </a:xfrm>
          <a:prstGeom prst="rect">
            <a:avLst/>
          </a:prstGeom>
          <a:solidFill>
            <a:srgbClr val="76708B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08000" rIns="0" bIns="108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0" fontAlgn="base" latinLnBrk="0" hangingPunct="1">
              <a:lnSpc>
                <a:spcPct val="100000"/>
              </a:lnSpc>
              <a:spcAft>
                <a:spcPct val="0"/>
              </a:spcAft>
              <a:buClr>
                <a:srgbClr val="505050"/>
              </a:buClr>
              <a:buSzTx/>
              <a:buFontTx/>
              <a:buNone/>
              <a:tabLst/>
              <a:defRPr/>
            </a:pP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F83DBDAF-9670-43C1-9C09-4A205C42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7" y="451028"/>
            <a:ext cx="2962275" cy="487142"/>
          </a:xfrm>
        </p:spPr>
        <p:txBody>
          <a:bodyPr>
            <a:normAutofit fontScale="90000"/>
          </a:bodyPr>
          <a:lstStyle/>
          <a:p>
            <a:r>
              <a:rPr lang="es-ES" sz="3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Conclusiones</a:t>
            </a:r>
            <a:endParaRPr lang="es-ES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46 Rectángulo">
            <a:extLst>
              <a:ext uri="{FF2B5EF4-FFF2-40B4-BE49-F238E27FC236}">
                <a16:creationId xmlns:a16="http://schemas.microsoft.com/office/drawing/2014/main" id="{C8E123D7-65E3-41F6-8FC3-EB976283B998}"/>
              </a:ext>
            </a:extLst>
          </p:cNvPr>
          <p:cNvSpPr/>
          <p:nvPr/>
        </p:nvSpPr>
        <p:spPr>
          <a:xfrm>
            <a:off x="409573" y="2744567"/>
            <a:ext cx="11372851" cy="687167"/>
          </a:xfrm>
          <a:prstGeom prst="rect">
            <a:avLst/>
          </a:prstGeom>
          <a:solidFill>
            <a:srgbClr val="76708B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08000" rIns="0" bIns="108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0" fontAlgn="base" latinLnBrk="0" hangingPunct="1">
              <a:lnSpc>
                <a:spcPct val="100000"/>
              </a:lnSpc>
              <a:spcAft>
                <a:spcPct val="0"/>
              </a:spcAft>
              <a:buClr>
                <a:srgbClr val="505050"/>
              </a:buClr>
              <a:buSzTx/>
              <a:buFontTx/>
              <a:buNone/>
              <a:tabLst/>
              <a:defRPr/>
            </a:pP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BA2BA26E-79EA-43E7-B03C-66F109D57EF7}"/>
              </a:ext>
            </a:extLst>
          </p:cNvPr>
          <p:cNvSpPr txBox="1">
            <a:spLocks/>
          </p:cNvSpPr>
          <p:nvPr/>
        </p:nvSpPr>
        <p:spPr>
          <a:xfrm>
            <a:off x="600077" y="2844537"/>
            <a:ext cx="4587742" cy="487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Mejoras a futuro</a:t>
            </a:r>
            <a:endParaRPr lang="es-ES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56777400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oncurso de fotografia Nature TTL">
            <a:extLst>
              <a:ext uri="{FF2B5EF4-FFF2-40B4-BE49-F238E27FC236}">
                <a16:creationId xmlns:a16="http://schemas.microsoft.com/office/drawing/2014/main" id="{1455DA0F-8447-4E45-BAD1-0572C23C1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4882292-FA84-AC44-ACB5-B720461EDF72}"/>
              </a:ext>
            </a:extLst>
          </p:cNvPr>
          <p:cNvSpPr txBox="1">
            <a:spLocks/>
          </p:cNvSpPr>
          <p:nvPr/>
        </p:nvSpPr>
        <p:spPr>
          <a:xfrm>
            <a:off x="1221525" y="254368"/>
            <a:ext cx="8986838" cy="2609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Muchas gracias</a:t>
            </a:r>
            <a:endParaRPr lang="es-ES" sz="1600" b="1" dirty="0">
              <a:solidFill>
                <a:schemeClr val="bg1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45625029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46 Rectángulo">
            <a:extLst>
              <a:ext uri="{FF2B5EF4-FFF2-40B4-BE49-F238E27FC236}">
                <a16:creationId xmlns:a16="http://schemas.microsoft.com/office/drawing/2014/main" id="{7B721BB5-BFA1-4ADE-980B-E977D2CEB3DC}"/>
              </a:ext>
            </a:extLst>
          </p:cNvPr>
          <p:cNvSpPr/>
          <p:nvPr/>
        </p:nvSpPr>
        <p:spPr>
          <a:xfrm>
            <a:off x="409573" y="351058"/>
            <a:ext cx="11372851" cy="687167"/>
          </a:xfrm>
          <a:prstGeom prst="rect">
            <a:avLst/>
          </a:prstGeom>
          <a:solidFill>
            <a:srgbClr val="76708B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08000" rIns="0" bIns="108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0" fontAlgn="base" latinLnBrk="0" hangingPunct="1">
              <a:lnSpc>
                <a:spcPct val="100000"/>
              </a:lnSpc>
              <a:spcAft>
                <a:spcPct val="0"/>
              </a:spcAft>
              <a:buClr>
                <a:srgbClr val="505050"/>
              </a:buClr>
              <a:buSzTx/>
              <a:buFontTx/>
              <a:buNone/>
              <a:tabLst/>
              <a:defRPr/>
            </a:pP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912FAED-CBD1-406E-A3B7-04366B6D9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7" y="451028"/>
            <a:ext cx="2962275" cy="487142"/>
          </a:xfrm>
        </p:spPr>
        <p:txBody>
          <a:bodyPr>
            <a:normAutofit fontScale="90000"/>
          </a:bodyPr>
          <a:lstStyle/>
          <a:p>
            <a:r>
              <a:rPr lang="es-ES" sz="3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Introducción</a:t>
            </a:r>
            <a:endParaRPr lang="es-ES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B6CD120-DD86-4A2E-8FB9-FC1F44B41256}"/>
              </a:ext>
            </a:extLst>
          </p:cNvPr>
          <p:cNvSpPr txBox="1"/>
          <p:nvPr/>
        </p:nvSpPr>
        <p:spPr>
          <a:xfrm>
            <a:off x="1221580" y="1482984"/>
            <a:ext cx="9748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s-ES" sz="2400" dirty="0">
                <a:cs typeface="Aharoni" panose="02010803020104030203" pitchFamily="2" charset="-79"/>
              </a:rPr>
              <a:t>Los incendios en España afectan una media de 100.000 hectáreas anuales.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BD4A4DF7-6776-461D-B2E3-1B13AFFE9CE4}"/>
              </a:ext>
            </a:extLst>
          </p:cNvPr>
          <p:cNvGrpSpPr/>
          <p:nvPr/>
        </p:nvGrpSpPr>
        <p:grpSpPr>
          <a:xfrm>
            <a:off x="600075" y="1445788"/>
            <a:ext cx="540000" cy="540000"/>
            <a:chOff x="600075" y="1445788"/>
            <a:chExt cx="540000" cy="540000"/>
          </a:xfrm>
        </p:grpSpPr>
        <p:sp>
          <p:nvSpPr>
            <p:cNvPr id="3" name="Diagrama de flujo: conector 2">
              <a:extLst>
                <a:ext uri="{FF2B5EF4-FFF2-40B4-BE49-F238E27FC236}">
                  <a16:creationId xmlns:a16="http://schemas.microsoft.com/office/drawing/2014/main" id="{F282CA52-65BA-4683-B103-7C069FE49CCA}"/>
                </a:ext>
              </a:extLst>
            </p:cNvPr>
            <p:cNvSpPr/>
            <p:nvPr/>
          </p:nvSpPr>
          <p:spPr>
            <a:xfrm>
              <a:off x="600075" y="1445788"/>
              <a:ext cx="540000" cy="540000"/>
            </a:xfrm>
            <a:prstGeom prst="flowChartConnector">
              <a:avLst/>
            </a:prstGeom>
            <a:solidFill>
              <a:srgbClr val="A8A4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Fire Icon 1173259">
              <a:extLst>
                <a:ext uri="{FF2B5EF4-FFF2-40B4-BE49-F238E27FC236}">
                  <a16:creationId xmlns:a16="http://schemas.microsoft.com/office/drawing/2014/main" id="{0AEA606C-C0D1-4319-8AAE-2A0578F6E2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600" y="1535788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5DA7DAC1-04C5-4FA4-9306-11F11FF88519}"/>
              </a:ext>
            </a:extLst>
          </p:cNvPr>
          <p:cNvGrpSpPr/>
          <p:nvPr/>
        </p:nvGrpSpPr>
        <p:grpSpPr>
          <a:xfrm>
            <a:off x="600075" y="3194726"/>
            <a:ext cx="10610060" cy="3040322"/>
            <a:chOff x="600075" y="3194726"/>
            <a:chExt cx="10610060" cy="3040322"/>
          </a:xfrm>
        </p:grpSpPr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9F1D61B5-AAF2-45EA-87FC-C254182AB217}"/>
                </a:ext>
              </a:extLst>
            </p:cNvPr>
            <p:cNvSpPr txBox="1"/>
            <p:nvPr/>
          </p:nvSpPr>
          <p:spPr>
            <a:xfrm>
              <a:off x="1221580" y="3194726"/>
              <a:ext cx="42290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s-ES"/>
              </a:defPPr>
              <a:lvl1pPr indent="0" algn="just">
                <a:buNone/>
                <a:defRPr sz="2400">
                  <a:cs typeface="Aharoni" panose="02010803020104030203" pitchFamily="2" charset="-79"/>
                </a:defRPr>
              </a:lvl1pPr>
            </a:lstStyle>
            <a:p>
              <a:r>
                <a:rPr lang="es-ES" dirty="0"/>
                <a:t>Investigamos apps existentes:</a:t>
              </a:r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0E54F4C8-E2F6-4955-93B3-38DAFE31501B}"/>
                </a:ext>
              </a:extLst>
            </p:cNvPr>
            <p:cNvGrpSpPr/>
            <p:nvPr/>
          </p:nvGrpSpPr>
          <p:grpSpPr>
            <a:xfrm>
              <a:off x="600075" y="3194726"/>
              <a:ext cx="540000" cy="540000"/>
              <a:chOff x="600075" y="3194726"/>
              <a:chExt cx="540000" cy="540000"/>
            </a:xfrm>
          </p:grpSpPr>
          <p:sp>
            <p:nvSpPr>
              <p:cNvPr id="16" name="Diagrama de flujo: conector 15">
                <a:extLst>
                  <a:ext uri="{FF2B5EF4-FFF2-40B4-BE49-F238E27FC236}">
                    <a16:creationId xmlns:a16="http://schemas.microsoft.com/office/drawing/2014/main" id="{F4A3E1D6-38D6-459A-ACF7-8D7D47307715}"/>
                  </a:ext>
                </a:extLst>
              </p:cNvPr>
              <p:cNvSpPr/>
              <p:nvPr/>
            </p:nvSpPr>
            <p:spPr>
              <a:xfrm>
                <a:off x="600075" y="3194726"/>
                <a:ext cx="540000" cy="540000"/>
              </a:xfrm>
              <a:prstGeom prst="flowChartConnector">
                <a:avLst/>
              </a:prstGeom>
              <a:solidFill>
                <a:srgbClr val="A8A4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0" name="Picture 6" descr="app file format Icon 2908125">
                <a:extLst>
                  <a:ext uri="{FF2B5EF4-FFF2-40B4-BE49-F238E27FC236}">
                    <a16:creationId xmlns:a16="http://schemas.microsoft.com/office/drawing/2014/main" id="{D712877E-0D96-4406-985D-CA9E95FC3E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9025" y="3302726"/>
                <a:ext cx="324000" cy="32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081179C8-B2D3-4C65-9B40-A4ABA6B9F213}"/>
                </a:ext>
              </a:extLst>
            </p:cNvPr>
            <p:cNvGrpSpPr/>
            <p:nvPr/>
          </p:nvGrpSpPr>
          <p:grpSpPr>
            <a:xfrm>
              <a:off x="2203975" y="4049292"/>
              <a:ext cx="2922604" cy="1568145"/>
              <a:chOff x="4634696" y="3272624"/>
              <a:chExt cx="2922604" cy="1568145"/>
            </a:xfrm>
          </p:grpSpPr>
          <p:pic>
            <p:nvPicPr>
              <p:cNvPr id="22" name="Imagen 21">
                <a:extLst>
                  <a:ext uri="{FF2B5EF4-FFF2-40B4-BE49-F238E27FC236}">
                    <a16:creationId xmlns:a16="http://schemas.microsoft.com/office/drawing/2014/main" id="{68870A8F-986D-4CEE-806C-539D697BA0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89186" y="3272624"/>
                <a:ext cx="1013625" cy="1013625"/>
              </a:xfrm>
              <a:prstGeom prst="rect">
                <a:avLst/>
              </a:prstGeom>
            </p:spPr>
          </p:pic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9F24A8E4-5B3F-43AE-8791-931EB310FC0E}"/>
                  </a:ext>
                </a:extLst>
              </p:cNvPr>
              <p:cNvSpPr txBox="1"/>
              <p:nvPr/>
            </p:nvSpPr>
            <p:spPr>
              <a:xfrm>
                <a:off x="4634696" y="4317549"/>
                <a:ext cx="29226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es-ES" sz="1400" dirty="0" err="1"/>
                  <a:t>Pre-emergencias</a:t>
                </a:r>
                <a:r>
                  <a:rPr lang="es-ES" sz="1400" dirty="0"/>
                  <a:t> IF </a:t>
                </a:r>
                <a:r>
                  <a:rPr lang="es-ES" sz="1400" dirty="0" err="1"/>
                  <a:t>Comunitat</a:t>
                </a:r>
                <a:r>
                  <a:rPr lang="es-ES" sz="1400" dirty="0"/>
                  <a:t> Valenciana</a:t>
                </a:r>
              </a:p>
            </p:txBody>
          </p:sp>
        </p:grpSp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EF58B516-1162-490D-BAFB-B996CC456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21691" y="3920609"/>
              <a:ext cx="1866900" cy="1457325"/>
            </a:xfrm>
            <a:prstGeom prst="rect">
              <a:avLst/>
            </a:prstGeom>
          </p:spPr>
        </p:pic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C6ED18BC-67B5-4099-B2DC-D2A527CA7720}"/>
                </a:ext>
              </a:extLst>
            </p:cNvPr>
            <p:cNvGrpSpPr/>
            <p:nvPr/>
          </p:nvGrpSpPr>
          <p:grpSpPr>
            <a:xfrm>
              <a:off x="6804602" y="3302726"/>
              <a:ext cx="4405533" cy="2932322"/>
              <a:chOff x="6124064" y="3366117"/>
              <a:chExt cx="4405533" cy="2932322"/>
            </a:xfrm>
          </p:grpSpPr>
          <p:grpSp>
            <p:nvGrpSpPr>
              <p:cNvPr id="35" name="Grupo 34">
                <a:extLst>
                  <a:ext uri="{FF2B5EF4-FFF2-40B4-BE49-F238E27FC236}">
                    <a16:creationId xmlns:a16="http://schemas.microsoft.com/office/drawing/2014/main" id="{BE93CECF-0CC5-4F45-8A0E-981696432741}"/>
                  </a:ext>
                </a:extLst>
              </p:cNvPr>
              <p:cNvGrpSpPr/>
              <p:nvPr/>
            </p:nvGrpSpPr>
            <p:grpSpPr>
              <a:xfrm>
                <a:off x="6124064" y="3366117"/>
                <a:ext cx="4405533" cy="2932322"/>
                <a:chOff x="6507077" y="3055826"/>
                <a:chExt cx="4405533" cy="2932322"/>
              </a:xfrm>
            </p:grpSpPr>
            <p:pic>
              <p:nvPicPr>
                <p:cNvPr id="38" name="Imagen 37" descr="Imagen que contiene Mapa&#10;&#10;Descripción generada automáticamente">
                  <a:extLst>
                    <a:ext uri="{FF2B5EF4-FFF2-40B4-BE49-F238E27FC236}">
                      <a16:creationId xmlns:a16="http://schemas.microsoft.com/office/drawing/2014/main" id="{684157B1-E48C-4434-8B27-93C12F755F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374" t="10388" r="28676" b="12807"/>
                <a:stretch/>
              </p:blipFill>
              <p:spPr>
                <a:xfrm>
                  <a:off x="7130436" y="3399409"/>
                  <a:ext cx="3158814" cy="2588739"/>
                </a:xfrm>
                <a:prstGeom prst="rect">
                  <a:avLst/>
                </a:prstGeom>
              </p:spPr>
            </p:pic>
            <p:grpSp>
              <p:nvGrpSpPr>
                <p:cNvPr id="29" name="Grupo 28">
                  <a:extLst>
                    <a:ext uri="{FF2B5EF4-FFF2-40B4-BE49-F238E27FC236}">
                      <a16:creationId xmlns:a16="http://schemas.microsoft.com/office/drawing/2014/main" id="{3CBF8B41-1301-4206-BDD3-107E143D03D0}"/>
                    </a:ext>
                  </a:extLst>
                </p:cNvPr>
                <p:cNvGrpSpPr/>
                <p:nvPr/>
              </p:nvGrpSpPr>
              <p:grpSpPr>
                <a:xfrm>
                  <a:off x="6507077" y="3055826"/>
                  <a:ext cx="4405533" cy="343583"/>
                  <a:chOff x="2839716" y="1936378"/>
                  <a:chExt cx="4405533" cy="343583"/>
                </a:xfrm>
              </p:grpSpPr>
              <p:sp>
                <p:nvSpPr>
                  <p:cNvPr id="40" name="46 Rectángulo">
                    <a:extLst>
                      <a:ext uri="{FF2B5EF4-FFF2-40B4-BE49-F238E27FC236}">
                        <a16:creationId xmlns:a16="http://schemas.microsoft.com/office/drawing/2014/main" id="{ECE13C5E-1252-429B-8A0F-41CA049B32C7}"/>
                      </a:ext>
                    </a:extLst>
                  </p:cNvPr>
                  <p:cNvSpPr/>
                  <p:nvPr/>
                </p:nvSpPr>
                <p:spPr>
                  <a:xfrm>
                    <a:off x="2839716" y="1936378"/>
                    <a:ext cx="4362962" cy="343583"/>
                  </a:xfrm>
                  <a:prstGeom prst="rect">
                    <a:avLst/>
                  </a:prstGeom>
                  <a:solidFill>
                    <a:srgbClr val="A8A4B6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108000" rIns="0" bIns="1080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685800" rtl="0" eaLnBrk="0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>
                        <a:srgbClr val="50505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s-ES_tradnl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entury Gothic" panose="020F03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" name="CuadroTexto 40">
                    <a:extLst>
                      <a:ext uri="{FF2B5EF4-FFF2-40B4-BE49-F238E27FC236}">
                        <a16:creationId xmlns:a16="http://schemas.microsoft.com/office/drawing/2014/main" id="{4333768B-3358-43EB-8CFD-53A7C1F41F43}"/>
                      </a:ext>
                    </a:extLst>
                  </p:cNvPr>
                  <p:cNvSpPr txBox="1"/>
                  <p:nvPr/>
                </p:nvSpPr>
                <p:spPr>
                  <a:xfrm>
                    <a:off x="2839716" y="1964711"/>
                    <a:ext cx="4405533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0" indent="0" algn="ctr">
                      <a:buNone/>
                    </a:pPr>
                    <a:r>
                      <a:rPr lang="es-ES" sz="1200" b="1" dirty="0">
                        <a:latin typeface="+mj-lt"/>
                        <a:cs typeface="Aharoni" panose="02010803020104030203" pitchFamily="2" charset="-79"/>
                      </a:rPr>
                      <a:t>Mapa de niveles de riesgo de incendio previstos. Península y Baleares</a:t>
                    </a:r>
                  </a:p>
                </p:txBody>
              </p:sp>
            </p:grpSp>
          </p:grpSp>
          <p:pic>
            <p:nvPicPr>
              <p:cNvPr id="42" name="Imagen 41">
                <a:extLst>
                  <a:ext uri="{FF2B5EF4-FFF2-40B4-BE49-F238E27FC236}">
                    <a16:creationId xmlns:a16="http://schemas.microsoft.com/office/drawing/2014/main" id="{6F230D2B-8D30-4AEB-9729-6A038A39B0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87266" y="5716052"/>
                <a:ext cx="854351" cy="582387"/>
              </a:xfrm>
              <a:prstGeom prst="rect">
                <a:avLst/>
              </a:prstGeom>
            </p:spPr>
          </p:pic>
        </p:grpSp>
      </p:grpSp>
      <p:pic>
        <p:nvPicPr>
          <p:cNvPr id="47" name="Imagen 46">
            <a:extLst>
              <a:ext uri="{FF2B5EF4-FFF2-40B4-BE49-F238E27FC236}">
                <a16:creationId xmlns:a16="http://schemas.microsoft.com/office/drawing/2014/main" id="{CF1A4771-4F5B-4D9E-BC66-EB41E6F8994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574" t="7587" r="26612" b="74017"/>
          <a:stretch/>
        </p:blipFill>
        <p:spPr>
          <a:xfrm flipH="1">
            <a:off x="0" y="5562000"/>
            <a:ext cx="5076000" cy="1296000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552C377A-3D6F-4721-A3BB-035E1085AEE9}"/>
              </a:ext>
            </a:extLst>
          </p:cNvPr>
          <p:cNvSpPr txBox="1"/>
          <p:nvPr/>
        </p:nvSpPr>
        <p:spPr>
          <a:xfrm>
            <a:off x="1221582" y="2211619"/>
            <a:ext cx="9748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 indent="0" algn="just">
              <a:buNone/>
              <a:defRPr sz="2400">
                <a:cs typeface="Aharoni" panose="02010803020104030203" pitchFamily="2" charset="-79"/>
              </a:defRPr>
            </a:lvl1pPr>
          </a:lstStyle>
          <a:p>
            <a:r>
              <a:rPr lang="es-ES" dirty="0"/>
              <a:t>Más del 80% de los incendios son provocados por el hombre.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983FC0C8-7C4E-4F67-AC08-57B5EE9162B4}"/>
              </a:ext>
            </a:extLst>
          </p:cNvPr>
          <p:cNvGrpSpPr/>
          <p:nvPr/>
        </p:nvGrpSpPr>
        <p:grpSpPr>
          <a:xfrm>
            <a:off x="600077" y="2172452"/>
            <a:ext cx="540000" cy="540000"/>
            <a:chOff x="600075" y="1445788"/>
            <a:chExt cx="540000" cy="540000"/>
          </a:xfrm>
        </p:grpSpPr>
        <p:sp>
          <p:nvSpPr>
            <p:cNvPr id="30" name="Diagrama de flujo: conector 29">
              <a:extLst>
                <a:ext uri="{FF2B5EF4-FFF2-40B4-BE49-F238E27FC236}">
                  <a16:creationId xmlns:a16="http://schemas.microsoft.com/office/drawing/2014/main" id="{171C8BC6-FF7E-443F-A0CD-2E758421D2D0}"/>
                </a:ext>
              </a:extLst>
            </p:cNvPr>
            <p:cNvSpPr/>
            <p:nvPr/>
          </p:nvSpPr>
          <p:spPr>
            <a:xfrm>
              <a:off x="600075" y="1445788"/>
              <a:ext cx="540000" cy="540000"/>
            </a:xfrm>
            <a:prstGeom prst="flowChartConnector">
              <a:avLst/>
            </a:prstGeom>
            <a:solidFill>
              <a:srgbClr val="A8A4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2" descr="Fire Icon 1173259">
              <a:extLst>
                <a:ext uri="{FF2B5EF4-FFF2-40B4-BE49-F238E27FC236}">
                  <a16:creationId xmlns:a16="http://schemas.microsoft.com/office/drawing/2014/main" id="{D04C708C-8119-49F1-9926-6008C73E2B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600" y="1535788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105477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46 Rectángulo">
            <a:extLst>
              <a:ext uri="{FF2B5EF4-FFF2-40B4-BE49-F238E27FC236}">
                <a16:creationId xmlns:a16="http://schemas.microsoft.com/office/drawing/2014/main" id="{4618BCB3-0DC8-4249-816D-0DBBF2CFE5BE}"/>
              </a:ext>
            </a:extLst>
          </p:cNvPr>
          <p:cNvSpPr/>
          <p:nvPr/>
        </p:nvSpPr>
        <p:spPr>
          <a:xfrm>
            <a:off x="409573" y="351058"/>
            <a:ext cx="11372851" cy="687167"/>
          </a:xfrm>
          <a:prstGeom prst="rect">
            <a:avLst/>
          </a:prstGeom>
          <a:solidFill>
            <a:srgbClr val="76708B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08000" rIns="0" bIns="108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0" fontAlgn="base" latinLnBrk="0" hangingPunct="1">
              <a:lnSpc>
                <a:spcPct val="100000"/>
              </a:lnSpc>
              <a:spcAft>
                <a:spcPct val="0"/>
              </a:spcAft>
              <a:buClr>
                <a:srgbClr val="505050"/>
              </a:buClr>
              <a:buSzTx/>
              <a:buFontTx/>
              <a:buNone/>
              <a:tabLst/>
              <a:defRPr/>
            </a:pP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66E0394F-F2D6-4BBB-ADC7-5F86B53A7794}"/>
              </a:ext>
            </a:extLst>
          </p:cNvPr>
          <p:cNvGrpSpPr/>
          <p:nvPr/>
        </p:nvGrpSpPr>
        <p:grpSpPr>
          <a:xfrm>
            <a:off x="409575" y="3077845"/>
            <a:ext cx="5608670" cy="3330993"/>
            <a:chOff x="409575" y="3077845"/>
            <a:chExt cx="5608670" cy="3330993"/>
          </a:xfrm>
        </p:grpSpPr>
        <p:sp>
          <p:nvSpPr>
            <p:cNvPr id="17" name="46 Rectángulo">
              <a:extLst>
                <a:ext uri="{FF2B5EF4-FFF2-40B4-BE49-F238E27FC236}">
                  <a16:creationId xmlns:a16="http://schemas.microsoft.com/office/drawing/2014/main" id="{2E9503B0-A601-4A07-BE72-9140960E392D}"/>
                </a:ext>
              </a:extLst>
            </p:cNvPr>
            <p:cNvSpPr/>
            <p:nvPr/>
          </p:nvSpPr>
          <p:spPr>
            <a:xfrm>
              <a:off x="409575" y="3077845"/>
              <a:ext cx="5608670" cy="458567"/>
            </a:xfrm>
            <a:prstGeom prst="rect">
              <a:avLst/>
            </a:prstGeom>
            <a:solidFill>
              <a:srgbClr val="76708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108000" rIns="0" bIns="10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85800" rtl="0" eaLnBrk="0" fontAlgn="base" latinLnBrk="0" hangingPunct="1">
                <a:lnSpc>
                  <a:spcPct val="100000"/>
                </a:lnSpc>
                <a:spcAft>
                  <a:spcPct val="0"/>
                </a:spcAft>
                <a:buClr>
                  <a:srgbClr val="505050"/>
                </a:buClr>
                <a:buSzTx/>
                <a:buFontTx/>
                <a:buNone/>
                <a:tabLst/>
                <a:defRPr/>
              </a:pPr>
              <a:endParaRPr kumimoji="0" lang="es-ES_tradnl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18" name="Título 1">
              <a:extLst>
                <a:ext uri="{FF2B5EF4-FFF2-40B4-BE49-F238E27FC236}">
                  <a16:creationId xmlns:a16="http://schemas.microsoft.com/office/drawing/2014/main" id="{ED0A2BD4-36C0-4752-9D30-037EA82ADBF6}"/>
                </a:ext>
              </a:extLst>
            </p:cNvPr>
            <p:cNvSpPr txBox="1">
              <a:spLocks/>
            </p:cNvSpPr>
            <p:nvPr/>
          </p:nvSpPr>
          <p:spPr>
            <a:xfrm>
              <a:off x="702007" y="3077845"/>
              <a:ext cx="5101561" cy="45856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1800" b="1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Utilidad</a:t>
              </a:r>
              <a:endParaRPr lang="es-ES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1F9D69A4-4AEA-42EC-8D7B-6DEE7CD71384}"/>
                </a:ext>
              </a:extLst>
            </p:cNvPr>
            <p:cNvSpPr txBox="1"/>
            <p:nvPr/>
          </p:nvSpPr>
          <p:spPr>
            <a:xfrm>
              <a:off x="507532" y="3823515"/>
              <a:ext cx="5510713" cy="25853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285750" indent="-285750">
                <a:buBlip>
                  <a:blip r:embed="rId2"/>
                </a:buBlip>
              </a:pPr>
              <a:r>
                <a:rPr lang="es-ES" sz="1800" dirty="0"/>
                <a:t>Optimización de recursos de prevención y extinción.</a:t>
              </a:r>
            </a:p>
            <a:p>
              <a:pPr marL="285750" indent="-285750">
                <a:buBlip>
                  <a:blip r:embed="rId2"/>
                </a:buBlip>
              </a:pPr>
              <a:endParaRPr lang="es-ES" dirty="0"/>
            </a:p>
            <a:p>
              <a:pPr marL="285750" indent="-285750">
                <a:buBlip>
                  <a:blip r:embed="rId2"/>
                </a:buBlip>
              </a:pPr>
              <a:r>
                <a:rPr lang="es-ES" sz="1800" dirty="0"/>
                <a:t>Movilización de medios y personal de extinción en función de la predicción.</a:t>
              </a:r>
            </a:p>
            <a:p>
              <a:pPr marL="285750" indent="-285750">
                <a:buBlip>
                  <a:blip r:embed="rId2"/>
                </a:buBlip>
              </a:pPr>
              <a:endParaRPr lang="es-ES" sz="1800" dirty="0"/>
            </a:p>
            <a:p>
              <a:pPr marL="285750" indent="-285750">
                <a:buBlip>
                  <a:blip r:embed="rId2"/>
                </a:buBlip>
              </a:pPr>
              <a:r>
                <a:rPr lang="es-ES" sz="1800" dirty="0"/>
                <a:t>Limitar actividades de riesgo (barbacoas o quema de rastrojos). </a:t>
              </a:r>
              <a:endParaRPr lang="es-ES" dirty="0"/>
            </a:p>
            <a:p>
              <a:pPr marL="285750" indent="-285750">
                <a:buBlip>
                  <a:blip r:embed="rId2"/>
                </a:buBlip>
              </a:pPr>
              <a:endParaRPr lang="es-ES" sz="1800" dirty="0"/>
            </a:p>
            <a:p>
              <a:pPr marL="285750" indent="-285750">
                <a:buBlip>
                  <a:blip r:embed="rId2"/>
                </a:buBlip>
              </a:pPr>
              <a:r>
                <a:rPr lang="es-ES" dirty="0"/>
                <a:t>Estimar la intensidad de un posible incendio.</a:t>
              </a:r>
              <a:endParaRPr lang="es-ES" sz="1800" dirty="0"/>
            </a:p>
          </p:txBody>
        </p:sp>
      </p:grpSp>
      <p:sp>
        <p:nvSpPr>
          <p:cNvPr id="23" name="Título 1">
            <a:extLst>
              <a:ext uri="{FF2B5EF4-FFF2-40B4-BE49-F238E27FC236}">
                <a16:creationId xmlns:a16="http://schemas.microsoft.com/office/drawing/2014/main" id="{71FF495C-E755-4822-9417-80E9B248F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7" y="451070"/>
            <a:ext cx="5688333" cy="487142"/>
          </a:xfrm>
        </p:spPr>
        <p:txBody>
          <a:bodyPr>
            <a:normAutofit fontScale="90000"/>
          </a:bodyPr>
          <a:lstStyle/>
          <a:p>
            <a:r>
              <a:rPr lang="es-ES" sz="3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Objetivo del proyecto</a:t>
            </a:r>
            <a:endParaRPr lang="es-ES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3D553ED3-58D4-48A2-BC2F-22881344B684}"/>
              </a:ext>
            </a:extLst>
          </p:cNvPr>
          <p:cNvSpPr/>
          <p:nvPr/>
        </p:nvSpPr>
        <p:spPr>
          <a:xfrm>
            <a:off x="600077" y="1703047"/>
            <a:ext cx="540000" cy="540000"/>
          </a:xfrm>
          <a:prstGeom prst="flowChartConnector">
            <a:avLst/>
          </a:prstGeom>
          <a:solidFill>
            <a:srgbClr val="A8A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5227893-5608-4FD3-80D4-2F507FF0540C}"/>
              </a:ext>
            </a:extLst>
          </p:cNvPr>
          <p:cNvSpPr txBox="1"/>
          <p:nvPr/>
        </p:nvSpPr>
        <p:spPr>
          <a:xfrm>
            <a:off x="1303275" y="1442420"/>
            <a:ext cx="101076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s-ES" sz="2400" dirty="0">
                <a:cs typeface="Aharoni" panose="02010803020104030203" pitchFamily="2" charset="-79"/>
              </a:rPr>
              <a:t>Crear una herramienta que calcule y nos muestre la predicción de superficie quemada en cada municipio para los próximos 7 días utilizando variables meteorológicas.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785FB86-4EB2-47C4-A7C0-8E08FFA1007C}"/>
              </a:ext>
            </a:extLst>
          </p:cNvPr>
          <p:cNvGrpSpPr/>
          <p:nvPr/>
        </p:nvGrpSpPr>
        <p:grpSpPr>
          <a:xfrm>
            <a:off x="6173754" y="3077845"/>
            <a:ext cx="5608670" cy="2773661"/>
            <a:chOff x="6173754" y="3077845"/>
            <a:chExt cx="5608670" cy="2773661"/>
          </a:xfrm>
        </p:grpSpPr>
        <p:sp>
          <p:nvSpPr>
            <p:cNvPr id="32" name="46 Rectángulo">
              <a:extLst>
                <a:ext uri="{FF2B5EF4-FFF2-40B4-BE49-F238E27FC236}">
                  <a16:creationId xmlns:a16="http://schemas.microsoft.com/office/drawing/2014/main" id="{FDA6E97E-51AE-4490-A6FC-27F4D78BF016}"/>
                </a:ext>
              </a:extLst>
            </p:cNvPr>
            <p:cNvSpPr/>
            <p:nvPr/>
          </p:nvSpPr>
          <p:spPr>
            <a:xfrm>
              <a:off x="6173754" y="3077845"/>
              <a:ext cx="5608670" cy="458567"/>
            </a:xfrm>
            <a:prstGeom prst="rect">
              <a:avLst/>
            </a:prstGeom>
            <a:solidFill>
              <a:srgbClr val="76708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108000" rIns="0" bIns="10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85800" rtl="0" eaLnBrk="0" fontAlgn="base" latinLnBrk="0" hangingPunct="1">
                <a:lnSpc>
                  <a:spcPct val="100000"/>
                </a:lnSpc>
                <a:spcAft>
                  <a:spcPct val="0"/>
                </a:spcAft>
                <a:buClr>
                  <a:srgbClr val="505050"/>
                </a:buClr>
                <a:buSzTx/>
                <a:buFontTx/>
                <a:buNone/>
                <a:tabLst/>
                <a:defRPr/>
              </a:pPr>
              <a:endParaRPr kumimoji="0" lang="es-ES_tradnl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3240F9E3-0EC6-41B5-B84A-97056912626F}"/>
                </a:ext>
              </a:extLst>
            </p:cNvPr>
            <p:cNvSpPr txBox="1"/>
            <p:nvPr/>
          </p:nvSpPr>
          <p:spPr>
            <a:xfrm>
              <a:off x="6259153" y="3820181"/>
              <a:ext cx="5425315" cy="20313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285750" indent="-285750">
                <a:buBlip>
                  <a:blip r:embed="rId2"/>
                </a:buBlip>
              </a:pPr>
              <a:r>
                <a:rPr lang="es-ES" dirty="0"/>
                <a:t>CCAA y el Centro de Coordinación de la Información Nacional de Incendios Forestales (CCINIF).</a:t>
              </a:r>
            </a:p>
            <a:p>
              <a:pPr marL="285750" indent="-285750">
                <a:buBlip>
                  <a:blip r:embed="rId2"/>
                </a:buBlip>
              </a:pPr>
              <a:endParaRPr lang="es-ES" dirty="0"/>
            </a:p>
            <a:p>
              <a:pPr marL="285750" indent="-285750">
                <a:buBlip>
                  <a:blip r:embed="rId2"/>
                </a:buBlip>
              </a:pPr>
              <a:r>
                <a:rPr lang="es-ES" dirty="0"/>
                <a:t>Empresas privadas de Gestión Forestal: </a:t>
              </a:r>
              <a:r>
                <a:rPr lang="es-ES" dirty="0" err="1"/>
                <a:t>Tragsa</a:t>
              </a:r>
              <a:r>
                <a:rPr lang="es-ES" dirty="0"/>
                <a:t>, ORTHEM o TRASEL S.L. entre otras.</a:t>
              </a:r>
            </a:p>
            <a:p>
              <a:pPr marL="285750" indent="-285750">
                <a:buBlip>
                  <a:blip r:embed="rId2"/>
                </a:buBlip>
              </a:pPr>
              <a:endParaRPr lang="es-ES" dirty="0"/>
            </a:p>
            <a:p>
              <a:pPr marL="285750" indent="-285750">
                <a:buBlip>
                  <a:blip r:embed="rId2"/>
                </a:buBlip>
              </a:pPr>
              <a:r>
                <a:rPr lang="es-ES" dirty="0"/>
                <a:t>Usuarios particulares: agricultores, excursionistas.</a:t>
              </a:r>
            </a:p>
          </p:txBody>
        </p:sp>
        <p:sp>
          <p:nvSpPr>
            <p:cNvPr id="34" name="Título 1">
              <a:extLst>
                <a:ext uri="{FF2B5EF4-FFF2-40B4-BE49-F238E27FC236}">
                  <a16:creationId xmlns:a16="http://schemas.microsoft.com/office/drawing/2014/main" id="{6645396A-E956-4112-807D-37B85634F1DB}"/>
                </a:ext>
              </a:extLst>
            </p:cNvPr>
            <p:cNvSpPr txBox="1">
              <a:spLocks/>
            </p:cNvSpPr>
            <p:nvPr/>
          </p:nvSpPr>
          <p:spPr>
            <a:xfrm>
              <a:off x="6357109" y="3077845"/>
              <a:ext cx="5101561" cy="45856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1800" b="1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Público objetivo</a:t>
              </a:r>
              <a:endParaRPr lang="es-ES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15" name="Picture 2" descr="objective Icon 4201462">
            <a:extLst>
              <a:ext uri="{FF2B5EF4-FFF2-40B4-BE49-F238E27FC236}">
                <a16:creationId xmlns:a16="http://schemas.microsoft.com/office/drawing/2014/main" id="{EB61989E-740A-42AA-9ECB-03CD06429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0" y="179304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6702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Wildfires Prompted by Climate Change">
            <a:extLst>
              <a:ext uri="{FF2B5EF4-FFF2-40B4-BE49-F238E27FC236}">
                <a16:creationId xmlns:a16="http://schemas.microsoft.com/office/drawing/2014/main" id="{CEF390E7-2702-4C35-B308-A01382D020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AF470E4-DD59-43C9-BFEE-6113AA497271}"/>
              </a:ext>
            </a:extLst>
          </p:cNvPr>
          <p:cNvSpPr txBox="1"/>
          <p:nvPr/>
        </p:nvSpPr>
        <p:spPr>
          <a:xfrm>
            <a:off x="526135" y="2105155"/>
            <a:ext cx="3790121" cy="13234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ES" sz="4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Etapas del Proyecto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9CC1251-5512-4962-B346-E5BA37600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0" y="80468"/>
            <a:ext cx="5028538" cy="669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0762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7DCE69D9-BA67-4A81-B899-234171D81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192" y="0"/>
            <a:ext cx="6494170" cy="673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211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6899E40-FB69-4EE0-9B08-741229302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34" y="0"/>
            <a:ext cx="1030753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759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46 Rectángulo">
            <a:extLst>
              <a:ext uri="{FF2B5EF4-FFF2-40B4-BE49-F238E27FC236}">
                <a16:creationId xmlns:a16="http://schemas.microsoft.com/office/drawing/2014/main" id="{0C5C4D78-CAE4-47D2-9BA7-611B0BF2E6CC}"/>
              </a:ext>
            </a:extLst>
          </p:cNvPr>
          <p:cNvSpPr/>
          <p:nvPr/>
        </p:nvSpPr>
        <p:spPr>
          <a:xfrm>
            <a:off x="849576" y="3203307"/>
            <a:ext cx="4626933" cy="687167"/>
          </a:xfrm>
          <a:prstGeom prst="rect">
            <a:avLst/>
          </a:prstGeom>
          <a:solidFill>
            <a:srgbClr val="76708B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08000" rIns="0" bIns="108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0" fontAlgn="base" latinLnBrk="0" hangingPunct="1">
              <a:lnSpc>
                <a:spcPct val="100000"/>
              </a:lnSpc>
              <a:spcAft>
                <a:spcPct val="0"/>
              </a:spcAft>
              <a:buClr>
                <a:srgbClr val="505050"/>
              </a:buClr>
              <a:buSzTx/>
              <a:buFontTx/>
              <a:buNone/>
              <a:tabLst/>
              <a:defRPr/>
            </a:pP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A59D31F5-107A-466E-9A7F-A09F98D0253C}"/>
              </a:ext>
            </a:extLst>
          </p:cNvPr>
          <p:cNvSpPr txBox="1"/>
          <p:nvPr/>
        </p:nvSpPr>
        <p:spPr>
          <a:xfrm>
            <a:off x="914889" y="1845879"/>
            <a:ext cx="27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s-ES" dirty="0">
                <a:solidFill>
                  <a:schemeClr val="dk1"/>
                </a:solidFill>
              </a:rPr>
              <a:t>Conato &lt; 1 hectárea</a:t>
            </a:r>
          </a:p>
          <a:p>
            <a:pPr marL="285750" indent="-285750">
              <a:buBlip>
                <a:blip r:embed="rId2"/>
              </a:buBlip>
            </a:pPr>
            <a:r>
              <a:rPr lang="es-ES" dirty="0">
                <a:solidFill>
                  <a:schemeClr val="dk1"/>
                </a:solidFill>
              </a:rPr>
              <a:t>Incendio &lt; 10 hectáreas</a:t>
            </a:r>
          </a:p>
          <a:p>
            <a:pPr marL="285750" indent="-285750">
              <a:buBlip>
                <a:blip r:embed="rId2"/>
              </a:buBlip>
            </a:pPr>
            <a:r>
              <a:rPr lang="es-ES" dirty="0">
                <a:solidFill>
                  <a:schemeClr val="dk1"/>
                </a:solidFill>
              </a:rPr>
              <a:t>Incendio &lt; 30 hectáreas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B0E31CB-8C72-483D-9E9C-97E5DB32CA7F}"/>
              </a:ext>
            </a:extLst>
          </p:cNvPr>
          <p:cNvSpPr txBox="1"/>
          <p:nvPr/>
        </p:nvSpPr>
        <p:spPr>
          <a:xfrm>
            <a:off x="3696188" y="1840750"/>
            <a:ext cx="33503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s-ES" dirty="0">
                <a:solidFill>
                  <a:schemeClr val="dk1"/>
                </a:solidFill>
              </a:rPr>
              <a:t>Incendio &lt; 100 hectáreas</a:t>
            </a:r>
          </a:p>
          <a:p>
            <a:pPr marL="285750" indent="-285750">
              <a:buBlip>
                <a:blip r:embed="rId2"/>
              </a:buBlip>
            </a:pPr>
            <a:r>
              <a:rPr lang="es-ES" dirty="0">
                <a:solidFill>
                  <a:schemeClr val="dk1"/>
                </a:solidFill>
              </a:rPr>
              <a:t>Incendio &lt; 500 hectáreas</a:t>
            </a:r>
          </a:p>
          <a:p>
            <a:pPr marL="285750" indent="-285750">
              <a:buBlip>
                <a:blip r:embed="rId2"/>
              </a:buBlip>
            </a:pPr>
            <a:r>
              <a:rPr lang="es-ES" dirty="0">
                <a:solidFill>
                  <a:schemeClr val="dk1"/>
                </a:solidFill>
              </a:rPr>
              <a:t>Gran Incendio &gt; 500 hectáreas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AD93DF8D-408C-4BA2-8D4F-AAC5B1B70D45}"/>
              </a:ext>
            </a:extLst>
          </p:cNvPr>
          <p:cNvGrpSpPr/>
          <p:nvPr/>
        </p:nvGrpSpPr>
        <p:grpSpPr>
          <a:xfrm>
            <a:off x="8544751" y="1991527"/>
            <a:ext cx="2781300" cy="687167"/>
            <a:chOff x="7324725" y="1282442"/>
            <a:chExt cx="2781300" cy="687167"/>
          </a:xfrm>
        </p:grpSpPr>
        <p:sp>
          <p:nvSpPr>
            <p:cNvPr id="13" name="46 Rectángulo">
              <a:extLst>
                <a:ext uri="{FF2B5EF4-FFF2-40B4-BE49-F238E27FC236}">
                  <a16:creationId xmlns:a16="http://schemas.microsoft.com/office/drawing/2014/main" id="{17E242ED-0441-474C-8F7A-C559A8932F17}"/>
                </a:ext>
              </a:extLst>
            </p:cNvPr>
            <p:cNvSpPr/>
            <p:nvPr/>
          </p:nvSpPr>
          <p:spPr>
            <a:xfrm>
              <a:off x="7324725" y="1282442"/>
              <a:ext cx="2781300" cy="687167"/>
            </a:xfrm>
            <a:prstGeom prst="rect">
              <a:avLst/>
            </a:prstGeom>
            <a:solidFill>
              <a:srgbClr val="76708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108000" rIns="0" bIns="10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85800" rtl="0" eaLnBrk="0" fontAlgn="base" latinLnBrk="0" hangingPunct="1">
                <a:lnSpc>
                  <a:spcPct val="100000"/>
                </a:lnSpc>
                <a:spcAft>
                  <a:spcPct val="0"/>
                </a:spcAft>
                <a:buClr>
                  <a:srgbClr val="505050"/>
                </a:buClr>
                <a:buSzTx/>
                <a:buFontTx/>
                <a:buNone/>
                <a:tabLst/>
                <a:defRPr/>
              </a:pPr>
              <a:endParaRPr kumimoji="0" lang="es-ES_tradnl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14" name="Título 1">
              <a:extLst>
                <a:ext uri="{FF2B5EF4-FFF2-40B4-BE49-F238E27FC236}">
                  <a16:creationId xmlns:a16="http://schemas.microsoft.com/office/drawing/2014/main" id="{952AD406-2E95-4E6A-873C-5BEB761DDD68}"/>
                </a:ext>
              </a:extLst>
            </p:cNvPr>
            <p:cNvSpPr txBox="1">
              <a:spLocks/>
            </p:cNvSpPr>
            <p:nvPr/>
          </p:nvSpPr>
          <p:spPr>
            <a:xfrm>
              <a:off x="7517061" y="1429952"/>
              <a:ext cx="2325338" cy="45856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2500" b="1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Modelo</a:t>
              </a:r>
              <a:endParaRPr lang="es-ES" sz="2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6862756B-7B69-4424-BBE6-24727BEAB889}"/>
              </a:ext>
            </a:extLst>
          </p:cNvPr>
          <p:cNvGrpSpPr/>
          <p:nvPr/>
        </p:nvGrpSpPr>
        <p:grpSpPr>
          <a:xfrm>
            <a:off x="8547605" y="2940379"/>
            <a:ext cx="2778446" cy="1761535"/>
            <a:chOff x="-354548" y="1530931"/>
            <a:chExt cx="2778446" cy="1761535"/>
          </a:xfrm>
        </p:grpSpPr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67D5E70C-43C0-417C-9990-36BEC9A9ED49}"/>
                </a:ext>
              </a:extLst>
            </p:cNvPr>
            <p:cNvSpPr txBox="1"/>
            <p:nvPr/>
          </p:nvSpPr>
          <p:spPr>
            <a:xfrm>
              <a:off x="581731" y="1861601"/>
              <a:ext cx="110728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400" dirty="0">
                  <a:latin typeface="Aharoni" panose="02010803020104030203" pitchFamily="2" charset="-79"/>
                  <a:cs typeface="Aharoni" panose="02010803020104030203" pitchFamily="2" charset="-79"/>
                </a:rPr>
                <a:t>XGBOOST</a:t>
              </a:r>
            </a:p>
          </p:txBody>
        </p:sp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9962C211-0AB0-48F0-A3BA-21947B5BEC76}"/>
                </a:ext>
              </a:extLst>
            </p:cNvPr>
            <p:cNvSpPr/>
            <p:nvPr/>
          </p:nvSpPr>
          <p:spPr>
            <a:xfrm>
              <a:off x="-354548" y="1530931"/>
              <a:ext cx="2778446" cy="1761535"/>
            </a:xfrm>
            <a:prstGeom prst="roundRect">
              <a:avLst/>
            </a:prstGeom>
            <a:noFill/>
            <a:ln>
              <a:solidFill>
                <a:srgbClr val="7670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074" name="Picture 2" descr="3d modeling Icon 2501231">
            <a:extLst>
              <a:ext uri="{FF2B5EF4-FFF2-40B4-BE49-F238E27FC236}">
                <a16:creationId xmlns:a16="http://schemas.microsoft.com/office/drawing/2014/main" id="{31278AAF-670B-4098-A837-845B346C8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262" y="324493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4C370B3B-E991-4B23-A996-81742EC05C73}"/>
              </a:ext>
            </a:extLst>
          </p:cNvPr>
          <p:cNvGrpSpPr/>
          <p:nvPr/>
        </p:nvGrpSpPr>
        <p:grpSpPr>
          <a:xfrm>
            <a:off x="8927558" y="4034492"/>
            <a:ext cx="1916386" cy="494720"/>
            <a:chOff x="8779826" y="4050877"/>
            <a:chExt cx="1916386" cy="494720"/>
          </a:xfrm>
        </p:grpSpPr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B5152128-D69B-428F-9D9F-3562F7AE3E5D}"/>
                </a:ext>
              </a:extLst>
            </p:cNvPr>
            <p:cNvSpPr txBox="1"/>
            <p:nvPr/>
          </p:nvSpPr>
          <p:spPr>
            <a:xfrm>
              <a:off x="9323681" y="4050877"/>
              <a:ext cx="137253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14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Score</a:t>
              </a:r>
              <a:r>
                <a:rPr lang="es-ES" b="1" dirty="0">
                  <a:latin typeface="Aharoni" panose="02010803020104030203" pitchFamily="2" charset="-79"/>
                  <a:cs typeface="Aharoni" panose="02010803020104030203" pitchFamily="2" charset="-79"/>
                </a:rPr>
                <a:t>:</a:t>
              </a:r>
              <a:r>
                <a:rPr lang="es-ES" sz="2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s-ES" sz="24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0.504</a:t>
              </a:r>
              <a:r>
                <a:rPr lang="es-ES" sz="2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</a:p>
          </p:txBody>
        </p:sp>
        <p:pic>
          <p:nvPicPr>
            <p:cNvPr id="3076" name="Picture 4" descr="bad credit score Icon 4245548">
              <a:extLst>
                <a:ext uri="{FF2B5EF4-FFF2-40B4-BE49-F238E27FC236}">
                  <a16:creationId xmlns:a16="http://schemas.microsoft.com/office/drawing/2014/main" id="{1D4BCCC5-8696-4834-A7BE-67B202C409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9826" y="4185597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46 Rectángulo">
            <a:extLst>
              <a:ext uri="{FF2B5EF4-FFF2-40B4-BE49-F238E27FC236}">
                <a16:creationId xmlns:a16="http://schemas.microsoft.com/office/drawing/2014/main" id="{20D599E8-0BB6-472C-90F8-7A4F147B775F}"/>
              </a:ext>
            </a:extLst>
          </p:cNvPr>
          <p:cNvSpPr/>
          <p:nvPr/>
        </p:nvSpPr>
        <p:spPr>
          <a:xfrm>
            <a:off x="851492" y="531100"/>
            <a:ext cx="4626933" cy="687167"/>
          </a:xfrm>
          <a:prstGeom prst="rect">
            <a:avLst/>
          </a:prstGeom>
          <a:solidFill>
            <a:srgbClr val="76708B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08000" rIns="0" bIns="108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0" fontAlgn="base" latinLnBrk="0" hangingPunct="1">
              <a:lnSpc>
                <a:spcPct val="100000"/>
              </a:lnSpc>
              <a:spcAft>
                <a:spcPct val="0"/>
              </a:spcAft>
              <a:buClr>
                <a:srgbClr val="505050"/>
              </a:buClr>
              <a:buSzTx/>
              <a:buFontTx/>
              <a:buNone/>
              <a:tabLst/>
              <a:defRPr/>
            </a:pP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3BC0CCCD-BC3A-4066-A49A-4BBDF052D54F}"/>
              </a:ext>
            </a:extLst>
          </p:cNvPr>
          <p:cNvSpPr txBox="1">
            <a:spLocks/>
          </p:cNvSpPr>
          <p:nvPr/>
        </p:nvSpPr>
        <p:spPr>
          <a:xfrm>
            <a:off x="1171460" y="678610"/>
            <a:ext cx="3868401" cy="458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Variable objetivo</a:t>
            </a: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37160B41-FCA4-41B1-A44C-15DA0E40480B}"/>
              </a:ext>
            </a:extLst>
          </p:cNvPr>
          <p:cNvSpPr txBox="1">
            <a:spLocks/>
          </p:cNvSpPr>
          <p:nvPr/>
        </p:nvSpPr>
        <p:spPr>
          <a:xfrm>
            <a:off x="1043829" y="3350218"/>
            <a:ext cx="3996032" cy="458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Variables predictoras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02C8300-D9C5-4172-89FB-A008E589ED82}"/>
              </a:ext>
            </a:extLst>
          </p:cNvPr>
          <p:cNvSpPr txBox="1"/>
          <p:nvPr/>
        </p:nvSpPr>
        <p:spPr>
          <a:xfrm>
            <a:off x="3899358" y="4378659"/>
            <a:ext cx="2814218" cy="999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400"/>
              </a:lnSpc>
              <a:buBlip>
                <a:blip r:embed="rId2"/>
              </a:buBlip>
            </a:pP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Densidad de población</a:t>
            </a:r>
          </a:p>
          <a:p>
            <a:pPr marL="285750" indent="-285750">
              <a:lnSpc>
                <a:spcPts val="2400"/>
              </a:lnSpc>
              <a:buBlip>
                <a:blip r:embed="rId2"/>
              </a:buBlip>
            </a:pP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Trimestre del año</a:t>
            </a:r>
          </a:p>
          <a:p>
            <a:pPr marL="285750" indent="-285750">
              <a:lnSpc>
                <a:spcPts val="2400"/>
              </a:lnSpc>
              <a:buBlip>
                <a:blip r:embed="rId2"/>
              </a:buBlip>
            </a:pP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Distancia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B87D926-C940-4644-B95A-2025E48D1843}"/>
              </a:ext>
            </a:extLst>
          </p:cNvPr>
          <p:cNvSpPr txBox="1"/>
          <p:nvPr/>
        </p:nvSpPr>
        <p:spPr>
          <a:xfrm>
            <a:off x="3899358" y="4008704"/>
            <a:ext cx="1579068" cy="384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s-E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Calculados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01F53908-73A2-4CBC-88F0-1D16346EFE63}"/>
              </a:ext>
            </a:extLst>
          </p:cNvPr>
          <p:cNvSpPr txBox="1"/>
          <p:nvPr/>
        </p:nvSpPr>
        <p:spPr>
          <a:xfrm>
            <a:off x="918137" y="4403938"/>
            <a:ext cx="2877506" cy="1922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Blip>
                <a:blip r:embed="rId2"/>
              </a:buBlip>
            </a:pP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Altitud del municipio</a:t>
            </a:r>
          </a:p>
          <a:p>
            <a:pPr marL="285750" indent="-285750">
              <a:lnSpc>
                <a:spcPts val="2400"/>
              </a:lnSpc>
              <a:buBlip>
                <a:blip r:embed="rId2"/>
              </a:buBlip>
            </a:pP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Racha de viento</a:t>
            </a:r>
          </a:p>
          <a:p>
            <a:pPr marL="285750" indent="-285750">
              <a:lnSpc>
                <a:spcPts val="2400"/>
              </a:lnSpc>
              <a:buBlip>
                <a:blip r:embed="rId2"/>
              </a:buBlip>
            </a:pP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Temperatura máxima</a:t>
            </a:r>
          </a:p>
          <a:p>
            <a:pPr marL="285750" indent="-285750">
              <a:lnSpc>
                <a:spcPts val="2400"/>
              </a:lnSpc>
              <a:buBlip>
                <a:blip r:embed="rId2"/>
              </a:buBlip>
            </a:pP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Comunidad Autónoma</a:t>
            </a:r>
          </a:p>
          <a:p>
            <a:pPr marL="285750" indent="-285750">
              <a:lnSpc>
                <a:spcPts val="2400"/>
              </a:lnSpc>
              <a:buBlip>
                <a:blip r:embed="rId2"/>
              </a:buBlip>
            </a:pP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Superficie del municipio</a:t>
            </a:r>
          </a:p>
          <a:p>
            <a:pPr marL="285750" indent="-285750">
              <a:lnSpc>
                <a:spcPts val="2400"/>
              </a:lnSpc>
              <a:buBlip>
                <a:blip r:embed="rId2"/>
              </a:buBlip>
            </a:pP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Precipitación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5354BA15-01B4-4273-A6DD-C9CE5CC09894}"/>
              </a:ext>
            </a:extLst>
          </p:cNvPr>
          <p:cNvSpPr txBox="1"/>
          <p:nvPr/>
        </p:nvSpPr>
        <p:spPr>
          <a:xfrm>
            <a:off x="928398" y="4008704"/>
            <a:ext cx="1534884" cy="384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s-E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Originales</a:t>
            </a:r>
          </a:p>
        </p:txBody>
      </p:sp>
      <p:pic>
        <p:nvPicPr>
          <p:cNvPr id="1026" name="Picture 2" descr="Arrow Icon 3149411">
            <a:extLst>
              <a:ext uri="{FF2B5EF4-FFF2-40B4-BE49-F238E27FC236}">
                <a16:creationId xmlns:a16="http://schemas.microsoft.com/office/drawing/2014/main" id="{38D99AC5-7A5A-4B2F-AAFC-499B504BC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04906">
            <a:off x="6672713" y="693163"/>
            <a:ext cx="1735471" cy="173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Arrow Icon 3149411">
            <a:extLst>
              <a:ext uri="{FF2B5EF4-FFF2-40B4-BE49-F238E27FC236}">
                <a16:creationId xmlns:a16="http://schemas.microsoft.com/office/drawing/2014/main" id="{6C81CFB9-5DDE-4B70-B320-53DF01E5A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5094" flipV="1">
            <a:off x="6698009" y="4104641"/>
            <a:ext cx="1720279" cy="172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C07DBADF-056C-4180-AA50-73AF491AC41C}"/>
              </a:ext>
            </a:extLst>
          </p:cNvPr>
          <p:cNvSpPr txBox="1"/>
          <p:nvPr/>
        </p:nvSpPr>
        <p:spPr>
          <a:xfrm>
            <a:off x="928398" y="1365178"/>
            <a:ext cx="3869947" cy="384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s-E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Definimos las siguientes categorías:</a:t>
            </a:r>
          </a:p>
        </p:txBody>
      </p:sp>
    </p:spTree>
    <p:extLst>
      <p:ext uri="{BB962C8B-B14F-4D97-AF65-F5344CB8AC3E}">
        <p14:creationId xmlns:p14="http://schemas.microsoft.com/office/powerpoint/2010/main" val="287001828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6899E40-FB69-4EE0-9B08-741229302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34" y="0"/>
            <a:ext cx="1030753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48880"/>
      </p:ext>
    </p:extLst>
  </p:cSld>
  <p:clrMapOvr>
    <a:masterClrMapping/>
  </p:clrMapOvr>
  <p:transition spd="slow">
    <p:cover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498B832A-5F71-42B0-9924-1A573C713A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46 Rectángulo">
            <a:extLst>
              <a:ext uri="{FF2B5EF4-FFF2-40B4-BE49-F238E27FC236}">
                <a16:creationId xmlns:a16="http://schemas.microsoft.com/office/drawing/2014/main" id="{8110B513-A1EB-4BA5-8AF1-1CE183C4EC7C}"/>
              </a:ext>
            </a:extLst>
          </p:cNvPr>
          <p:cNvSpPr/>
          <p:nvPr/>
        </p:nvSpPr>
        <p:spPr>
          <a:xfrm>
            <a:off x="0" y="-2125"/>
            <a:ext cx="12192000" cy="572867"/>
          </a:xfrm>
          <a:prstGeom prst="rect">
            <a:avLst/>
          </a:prstGeom>
          <a:solidFill>
            <a:srgbClr val="76708B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08000" rIns="0" bIns="108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0" fontAlgn="base" latinLnBrk="0" hangingPunct="1">
              <a:lnSpc>
                <a:spcPct val="100000"/>
              </a:lnSpc>
              <a:spcAft>
                <a:spcPct val="0"/>
              </a:spcAft>
              <a:buClr>
                <a:srgbClr val="505050"/>
              </a:buClr>
              <a:buSzTx/>
              <a:buFontTx/>
              <a:buNone/>
              <a:tabLst/>
              <a:defRPr/>
            </a:pP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C537C2D-E987-4D92-AE0D-D99F7A1E3842}"/>
              </a:ext>
            </a:extLst>
          </p:cNvPr>
          <p:cNvSpPr txBox="1">
            <a:spLocks/>
          </p:cNvSpPr>
          <p:nvPr/>
        </p:nvSpPr>
        <p:spPr>
          <a:xfrm>
            <a:off x="83850" y="55024"/>
            <a:ext cx="9784536" cy="45856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7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Visor de superficie quemada en </a:t>
            </a:r>
            <a:r>
              <a:rPr lang="es-ES" sz="27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Tableau</a:t>
            </a:r>
            <a:endParaRPr lang="es-ES" sz="2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78770990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359</Words>
  <Application>Microsoft Office PowerPoint</Application>
  <PresentationFormat>Panorámica</PresentationFormat>
  <Paragraphs>73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Aharoni</vt:lpstr>
      <vt:lpstr>Arial</vt:lpstr>
      <vt:lpstr>Calibri</vt:lpstr>
      <vt:lpstr>Calibri Light</vt:lpstr>
      <vt:lpstr>Century Gothic</vt:lpstr>
      <vt:lpstr>Tema de Office</vt:lpstr>
      <vt:lpstr>Presentación de PowerPoint</vt:lpstr>
      <vt:lpstr>Introducción</vt:lpstr>
      <vt:lpstr>Objetivo del proyecto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Movilización y distribución de recursos</vt:lpstr>
      <vt:lpstr>Limitar actividades de riesgo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“Prevención de incendios: Clasificación de tipos de incendios en función de la superficie afectada. Una aproximación mediante técnicas de Machine Learning “</dc:title>
  <dc:creator>samantha palango caiza</dc:creator>
  <cp:lastModifiedBy>Celia Regueiro Emperador</cp:lastModifiedBy>
  <cp:revision>24</cp:revision>
  <dcterms:created xsi:type="dcterms:W3CDTF">2021-09-19T19:14:39Z</dcterms:created>
  <dcterms:modified xsi:type="dcterms:W3CDTF">2021-09-21T15:49:16Z</dcterms:modified>
</cp:coreProperties>
</file>