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58" r:id="rId5"/>
    <p:sldId id="295" r:id="rId6"/>
    <p:sldId id="264" r:id="rId7"/>
    <p:sldId id="260" r:id="rId8"/>
    <p:sldId id="286" r:id="rId9"/>
    <p:sldId id="287" r:id="rId10"/>
    <p:sldId id="262" r:id="rId11"/>
    <p:sldId id="263" r:id="rId12"/>
    <p:sldId id="292" r:id="rId13"/>
    <p:sldId id="293" r:id="rId14"/>
    <p:sldId id="289" r:id="rId15"/>
    <p:sldId id="290" r:id="rId16"/>
    <p:sldId id="291" r:id="rId17"/>
    <p:sldId id="294" r:id="rId18"/>
    <p:sldId id="268" r:id="rId19"/>
    <p:sldId id="279" r:id="rId20"/>
    <p:sldId id="280" r:id="rId21"/>
  </p:sldIdLst>
  <p:sldSz cx="9144000" cy="5143500" type="screen16x9"/>
  <p:notesSz cx="6858000" cy="9144000"/>
  <p:embeddedFontLst>
    <p:embeddedFont>
      <p:font typeface="Nixie One" charset="0"/>
      <p:regular r:id="rId24"/>
    </p:embeddedFont>
    <p:embeddedFont>
      <p:font typeface="Muli" charset="0"/>
      <p:regular r:id="rId25"/>
      <p:bold r:id="rId26"/>
      <p:italic r:id="rId27"/>
      <p:boldItalic r:id="rId28"/>
    </p:embeddedFont>
    <p:embeddedFont>
      <p:font typeface="Helvetica Neue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71A45"/>
    <a:srgbClr val="08036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1C3B2B7-BFB2-4642-8E6E-DF34759934AA}">
  <a:tblStyle styleId="{41C3B2B7-BFB2-4642-8E6E-DF34759934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53" d="100"/>
          <a:sy n="53" d="100"/>
        </p:scale>
        <p:origin x="-96" y="-6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7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24A7B-87D5-4B20-B148-287C606B55E8}" type="datetimeFigureOut">
              <a:rPr lang="es-ES" smtClean="0"/>
              <a:pPr/>
              <a:t>08/02/2019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2917-265B-4437-A8FB-C3661896DD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0.xml"/><Relationship Id="rId3" Type="http://schemas.openxmlformats.org/officeDocument/2006/relationships/image" Target="../media/image3.png"/><Relationship Id="rId7" Type="http://schemas.openxmlformats.org/officeDocument/2006/relationships/slide" Target="slide13.xml"/><Relationship Id="rId12" Type="http://schemas.openxmlformats.org/officeDocument/2006/relationships/slide" Target="slide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5.xml"/><Relationship Id="rId5" Type="http://schemas.openxmlformats.org/officeDocument/2006/relationships/slide" Target="slide12.xml"/><Relationship Id="rId15" Type="http://schemas.openxmlformats.org/officeDocument/2006/relationships/slide" Target="slide11.xml"/><Relationship Id="rId10" Type="http://schemas.openxmlformats.org/officeDocument/2006/relationships/slide" Target="slide8.xml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Proyecto ICT</a:t>
            </a:r>
            <a:endParaRPr dirty="0"/>
          </a:p>
        </p:txBody>
      </p:sp>
      <p:sp>
        <p:nvSpPr>
          <p:cNvPr id="3" name="Google Shape;337;p11"/>
          <p:cNvSpPr txBox="1">
            <a:spLocks/>
          </p:cNvSpPr>
          <p:nvPr/>
        </p:nvSpPr>
        <p:spPr>
          <a:xfrm>
            <a:off x="395536" y="4148254"/>
            <a:ext cx="262778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16000"/>
              <a:tabLst/>
              <a:defRPr/>
            </a:pPr>
            <a:r>
              <a:rPr lang="es-ES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Ignacio Andreu Orta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16000"/>
              <a:tabLst/>
              <a:defRPr/>
            </a:pPr>
            <a:r>
              <a:rPr lang="es-ES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Rocío Barrero Pavón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16000"/>
              <a:tabLst/>
              <a:defRPr/>
            </a:pPr>
            <a:r>
              <a:rPr lang="es-ES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Alejandro Hidalgo Acuña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16000"/>
              <a:tabLst/>
              <a:defRPr/>
            </a:pPr>
            <a:r>
              <a:rPr lang="es-ES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Kevin Silva Carrasco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Arial" pitchFamily="34" charset="0"/>
              <a:buChar char="•"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" name="Google Shape;337;p11"/>
          <p:cNvSpPr txBox="1">
            <a:spLocks/>
          </p:cNvSpPr>
          <p:nvPr/>
        </p:nvSpPr>
        <p:spPr>
          <a:xfrm>
            <a:off x="107504" y="3428174"/>
            <a:ext cx="262778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ea typeface="Nixie One"/>
                <a:cs typeface="Nixie One"/>
                <a:sym typeface="Nixie One"/>
              </a:rPr>
              <a:t>Realizado por:</a:t>
            </a:r>
            <a:endParaRPr lang="es-ES" dirty="0" smtClean="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Arial" pitchFamily="34" charset="0"/>
              <a:buChar char="•"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" name="Google Shape;337;p11"/>
          <p:cNvSpPr txBox="1">
            <a:spLocks/>
          </p:cNvSpPr>
          <p:nvPr/>
        </p:nvSpPr>
        <p:spPr>
          <a:xfrm>
            <a:off x="179512" y="4220262"/>
            <a:ext cx="360040" cy="7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Arial" pitchFamily="34" charset="0"/>
              <a:buChar char="•"/>
              <a:tabLst/>
              <a:defRPr/>
            </a:pPr>
            <a:endParaRPr kumimoji="0" lang="es-ES" b="0" i="0" u="none" strike="noStrike" kern="0" cap="none" spc="0" normalizeH="0" baseline="0" noProof="0" dirty="0" smtClean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Arial" pitchFamily="34" charset="0"/>
              <a:buChar char="•"/>
              <a:tabLst/>
              <a:defRPr/>
            </a:pPr>
            <a:r>
              <a:rPr lang="es-ES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Arial" pitchFamily="34" charset="0"/>
              <a:buChar char="•"/>
              <a:tabLst/>
              <a:defRPr/>
            </a:pPr>
            <a:r>
              <a:rPr lang="es-ES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endParaRPr kumimoji="0" lang="es-ES" b="0" i="0" u="none" strike="noStrike" kern="0" cap="none" spc="0" normalizeH="0" baseline="0" noProof="0" dirty="0" smtClean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Arial" pitchFamily="34" charset="0"/>
              <a:buChar char="•"/>
              <a:tabLst/>
              <a:defRPr/>
            </a:pPr>
            <a:r>
              <a:rPr lang="es-ES" noProof="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Arial" pitchFamily="34" charset="0"/>
              <a:buChar char="•"/>
              <a:tabLst/>
              <a:defRPr/>
            </a:pPr>
            <a:r>
              <a:rPr kumimoji="0" lang="es-ES" b="0" i="0" u="none" strike="noStrike" kern="0" cap="none" spc="0" normalizeH="0" dirty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ea typeface="Nixie One"/>
                <a:cs typeface="Nixie One"/>
                <a:sym typeface="Nixie One"/>
              </a:rPr>
              <a:t> </a:t>
            </a: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004048" y="123478"/>
            <a:ext cx="393653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s-ES" sz="1600" b="1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Grado de Ingeniería </a:t>
            </a:r>
          </a:p>
          <a:p>
            <a:pPr marL="342900" indent="-342900" algn="r"/>
            <a:r>
              <a:rPr lang="es-ES" sz="1600" b="1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Informática</a:t>
            </a:r>
          </a:p>
          <a:p>
            <a:pPr marL="342900" indent="-342900" algn="r"/>
            <a:endParaRPr lang="es-ES" sz="1600" b="1" dirty="0" smtClean="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342900" indent="-342900" algn="r"/>
            <a:r>
              <a:rPr lang="es-ES" sz="1600" b="1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Elaboración de Proyectos </a:t>
            </a:r>
          </a:p>
          <a:p>
            <a:pPr marL="342900" indent="-342900" algn="r"/>
            <a:r>
              <a:rPr lang="es-ES" sz="1600" b="1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Informáticos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953258"/>
            <a:ext cx="5400600" cy="37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Google Shape;372;p16"/>
          <p:cNvSpPr txBox="1">
            <a:spLocks/>
          </p:cNvSpPr>
          <p:nvPr/>
        </p:nvSpPr>
        <p:spPr>
          <a:xfrm>
            <a:off x="1907704" y="0"/>
            <a:ext cx="5544616" cy="648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28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Elementos de la ICT y Planos</a:t>
            </a:r>
            <a:endParaRPr lang="es-ES" sz="2800" dirty="0">
              <a:solidFill>
                <a:srgbClr val="19BBD5"/>
              </a:solidFill>
              <a:latin typeface="Nixie One"/>
              <a:ea typeface="Nixie One"/>
              <a:cs typeface="Nixie One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7092280" y="1131590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s-ES" sz="2000" dirty="0" smtClean="0">
                <a:latin typeface="Muli" charset="0"/>
              </a:rPr>
              <a:t> </a:t>
            </a:r>
            <a:r>
              <a:rPr lang="es-ES" sz="20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Red CPT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04448" y="4659982"/>
            <a:ext cx="266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346;p12"/>
          <p:cNvSpPr txBox="1">
            <a:spLocks/>
          </p:cNvSpPr>
          <p:nvPr/>
        </p:nvSpPr>
        <p:spPr>
          <a:xfrm>
            <a:off x="8604480" y="4659982"/>
            <a:ext cx="288000" cy="28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600" b="1" i="0" u="none" strike="noStrike" kern="0" cap="none" spc="0" normalizeH="0" baseline="0" noProof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Muli" charset="0"/>
                <a:ea typeface="Nixie One"/>
                <a:cs typeface="Nixie One"/>
                <a:sym typeface="Nixie O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Muli" charset="0"/>
              <a:ea typeface="Nixie One"/>
              <a:cs typeface="Nixie One"/>
              <a:sym typeface="Nixie One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352363" y="4803998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 smtClean="0">
                <a:solidFill>
                  <a:schemeClr val="bg1"/>
                </a:solidFill>
                <a:latin typeface="Muli" charset="0"/>
              </a:rPr>
              <a:t>Figura 6</a:t>
            </a:r>
            <a:endParaRPr lang="es-ES" sz="1200" i="1" dirty="0">
              <a:solidFill>
                <a:schemeClr val="bg1"/>
              </a:solidFill>
              <a:latin typeface="Muli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403648" y="843558"/>
            <a:ext cx="5688632" cy="3960440"/>
          </a:xfrm>
          <a:prstGeom prst="rect">
            <a:avLst/>
          </a:prstGeom>
          <a:noFill/>
          <a:ln w="66675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8305" y="3217763"/>
            <a:ext cx="1835696" cy="2378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10">
            <a:extLst>
              <a:ext uri="{FF2B5EF4-FFF2-40B4-BE49-F238E27FC236}">
                <a16:creationId xmlns:a16="http://schemas.microsoft.com/office/drawing/2014/main" xmlns="" id="{3A45E783-13F5-4D64-95D6-50B833821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720331"/>
            <a:ext cx="3456384" cy="3939651"/>
          </a:xfrm>
          <a:prstGeom prst="rect">
            <a:avLst/>
          </a:prstGeom>
        </p:spPr>
      </p:pic>
      <p:sp>
        <p:nvSpPr>
          <p:cNvPr id="10" name="Marcador de posición de contenido 2"/>
          <p:cNvSpPr txBox="1">
            <a:spLocks/>
          </p:cNvSpPr>
          <p:nvPr/>
        </p:nvSpPr>
        <p:spPr>
          <a:xfrm>
            <a:off x="899592" y="1275606"/>
            <a:ext cx="5257800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r>
              <a:rPr lang="es-ES" sz="20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 Red RTV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lang="es-ES" sz="20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Cable coaxial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lang="es-ES" sz="20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Red de captación</a:t>
            </a:r>
          </a:p>
          <a:p>
            <a:pPr marL="1371600" marR="0" lvl="2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lang="es-ES" sz="20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Antena FM</a:t>
            </a:r>
          </a:p>
          <a:p>
            <a:pPr marL="1371600" marR="0" lvl="2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lang="es-ES" sz="20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Antena VHF</a:t>
            </a:r>
          </a:p>
          <a:p>
            <a:pPr marL="1371600" marR="0" lvl="2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lang="es-ES" sz="20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Antena DAB</a:t>
            </a:r>
          </a:p>
          <a:p>
            <a:pPr marL="1371600" marR="0" lvl="2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lang="es-ES" sz="20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2 antenas parabólicas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lang="es-ES" sz="20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Red de distribución</a:t>
            </a:r>
          </a:p>
          <a:p>
            <a:pPr marL="1371600" marR="0" lvl="2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lang="es-ES" sz="20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Mezclador</a:t>
            </a:r>
          </a:p>
          <a:p>
            <a:pPr marL="1371600" marR="0" lvl="2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lang="es-ES" sz="20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Derivador</a:t>
            </a:r>
          </a:p>
          <a:p>
            <a:pPr marL="1371600" marR="0" lvl="2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lang="es-ES" sz="20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Distribuidor</a:t>
            </a:r>
            <a:endParaRPr lang="es-ES" sz="2000" dirty="0">
              <a:solidFill>
                <a:srgbClr val="C6DAEC"/>
              </a:solidFill>
              <a:latin typeface="Muli" charset="0"/>
              <a:ea typeface="Muli"/>
              <a:cs typeface="Muli"/>
              <a:sym typeface="Muli"/>
            </a:endParaRPr>
          </a:p>
        </p:txBody>
      </p:sp>
      <p:sp>
        <p:nvSpPr>
          <p:cNvPr id="12" name="Google Shape;372;p16"/>
          <p:cNvSpPr txBox="1">
            <a:spLocks/>
          </p:cNvSpPr>
          <p:nvPr/>
        </p:nvSpPr>
        <p:spPr>
          <a:xfrm>
            <a:off x="2483768" y="-92546"/>
            <a:ext cx="5544616" cy="648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28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Elementos de la ICT y Planos</a:t>
            </a:r>
            <a:endParaRPr lang="es-ES" sz="2800" dirty="0">
              <a:solidFill>
                <a:srgbClr val="19BBD5"/>
              </a:solidFill>
              <a:latin typeface="Nixie One"/>
              <a:ea typeface="Nixie One"/>
              <a:cs typeface="Nixie One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71054" y="4732022"/>
            <a:ext cx="400094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346;p12"/>
          <p:cNvSpPr txBox="1">
            <a:spLocks/>
          </p:cNvSpPr>
          <p:nvPr/>
        </p:nvSpPr>
        <p:spPr>
          <a:xfrm>
            <a:off x="8460432" y="4732022"/>
            <a:ext cx="432048" cy="28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600" b="1" i="0" u="none" strike="noStrike" kern="0" cap="none" spc="0" normalizeH="0" baseline="0" noProof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Muli" charset="0"/>
                <a:ea typeface="Nixie One"/>
                <a:cs typeface="Nixie One"/>
                <a:sym typeface="Nixie O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Muli" charset="0"/>
              <a:ea typeface="Nixie One"/>
              <a:cs typeface="Nixie One"/>
              <a:sym typeface="Nixie One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220072" y="4671015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 smtClean="0">
                <a:solidFill>
                  <a:schemeClr val="bg1"/>
                </a:solidFill>
                <a:latin typeface="Muli" charset="0"/>
              </a:rPr>
              <a:t>Figura 7</a:t>
            </a:r>
            <a:endParaRPr lang="es-ES" sz="1200" i="1" dirty="0">
              <a:solidFill>
                <a:schemeClr val="bg1"/>
              </a:solidFill>
              <a:latin typeface="Muli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681447" y="1068996"/>
            <a:ext cx="1156866" cy="56197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6978892" y="742590"/>
            <a:ext cx="1156866" cy="389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6548897" y="956244"/>
            <a:ext cx="1119447" cy="376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6732240" y="18011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1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 Red RTV</a:t>
            </a:r>
          </a:p>
        </p:txBody>
      </p:sp>
      <p:sp>
        <p:nvSpPr>
          <p:cNvPr id="9" name="Google Shape;372;p16"/>
          <p:cNvSpPr txBox="1">
            <a:spLocks/>
          </p:cNvSpPr>
          <p:nvPr/>
        </p:nvSpPr>
        <p:spPr>
          <a:xfrm>
            <a:off x="5220072" y="915566"/>
            <a:ext cx="3096344" cy="648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28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Elementos de la ICT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28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y Planos</a:t>
            </a:r>
            <a:endParaRPr lang="es-ES" sz="2800" dirty="0">
              <a:solidFill>
                <a:srgbClr val="19BBD5"/>
              </a:solidFill>
              <a:latin typeface="Nixie One"/>
              <a:ea typeface="Nixie One"/>
              <a:cs typeface="Nixie One"/>
            </a:endParaRPr>
          </a:p>
        </p:txBody>
      </p:sp>
      <p:pic>
        <p:nvPicPr>
          <p:cNvPr id="17" name="16 Imagen" descr="Sin título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720080"/>
            <a:ext cx="4083918" cy="4083918"/>
          </a:xfrm>
          <a:prstGeom prst="rect">
            <a:avLst/>
          </a:prstGeom>
        </p:spPr>
      </p:pic>
      <p:sp>
        <p:nvSpPr>
          <p:cNvPr id="18" name="17 Hexágono"/>
          <p:cNvSpPr/>
          <p:nvPr/>
        </p:nvSpPr>
        <p:spPr>
          <a:xfrm>
            <a:off x="2483768" y="3672408"/>
            <a:ext cx="1656184" cy="1008112"/>
          </a:xfrm>
          <a:prstGeom prst="hexagon">
            <a:avLst/>
          </a:prstGeom>
          <a:noFill/>
          <a:ln w="76200" cap="rnd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18 Conector recto de flecha"/>
          <p:cNvCxnSpPr/>
          <p:nvPr/>
        </p:nvCxnSpPr>
        <p:spPr>
          <a:xfrm flipH="1" flipV="1">
            <a:off x="1043608" y="3960440"/>
            <a:ext cx="165618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>
            <a:off x="1043608" y="3672408"/>
            <a:ext cx="169218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683568" y="370434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uli" charset="0"/>
              </a:rPr>
              <a:t>c)</a:t>
            </a:r>
            <a:endParaRPr lang="es-ES" sz="2000" b="1" dirty="0">
              <a:solidFill>
                <a:schemeClr val="accent1">
                  <a:lumMod val="60000"/>
                  <a:lumOff val="40000"/>
                </a:schemeClr>
              </a:solidFill>
              <a:latin typeface="Muli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71054" y="4732022"/>
            <a:ext cx="400094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346;p12"/>
          <p:cNvSpPr txBox="1">
            <a:spLocks/>
          </p:cNvSpPr>
          <p:nvPr/>
        </p:nvSpPr>
        <p:spPr>
          <a:xfrm>
            <a:off x="8460432" y="4732022"/>
            <a:ext cx="432048" cy="28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600" b="1" i="0" u="none" strike="noStrike" kern="0" cap="none" spc="0" normalizeH="0" baseline="0" noProof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Muli" charset="0"/>
                <a:ea typeface="Nixie One"/>
                <a:cs typeface="Nixie One"/>
                <a:sym typeface="Nixie O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Muli" charset="0"/>
              <a:ea typeface="Nixie One"/>
              <a:cs typeface="Nixie One"/>
              <a:sym typeface="Nixie One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928427" y="4815031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 smtClean="0">
                <a:solidFill>
                  <a:schemeClr val="bg1"/>
                </a:solidFill>
                <a:latin typeface="Muli" charset="0"/>
              </a:rPr>
              <a:t>Figura 8</a:t>
            </a:r>
            <a:endParaRPr lang="es-ES" sz="1200" i="1" dirty="0">
              <a:solidFill>
                <a:schemeClr val="bg1"/>
              </a:solidFill>
              <a:latin typeface="Mul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Hexágono"/>
          <p:cNvSpPr/>
          <p:nvPr/>
        </p:nvSpPr>
        <p:spPr>
          <a:xfrm>
            <a:off x="395536" y="1995686"/>
            <a:ext cx="1368152" cy="1152128"/>
          </a:xfrm>
          <a:prstGeom prst="hexagon">
            <a:avLst>
              <a:gd name="adj" fmla="val 30537"/>
              <a:gd name="vf" fmla="val 115470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>
                <a:latin typeface="Muli" charset="0"/>
              </a:rPr>
              <a:t>c)</a:t>
            </a:r>
            <a:endParaRPr lang="es-ES" sz="4000" dirty="0">
              <a:latin typeface="Muli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2590" y="843558"/>
            <a:ext cx="64198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1979712" y="699542"/>
            <a:ext cx="6696744" cy="3816424"/>
          </a:xfrm>
          <a:prstGeom prst="rect">
            <a:avLst/>
          </a:prstGeom>
          <a:noFill/>
          <a:ln w="66675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71054" y="4732022"/>
            <a:ext cx="400094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346;p12"/>
          <p:cNvSpPr txBox="1">
            <a:spLocks/>
          </p:cNvSpPr>
          <p:nvPr/>
        </p:nvSpPr>
        <p:spPr>
          <a:xfrm>
            <a:off x="8460432" y="4732022"/>
            <a:ext cx="432048" cy="28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600" b="1" i="0" u="none" strike="noStrike" kern="0" cap="none" spc="0" normalizeH="0" baseline="0" noProof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Muli" charset="0"/>
                <a:ea typeface="Nixie One"/>
                <a:cs typeface="Nixie One"/>
                <a:sym typeface="Nixie O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Muli" charset="0"/>
              <a:ea typeface="Nixie One"/>
              <a:cs typeface="Nixie One"/>
              <a:sym typeface="Nixie One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979712" y="4599007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 smtClean="0">
                <a:solidFill>
                  <a:schemeClr val="bg1"/>
                </a:solidFill>
                <a:latin typeface="Muli" charset="0"/>
              </a:rPr>
              <a:t>Figura 9</a:t>
            </a:r>
            <a:endParaRPr lang="es-ES" sz="1200" i="1" dirty="0">
              <a:solidFill>
                <a:schemeClr val="bg1"/>
              </a:solidFill>
              <a:latin typeface="Mul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2" descr="blob:https://web.whatsapp.com/e5776921-67da-489d-b710-d44a3984bac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6803" name="Picture 3" descr="C:\Users\USUARIO\Downloads\photo592051213909581407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1740008"/>
            <a:ext cx="7318970" cy="2991982"/>
          </a:xfrm>
          <a:prstGeom prst="rect">
            <a:avLst/>
          </a:prstGeom>
          <a:noFill/>
        </p:spPr>
      </p:pic>
      <p:sp>
        <p:nvSpPr>
          <p:cNvPr id="7" name="Google Shape;372;p16"/>
          <p:cNvSpPr txBox="1">
            <a:spLocks/>
          </p:cNvSpPr>
          <p:nvPr/>
        </p:nvSpPr>
        <p:spPr>
          <a:xfrm>
            <a:off x="1979712" y="-20538"/>
            <a:ext cx="5544616" cy="648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28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Elementos de la ICT y Planos</a:t>
            </a:r>
            <a:endParaRPr lang="es-ES" sz="2800" dirty="0">
              <a:solidFill>
                <a:srgbClr val="19BBD5"/>
              </a:solidFill>
              <a:latin typeface="Nixie One"/>
              <a:ea typeface="Nixie One"/>
              <a:cs typeface="Nixie One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619672" y="843558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1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 Red CC</a:t>
            </a:r>
          </a:p>
          <a:p>
            <a:pPr lvl="8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         Red &lt;= 20 </a:t>
            </a:r>
            <a:r>
              <a:rPr lang="es-ES" sz="1600" dirty="0" err="1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PAUs</a:t>
            </a:r>
            <a:r>
              <a:rPr lang="es-ES" sz="1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 distribución en estrella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71054" y="4659982"/>
            <a:ext cx="400094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346;p12"/>
          <p:cNvSpPr txBox="1">
            <a:spLocks/>
          </p:cNvSpPr>
          <p:nvPr/>
        </p:nvSpPr>
        <p:spPr>
          <a:xfrm>
            <a:off x="8460432" y="4659982"/>
            <a:ext cx="432048" cy="28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600" b="1" i="0" u="none" strike="noStrike" kern="0" cap="none" spc="0" normalizeH="0" baseline="0" noProof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Muli" charset="0"/>
                <a:ea typeface="Nixie One"/>
                <a:cs typeface="Nixie One"/>
                <a:sym typeface="Nixie O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Muli" charset="0"/>
              <a:ea typeface="Nixie One"/>
              <a:cs typeface="Nixie One"/>
              <a:sym typeface="Nixie One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956376" y="1635646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 smtClean="0">
                <a:solidFill>
                  <a:schemeClr val="bg1"/>
                </a:solidFill>
                <a:latin typeface="Muli" charset="0"/>
              </a:rPr>
              <a:t>Figura 10</a:t>
            </a:r>
            <a:endParaRPr lang="es-ES" sz="1200" i="1" dirty="0">
              <a:solidFill>
                <a:schemeClr val="bg1"/>
              </a:solidFill>
              <a:latin typeface="Muli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95536" y="1635646"/>
            <a:ext cx="7488832" cy="3168352"/>
          </a:xfrm>
          <a:prstGeom prst="rect">
            <a:avLst/>
          </a:prstGeom>
          <a:noFill/>
          <a:ln w="66675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2" descr="blob:https://web.whatsapp.com/e5776921-67da-489d-b710-d44a3984bac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Google Shape;372;p16"/>
          <p:cNvSpPr txBox="1">
            <a:spLocks/>
          </p:cNvSpPr>
          <p:nvPr/>
        </p:nvSpPr>
        <p:spPr>
          <a:xfrm>
            <a:off x="1979712" y="-20538"/>
            <a:ext cx="5544616" cy="648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28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Elementos de la ICT y Planos</a:t>
            </a:r>
            <a:endParaRPr lang="es-ES" sz="2800" dirty="0">
              <a:solidFill>
                <a:srgbClr val="19BBD5"/>
              </a:solidFill>
              <a:latin typeface="Nixie One"/>
              <a:ea typeface="Nixie One"/>
              <a:cs typeface="Nixie One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619672" y="843558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1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 Red FO</a:t>
            </a:r>
          </a:p>
          <a:p>
            <a:pPr lvl="8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         24 acometidas (4 de reserva)</a:t>
            </a:r>
          </a:p>
        </p:txBody>
      </p:sp>
      <p:pic>
        <p:nvPicPr>
          <p:cNvPr id="79874" name="Picture 2" descr="C:\Users\USUARIO\Downloads\photo592051213909581408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565" y="1635646"/>
            <a:ext cx="7296811" cy="3066087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71054" y="4659982"/>
            <a:ext cx="400094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346;p12"/>
          <p:cNvSpPr txBox="1">
            <a:spLocks/>
          </p:cNvSpPr>
          <p:nvPr/>
        </p:nvSpPr>
        <p:spPr>
          <a:xfrm>
            <a:off x="8460432" y="4659982"/>
            <a:ext cx="432048" cy="28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600" b="1" i="0" u="none" strike="noStrike" kern="0" cap="none" spc="0" normalizeH="0" baseline="0" noProof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Muli" charset="0"/>
                <a:ea typeface="Nixie One"/>
                <a:cs typeface="Nixie One"/>
                <a:sym typeface="Nixie O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Muli" charset="0"/>
              <a:ea typeface="Nixie One"/>
              <a:cs typeface="Nixie One"/>
              <a:sym typeface="Nixie One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8100392" y="1635646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 smtClean="0">
                <a:solidFill>
                  <a:schemeClr val="bg1"/>
                </a:solidFill>
                <a:latin typeface="Muli" charset="0"/>
              </a:rPr>
              <a:t>Figura 11</a:t>
            </a:r>
            <a:endParaRPr lang="es-ES" sz="1200" i="1" dirty="0">
              <a:solidFill>
                <a:schemeClr val="bg1"/>
              </a:solidFill>
              <a:latin typeface="Muli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39552" y="1563638"/>
            <a:ext cx="7488832" cy="3240360"/>
          </a:xfrm>
          <a:prstGeom prst="rect">
            <a:avLst/>
          </a:prstGeom>
          <a:noFill/>
          <a:ln w="66675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2" descr="blob:https://web.whatsapp.com/e5776921-67da-489d-b710-d44a3984bac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Google Shape;372;p16"/>
          <p:cNvSpPr txBox="1">
            <a:spLocks/>
          </p:cNvSpPr>
          <p:nvPr/>
        </p:nvSpPr>
        <p:spPr>
          <a:xfrm>
            <a:off x="1979712" y="-20538"/>
            <a:ext cx="5544616" cy="648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28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Registros</a:t>
            </a:r>
            <a:endParaRPr lang="es-ES" sz="2800" dirty="0">
              <a:solidFill>
                <a:srgbClr val="19BBD5"/>
              </a:solidFill>
              <a:latin typeface="Nixie One"/>
              <a:ea typeface="Nixie One"/>
              <a:cs typeface="Nixie One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560" y="1635646"/>
            <a:ext cx="62646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1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  RITU</a:t>
            </a:r>
          </a:p>
          <a:p>
            <a:pPr lvl="4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s-ES" sz="1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       Dimensiones (mm)</a:t>
            </a:r>
          </a:p>
          <a:p>
            <a:pPr lvl="2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s-ES" sz="1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       Ancho </a:t>
            </a:r>
            <a:r>
              <a:rPr lang="es-ES" sz="1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2000</a:t>
            </a:r>
            <a:endParaRPr lang="es-ES" sz="1600" dirty="0" smtClean="0">
              <a:solidFill>
                <a:srgbClr val="19BBD5"/>
              </a:solidFill>
              <a:latin typeface="Nixie One"/>
              <a:ea typeface="Nixie One"/>
              <a:cs typeface="Nixie One"/>
            </a:endParaRPr>
          </a:p>
          <a:p>
            <a:pPr lvl="2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s-ES" sz="1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       Altura </a:t>
            </a:r>
            <a:r>
              <a:rPr lang="es-ES" sz="1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15</a:t>
            </a:r>
            <a:r>
              <a:rPr lang="es-ES" sz="1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00</a:t>
            </a:r>
            <a:endParaRPr lang="es-ES" sz="1600" dirty="0" smtClean="0">
              <a:solidFill>
                <a:srgbClr val="19BBD5"/>
              </a:solidFill>
              <a:latin typeface="Nixie One"/>
              <a:ea typeface="Nixie One"/>
              <a:cs typeface="Nixie One"/>
            </a:endParaRPr>
          </a:p>
          <a:p>
            <a:pPr lvl="2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s-ES" sz="1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       Profundidad 500</a:t>
            </a:r>
          </a:p>
        </p:txBody>
      </p:sp>
      <p:pic>
        <p:nvPicPr>
          <p:cNvPr id="80898" name="Picture 2" descr="C:\Users\USUARIO\Downloads\photo5920512139095814090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8FCFF"/>
              </a:clrFrom>
              <a:clrTo>
                <a:srgbClr val="F8FC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3003798"/>
            <a:ext cx="1066800" cy="1905000"/>
          </a:xfrm>
          <a:prstGeom prst="rect">
            <a:avLst/>
          </a:prstGeom>
          <a:noFill/>
        </p:spPr>
      </p:pic>
      <p:pic>
        <p:nvPicPr>
          <p:cNvPr id="9" name="Imagen 3">
            <a:extLst>
              <a:ext uri="{FF2B5EF4-FFF2-40B4-BE49-F238E27FC236}">
                <a16:creationId xmlns:a16="http://schemas.microsoft.com/office/drawing/2014/main" xmlns="" id="{2C51F3E6-C9FC-4BF3-A3F6-22F9F8552B5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923928" y="699740"/>
            <a:ext cx="4138063" cy="4143795"/>
          </a:xfrm>
          <a:prstGeom prst="rect">
            <a:avLst/>
          </a:prstGeom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71054" y="4659982"/>
            <a:ext cx="400094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346;p12"/>
          <p:cNvSpPr txBox="1">
            <a:spLocks/>
          </p:cNvSpPr>
          <p:nvPr/>
        </p:nvSpPr>
        <p:spPr>
          <a:xfrm>
            <a:off x="8460432" y="4659982"/>
            <a:ext cx="432048" cy="28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600" b="1" i="0" u="none" strike="noStrike" kern="0" cap="none" spc="0" normalizeH="0" baseline="0" noProof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Muli" charset="0"/>
                <a:ea typeface="Nixie One"/>
                <a:cs typeface="Nixie One"/>
                <a:sym typeface="Nixie O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Muli" charset="0"/>
              <a:ea typeface="Nixie One"/>
              <a:cs typeface="Nixie One"/>
              <a:sym typeface="Nixie One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059832" y="459900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 smtClean="0">
                <a:solidFill>
                  <a:schemeClr val="bg1"/>
                </a:solidFill>
                <a:latin typeface="Muli" charset="0"/>
              </a:rPr>
              <a:t>Figura 12</a:t>
            </a:r>
            <a:endParaRPr lang="es-ES" sz="1200" i="1" dirty="0">
              <a:solidFill>
                <a:schemeClr val="bg1"/>
              </a:solidFill>
              <a:latin typeface="Mul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2" descr="blob:https://web.whatsapp.com/e5776921-67da-489d-b710-d44a3984bac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Google Shape;372;p16"/>
          <p:cNvSpPr txBox="1">
            <a:spLocks/>
          </p:cNvSpPr>
          <p:nvPr/>
        </p:nvSpPr>
        <p:spPr>
          <a:xfrm>
            <a:off x="1979712" y="-20538"/>
            <a:ext cx="5544616" cy="648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28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Registros</a:t>
            </a:r>
            <a:endParaRPr lang="es-ES" sz="2800" dirty="0">
              <a:solidFill>
                <a:srgbClr val="19BBD5"/>
              </a:solidFill>
              <a:latin typeface="Nixie One"/>
              <a:ea typeface="Nixie One"/>
              <a:cs typeface="Nixie One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23528" y="1635646"/>
            <a:ext cx="62646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1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  RTR</a:t>
            </a:r>
          </a:p>
          <a:p>
            <a:pPr lvl="4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s-ES" sz="1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       Dimensiones (mm)</a:t>
            </a:r>
          </a:p>
          <a:p>
            <a:pPr lvl="2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s-ES" sz="1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       Ancho: </a:t>
            </a:r>
            <a:r>
              <a:rPr lang="es-ES" sz="1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600</a:t>
            </a:r>
            <a:endParaRPr lang="es-ES" sz="1600" dirty="0" smtClean="0">
              <a:solidFill>
                <a:srgbClr val="19BBD5"/>
              </a:solidFill>
              <a:latin typeface="Nixie One"/>
              <a:ea typeface="Nixie One"/>
              <a:cs typeface="Nixie One"/>
            </a:endParaRPr>
          </a:p>
          <a:p>
            <a:pPr lvl="2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s-ES" sz="1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       Altura: </a:t>
            </a:r>
            <a:r>
              <a:rPr lang="es-ES" sz="1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500</a:t>
            </a:r>
            <a:endParaRPr lang="es-ES" sz="1600" dirty="0" smtClean="0">
              <a:solidFill>
                <a:srgbClr val="19BBD5"/>
              </a:solidFill>
              <a:latin typeface="Nixie One"/>
              <a:ea typeface="Nixie One"/>
              <a:cs typeface="Nixie One"/>
            </a:endParaRPr>
          </a:p>
          <a:p>
            <a:pPr lvl="2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s-ES" sz="1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       Profundidad: 80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1054" y="4659982"/>
            <a:ext cx="400094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346;p12"/>
          <p:cNvSpPr txBox="1">
            <a:spLocks/>
          </p:cNvSpPr>
          <p:nvPr/>
        </p:nvSpPr>
        <p:spPr>
          <a:xfrm>
            <a:off x="8460432" y="4659982"/>
            <a:ext cx="432048" cy="28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600" b="1" i="0" u="none" strike="noStrike" kern="0" cap="none" spc="0" normalizeH="0" baseline="0" noProof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Muli" charset="0"/>
                <a:ea typeface="Nixie One"/>
                <a:cs typeface="Nixie One"/>
                <a:sym typeface="Nixie O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Muli" charset="0"/>
              <a:ea typeface="Nixie One"/>
              <a:cs typeface="Nixie One"/>
              <a:sym typeface="Nixie One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067944" y="4299942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 smtClean="0">
                <a:solidFill>
                  <a:schemeClr val="bg1"/>
                </a:solidFill>
                <a:latin typeface="Muli" charset="0"/>
              </a:rPr>
              <a:t>Figura 13</a:t>
            </a:r>
            <a:endParaRPr lang="es-ES" sz="1200" i="1" dirty="0">
              <a:solidFill>
                <a:schemeClr val="bg1"/>
              </a:solidFill>
              <a:latin typeface="Muli" charset="0"/>
            </a:endParaRPr>
          </a:p>
        </p:txBody>
      </p:sp>
      <p:pic>
        <p:nvPicPr>
          <p:cNvPr id="9" name="8 Imagen" descr="WhatsApp Image 2019-01-24 at 18.37.1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843558"/>
            <a:ext cx="3679377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2483768" y="267494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Presupuesto:</a:t>
            </a:r>
            <a:endParaRPr dirty="0"/>
          </a:p>
        </p:txBody>
      </p:sp>
      <p:graphicFrame>
        <p:nvGraphicFramePr>
          <p:cNvPr id="439" name="Google Shape;439;p23"/>
          <p:cNvGraphicFramePr/>
          <p:nvPr>
            <p:extLst>
              <p:ext uri="{D42A27DB-BD31-4B8C-83A1-F6EECF244321}">
                <p14:modId xmlns:p14="http://schemas.microsoft.com/office/powerpoint/2010/main" xmlns="" val="3387694675"/>
              </p:ext>
            </p:extLst>
          </p:nvPr>
        </p:nvGraphicFramePr>
        <p:xfrm>
          <a:off x="1691680" y="1275606"/>
          <a:ext cx="5112568" cy="2836870"/>
        </p:xfrm>
        <a:graphic>
          <a:graphicData uri="http://schemas.openxmlformats.org/drawingml/2006/table">
            <a:tbl>
              <a:tblPr>
                <a:noFill/>
                <a:tableStyleId>{41C3B2B7-BFB2-4642-8E6E-DF34759934AA}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Infraestructura</a:t>
                      </a:r>
                      <a:r>
                        <a:rPr lang="es-ES" baseline="0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Común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i="0" u="none" strike="noStrike" cap="none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8250,29€</a:t>
                      </a:r>
                      <a:endParaRPr lang="es-ES" sz="1400" b="0" i="0" u="none" strike="noStrike" cap="none" dirty="0" smtClean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Red RTV: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i="0" u="none" strike="noStrike" cap="none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1794,7€</a:t>
                      </a:r>
                      <a:endParaRPr lang="es-ES" sz="1400" b="0" i="0" u="none" strike="noStrike" cap="none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Red CC: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i="0" u="none" strike="noStrike" cap="none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1243,7€</a:t>
                      </a:r>
                      <a:endParaRPr lang="es-ES" sz="1400" b="0" i="0" u="none" strike="noStrike" cap="none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Red</a:t>
                      </a:r>
                      <a:r>
                        <a:rPr lang="es-ES" baseline="0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CPT: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i="0" u="none" strike="noStrike" cap="none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2897,55€</a:t>
                      </a:r>
                      <a:endParaRPr lang="es-ES" sz="1400" b="0" i="0" u="none" strike="noStrike" cap="none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Red FO: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i="0" u="none" strike="noStrike" cap="none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7157,65€</a:t>
                      </a:r>
                      <a:endParaRPr lang="es-ES" sz="1400" b="0" i="0" u="none" strike="noStrike" cap="none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Coste Total Estimado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21343,89€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4394" y="4659982"/>
            <a:ext cx="400094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346;p12"/>
          <p:cNvSpPr txBox="1">
            <a:spLocks/>
          </p:cNvSpPr>
          <p:nvPr/>
        </p:nvSpPr>
        <p:spPr>
          <a:xfrm>
            <a:off x="8532440" y="4659982"/>
            <a:ext cx="432048" cy="28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600" b="1" i="0" u="none" strike="noStrike" kern="0" cap="none" spc="0" normalizeH="0" baseline="0" noProof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Muli" charset="0"/>
                <a:ea typeface="Nixie One"/>
                <a:cs typeface="Nixie One"/>
                <a:sym typeface="Nixie O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Muli" charset="0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419872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251520" y="627534"/>
            <a:ext cx="3682752" cy="3207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800" b="1" dirty="0" smtClean="0">
                <a:solidFill>
                  <a:srgbClr val="19BBD5"/>
                </a:solidFill>
              </a:rPr>
              <a:t>¡Gracias por su tiempo!</a:t>
            </a:r>
            <a:endParaRPr sz="2800"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Abrimos ronda de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preguntas.</a:t>
            </a:r>
            <a:endParaRPr sz="1800" dirty="0"/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361" name="Picture 1" descr="C:\Users\USUARIO\AppData\Local\Microsoft\Windows\Temporary Internet Files\Content.IE5\CVNE065Q\interrogation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627534"/>
            <a:ext cx="2246818" cy="2736304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71054" y="4659982"/>
            <a:ext cx="400094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346;p12"/>
          <p:cNvSpPr txBox="1">
            <a:spLocks/>
          </p:cNvSpPr>
          <p:nvPr/>
        </p:nvSpPr>
        <p:spPr>
          <a:xfrm>
            <a:off x="8460432" y="4659982"/>
            <a:ext cx="432048" cy="28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600" b="1" i="0" u="none" strike="noStrike" kern="0" cap="none" spc="0" normalizeH="0" baseline="0" noProof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Muli" charset="0"/>
                <a:ea typeface="Nixie One"/>
                <a:cs typeface="Nixie One"/>
                <a:sym typeface="Nixie O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Muli" charset="0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2483768" y="267494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Índice: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8676456" y="4731990"/>
            <a:ext cx="288000" cy="28800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 b="1">
                <a:latin typeface="Muli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600" b="1" dirty="0">
              <a:latin typeface="Muli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123728" y="1059582"/>
            <a:ext cx="49685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00B0F0"/>
              </a:buClr>
              <a:buFont typeface="Wingdings" pitchFamily="2" charset="2"/>
              <a:buChar char="Ø"/>
            </a:pPr>
            <a:r>
              <a:rPr lang="es-ES" sz="2000" dirty="0" smtClean="0">
                <a:solidFill>
                  <a:srgbClr val="19BBD5"/>
                </a:solidFill>
                <a:latin typeface="Muli" charset="0"/>
                <a:ea typeface="Nixie One"/>
                <a:cs typeface="Nixie One"/>
                <a:sym typeface="Nixie One"/>
              </a:rPr>
              <a:t>Definición del proyecto.</a:t>
            </a:r>
          </a:p>
          <a:p>
            <a:pPr lvl="1">
              <a:buClr>
                <a:srgbClr val="00B0F0"/>
              </a:buClr>
              <a:buFont typeface="Wingdings" pitchFamily="2" charset="2"/>
              <a:buChar char="Ø"/>
            </a:pPr>
            <a:r>
              <a:rPr lang="es-ES" sz="2000" dirty="0" smtClean="0">
                <a:solidFill>
                  <a:srgbClr val="19BBD5"/>
                </a:solidFill>
                <a:latin typeface="Muli" charset="0"/>
                <a:ea typeface="Nixie One"/>
                <a:cs typeface="Nixie One"/>
                <a:sym typeface="Nixie One"/>
              </a:rPr>
              <a:t> Elementos de la ICT y Planos:</a:t>
            </a:r>
          </a:p>
          <a:p>
            <a:pPr lvl="2">
              <a:buClr>
                <a:srgbClr val="00B0F0"/>
              </a:buClr>
              <a:buFont typeface="Wingdings" pitchFamily="2" charset="2"/>
              <a:buChar char="Ø"/>
            </a:pPr>
            <a:endParaRPr lang="es-ES" sz="2000" dirty="0" smtClean="0">
              <a:solidFill>
                <a:srgbClr val="19BBD5"/>
              </a:solidFill>
              <a:latin typeface="Muli" charset="0"/>
              <a:ea typeface="Nixie One"/>
              <a:cs typeface="Nixie One"/>
              <a:sym typeface="Nixie One"/>
            </a:endParaRPr>
          </a:p>
          <a:p>
            <a:pPr lvl="1">
              <a:buClr>
                <a:srgbClr val="00B0F0"/>
              </a:buClr>
              <a:buFont typeface="Wingdings" pitchFamily="2" charset="2"/>
              <a:buChar char="v"/>
            </a:pPr>
            <a:endParaRPr lang="es-ES" sz="2000" dirty="0" smtClean="0">
              <a:solidFill>
                <a:srgbClr val="19BBD5"/>
              </a:solidFill>
              <a:latin typeface="Muli" charset="0"/>
              <a:ea typeface="Nixie One"/>
              <a:cs typeface="Nixie One"/>
              <a:sym typeface="Nixie One"/>
            </a:endParaRPr>
          </a:p>
          <a:p>
            <a:pPr lvl="1">
              <a:buClr>
                <a:srgbClr val="00B0F0"/>
              </a:buClr>
            </a:pPr>
            <a:endParaRPr lang="es-ES" sz="2000" dirty="0" smtClean="0">
              <a:solidFill>
                <a:srgbClr val="19BBD5"/>
              </a:solidFill>
              <a:latin typeface="Muli" charset="0"/>
              <a:ea typeface="Nixie One"/>
              <a:cs typeface="Nixie One"/>
              <a:sym typeface="Nixie One"/>
            </a:endParaRPr>
          </a:p>
          <a:p>
            <a:pPr lvl="1">
              <a:buClr>
                <a:srgbClr val="00B0F0"/>
              </a:buClr>
            </a:pPr>
            <a:endParaRPr lang="es-ES" sz="2000" dirty="0" smtClean="0">
              <a:solidFill>
                <a:srgbClr val="19BBD5"/>
              </a:solidFill>
              <a:latin typeface="Muli" charset="0"/>
              <a:ea typeface="Nixie One"/>
              <a:cs typeface="Nixie One"/>
              <a:sym typeface="Nixie One"/>
            </a:endParaRPr>
          </a:p>
          <a:p>
            <a:pPr lvl="1">
              <a:buClr>
                <a:srgbClr val="00B0F0"/>
              </a:buClr>
            </a:pPr>
            <a:endParaRPr lang="es-ES" sz="2000" dirty="0" smtClean="0">
              <a:solidFill>
                <a:srgbClr val="19BBD5"/>
              </a:solidFill>
              <a:latin typeface="Muli" charset="0"/>
              <a:ea typeface="Nixie One"/>
              <a:cs typeface="Nixie One"/>
              <a:sym typeface="Nixie One"/>
            </a:endParaRPr>
          </a:p>
          <a:p>
            <a:pPr lvl="1">
              <a:buClr>
                <a:srgbClr val="00B0F0"/>
              </a:buClr>
              <a:buFont typeface="Wingdings" pitchFamily="2" charset="2"/>
              <a:buChar char="Ø"/>
            </a:pPr>
            <a:r>
              <a:rPr lang="es-ES" sz="2000" dirty="0" smtClean="0">
                <a:solidFill>
                  <a:srgbClr val="19BBD5"/>
                </a:solidFill>
                <a:latin typeface="Muli" charset="0"/>
                <a:ea typeface="Nixie One"/>
                <a:cs typeface="Nixie One"/>
                <a:sym typeface="Nixie One"/>
              </a:rPr>
              <a:t> Registros</a:t>
            </a:r>
          </a:p>
          <a:p>
            <a:pPr lvl="1">
              <a:buClr>
                <a:srgbClr val="00B0F0"/>
              </a:buClr>
              <a:buFont typeface="Wingdings" pitchFamily="2" charset="2"/>
              <a:buChar char="Ø"/>
            </a:pPr>
            <a:endParaRPr lang="es-ES" sz="2000" dirty="0" smtClean="0">
              <a:solidFill>
                <a:srgbClr val="19BBD5"/>
              </a:solidFill>
              <a:latin typeface="Muli" charset="0"/>
              <a:ea typeface="Nixie One"/>
              <a:cs typeface="Nixie One"/>
              <a:sym typeface="Nixie One"/>
            </a:endParaRPr>
          </a:p>
          <a:p>
            <a:pPr lvl="1">
              <a:buClr>
                <a:srgbClr val="00B0F0"/>
              </a:buClr>
              <a:buFont typeface="Wingdings" pitchFamily="2" charset="2"/>
              <a:buChar char="Ø"/>
            </a:pPr>
            <a:endParaRPr lang="es-ES" sz="2000" dirty="0" smtClean="0">
              <a:solidFill>
                <a:srgbClr val="19BBD5"/>
              </a:solidFill>
              <a:latin typeface="Muli" charset="0"/>
              <a:ea typeface="Nixie One"/>
              <a:cs typeface="Nixie One"/>
              <a:sym typeface="Nixie One"/>
            </a:endParaRPr>
          </a:p>
          <a:p>
            <a:pPr lvl="1">
              <a:buClr>
                <a:srgbClr val="00B0F0"/>
              </a:buClr>
              <a:buFont typeface="Wingdings" pitchFamily="2" charset="2"/>
              <a:buChar char="Ø"/>
            </a:pPr>
            <a:r>
              <a:rPr lang="es-ES" sz="2000" dirty="0" smtClean="0">
                <a:solidFill>
                  <a:srgbClr val="19BBD5"/>
                </a:solidFill>
                <a:latin typeface="Muli" charset="0"/>
                <a:ea typeface="Nixie One"/>
                <a:cs typeface="Nixie One"/>
                <a:sym typeface="Nixie One"/>
              </a:rPr>
              <a:t>Presupuestos</a:t>
            </a:r>
          </a:p>
          <a:p>
            <a:pPr lvl="1">
              <a:buClr>
                <a:srgbClr val="00B0F0"/>
              </a:buClr>
              <a:buFont typeface="Wingdings" pitchFamily="2" charset="2"/>
              <a:buChar char="Ø"/>
            </a:pPr>
            <a:r>
              <a:rPr lang="es-ES" sz="2000" dirty="0" smtClean="0">
                <a:solidFill>
                  <a:srgbClr val="19BBD5"/>
                </a:solidFill>
                <a:latin typeface="Muli" charset="0"/>
                <a:ea typeface="Nixie One"/>
                <a:cs typeface="Nixie One"/>
                <a:sym typeface="Nixie One"/>
              </a:rPr>
              <a:t>Índice de figuras</a:t>
            </a:r>
          </a:p>
          <a:p>
            <a:pPr lvl="1">
              <a:buClr>
                <a:srgbClr val="00B0F0"/>
              </a:buClr>
              <a:buFont typeface="Wingdings" pitchFamily="2" charset="2"/>
              <a:buChar char="Ø"/>
            </a:pPr>
            <a:endParaRPr lang="es-ES" sz="2000" dirty="0" smtClean="0">
              <a:solidFill>
                <a:srgbClr val="00B0F0"/>
              </a:solidFill>
              <a:latin typeface="Muli" charset="0"/>
            </a:endParaRPr>
          </a:p>
          <a:p>
            <a:pPr lvl="1">
              <a:buClr>
                <a:srgbClr val="00B0F0"/>
              </a:buClr>
              <a:buFont typeface="Wingdings" pitchFamily="2" charset="2"/>
              <a:buChar char="Ø"/>
            </a:pPr>
            <a:endParaRPr lang="es-ES" sz="2000" dirty="0" smtClean="0">
              <a:solidFill>
                <a:srgbClr val="00B0F0"/>
              </a:solidFill>
              <a:latin typeface="Muli" charset="0"/>
            </a:endParaRPr>
          </a:p>
          <a:p>
            <a:pPr lvl="1">
              <a:buFont typeface="Wingdings" pitchFamily="2" charset="2"/>
              <a:buChar char="Ø"/>
            </a:pPr>
            <a:endParaRPr lang="es-ES" sz="2000" dirty="0" smtClean="0">
              <a:solidFill>
                <a:srgbClr val="00B0F0"/>
              </a:solidFill>
              <a:latin typeface="Muli" charset="0"/>
            </a:endParaRPr>
          </a:p>
          <a:p>
            <a:pPr lvl="2">
              <a:buFont typeface="Wingdings" pitchFamily="2" charset="2"/>
              <a:buChar char="Ø"/>
            </a:pPr>
            <a:endParaRPr lang="es-ES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483768" y="1707654"/>
            <a:ext cx="34527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  <a:buFont typeface="Courier New" pitchFamily="49" charset="0"/>
              <a:buChar char="o"/>
            </a:pPr>
            <a:r>
              <a:rPr lang="es-ES" sz="1800" dirty="0" smtClean="0">
                <a:solidFill>
                  <a:srgbClr val="19BBD5"/>
                </a:solidFill>
                <a:latin typeface="Muli" charset="0"/>
                <a:ea typeface="Nixie One"/>
                <a:cs typeface="Nixie One"/>
                <a:sym typeface="Nixie One"/>
              </a:rPr>
              <a:t> Infraestructura común.</a:t>
            </a:r>
          </a:p>
          <a:p>
            <a:pPr>
              <a:buClr>
                <a:srgbClr val="00B0F0"/>
              </a:buClr>
              <a:buFont typeface="Courier New" pitchFamily="49" charset="0"/>
              <a:buChar char="o"/>
            </a:pPr>
            <a:r>
              <a:rPr lang="es-ES" sz="1800" dirty="0" smtClean="0">
                <a:solidFill>
                  <a:srgbClr val="19BBD5"/>
                </a:solidFill>
                <a:latin typeface="Muli" charset="0"/>
                <a:ea typeface="Nixie One"/>
                <a:cs typeface="Nixie One"/>
                <a:sym typeface="Nixie One"/>
              </a:rPr>
              <a:t> Red CPT</a:t>
            </a:r>
          </a:p>
          <a:p>
            <a:pPr>
              <a:buClr>
                <a:srgbClr val="00B0F0"/>
              </a:buClr>
              <a:buFont typeface="Courier New" pitchFamily="49" charset="0"/>
              <a:buChar char="o"/>
            </a:pPr>
            <a:r>
              <a:rPr lang="es-ES" sz="1800" dirty="0" smtClean="0">
                <a:solidFill>
                  <a:srgbClr val="19BBD5"/>
                </a:solidFill>
                <a:latin typeface="Muli" charset="0"/>
                <a:ea typeface="Nixie One"/>
                <a:cs typeface="Nixie One"/>
                <a:sym typeface="Nixie One"/>
              </a:rPr>
              <a:t> Red RTV</a:t>
            </a:r>
          </a:p>
          <a:p>
            <a:pPr>
              <a:buClr>
                <a:srgbClr val="00B0F0"/>
              </a:buClr>
              <a:buFont typeface="Courier New" pitchFamily="49" charset="0"/>
              <a:buChar char="o"/>
            </a:pPr>
            <a:r>
              <a:rPr lang="es-ES" sz="1800" dirty="0" smtClean="0">
                <a:solidFill>
                  <a:srgbClr val="19BBD5"/>
                </a:solidFill>
                <a:latin typeface="Muli" charset="0"/>
                <a:ea typeface="Nixie One"/>
                <a:cs typeface="Nixie One"/>
                <a:sym typeface="Nixie One"/>
              </a:rPr>
              <a:t> Red CC</a:t>
            </a:r>
          </a:p>
          <a:p>
            <a:pPr>
              <a:buClr>
                <a:srgbClr val="00B0F0"/>
              </a:buClr>
              <a:buFont typeface="Courier New" pitchFamily="49" charset="0"/>
              <a:buChar char="o"/>
            </a:pPr>
            <a:r>
              <a:rPr lang="es-ES" sz="1800" dirty="0" smtClean="0">
                <a:solidFill>
                  <a:srgbClr val="19BBD5"/>
                </a:solidFill>
                <a:latin typeface="Muli" charset="0"/>
                <a:ea typeface="Nixie One"/>
                <a:cs typeface="Nixie One"/>
                <a:sym typeface="Nixie One"/>
              </a:rPr>
              <a:t> Red FO</a:t>
            </a:r>
          </a:p>
          <a:p>
            <a:pPr>
              <a:buClr>
                <a:srgbClr val="00B0F0"/>
              </a:buClr>
            </a:pPr>
            <a:endParaRPr lang="es-ES" sz="1800" dirty="0" smtClean="0">
              <a:solidFill>
                <a:srgbClr val="19BBD5"/>
              </a:solidFill>
              <a:latin typeface="Muli" charset="0"/>
              <a:ea typeface="Nixie One"/>
              <a:cs typeface="Nixie One"/>
              <a:sym typeface="Nixie One"/>
            </a:endParaRPr>
          </a:p>
          <a:p>
            <a:pPr>
              <a:buClr>
                <a:srgbClr val="00B0F0"/>
              </a:buClr>
            </a:pPr>
            <a:endParaRPr lang="es-ES" sz="1800" dirty="0" smtClean="0">
              <a:solidFill>
                <a:srgbClr val="19BBD5"/>
              </a:solidFill>
              <a:latin typeface="Muli" charset="0"/>
              <a:ea typeface="Nixie One"/>
              <a:cs typeface="Nixie One"/>
              <a:sym typeface="Nixie One"/>
            </a:endParaRPr>
          </a:p>
          <a:p>
            <a:pPr>
              <a:buClr>
                <a:srgbClr val="00B0F0"/>
              </a:buClr>
            </a:pPr>
            <a:endParaRPr lang="es-ES" sz="18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483768" y="350785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  <a:buFont typeface="Courier New" pitchFamily="49" charset="0"/>
              <a:buChar char="o"/>
            </a:pPr>
            <a:r>
              <a:rPr lang="es-ES" sz="1800" dirty="0" smtClean="0">
                <a:solidFill>
                  <a:srgbClr val="19BBD5"/>
                </a:solidFill>
                <a:latin typeface="Muli" charset="0"/>
                <a:ea typeface="Nixie One"/>
                <a:cs typeface="Nixie One"/>
                <a:sym typeface="Nixie One"/>
              </a:rPr>
              <a:t> RITU</a:t>
            </a:r>
          </a:p>
          <a:p>
            <a:pPr>
              <a:buClr>
                <a:srgbClr val="00B0F0"/>
              </a:buClr>
              <a:buFont typeface="Courier New" pitchFamily="49" charset="0"/>
              <a:buChar char="o"/>
            </a:pPr>
            <a:r>
              <a:rPr lang="es-ES" sz="1800" dirty="0" smtClean="0">
                <a:solidFill>
                  <a:srgbClr val="19BBD5"/>
                </a:solidFill>
                <a:latin typeface="Muli" charset="0"/>
                <a:ea typeface="Nixie One"/>
                <a:cs typeface="Nixie One"/>
                <a:sym typeface="Nixie One"/>
              </a:rPr>
              <a:t> RTR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2051720" y="51470"/>
            <a:ext cx="6434308" cy="864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Índice de Figuras:</a:t>
            </a:r>
            <a:endParaRPr sz="4800" dirty="0"/>
          </a:p>
        </p:txBody>
      </p:sp>
      <p:grpSp>
        <p:nvGrpSpPr>
          <p:cNvPr id="7" name="Google Shape;682;p38"/>
          <p:cNvGrpSpPr/>
          <p:nvPr/>
        </p:nvGrpSpPr>
        <p:grpSpPr>
          <a:xfrm>
            <a:off x="611624" y="339501"/>
            <a:ext cx="576000" cy="576065"/>
            <a:chOff x="2594325" y="1627175"/>
            <a:chExt cx="440850" cy="440850"/>
          </a:xfrm>
        </p:grpSpPr>
        <p:sp>
          <p:nvSpPr>
            <p:cNvPr id="8" name="Google Shape;683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4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85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1054" y="4659982"/>
            <a:ext cx="400094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Google Shape;346;p12"/>
          <p:cNvSpPr txBox="1">
            <a:spLocks/>
          </p:cNvSpPr>
          <p:nvPr/>
        </p:nvSpPr>
        <p:spPr>
          <a:xfrm>
            <a:off x="8460432" y="4659982"/>
            <a:ext cx="432048" cy="28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600" b="1" i="0" u="none" strike="noStrike" kern="0" cap="none" spc="0" normalizeH="0" baseline="0" noProof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Muli" charset="0"/>
                <a:ea typeface="Nixie One"/>
                <a:cs typeface="Nixie One"/>
                <a:sym typeface="Nixie O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Muli" charset="0"/>
              <a:ea typeface="Nixie One"/>
              <a:cs typeface="Nixie One"/>
              <a:sym typeface="Nixie One"/>
            </a:endParaRPr>
          </a:p>
        </p:txBody>
      </p:sp>
      <p:graphicFrame>
        <p:nvGraphicFramePr>
          <p:cNvPr id="13" name="Google Shape;439;p23"/>
          <p:cNvGraphicFramePr/>
          <p:nvPr/>
        </p:nvGraphicFramePr>
        <p:xfrm>
          <a:off x="2123728" y="1203598"/>
          <a:ext cx="4968552" cy="3636800"/>
        </p:xfrm>
        <a:graphic>
          <a:graphicData uri="http://schemas.openxmlformats.org/drawingml/2006/table">
            <a:tbl>
              <a:tblPr>
                <a:noFill/>
                <a:tableStyleId>{41C3B2B7-BFB2-4642-8E6E-DF34759934AA}</a:tableStyleId>
              </a:tblPr>
              <a:tblGrid>
                <a:gridCol w="1242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Figura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Diapositiva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Figura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Diapositiva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1800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800" b="0" i="0" u="sng" strike="noStrike" cap="none" smtClean="0">
                          <a:solidFill>
                            <a:schemeClr val="bg1"/>
                          </a:solidFill>
                          <a:latin typeface="Muli"/>
                          <a:ea typeface="Muli"/>
                          <a:cs typeface="Muli"/>
                          <a:sym typeface="Muli"/>
                          <a:hlinkClick r:id="rId4" action="ppaction://hlinksldjump"/>
                        </a:rPr>
                        <a:t>3</a:t>
                      </a:r>
                      <a:endParaRPr lang="en" sz="1800" b="0" i="0" u="sng" strike="noStrike" cap="none" dirty="0">
                        <a:solidFill>
                          <a:schemeClr val="bg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  <a:hlinkClick r:id="rId5" action="ppaction://hlinksldjump"/>
                        </a:rPr>
                        <a:t>10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1800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800" b="0" i="0" u="sng" strike="noStrike" cap="none" smtClean="0">
                          <a:solidFill>
                            <a:schemeClr val="bg1"/>
                          </a:solidFill>
                          <a:latin typeface="Muli"/>
                          <a:ea typeface="Muli"/>
                          <a:cs typeface="Muli"/>
                          <a:sym typeface="Muli"/>
                          <a:hlinkClick r:id="rId6" action="ppaction://hlinksldjump"/>
                        </a:rPr>
                        <a:t>4</a:t>
                      </a:r>
                      <a:endParaRPr lang="en" sz="1800" b="0" i="0" u="sng" strike="noStrike" cap="none" dirty="0">
                        <a:solidFill>
                          <a:schemeClr val="bg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  <a:hlinkClick r:id="rId7" action="ppaction://hlinksldjump"/>
                        </a:rPr>
                        <a:t>11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800" b="0" i="0" u="sng" strike="noStrike" cap="none" dirty="0" smtClean="0">
                          <a:solidFill>
                            <a:schemeClr val="bg1"/>
                          </a:solidFill>
                          <a:latin typeface="Muli"/>
                          <a:ea typeface="Muli"/>
                          <a:cs typeface="Muli"/>
                          <a:sym typeface="Muli"/>
                          <a:hlinkClick r:id="rId8" action="ppaction://hlinksldjump"/>
                        </a:rPr>
                        <a:t>5</a:t>
                      </a:r>
                      <a:endParaRPr lang="en" sz="1800" b="0" i="0" u="sng" strike="noStrike" cap="none" dirty="0">
                        <a:solidFill>
                          <a:schemeClr val="bg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  <a:hlinkClick r:id="rId9" action="ppaction://hlinksldjump"/>
                        </a:rPr>
                        <a:t>12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800" b="0" i="0" u="sng" strike="noStrike" cap="none" dirty="0" smtClean="0">
                          <a:solidFill>
                            <a:schemeClr val="bg1"/>
                          </a:solidFill>
                          <a:latin typeface="Muli"/>
                          <a:ea typeface="Muli"/>
                          <a:cs typeface="Muli"/>
                          <a:sym typeface="Muli"/>
                          <a:hlinkClick r:id="rId10" action="ppaction://hlinksldjump"/>
                        </a:rPr>
                        <a:t>6</a:t>
                      </a:r>
                      <a:endParaRPr lang="en" sz="1800" b="0" i="0" u="sng" strike="noStrike" cap="none" dirty="0">
                        <a:solidFill>
                          <a:schemeClr val="bg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  <a:hlinkClick r:id="rId11" action="ppaction://hlinksldjump"/>
                        </a:rPr>
                        <a:t>13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800" b="0" i="0" u="sng" strike="noStrike" cap="none" dirty="0" smtClean="0">
                          <a:solidFill>
                            <a:schemeClr val="bg1"/>
                          </a:solidFill>
                          <a:latin typeface="Muli"/>
                          <a:ea typeface="Muli"/>
                          <a:cs typeface="Muli"/>
                          <a:sym typeface="Muli"/>
                          <a:hlinkClick r:id="rId12" action="ppaction://hlinksldjump"/>
                        </a:rPr>
                        <a:t>7</a:t>
                      </a:r>
                      <a:endParaRPr lang="en" sz="1800" b="0" i="0" u="sng" strike="noStrike" cap="none" dirty="0">
                        <a:solidFill>
                          <a:schemeClr val="bg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  <a:hlinkClick r:id="rId11" action="ppaction://hlinksldjump"/>
                        </a:rPr>
                        <a:t>14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800" b="0" i="0" u="sng" strike="noStrike" cap="none" dirty="0" smtClean="0">
                          <a:solidFill>
                            <a:schemeClr val="bg1"/>
                          </a:solidFill>
                          <a:latin typeface="Muli"/>
                          <a:ea typeface="Muli"/>
                          <a:cs typeface="Muli"/>
                          <a:sym typeface="Muli"/>
                          <a:hlinkClick r:id="rId13" action="ppaction://hlinksldjump"/>
                        </a:rPr>
                        <a:t>8</a:t>
                      </a:r>
                      <a:endParaRPr lang="en" sz="1800" b="0" i="0" u="sng" strike="noStrike" cap="none" dirty="0">
                        <a:solidFill>
                          <a:schemeClr val="bg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  <a:hlinkClick r:id="rId14" action="ppaction://hlinksldjump"/>
                        </a:rPr>
                        <a:t>16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  <a:hlinkClick r:id="rId15" action="ppaction://hlinksldjump"/>
                        </a:rPr>
                        <a:t>9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1979712" y="-452586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Definición del proyecto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71800" y="771550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" sz="1800" dirty="0" smtClean="0"/>
              <a:t> Datos generales</a:t>
            </a:r>
            <a:endParaRPr lang="en" dirty="0" smtClean="0"/>
          </a:p>
          <a:p>
            <a:pPr marL="457200" lvl="1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es-ES" dirty="0" smtClean="0"/>
              <a:t> 20 viviendas unifamiliares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es-ES" dirty="0" smtClean="0"/>
              <a:t> 1 planta por vivienda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es-ES" dirty="0" smtClean="0"/>
              <a:t> 4 estancias por vivienda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es-ES" dirty="0" smtClean="0"/>
              <a:t>Servicios prestados: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es-ES" dirty="0" smtClean="0"/>
              <a:t>  TV Terrestres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es-ES" dirty="0" smtClean="0"/>
              <a:t>  TV Satélite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en" dirty="0" smtClean="0"/>
              <a:t>  Radio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en" dirty="0" smtClean="0"/>
              <a:t>  Telefonía y banda ancha por cable</a:t>
            </a:r>
          </a:p>
          <a:p>
            <a:pPr marL="914400" lvl="2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en" dirty="0" smtClean="0"/>
              <a:t>  Par trenzado</a:t>
            </a:r>
          </a:p>
          <a:p>
            <a:pPr marL="914400" lvl="2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en" dirty="0" smtClean="0"/>
              <a:t>  Coaxial</a:t>
            </a:r>
          </a:p>
          <a:p>
            <a:pPr marL="914400" lvl="2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en" dirty="0" smtClean="0"/>
              <a:t>  Fibra Óptica</a:t>
            </a:r>
          </a:p>
        </p:txBody>
      </p:sp>
      <p:sp>
        <p:nvSpPr>
          <p:cNvPr id="5" name="Google Shape;346;p12"/>
          <p:cNvSpPr txBox="1">
            <a:spLocks/>
          </p:cNvSpPr>
          <p:nvPr/>
        </p:nvSpPr>
        <p:spPr>
          <a:xfrm>
            <a:off x="8676456" y="4731990"/>
            <a:ext cx="288000" cy="28800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600" b="1" i="0" u="none" strike="noStrike" kern="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uli" charset="0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Muli" charset="0"/>
              <a:sym typeface="Arial"/>
            </a:endParaRPr>
          </a:p>
        </p:txBody>
      </p:sp>
      <p:grpSp>
        <p:nvGrpSpPr>
          <p:cNvPr id="6" name="Google Shape;743;p38"/>
          <p:cNvGrpSpPr/>
          <p:nvPr/>
        </p:nvGrpSpPr>
        <p:grpSpPr>
          <a:xfrm>
            <a:off x="971600" y="2139702"/>
            <a:ext cx="936104" cy="864096"/>
            <a:chOff x="2583325" y="2972875"/>
            <a:chExt cx="462850" cy="445750"/>
          </a:xfrm>
        </p:grpSpPr>
        <p:sp>
          <p:nvSpPr>
            <p:cNvPr id="7" name="Google Shape;744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45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Hexágono"/>
          <p:cNvSpPr/>
          <p:nvPr/>
        </p:nvSpPr>
        <p:spPr>
          <a:xfrm>
            <a:off x="1115616" y="627534"/>
            <a:ext cx="1800200" cy="1440160"/>
          </a:xfrm>
          <a:prstGeom prst="hexagon">
            <a:avLst>
              <a:gd name="adj" fmla="val 29544"/>
              <a:gd name="vf" fmla="val 115470"/>
            </a:avLst>
          </a:prstGeom>
          <a:blipFill>
            <a:blip r:embed="rId3"/>
            <a:stretch>
              <a:fillRect/>
            </a:stretch>
          </a:blipFill>
          <a:ln w="698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6 Imagen" descr="3D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207" b="9129"/>
          <a:stretch>
            <a:fillRect/>
          </a:stretch>
        </p:blipFill>
        <p:spPr bwMode="auto">
          <a:xfrm>
            <a:off x="4499992" y="1059582"/>
            <a:ext cx="410445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359;p14"/>
          <p:cNvSpPr txBox="1">
            <a:spLocks/>
          </p:cNvSpPr>
          <p:nvPr/>
        </p:nvSpPr>
        <p:spPr>
          <a:xfrm>
            <a:off x="2699792" y="-452586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36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Definición del proyecto</a:t>
            </a:r>
            <a:endParaRPr lang="es-ES" sz="3600" dirty="0">
              <a:solidFill>
                <a:srgbClr val="19BBD5"/>
              </a:solidFill>
              <a:latin typeface="Nixie One"/>
              <a:ea typeface="Nixie One"/>
              <a:cs typeface="Nixie One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04448" y="4659982"/>
            <a:ext cx="266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346;p12"/>
          <p:cNvSpPr txBox="1">
            <a:spLocks/>
          </p:cNvSpPr>
          <p:nvPr/>
        </p:nvSpPr>
        <p:spPr>
          <a:xfrm>
            <a:off x="8604480" y="4659982"/>
            <a:ext cx="288000" cy="28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600" b="1" i="0" u="none" strike="noStrike" kern="0" cap="none" spc="0" normalizeH="0" baseline="0" noProof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Muli" charset="0"/>
                <a:ea typeface="Nixie One"/>
                <a:cs typeface="Nixie One"/>
                <a:sym typeface="Nixie O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Muli" charset="0"/>
              <a:ea typeface="Nixie One"/>
              <a:cs typeface="Nixie One"/>
              <a:sym typeface="Nixie One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499992" y="4310975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 smtClean="0">
                <a:solidFill>
                  <a:schemeClr val="bg1"/>
                </a:solidFill>
                <a:latin typeface="Muli" charset="0"/>
              </a:rPr>
              <a:t>Figura 1</a:t>
            </a:r>
            <a:endParaRPr lang="es-ES" sz="1200" i="1" dirty="0">
              <a:solidFill>
                <a:schemeClr val="bg1"/>
              </a:solidFill>
              <a:latin typeface="Muli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51520" y="2427734"/>
            <a:ext cx="4968552" cy="2154436"/>
            <a:chOff x="251520" y="2427734"/>
            <a:chExt cx="4968552" cy="2154436"/>
          </a:xfrm>
        </p:grpSpPr>
        <p:sp>
          <p:nvSpPr>
            <p:cNvPr id="8" name="7 CuadroTexto"/>
            <p:cNvSpPr txBox="1"/>
            <p:nvPr/>
          </p:nvSpPr>
          <p:spPr>
            <a:xfrm>
              <a:off x="251520" y="2427734"/>
              <a:ext cx="4968552" cy="2154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itchFamily="2" charset="2"/>
                <a:buChar char="q"/>
              </a:pPr>
              <a:r>
                <a:rPr lang="es-ES" sz="2000" dirty="0" smtClean="0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rPr>
                <a:t>Dimensiones de la vivienda</a:t>
              </a:r>
            </a:p>
            <a:p>
              <a:pPr marL="342900" indent="-342900">
                <a:buClr>
                  <a:schemeClr val="accent1">
                    <a:lumMod val="60000"/>
                    <a:lumOff val="40000"/>
                  </a:schemeClr>
                </a:buClr>
              </a:pPr>
              <a:endParaRPr lang="es-ES" sz="20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lvl="1"/>
              <a:r>
                <a:rPr lang="es-ES" sz="2000" dirty="0" smtClean="0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rPr>
                <a:t>	Ancho: 8,034 m</a:t>
              </a:r>
            </a:p>
            <a:p>
              <a:pPr lvl="1"/>
              <a:r>
                <a:rPr lang="es-ES" sz="2000" dirty="0" smtClean="0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rPr>
                <a:t>	Largo: 12,620 m</a:t>
              </a:r>
            </a:p>
            <a:p>
              <a:pPr lvl="1"/>
              <a:r>
                <a:rPr lang="es-ES" sz="2000" dirty="0" smtClean="0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rPr>
                <a:t>	</a:t>
              </a:r>
            </a:p>
            <a:p>
              <a:r>
                <a:rPr lang="es-ES" sz="2000" dirty="0" smtClean="0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rPr>
                <a:t>	Superficie:  </a:t>
              </a:r>
              <a:r>
                <a:rPr lang="es-ES" sz="2000" dirty="0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rPr>
                <a:t>71,45 </a:t>
              </a:r>
              <a:r>
                <a:rPr lang="es-ES" sz="2000" dirty="0" smtClean="0">
                  <a:solidFill>
                    <a:srgbClr val="C6DAEC"/>
                  </a:solidFill>
                  <a:latin typeface="Muli"/>
                  <a:ea typeface="Muli"/>
                  <a:cs typeface="Muli"/>
                </a:rPr>
                <a:t>m</a:t>
              </a:r>
              <a:endParaRPr lang="es-ES" sz="2000" dirty="0">
                <a:solidFill>
                  <a:srgbClr val="C6DAEC"/>
                </a:solidFill>
                <a:latin typeface="Muli"/>
                <a:ea typeface="Muli"/>
                <a:cs typeface="Muli"/>
              </a:endParaRPr>
            </a:p>
            <a:p>
              <a:endParaRPr lang="es-ES" dirty="0"/>
            </a:p>
          </p:txBody>
        </p:sp>
        <p:sp>
          <p:nvSpPr>
            <p:cNvPr id="2" name="CuadroTexto 1"/>
            <p:cNvSpPr txBox="1"/>
            <p:nvPr/>
          </p:nvSpPr>
          <p:spPr>
            <a:xfrm>
              <a:off x="3491880" y="3939902"/>
              <a:ext cx="144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C6DAEC"/>
                  </a:solidFill>
                  <a:latin typeface="Muli"/>
                  <a:ea typeface="Muli"/>
                  <a:cs typeface="Muli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763688" y="1068868"/>
            <a:ext cx="5400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s-ES" sz="20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 Infraestructura común </a:t>
            </a:r>
          </a:p>
          <a:p>
            <a:pPr lvl="2">
              <a:buClr>
                <a:srgbClr val="00B0F0"/>
              </a:buClr>
            </a:pPr>
            <a:r>
              <a:rPr lang="es-ES" sz="20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	</a:t>
            </a:r>
            <a:r>
              <a:rPr lang="es-ES" sz="16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- Recintos y registros</a:t>
            </a:r>
          </a:p>
          <a:p>
            <a:pPr>
              <a:buClr>
                <a:srgbClr val="00B0F0"/>
              </a:buClr>
            </a:pPr>
            <a:r>
              <a:rPr lang="es-ES" sz="16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	- Arqueta para registro de acceso.</a:t>
            </a:r>
          </a:p>
          <a:p>
            <a:pPr>
              <a:buClr>
                <a:srgbClr val="00B0F0"/>
              </a:buClr>
            </a:pPr>
            <a:r>
              <a:rPr lang="es-ES" sz="16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	-Registro de enlace</a:t>
            </a:r>
          </a:p>
          <a:p>
            <a:pPr>
              <a:buClr>
                <a:srgbClr val="00B0F0"/>
              </a:buClr>
            </a:pPr>
            <a:r>
              <a:rPr lang="es-ES" sz="16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	-RITU para recinto de telecomunicaciones.</a:t>
            </a:r>
          </a:p>
          <a:p>
            <a:pPr>
              <a:buClr>
                <a:srgbClr val="00B0F0"/>
              </a:buClr>
            </a:pPr>
            <a:r>
              <a:rPr lang="es-ES" sz="16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	-Registros secundarios cada dos viviendas</a:t>
            </a:r>
          </a:p>
          <a:p>
            <a:pPr>
              <a:buClr>
                <a:srgbClr val="00B0F0"/>
              </a:buClr>
            </a:pPr>
            <a:r>
              <a:rPr lang="es-ES" sz="16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	-Cada vivienda dispondrá de un registro de 	terminación de red</a:t>
            </a:r>
          </a:p>
          <a:p>
            <a:pPr>
              <a:buClr>
                <a:srgbClr val="00B0F0"/>
              </a:buClr>
            </a:pPr>
            <a:r>
              <a:rPr lang="es-ES" sz="16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	- Registros de paso en el interior de la 	 	vivienda</a:t>
            </a:r>
          </a:p>
          <a:p>
            <a:pPr>
              <a:buClr>
                <a:srgbClr val="00B0F0"/>
              </a:buClr>
            </a:pPr>
            <a:r>
              <a:rPr lang="es-ES" sz="1600" dirty="0" smtClean="0">
                <a:solidFill>
                  <a:srgbClr val="C6DAEC"/>
                </a:solidFill>
                <a:latin typeface="Muli" charset="0"/>
                <a:ea typeface="Muli"/>
                <a:cs typeface="Muli"/>
                <a:sym typeface="Muli"/>
              </a:rPr>
              <a:t>	- Registros de toma en estancias 		principales.</a:t>
            </a:r>
            <a:endParaRPr lang="es-ES" sz="2000" dirty="0" smtClean="0">
              <a:solidFill>
                <a:srgbClr val="C6DAEC"/>
              </a:solidFill>
              <a:latin typeface="Muli" charset="0"/>
              <a:ea typeface="Muli"/>
              <a:cs typeface="Muli"/>
              <a:sym typeface="Muli"/>
            </a:endParaRPr>
          </a:p>
          <a:p>
            <a:endParaRPr lang="es-ES" sz="1800" dirty="0"/>
          </a:p>
        </p:txBody>
      </p:sp>
      <p:sp>
        <p:nvSpPr>
          <p:cNvPr id="9" name="Google Shape;359;p14"/>
          <p:cNvSpPr txBox="1">
            <a:spLocks/>
          </p:cNvSpPr>
          <p:nvPr/>
        </p:nvSpPr>
        <p:spPr>
          <a:xfrm>
            <a:off x="2051720" y="43798"/>
            <a:ext cx="5638800" cy="655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defRPr/>
            </a:pPr>
            <a:r>
              <a:rPr lang="es-ES" sz="28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Elementos de la ICT y Planos</a:t>
            </a:r>
            <a:endParaRPr lang="es-ES" sz="2800" dirty="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04448" y="4659982"/>
            <a:ext cx="266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346;p12"/>
          <p:cNvSpPr txBox="1">
            <a:spLocks/>
          </p:cNvSpPr>
          <p:nvPr/>
        </p:nvSpPr>
        <p:spPr>
          <a:xfrm>
            <a:off x="8604480" y="4659982"/>
            <a:ext cx="288000" cy="28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600" b="1" i="0" u="none" strike="noStrike" kern="0" cap="none" spc="0" normalizeH="0" baseline="0" noProof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Muli" charset="0"/>
                <a:ea typeface="Nixie One"/>
                <a:cs typeface="Nixie One"/>
                <a:sym typeface="Nixie O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Muli" charset="0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475" y="1995686"/>
            <a:ext cx="810256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Hexágono"/>
          <p:cNvSpPr/>
          <p:nvPr/>
        </p:nvSpPr>
        <p:spPr>
          <a:xfrm>
            <a:off x="2145667" y="2283718"/>
            <a:ext cx="1656184" cy="1008112"/>
          </a:xfrm>
          <a:prstGeom prst="hexagon">
            <a:avLst/>
          </a:prstGeom>
          <a:noFill/>
          <a:ln w="76200" cap="rnd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recto de flecha"/>
          <p:cNvCxnSpPr>
            <a:stCxn id="13" idx="4"/>
          </p:cNvCxnSpPr>
          <p:nvPr/>
        </p:nvCxnSpPr>
        <p:spPr>
          <a:xfrm flipV="1">
            <a:off x="2397695" y="1059582"/>
            <a:ext cx="46805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3" idx="5"/>
          </p:cNvCxnSpPr>
          <p:nvPr/>
        </p:nvCxnSpPr>
        <p:spPr>
          <a:xfrm flipH="1" flipV="1">
            <a:off x="2937755" y="1059582"/>
            <a:ext cx="61206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Hexágono"/>
          <p:cNvSpPr/>
          <p:nvPr/>
        </p:nvSpPr>
        <p:spPr>
          <a:xfrm rot="5400000">
            <a:off x="6862191" y="2031690"/>
            <a:ext cx="1944216" cy="1440160"/>
          </a:xfrm>
          <a:prstGeom prst="hexagon">
            <a:avLst/>
          </a:prstGeom>
          <a:noFill/>
          <a:ln w="76200" cap="rnd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9 Conector recto de flecha"/>
          <p:cNvCxnSpPr>
            <a:stCxn id="18" idx="4"/>
          </p:cNvCxnSpPr>
          <p:nvPr/>
        </p:nvCxnSpPr>
        <p:spPr>
          <a:xfrm flipH="1" flipV="1">
            <a:off x="7834299" y="987574"/>
            <a:ext cx="7200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8" idx="2"/>
          </p:cNvCxnSpPr>
          <p:nvPr/>
        </p:nvCxnSpPr>
        <p:spPr>
          <a:xfrm flipV="1">
            <a:off x="7114219" y="987574"/>
            <a:ext cx="64807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2721731" y="69954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uli" charset="0"/>
              </a:rPr>
              <a:t>a)</a:t>
            </a:r>
            <a:endParaRPr lang="es-ES" sz="2000" b="1" dirty="0">
              <a:solidFill>
                <a:schemeClr val="accent1">
                  <a:lumMod val="60000"/>
                  <a:lumOff val="40000"/>
                </a:schemeClr>
              </a:solidFill>
              <a:latin typeface="Muli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7618275" y="62753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uli" charset="0"/>
              </a:rPr>
              <a:t>b)</a:t>
            </a:r>
            <a:endParaRPr lang="es-ES" sz="2000" b="1" dirty="0">
              <a:solidFill>
                <a:schemeClr val="accent1">
                  <a:lumMod val="60000"/>
                  <a:lumOff val="40000"/>
                </a:schemeClr>
              </a:solidFill>
              <a:latin typeface="Muli" charset="0"/>
            </a:endParaRPr>
          </a:p>
        </p:txBody>
      </p:sp>
      <p:sp>
        <p:nvSpPr>
          <p:cNvPr id="12" name="Google Shape;372;p16"/>
          <p:cNvSpPr txBox="1">
            <a:spLocks noGrp="1"/>
          </p:cNvSpPr>
          <p:nvPr>
            <p:ph type="title"/>
          </p:nvPr>
        </p:nvSpPr>
        <p:spPr>
          <a:xfrm>
            <a:off x="2483768" y="0"/>
            <a:ext cx="5544616" cy="648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Elementos de la ICT y Planos</a:t>
            </a:r>
            <a:endParaRPr sz="2800" dirty="0"/>
          </a:p>
        </p:txBody>
      </p:sp>
      <p:sp>
        <p:nvSpPr>
          <p:cNvPr id="14" name="Google Shape;346;p12"/>
          <p:cNvSpPr txBox="1">
            <a:spLocks/>
          </p:cNvSpPr>
          <p:nvPr/>
        </p:nvSpPr>
        <p:spPr>
          <a:xfrm>
            <a:off x="8748464" y="4731990"/>
            <a:ext cx="288000" cy="28800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600" b="1" i="0" u="none" strike="noStrike" kern="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uli" charset="0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Muli" charset="0"/>
              <a:sym typeface="Arial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416259" y="1718687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 smtClean="0">
                <a:solidFill>
                  <a:schemeClr val="bg1"/>
                </a:solidFill>
                <a:latin typeface="Muli" charset="0"/>
              </a:rPr>
              <a:t>Figura 2</a:t>
            </a:r>
            <a:endParaRPr lang="es-ES" sz="1200" i="1" dirty="0">
              <a:solidFill>
                <a:schemeClr val="bg1"/>
              </a:solidFill>
              <a:latin typeface="Mul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7784" y="627534"/>
            <a:ext cx="4896544" cy="3571828"/>
          </a:xfrm>
          <a:prstGeom prst="rect">
            <a:avLst/>
          </a:prstGeom>
          <a:noFill/>
          <a:ln w="53975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miter lim="800000"/>
            <a:headEnd/>
            <a:tailEnd/>
          </a:ln>
        </p:spPr>
      </p:pic>
      <p:sp>
        <p:nvSpPr>
          <p:cNvPr id="7" name="6 Hexágono"/>
          <p:cNvSpPr/>
          <p:nvPr/>
        </p:nvSpPr>
        <p:spPr>
          <a:xfrm>
            <a:off x="395536" y="1995686"/>
            <a:ext cx="1368152" cy="1152128"/>
          </a:xfrm>
          <a:prstGeom prst="hexagon">
            <a:avLst>
              <a:gd name="adj" fmla="val 30537"/>
              <a:gd name="vf" fmla="val 115470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>
                <a:latin typeface="Muli" charset="0"/>
              </a:rPr>
              <a:t>a)</a:t>
            </a:r>
            <a:endParaRPr lang="es-ES" sz="4000" dirty="0">
              <a:latin typeface="Muli" charset="0"/>
            </a:endParaRPr>
          </a:p>
        </p:txBody>
      </p:sp>
      <p:sp>
        <p:nvSpPr>
          <p:cNvPr id="5" name="Google Shape;346;p12"/>
          <p:cNvSpPr txBox="1">
            <a:spLocks/>
          </p:cNvSpPr>
          <p:nvPr/>
        </p:nvSpPr>
        <p:spPr>
          <a:xfrm>
            <a:off x="8748464" y="4731990"/>
            <a:ext cx="288000" cy="28800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600" b="1" i="0" u="none" strike="noStrike" kern="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uli" charset="0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Muli" charset="0"/>
              <a:sym typeface="Arial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76499" y="4238967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 smtClean="0">
                <a:solidFill>
                  <a:schemeClr val="bg1"/>
                </a:solidFill>
                <a:latin typeface="Muli" charset="0"/>
              </a:rPr>
              <a:t>Figura 3</a:t>
            </a:r>
            <a:endParaRPr lang="es-ES" sz="1200" i="1" dirty="0">
              <a:solidFill>
                <a:schemeClr val="bg1"/>
              </a:solidFill>
              <a:latin typeface="Muli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848" y="339502"/>
            <a:ext cx="4320480" cy="4395155"/>
          </a:xfrm>
          <a:prstGeom prst="rect">
            <a:avLst/>
          </a:prstGeom>
          <a:noFill/>
          <a:ln w="31750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miter lim="800000"/>
            <a:headEnd/>
            <a:tailEnd/>
          </a:ln>
        </p:spPr>
      </p:pic>
      <p:sp>
        <p:nvSpPr>
          <p:cNvPr id="5" name="4 Hexágono"/>
          <p:cNvSpPr/>
          <p:nvPr/>
        </p:nvSpPr>
        <p:spPr>
          <a:xfrm>
            <a:off x="395536" y="1995686"/>
            <a:ext cx="1368152" cy="1152128"/>
          </a:xfrm>
          <a:prstGeom prst="hexagon">
            <a:avLst>
              <a:gd name="adj" fmla="val 30537"/>
              <a:gd name="vf" fmla="val 115470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>
                <a:latin typeface="Muli" charset="0"/>
              </a:rPr>
              <a:t>b)</a:t>
            </a:r>
            <a:endParaRPr lang="es-ES" sz="4000" dirty="0">
              <a:latin typeface="Muli" charset="0"/>
            </a:endParaRPr>
          </a:p>
        </p:txBody>
      </p:sp>
      <p:sp>
        <p:nvSpPr>
          <p:cNvPr id="6" name="Google Shape;346;p12"/>
          <p:cNvSpPr txBox="1">
            <a:spLocks/>
          </p:cNvSpPr>
          <p:nvPr/>
        </p:nvSpPr>
        <p:spPr>
          <a:xfrm>
            <a:off x="8748464" y="4731990"/>
            <a:ext cx="288000" cy="28800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600" b="1" i="0" u="none" strike="noStrike" kern="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uli" charset="0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Muli" charset="0"/>
              <a:sym typeface="Arial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152563" y="4743023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 smtClean="0">
                <a:solidFill>
                  <a:schemeClr val="bg1"/>
                </a:solidFill>
                <a:latin typeface="Muli" charset="0"/>
              </a:rPr>
              <a:t>Figura 4</a:t>
            </a:r>
            <a:endParaRPr lang="es-ES" sz="1200" i="1" dirty="0">
              <a:solidFill>
                <a:schemeClr val="bg1"/>
              </a:solidFill>
              <a:latin typeface="Mul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051720" y="339502"/>
            <a:ext cx="6336704" cy="417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1223466" y="-1172666"/>
          <a:ext cx="7092950" cy="5932488"/>
        </p:xfrm>
        <a:graphic>
          <a:graphicData uri="http://schemas.openxmlformats.org/presentationml/2006/ole">
            <p:oleObj spid="_x0000_s2069" name="Visio" r:id="rId4" imgW="10610836" imgH="8867858" progId="Visio.Drawing.15">
              <p:embed/>
            </p:oleObj>
          </a:graphicData>
        </a:graphic>
      </p:graphicFrame>
      <p:sp>
        <p:nvSpPr>
          <p:cNvPr id="8" name="7 Hexágono"/>
          <p:cNvSpPr/>
          <p:nvPr/>
        </p:nvSpPr>
        <p:spPr>
          <a:xfrm>
            <a:off x="323528" y="5020022"/>
            <a:ext cx="1296144" cy="1080120"/>
          </a:xfrm>
          <a:prstGeom prst="hexagon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Google Shape;346;p12"/>
          <p:cNvSpPr txBox="1">
            <a:spLocks/>
          </p:cNvSpPr>
          <p:nvPr/>
        </p:nvSpPr>
        <p:spPr>
          <a:xfrm>
            <a:off x="8676456" y="4731990"/>
            <a:ext cx="288000" cy="28800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600" b="1" i="0" u="none" strike="noStrike" kern="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uli" charset="0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Muli" charset="0"/>
              <a:sym typeface="Arial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051720" y="4515966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 smtClean="0">
                <a:solidFill>
                  <a:schemeClr val="bg1"/>
                </a:solidFill>
                <a:latin typeface="Muli" charset="0"/>
              </a:rPr>
              <a:t>Figura 5</a:t>
            </a:r>
            <a:endParaRPr lang="es-ES" sz="1200" i="1" dirty="0">
              <a:solidFill>
                <a:schemeClr val="bg1"/>
              </a:solidFill>
              <a:latin typeface="Muli" charset="0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87624" y="4527773"/>
            <a:ext cx="64807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389</Words>
  <Application>Microsoft Office PowerPoint</Application>
  <PresentationFormat>Presentación en pantalla (16:9)</PresentationFormat>
  <Paragraphs>191</Paragraphs>
  <Slides>20</Slides>
  <Notes>20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Nixie One</vt:lpstr>
      <vt:lpstr>Muli</vt:lpstr>
      <vt:lpstr>Wingdings</vt:lpstr>
      <vt:lpstr>Courier New</vt:lpstr>
      <vt:lpstr>Helvetica Neue</vt:lpstr>
      <vt:lpstr>Imogen template</vt:lpstr>
      <vt:lpstr>Visio</vt:lpstr>
      <vt:lpstr>Proyecto ICT</vt:lpstr>
      <vt:lpstr>Índice:</vt:lpstr>
      <vt:lpstr>Definición del proyecto</vt:lpstr>
      <vt:lpstr>Diapositiva 3</vt:lpstr>
      <vt:lpstr>Diapositiva 4</vt:lpstr>
      <vt:lpstr>Elementos de la ICT y Planos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Presupuesto:</vt:lpstr>
      <vt:lpstr>Diapositiva 18</vt:lpstr>
      <vt:lpstr>Índice de Figuras: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ICT</dc:title>
  <dc:creator>Ignacio</dc:creator>
  <cp:lastModifiedBy>USUARIO</cp:lastModifiedBy>
  <cp:revision>17</cp:revision>
  <dcterms:modified xsi:type="dcterms:W3CDTF">2019-02-08T16:24:01Z</dcterms:modified>
</cp:coreProperties>
</file>