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shack.com/index-foreign-key-columns-sql-serve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support/knowledgecenter/es/SSLKT6_7.6.0/com.ibm.mt.doc/gp_intfrmwk/r_if_xml_obj_schema.htm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3622d89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3622d89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3622d89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3622d89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53622d89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3622d89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3622d89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3622d89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3622d89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3622d89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3622d89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3622d89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3622d898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3622d898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3622d89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3622d89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3622d89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3622d89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53622d89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53622d89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53622d89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3622d89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5305f6d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5305f6d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5305f6d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5305f6d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305f6d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305f6d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46310c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46310c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46310ce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46310ce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46310ce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46310ce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las claves ajenas no </a:t>
            </a:r>
            <a:r>
              <a:rPr lang="es"/>
              <a:t>están</a:t>
            </a:r>
            <a:r>
              <a:rPr lang="es"/>
              <a:t> indexadas la eficiencia es mucho menor, por ejemplo al hacer un delete cascade tendría que recorrer TODA la tabla</a:t>
            </a:r>
            <a:endParaRPr/>
          </a:p>
          <a:p>
            <a:pPr indent="0" lvl="0" marL="0" rtl="0" algn="l">
              <a:spcBef>
                <a:spcPts val="0"/>
              </a:spcBef>
              <a:spcAft>
                <a:spcPts val="0"/>
              </a:spcAft>
              <a:buNone/>
            </a:pPr>
            <a:r>
              <a:rPr lang="es" u="sng">
                <a:solidFill>
                  <a:schemeClr val="accent5"/>
                </a:solidFill>
                <a:hlinkClick r:id="rId2"/>
              </a:rPr>
              <a:t>https://www.sqlshack.com/index-foreign-key-columns-sql-server/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46310ce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46310ce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https://www.ibm.com/support/knowledgecenter/es/SSLKT6_7.6.0/com.ibm.mt.doc/gp_intfrmwk/r_if_xml_obj_schema.html</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46310ceb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46310ceb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46310ce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46310ce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46310ce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6310ce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3622d89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3622d89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46310ce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46310ce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46310ceb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46310ceb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46310ceb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46310ceb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3622d89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3622d89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3622d89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3622d89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53622d89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53622d89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3622d89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3622d89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757bd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757bda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757bda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757bda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Concurrencia de Datos y Consistencia</a:t>
            </a:r>
            <a:endParaRPr/>
          </a:p>
        </p:txBody>
      </p:sp>
      <p:sp>
        <p:nvSpPr>
          <p:cNvPr id="65" name="Google Shape;65;p13"/>
          <p:cNvSpPr txBox="1"/>
          <p:nvPr>
            <p:ph idx="1" type="subTitle"/>
          </p:nvPr>
        </p:nvSpPr>
        <p:spPr>
          <a:xfrm>
            <a:off x="729625" y="3172900"/>
            <a:ext cx="7688100" cy="131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F3F3F3"/>
                </a:solidFill>
              </a:rPr>
              <a:t>Administración de Bases de Datos</a:t>
            </a:r>
            <a:endParaRPr>
              <a:solidFill>
                <a:srgbClr val="F3F3F3"/>
              </a:solidFill>
            </a:endParaRPr>
          </a:p>
          <a:p>
            <a:pPr indent="0" lvl="0" marL="0" rtl="0" algn="r">
              <a:spcBef>
                <a:spcPts val="0"/>
              </a:spcBef>
              <a:spcAft>
                <a:spcPts val="0"/>
              </a:spcAft>
              <a:buNone/>
            </a:pPr>
            <a:r>
              <a:t/>
            </a:r>
            <a:endParaRPr>
              <a:solidFill>
                <a:srgbClr val="F3F3F3"/>
              </a:solidFill>
            </a:endParaRPr>
          </a:p>
          <a:p>
            <a:pPr indent="0" lvl="0" marL="0" rtl="0" algn="r">
              <a:spcBef>
                <a:spcPts val="0"/>
              </a:spcBef>
              <a:spcAft>
                <a:spcPts val="0"/>
              </a:spcAft>
              <a:buNone/>
            </a:pPr>
            <a:r>
              <a:t/>
            </a:r>
            <a:endParaRPr>
              <a:solidFill>
                <a:srgbClr val="F3F3F3"/>
              </a:solidFill>
            </a:endParaRPr>
          </a:p>
          <a:p>
            <a:pPr indent="0" lvl="0" marL="0" rtl="0" algn="r">
              <a:spcBef>
                <a:spcPts val="0"/>
              </a:spcBef>
              <a:spcAft>
                <a:spcPts val="0"/>
              </a:spcAft>
              <a:buNone/>
            </a:pPr>
            <a:r>
              <a:rPr lang="es">
                <a:solidFill>
                  <a:srgbClr val="F3F3F3"/>
                </a:solidFill>
              </a:rPr>
              <a:t>Pablo Cordón Hidalgo</a:t>
            </a:r>
            <a:endParaRPr>
              <a:solidFill>
                <a:srgbClr val="F3F3F3"/>
              </a:solidFill>
            </a:endParaRPr>
          </a:p>
          <a:p>
            <a:pPr indent="0" lvl="0" marL="0" rtl="0" algn="r">
              <a:spcBef>
                <a:spcPts val="0"/>
              </a:spcBef>
              <a:spcAft>
                <a:spcPts val="0"/>
              </a:spcAft>
              <a:buNone/>
            </a:pPr>
            <a:r>
              <a:rPr lang="es">
                <a:solidFill>
                  <a:srgbClr val="F3F3F3"/>
                </a:solidFill>
              </a:rPr>
              <a:t>Javier Fernandez Olivos</a:t>
            </a:r>
            <a:endParaRPr>
              <a:solidFill>
                <a:srgbClr val="F3F3F3"/>
              </a:solidFill>
            </a:endParaRPr>
          </a:p>
        </p:txBody>
      </p:sp>
      <p:pic>
        <p:nvPicPr>
          <p:cNvPr id="66" name="Google Shape;66;p13"/>
          <p:cNvPicPr preferRelativeResize="0"/>
          <p:nvPr/>
        </p:nvPicPr>
        <p:blipFill>
          <a:blip r:embed="rId3">
            <a:alphaModFix/>
          </a:blip>
          <a:stretch>
            <a:fillRect/>
          </a:stretch>
        </p:blipFill>
        <p:spPr>
          <a:xfrm rot="-929606">
            <a:off x="246400" y="2619249"/>
            <a:ext cx="4867276" cy="942975"/>
          </a:xfrm>
          <a:prstGeom prst="rect">
            <a:avLst/>
          </a:prstGeom>
          <a:noFill/>
          <a:ln>
            <a:noFill/>
          </a:ln>
        </p:spPr>
      </p:pic>
      <p:pic>
        <p:nvPicPr>
          <p:cNvPr id="67" name="Google Shape;67;p13"/>
          <p:cNvPicPr preferRelativeResize="0"/>
          <p:nvPr/>
        </p:nvPicPr>
        <p:blipFill>
          <a:blip r:embed="rId4">
            <a:alphaModFix/>
          </a:blip>
          <a:stretch>
            <a:fillRect/>
          </a:stretch>
        </p:blipFill>
        <p:spPr>
          <a:xfrm>
            <a:off x="7677150" y="0"/>
            <a:ext cx="1466850" cy="146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2.Visión general de los niveles de aislamiento de transacción de Oracle</a:t>
            </a:r>
            <a:endParaRPr/>
          </a:p>
        </p:txBody>
      </p:sp>
      <p:sp>
        <p:nvSpPr>
          <p:cNvPr id="145" name="Google Shape;145;p22"/>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 sz="1500"/>
              <a:t>Oracle Database proporciona los siguientes niveles de aislamiento de transacción:</a:t>
            </a:r>
            <a:endParaRPr sz="1500"/>
          </a:p>
          <a:p>
            <a:pPr indent="-311150" lvl="1" marL="914400" rtl="0" algn="l">
              <a:spcBef>
                <a:spcPts val="0"/>
              </a:spcBef>
              <a:spcAft>
                <a:spcPts val="0"/>
              </a:spcAft>
              <a:buSzPts val="1300"/>
              <a:buChar char="○"/>
            </a:pPr>
            <a:r>
              <a:rPr lang="es" sz="1300"/>
              <a:t>Nivel de aislamiento de </a:t>
            </a:r>
            <a:r>
              <a:rPr b="1" lang="es" sz="1300"/>
              <a:t>lectura confirmada</a:t>
            </a:r>
            <a:endParaRPr b="1" sz="1300"/>
          </a:p>
          <a:p>
            <a:pPr indent="-311150" lvl="1" marL="914400" rtl="0" algn="l">
              <a:spcBef>
                <a:spcPts val="0"/>
              </a:spcBef>
              <a:spcAft>
                <a:spcPts val="0"/>
              </a:spcAft>
              <a:buSzPts val="1300"/>
              <a:buChar char="○"/>
            </a:pPr>
            <a:r>
              <a:rPr lang="es" sz="1300"/>
              <a:t>Nivel de aislamiento </a:t>
            </a:r>
            <a:r>
              <a:rPr b="1" lang="es" sz="1300"/>
              <a:t>serializable</a:t>
            </a:r>
            <a:endParaRPr b="1" sz="1300"/>
          </a:p>
          <a:p>
            <a:pPr indent="-311150" lvl="1" marL="914400" rtl="0" algn="l">
              <a:spcBef>
                <a:spcPts val="0"/>
              </a:spcBef>
              <a:spcAft>
                <a:spcPts val="0"/>
              </a:spcAft>
              <a:buSzPts val="1300"/>
              <a:buChar char="○"/>
            </a:pPr>
            <a:r>
              <a:rPr lang="es" sz="1300"/>
              <a:t>Nivel de aislamiento de </a:t>
            </a:r>
            <a:r>
              <a:rPr b="1" lang="es" sz="1300"/>
              <a:t>solo lectura</a:t>
            </a:r>
            <a:endParaRPr b="1" sz="1300"/>
          </a:p>
          <a:p>
            <a:pPr indent="-323850" lvl="0" marL="457200" rtl="0" algn="l">
              <a:spcBef>
                <a:spcPts val="0"/>
              </a:spcBef>
              <a:spcAft>
                <a:spcPts val="0"/>
              </a:spcAft>
              <a:buSzPts val="1500"/>
              <a:buChar char="●"/>
            </a:pPr>
            <a:r>
              <a:rPr lang="es" sz="1500"/>
              <a:t>Estos niveles de aislamiento se definen en términos de fenómenos que deben evitarse:</a:t>
            </a:r>
            <a:endParaRPr sz="1500"/>
          </a:p>
          <a:p>
            <a:pPr indent="-311150" lvl="1" marL="914400" rtl="0" algn="l">
              <a:spcBef>
                <a:spcPts val="0"/>
              </a:spcBef>
              <a:spcAft>
                <a:spcPts val="0"/>
              </a:spcAft>
              <a:buSzPts val="1300"/>
              <a:buChar char="○"/>
            </a:pPr>
            <a:r>
              <a:rPr b="1" lang="es" sz="1300"/>
              <a:t>Lecturas sucias</a:t>
            </a:r>
            <a:r>
              <a:rPr lang="es" sz="1300"/>
              <a:t>: Una transacción lee datos que han sido actualizados por otra transacción que no ha sido confirmada todavía</a:t>
            </a:r>
            <a:endParaRPr sz="1300"/>
          </a:p>
          <a:p>
            <a:pPr indent="-311150" lvl="1" marL="914400" rtl="0" algn="l">
              <a:spcBef>
                <a:spcPts val="0"/>
              </a:spcBef>
              <a:spcAft>
                <a:spcPts val="0"/>
              </a:spcAft>
              <a:buSzPts val="1300"/>
              <a:buChar char="○"/>
            </a:pPr>
            <a:r>
              <a:rPr b="1" lang="es" sz="1300"/>
              <a:t>Lecturas no repetibles:</a:t>
            </a:r>
            <a:r>
              <a:rPr lang="es" sz="1300"/>
              <a:t> Una transacción vuelve a consultar un dato que ha consultado antes y observa que ha cambiado</a:t>
            </a:r>
            <a:endParaRPr sz="1300"/>
          </a:p>
          <a:p>
            <a:pPr indent="-311150" lvl="1" marL="914400" rtl="0" algn="l">
              <a:spcBef>
                <a:spcPts val="0"/>
              </a:spcBef>
              <a:spcAft>
                <a:spcPts val="0"/>
              </a:spcAft>
              <a:buSzPts val="1300"/>
              <a:buChar char="○"/>
            </a:pPr>
            <a:r>
              <a:rPr b="1" lang="es" sz="1300"/>
              <a:t>Lecturas fantasmas</a:t>
            </a:r>
            <a:r>
              <a:rPr lang="es" sz="1300"/>
              <a:t>: Una transacción vuelve a realizar una consulta realizada anteriormente y descubre que ha aumentado o disminuido el </a:t>
            </a:r>
            <a:r>
              <a:rPr lang="es" sz="1300"/>
              <a:t>número</a:t>
            </a:r>
            <a:r>
              <a:rPr lang="es" sz="1300"/>
              <a:t> de datos devueltos</a:t>
            </a:r>
            <a:endParaRPr sz="13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6" name="Google Shape;146;p22"/>
          <p:cNvSpPr txBox="1"/>
          <p:nvPr>
            <p:ph idx="2" type="body"/>
          </p:nvPr>
        </p:nvSpPr>
        <p:spPr>
          <a:xfrm>
            <a:off x="6390225"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2.1 Visión general de los niveles de aislamiento de transacción de Oracle: </a:t>
            </a:r>
            <a:r>
              <a:rPr b="1" lang="es"/>
              <a:t>Fenómenos</a:t>
            </a:r>
            <a:endParaRPr b="1"/>
          </a:p>
        </p:txBody>
      </p:sp>
      <p:sp>
        <p:nvSpPr>
          <p:cNvPr id="153" name="Google Shape;153;p23"/>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Lectura sucia:</a:t>
            </a:r>
            <a:r>
              <a:rPr lang="es"/>
              <a:t> Alguna transacción lee datos y posteriormente se produce un fallo</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b="1" lang="es"/>
              <a:t>T1</a:t>
            </a:r>
            <a:r>
              <a:rPr lang="es"/>
              <a:t> falla, por lo que X vuelve a su valor inicial.</a:t>
            </a:r>
            <a:endParaRPr/>
          </a:p>
          <a:p>
            <a:pPr indent="0" lvl="0" marL="457200" rtl="0" algn="l">
              <a:spcBef>
                <a:spcPts val="1600"/>
              </a:spcBef>
              <a:spcAft>
                <a:spcPts val="0"/>
              </a:spcAft>
              <a:buNone/>
            </a:pPr>
            <a:r>
              <a:rPr b="1" lang="es"/>
              <a:t>T2 </a:t>
            </a:r>
            <a:r>
              <a:rPr lang="es"/>
              <a:t>ha leído datos incorrectos.</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4" name="Google Shape;154;p23"/>
          <p:cNvSpPr txBox="1"/>
          <p:nvPr>
            <p:ph idx="2" type="body"/>
          </p:nvPr>
        </p:nvSpPr>
        <p:spPr>
          <a:xfrm>
            <a:off x="6390225"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56" name="Google Shape;156;p23"/>
          <p:cNvPicPr preferRelativeResize="0"/>
          <p:nvPr/>
        </p:nvPicPr>
        <p:blipFill>
          <a:blip r:embed="rId3">
            <a:alphaModFix/>
          </a:blip>
          <a:stretch>
            <a:fillRect/>
          </a:stretch>
        </p:blipFill>
        <p:spPr>
          <a:xfrm>
            <a:off x="757238" y="2057400"/>
            <a:ext cx="7629525"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2.1 Visión general de los niveles de aislamiento de transacción de Oracle: </a:t>
            </a:r>
            <a:r>
              <a:rPr b="1" lang="es"/>
              <a:t>Fenómenos</a:t>
            </a:r>
            <a:endParaRPr/>
          </a:p>
        </p:txBody>
      </p:sp>
      <p:sp>
        <p:nvSpPr>
          <p:cNvPr id="162" name="Google Shape;162;p24"/>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Lectura no repetible: </a:t>
            </a:r>
            <a:r>
              <a:rPr lang="es"/>
              <a:t>Una transacción lee dos veces el mismo dato y obtiene diferentes valores en la lectura</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3" name="Google Shape;163;p24"/>
          <p:cNvSpPr txBox="1"/>
          <p:nvPr>
            <p:ph idx="2" type="body"/>
          </p:nvPr>
        </p:nvSpPr>
        <p:spPr>
          <a:xfrm>
            <a:off x="6390225"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65" name="Google Shape;165;p24"/>
          <p:cNvPicPr preferRelativeResize="0"/>
          <p:nvPr/>
        </p:nvPicPr>
        <p:blipFill>
          <a:blip r:embed="rId3">
            <a:alphaModFix/>
          </a:blip>
          <a:stretch>
            <a:fillRect/>
          </a:stretch>
        </p:blipFill>
        <p:spPr>
          <a:xfrm>
            <a:off x="818088" y="2372275"/>
            <a:ext cx="5572125"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2.1 Visión general de los niveles de aislamiento de transacción de Oracle: </a:t>
            </a:r>
            <a:r>
              <a:rPr b="1" lang="es"/>
              <a:t>Fenómenos</a:t>
            </a:r>
            <a:endParaRPr/>
          </a:p>
        </p:txBody>
      </p:sp>
      <p:sp>
        <p:nvSpPr>
          <p:cNvPr id="171" name="Google Shape;171;p25"/>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Lectura Fantasma: </a:t>
            </a:r>
            <a:r>
              <a:rPr lang="es"/>
              <a:t>Una transacción vuelve a realizar una consulta realizada anteriormente y descubre que ha aumentado o disminuido el número de datos devueltos</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2" name="Google Shape;172;p25"/>
          <p:cNvSpPr txBox="1"/>
          <p:nvPr>
            <p:ph idx="2" type="body"/>
          </p:nvPr>
        </p:nvSpPr>
        <p:spPr>
          <a:xfrm>
            <a:off x="6390225"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3" name="Google Shape;17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74" name="Google Shape;174;p25"/>
          <p:cNvPicPr preferRelativeResize="0"/>
          <p:nvPr/>
        </p:nvPicPr>
        <p:blipFill rotWithShape="1">
          <a:blip r:embed="rId3">
            <a:alphaModFix/>
          </a:blip>
          <a:srcRect b="35313" l="7799" r="23660" t="24739"/>
          <a:stretch/>
        </p:blipFill>
        <p:spPr>
          <a:xfrm>
            <a:off x="1760900" y="2259350"/>
            <a:ext cx="5622199" cy="2457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2.1 Visión general de los niveles de aislamiento de transacción de Oracle: </a:t>
            </a:r>
            <a:r>
              <a:rPr b="1" lang="es"/>
              <a:t>Permisividad</a:t>
            </a:r>
            <a:endParaRPr/>
          </a:p>
        </p:txBody>
      </p:sp>
      <p:sp>
        <p:nvSpPr>
          <p:cNvPr id="180" name="Google Shape;180;p26"/>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A pesar de la problemática que generan los distintos problemas de concurrencia, hay situaciones en las que es conveniente limitar el nivel de aislamiento de las transacciones para mejorar la concurrencia. Es por ello que cada nivel de aislamiento es más o menos permisivo con estos:</a:t>
            </a:r>
            <a:endParaRPr sz="1600"/>
          </a:p>
          <a:p>
            <a:pPr indent="-317500" lvl="1" marL="914400" rtl="0" algn="l">
              <a:spcBef>
                <a:spcPts val="0"/>
              </a:spcBef>
              <a:spcAft>
                <a:spcPts val="0"/>
              </a:spcAft>
              <a:buSzPts val="1400"/>
              <a:buChar char="○"/>
            </a:pPr>
            <a:r>
              <a:rPr b="1" lang="es" sz="1400"/>
              <a:t>Serializable(por defecto) </a:t>
            </a:r>
            <a:r>
              <a:rPr lang="es" sz="1400"/>
              <a:t>: Oracle Database permite que una transacción serializable modifique una fila </a:t>
            </a:r>
            <a:r>
              <a:rPr lang="es" sz="1400"/>
              <a:t>sólo</a:t>
            </a:r>
            <a:r>
              <a:rPr lang="es" sz="1400"/>
              <a:t> si los cambios en la fila hechos por otras transacciones ya se confirmaron cuando esta comenzó</a:t>
            </a:r>
            <a:endParaRPr sz="1400"/>
          </a:p>
          <a:p>
            <a:pPr indent="-317500" lvl="1" marL="914400" rtl="0" algn="l">
              <a:spcBef>
                <a:spcPts val="0"/>
              </a:spcBef>
              <a:spcAft>
                <a:spcPts val="0"/>
              </a:spcAft>
              <a:buSzPts val="1400"/>
              <a:buChar char="○"/>
            </a:pPr>
            <a:r>
              <a:rPr b="1" lang="es" sz="1400"/>
              <a:t>Solo lectura: </a:t>
            </a:r>
            <a:r>
              <a:rPr lang="es" sz="1400"/>
              <a:t>Las transacciones no permiten que los datos se modifiquen en la transacción a menos que el usuario sea SYS. Evita el problema de lectura no repetible</a:t>
            </a:r>
            <a:endParaRPr sz="1400"/>
          </a:p>
          <a:p>
            <a:pPr indent="-317500" lvl="1" marL="914400" rtl="0" algn="l">
              <a:spcBef>
                <a:spcPts val="0"/>
              </a:spcBef>
              <a:spcAft>
                <a:spcPts val="0"/>
              </a:spcAft>
              <a:buSzPts val="1400"/>
              <a:buChar char="○"/>
            </a:pPr>
            <a:r>
              <a:rPr b="1" lang="es" sz="1400"/>
              <a:t>Lectura Confirmada: </a:t>
            </a:r>
            <a:r>
              <a:rPr lang="es" sz="1400"/>
              <a:t>Este nivel evita la lectura sucia, ya que la transacción </a:t>
            </a:r>
            <a:r>
              <a:rPr lang="es" sz="1400"/>
              <a:t>sólo</a:t>
            </a:r>
            <a:r>
              <a:rPr lang="es" sz="1400"/>
              <a:t> podrá leer datos confirmados por commit</a:t>
            </a:r>
            <a:endParaRPr sz="14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b="1"/>
          </a:p>
          <a:p>
            <a:pPr indent="0" lvl="0" marL="914400" rtl="0" algn="l">
              <a:spcBef>
                <a:spcPts val="1600"/>
              </a:spcBef>
              <a:spcAft>
                <a:spcPts val="0"/>
              </a:spcAft>
              <a:buNone/>
            </a:pPr>
            <a:r>
              <a:t/>
            </a:r>
            <a:endParaRPr b="1"/>
          </a:p>
          <a:p>
            <a:pPr indent="0" lvl="0" marL="9144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1" name="Google Shape;181;p26"/>
          <p:cNvSpPr txBox="1"/>
          <p:nvPr>
            <p:ph idx="2" type="body"/>
          </p:nvPr>
        </p:nvSpPr>
        <p:spPr>
          <a:xfrm>
            <a:off x="6390225"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15175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 Descripción general del Mecanismo de bloqueos e interbloqueos</a:t>
            </a:r>
            <a:endParaRPr sz="2700"/>
          </a:p>
        </p:txBody>
      </p:sp>
      <p:sp>
        <p:nvSpPr>
          <p:cNvPr id="188" name="Google Shape;188;p27"/>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s" sz="1700"/>
              <a:t>Mecanismo de bloqueo en Oracle</a:t>
            </a:r>
            <a:endParaRPr b="1" sz="1700"/>
          </a:p>
          <a:p>
            <a:pPr indent="0" lvl="0" marL="0" rtl="0" algn="l">
              <a:spcBef>
                <a:spcPts val="1600"/>
              </a:spcBef>
              <a:spcAft>
                <a:spcPts val="0"/>
              </a:spcAft>
              <a:buNone/>
            </a:pPr>
            <a:r>
              <a:rPr lang="es" sz="1400"/>
              <a:t>En general, la base de datos utiliza dos tipos de bloqueos: </a:t>
            </a:r>
            <a:r>
              <a:rPr b="1" lang="es" sz="1400"/>
              <a:t>bloqueos exclusivos</a:t>
            </a:r>
            <a:r>
              <a:rPr lang="es" sz="1400"/>
              <a:t> y</a:t>
            </a:r>
            <a:r>
              <a:rPr b="1" lang="es" sz="1400"/>
              <a:t> bloqueos compartidos</a:t>
            </a:r>
            <a:endParaRPr b="1" sz="1400"/>
          </a:p>
          <a:p>
            <a:pPr indent="0" lvl="0" marL="0" rtl="0" algn="l">
              <a:spcBef>
                <a:spcPts val="1600"/>
              </a:spcBef>
              <a:spcAft>
                <a:spcPts val="0"/>
              </a:spcAft>
              <a:buNone/>
            </a:pPr>
            <a:r>
              <a:rPr lang="es" sz="1400"/>
              <a:t>Las siguientes reglas resumen el comportamiento de bloqueo de Oracle Database para lecturas y escrituras</a:t>
            </a:r>
            <a:endParaRPr sz="1400"/>
          </a:p>
          <a:p>
            <a:pPr indent="-317500" lvl="0" marL="457200" rtl="0" algn="l">
              <a:spcBef>
                <a:spcPts val="1600"/>
              </a:spcBef>
              <a:spcAft>
                <a:spcPts val="0"/>
              </a:spcAft>
              <a:buSzPts val="1400"/>
              <a:buChar char="❖"/>
            </a:pPr>
            <a:r>
              <a:rPr lang="es" sz="1400"/>
              <a:t>Una fila se bloquea solo cuando la modifica una escritura.</a:t>
            </a:r>
            <a:endParaRPr sz="1400"/>
          </a:p>
          <a:p>
            <a:pPr indent="-317500" lvl="0" marL="457200" rtl="0" algn="l">
              <a:spcBef>
                <a:spcPts val="0"/>
              </a:spcBef>
              <a:spcAft>
                <a:spcPts val="0"/>
              </a:spcAft>
              <a:buSzPts val="1400"/>
              <a:buChar char="❖"/>
            </a:pPr>
            <a:r>
              <a:rPr lang="es" sz="1400"/>
              <a:t>Una escritura de una fila bloquea a una escritura concurrente de la misma fila.</a:t>
            </a:r>
            <a:endParaRPr sz="1400"/>
          </a:p>
          <a:p>
            <a:pPr indent="-317500" lvl="0" marL="457200" rtl="0" algn="l">
              <a:spcBef>
                <a:spcPts val="0"/>
              </a:spcBef>
              <a:spcAft>
                <a:spcPts val="0"/>
              </a:spcAft>
              <a:buSzPts val="1400"/>
              <a:buChar char="❖"/>
            </a:pPr>
            <a:r>
              <a:rPr lang="es" sz="1400"/>
              <a:t>Una lectura nunca bloquea a una escritura.</a:t>
            </a:r>
            <a:endParaRPr sz="1400"/>
          </a:p>
          <a:p>
            <a:pPr indent="-317500" lvl="0" marL="457200" rtl="0" algn="l">
              <a:spcBef>
                <a:spcPts val="0"/>
              </a:spcBef>
              <a:spcAft>
                <a:spcPts val="0"/>
              </a:spcAft>
              <a:buSzPts val="1400"/>
              <a:buChar char="❖"/>
            </a:pPr>
            <a:r>
              <a:rPr lang="es" sz="1400"/>
              <a:t>Una escritura nunca bloquea a una lectura</a:t>
            </a:r>
            <a:endParaRPr sz="1400"/>
          </a:p>
          <a:p>
            <a:pPr indent="0" lvl="0" marL="457200" rtl="0" algn="l">
              <a:spcBef>
                <a:spcPts val="1600"/>
              </a:spcBef>
              <a:spcAft>
                <a:spcPts val="1600"/>
              </a:spcAft>
              <a:buNone/>
            </a:pPr>
            <a:r>
              <a:t/>
            </a:r>
            <a:endParaRPr/>
          </a:p>
        </p:txBody>
      </p:sp>
      <p:sp>
        <p:nvSpPr>
          <p:cNvPr id="189" name="Google Shape;189;p27"/>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14755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3.1 Descripción general del Mecanismo de bloqueos e interbloqueos: </a:t>
            </a:r>
            <a:r>
              <a:rPr b="1" lang="es" sz="2700"/>
              <a:t>Modos de Bloqueo</a:t>
            </a:r>
            <a:endParaRPr b="1" sz="2700"/>
          </a:p>
          <a:p>
            <a:pPr indent="0" lvl="0" marL="0" rtl="0" algn="l">
              <a:spcBef>
                <a:spcPts val="0"/>
              </a:spcBef>
              <a:spcAft>
                <a:spcPts val="0"/>
              </a:spcAft>
              <a:buNone/>
            </a:pPr>
            <a:r>
              <a:t/>
            </a:r>
            <a:endParaRPr sz="2700"/>
          </a:p>
        </p:txBody>
      </p:sp>
      <p:sp>
        <p:nvSpPr>
          <p:cNvPr id="196" name="Google Shape;196;p28"/>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las bases de datos multiusuario Oracle Database utiliza dos modos de bloqueo:</a:t>
            </a:r>
            <a:endParaRPr/>
          </a:p>
          <a:p>
            <a:pPr indent="-311150" lvl="0" marL="457200" rtl="0" algn="l">
              <a:spcBef>
                <a:spcPts val="1600"/>
              </a:spcBef>
              <a:spcAft>
                <a:spcPts val="0"/>
              </a:spcAft>
              <a:buSzPts val="1300"/>
              <a:buChar char="❖"/>
            </a:pPr>
            <a:r>
              <a:rPr b="1" lang="es"/>
              <a:t>Modo de Bloqueo Exclusivo: </a:t>
            </a:r>
            <a:r>
              <a:rPr lang="es"/>
              <a:t>Este modo evita que el recurso asociado sea compartido. S</a:t>
            </a:r>
            <a:r>
              <a:rPr lang="es"/>
              <a:t>e usa cuando una transacción quiere escribir y durante el proceso ninguna otra transacción puede acceder a ese elemento.</a:t>
            </a:r>
            <a:endParaRPr/>
          </a:p>
          <a:p>
            <a:pPr indent="-311150" lvl="0" marL="457200" rtl="0" algn="l">
              <a:spcBef>
                <a:spcPts val="0"/>
              </a:spcBef>
              <a:spcAft>
                <a:spcPts val="0"/>
              </a:spcAft>
              <a:buSzPts val="1300"/>
              <a:buChar char="❖"/>
            </a:pPr>
            <a:r>
              <a:rPr b="1" lang="es"/>
              <a:t>Modo de Bloqueo Compartido: </a:t>
            </a:r>
            <a:r>
              <a:rPr lang="es"/>
              <a:t>Este modo permite compartir el recurso asociado, dependiendo de las operaciones involucradas. Varios usuarios que leen un mismo dato usan un bloqueo compartido para evitar el acceso de un usuario que necesita escribir, es decir, necesita un bloqueo exclusivo.</a:t>
            </a:r>
            <a:endParaRPr/>
          </a:p>
          <a:p>
            <a:pPr indent="0" lvl="0" marL="0" rtl="0" algn="l">
              <a:spcBef>
                <a:spcPts val="1600"/>
              </a:spcBef>
              <a:spcAft>
                <a:spcPts val="1600"/>
              </a:spcAft>
              <a:buNone/>
            </a:pPr>
            <a:r>
              <a:t/>
            </a:r>
            <a:endParaRPr/>
          </a:p>
        </p:txBody>
      </p:sp>
      <p:sp>
        <p:nvSpPr>
          <p:cNvPr id="197" name="Google Shape;197;p28"/>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9" name="Google Shape;199;p28"/>
          <p:cNvPicPr preferRelativeResize="0"/>
          <p:nvPr/>
        </p:nvPicPr>
        <p:blipFill>
          <a:blip r:embed="rId3">
            <a:alphaModFix/>
          </a:blip>
          <a:stretch>
            <a:fillRect/>
          </a:stretch>
        </p:blipFill>
        <p:spPr>
          <a:xfrm>
            <a:off x="3605148" y="3482800"/>
            <a:ext cx="1573999" cy="157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7290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3.2 Descripción general del Mecanismo de bloqueos e interbloqueos: </a:t>
            </a:r>
            <a:r>
              <a:rPr b="1" lang="es" sz="2700"/>
              <a:t>Duración del bloqueo</a:t>
            </a:r>
            <a:endParaRPr b="1" sz="2700"/>
          </a:p>
          <a:p>
            <a:pPr indent="0" lvl="0" marL="0" rtl="0" algn="l">
              <a:spcBef>
                <a:spcPts val="0"/>
              </a:spcBef>
              <a:spcAft>
                <a:spcPts val="0"/>
              </a:spcAft>
              <a:buNone/>
            </a:pPr>
            <a:r>
              <a:t/>
            </a:r>
            <a:endParaRPr sz="2700"/>
          </a:p>
        </p:txBody>
      </p:sp>
      <p:sp>
        <p:nvSpPr>
          <p:cNvPr id="205" name="Google Shape;205;p29"/>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Oracle Database libera automáticamente un bloqueo cuando ocurre algún evento que hace que la transacción no necesite más el recurso. Normalmente esto ocurre cuando la transacción termina correctamente o hace “Roll Back” debido a un fallo.</a:t>
            </a:r>
            <a:endParaRPr/>
          </a:p>
          <a:p>
            <a:pPr indent="0" lvl="0" marL="0" rtl="0" algn="l">
              <a:spcBef>
                <a:spcPts val="1600"/>
              </a:spcBef>
              <a:spcAft>
                <a:spcPts val="1600"/>
              </a:spcAft>
              <a:buNone/>
            </a:pPr>
            <a:r>
              <a:t/>
            </a:r>
            <a:endParaRPr/>
          </a:p>
        </p:txBody>
      </p:sp>
      <p:sp>
        <p:nvSpPr>
          <p:cNvPr id="206" name="Google Shape;206;p29"/>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7" name="Google Shape;20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08" name="Google Shape;208;p29"/>
          <p:cNvPicPr preferRelativeResize="0"/>
          <p:nvPr/>
        </p:nvPicPr>
        <p:blipFill>
          <a:blip r:embed="rId3">
            <a:alphaModFix/>
          </a:blip>
          <a:stretch>
            <a:fillRect/>
          </a:stretch>
        </p:blipFill>
        <p:spPr>
          <a:xfrm>
            <a:off x="2286000" y="2605597"/>
            <a:ext cx="4572001" cy="205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7290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3.3 Descripción general del Mecanismo de bloqueos e interbloqueos: </a:t>
            </a:r>
            <a:r>
              <a:rPr b="1" lang="es" sz="2700"/>
              <a:t>Interbloqueos</a:t>
            </a:r>
            <a:endParaRPr b="1" sz="2700"/>
          </a:p>
        </p:txBody>
      </p:sp>
      <p:sp>
        <p:nvSpPr>
          <p:cNvPr id="214" name="Google Shape;214;p30"/>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interbloqueo o deadlock es una situación en la que dos o más usuarios esperan datos bloqueados tanto por uno como por otro, y evitan que algunas transacciones continúen funcionando</a:t>
            </a:r>
            <a:endParaRPr/>
          </a:p>
          <a:p>
            <a:pPr indent="0" lvl="0" marL="0" rtl="0" algn="l">
              <a:spcBef>
                <a:spcPts val="1600"/>
              </a:spcBef>
              <a:spcAft>
                <a:spcPts val="0"/>
              </a:spcAft>
              <a:buNone/>
            </a:pPr>
            <a:r>
              <a:rPr lang="es"/>
              <a:t>Oracle Database automáticamente detecta los interbloqueos y los resuelve haciendo “rollback” a una de las transacciones involucradas en este.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5" name="Google Shape;215;p30"/>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6" name="Google Shape;21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17" name="Google Shape;217;p30"/>
          <p:cNvPicPr preferRelativeResize="0"/>
          <p:nvPr/>
        </p:nvPicPr>
        <p:blipFill>
          <a:blip r:embed="rId3">
            <a:alphaModFix/>
          </a:blip>
          <a:stretch>
            <a:fillRect/>
          </a:stretch>
        </p:blipFill>
        <p:spPr>
          <a:xfrm>
            <a:off x="4055750" y="2701025"/>
            <a:ext cx="3884855" cy="222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7290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3.4 Descripción general del Mecanismo de bloqueos e interbloqueos: </a:t>
            </a:r>
            <a:r>
              <a:rPr b="1" lang="es" sz="2700"/>
              <a:t>Bloqueos automáticos</a:t>
            </a:r>
            <a:endParaRPr b="1" sz="2700"/>
          </a:p>
        </p:txBody>
      </p:sp>
      <p:sp>
        <p:nvSpPr>
          <p:cNvPr id="223" name="Google Shape;223;p31"/>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Oracle Database automáticamente bloquea un recurso a favor de una transacción para prevenir que otras transacciones realicen una operación que requiera acceso exclusivo a este.</a:t>
            </a:r>
            <a:endParaRPr sz="1500"/>
          </a:p>
          <a:p>
            <a:pPr indent="-323850" lvl="0" marL="457200" rtl="0" algn="l">
              <a:spcBef>
                <a:spcPts val="1600"/>
              </a:spcBef>
              <a:spcAft>
                <a:spcPts val="0"/>
              </a:spcAft>
              <a:buSzPts val="1500"/>
              <a:buChar char="❖"/>
            </a:pPr>
            <a:r>
              <a:rPr lang="es" sz="1500"/>
              <a:t>Los bloqueos en Oracle se dividen en las siguientes categorías:</a:t>
            </a:r>
            <a:endParaRPr sz="1500"/>
          </a:p>
          <a:p>
            <a:pPr indent="-323850" lvl="1" marL="1371600" rtl="0" algn="l">
              <a:spcBef>
                <a:spcPts val="0"/>
              </a:spcBef>
              <a:spcAft>
                <a:spcPts val="0"/>
              </a:spcAft>
              <a:buSzPts val="1500"/>
              <a:buChar char="➢"/>
            </a:pPr>
            <a:r>
              <a:rPr b="1" lang="es" sz="1500"/>
              <a:t>Bloqueos DML:</a:t>
            </a:r>
            <a:r>
              <a:rPr lang="es" sz="1500"/>
              <a:t> Protegen los datos. Bloqueo de tabla o bloqueo de fila.</a:t>
            </a:r>
            <a:endParaRPr sz="1500"/>
          </a:p>
          <a:p>
            <a:pPr indent="-323850" lvl="1" marL="1371600" rtl="0" algn="l">
              <a:spcBef>
                <a:spcPts val="0"/>
              </a:spcBef>
              <a:spcAft>
                <a:spcPts val="0"/>
              </a:spcAft>
              <a:buSzPts val="1500"/>
              <a:buChar char="➢"/>
            </a:pPr>
            <a:r>
              <a:rPr b="1" lang="es" sz="1500"/>
              <a:t>Bloqueos DDL: </a:t>
            </a:r>
            <a:r>
              <a:rPr lang="es" sz="1500"/>
              <a:t>Protege la estructura de los objetos de esquema (definiciones del diccionario de tablas y las vistas).</a:t>
            </a:r>
            <a:endParaRPr sz="1500"/>
          </a:p>
          <a:p>
            <a:pPr indent="-323850" lvl="1" marL="1371600" rtl="0" algn="l">
              <a:spcBef>
                <a:spcPts val="0"/>
              </a:spcBef>
              <a:spcAft>
                <a:spcPts val="0"/>
              </a:spcAft>
              <a:buSzPts val="1500"/>
              <a:buChar char="➢"/>
            </a:pPr>
            <a:r>
              <a:rPr b="1" lang="es" sz="1500"/>
              <a:t>Bloqueos del Sistema:</a:t>
            </a:r>
            <a:r>
              <a:rPr lang="es" sz="1500"/>
              <a:t> Protege las estructuras internas de la base de datos, como por ejemplo los ficheros de datos.</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4" name="Google Shape;224;p31"/>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5" name="Google Shape;22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72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1.1 Introducción a la concurrencia de datos y consistencia : </a:t>
            </a:r>
            <a:r>
              <a:rPr b="1" lang="es"/>
              <a:t>Tipos de Sistemas</a:t>
            </a:r>
            <a:endParaRPr b="1"/>
          </a:p>
        </p:txBody>
      </p:sp>
      <p:sp>
        <p:nvSpPr>
          <p:cNvPr id="73" name="Google Shape;73;p1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404040"/>
              </a:buClr>
              <a:buSzPts val="1700"/>
              <a:buFont typeface="Trebuchet MS"/>
              <a:buChar char="●"/>
            </a:pPr>
            <a:r>
              <a:rPr lang="es" sz="1700">
                <a:solidFill>
                  <a:srgbClr val="404040"/>
                </a:solidFill>
                <a:latin typeface="Trebuchet MS"/>
                <a:ea typeface="Trebuchet MS"/>
                <a:cs typeface="Trebuchet MS"/>
                <a:sym typeface="Trebuchet MS"/>
              </a:rPr>
              <a:t>Monousuario </a:t>
            </a:r>
            <a:endParaRPr sz="1700">
              <a:solidFill>
                <a:srgbClr val="404040"/>
              </a:solidFill>
              <a:latin typeface="Trebuchet MS"/>
              <a:ea typeface="Trebuchet MS"/>
              <a:cs typeface="Trebuchet MS"/>
              <a:sym typeface="Trebuchet MS"/>
            </a:endParaRPr>
          </a:p>
          <a:p>
            <a:pPr indent="-336550" lvl="1" marL="914400" rtl="0" algn="l">
              <a:spcBef>
                <a:spcPts val="0"/>
              </a:spcBef>
              <a:spcAft>
                <a:spcPts val="0"/>
              </a:spcAft>
              <a:buClr>
                <a:srgbClr val="404040"/>
              </a:buClr>
              <a:buSzPts val="1700"/>
              <a:buFont typeface="Trebuchet MS"/>
              <a:buChar char="○"/>
            </a:pPr>
            <a:r>
              <a:rPr lang="es" sz="1700">
                <a:solidFill>
                  <a:srgbClr val="404040"/>
                </a:solidFill>
                <a:latin typeface="Trebuchet MS"/>
                <a:ea typeface="Trebuchet MS"/>
                <a:cs typeface="Trebuchet MS"/>
                <a:sym typeface="Trebuchet MS"/>
              </a:rPr>
              <a:t>Solo un usuario en el sistema</a:t>
            </a:r>
            <a:endParaRPr sz="1700">
              <a:solidFill>
                <a:srgbClr val="404040"/>
              </a:solidFill>
              <a:latin typeface="Trebuchet MS"/>
              <a:ea typeface="Trebuchet MS"/>
              <a:cs typeface="Trebuchet MS"/>
              <a:sym typeface="Trebuchet MS"/>
            </a:endParaRPr>
          </a:p>
          <a:p>
            <a:pPr indent="0" lvl="0" marL="914400" rtl="0" algn="l">
              <a:spcBef>
                <a:spcPts val="1000"/>
              </a:spcBef>
              <a:spcAft>
                <a:spcPts val="0"/>
              </a:spcAft>
              <a:buNone/>
            </a:pPr>
            <a:r>
              <a:t/>
            </a:r>
            <a:endParaRPr sz="1800">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5" name="Google Shape;75;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404040"/>
              </a:buClr>
              <a:buSzPts val="1700"/>
              <a:buFont typeface="Trebuchet MS"/>
              <a:buChar char="●"/>
            </a:pPr>
            <a:r>
              <a:rPr lang="es" sz="1700">
                <a:solidFill>
                  <a:srgbClr val="404040"/>
                </a:solidFill>
                <a:latin typeface="Trebuchet MS"/>
                <a:ea typeface="Trebuchet MS"/>
                <a:cs typeface="Trebuchet MS"/>
                <a:sym typeface="Trebuchet MS"/>
              </a:rPr>
              <a:t>Multiusuario</a:t>
            </a:r>
            <a:endParaRPr sz="1700">
              <a:solidFill>
                <a:srgbClr val="404040"/>
              </a:solidFill>
              <a:latin typeface="Trebuchet MS"/>
              <a:ea typeface="Trebuchet MS"/>
              <a:cs typeface="Trebuchet MS"/>
              <a:sym typeface="Trebuchet MS"/>
            </a:endParaRPr>
          </a:p>
          <a:p>
            <a:pPr indent="-336550" lvl="1" marL="914400" rtl="0" algn="l">
              <a:spcBef>
                <a:spcPts val="0"/>
              </a:spcBef>
              <a:spcAft>
                <a:spcPts val="0"/>
              </a:spcAft>
              <a:buClr>
                <a:srgbClr val="404040"/>
              </a:buClr>
              <a:buSzPts val="1700"/>
              <a:buFont typeface="Trebuchet MS"/>
              <a:buChar char="○"/>
            </a:pPr>
            <a:r>
              <a:rPr lang="es" sz="1700">
                <a:solidFill>
                  <a:srgbClr val="404040"/>
                </a:solidFill>
                <a:latin typeface="Trebuchet MS"/>
                <a:ea typeface="Trebuchet MS"/>
                <a:cs typeface="Trebuchet MS"/>
                <a:sym typeface="Trebuchet MS"/>
              </a:rPr>
              <a:t>Varios usuarios acceden al mismo tiempo al sistema</a:t>
            </a:r>
            <a:endParaRPr sz="1700">
              <a:solidFill>
                <a:srgbClr val="404040"/>
              </a:solidFill>
              <a:latin typeface="Trebuchet MS"/>
              <a:ea typeface="Trebuchet MS"/>
              <a:cs typeface="Trebuchet MS"/>
              <a:sym typeface="Trebuchet MS"/>
            </a:endParaRPr>
          </a:p>
          <a:p>
            <a:pPr indent="-336550" lvl="1" marL="914400" rtl="0" algn="l">
              <a:spcBef>
                <a:spcPts val="0"/>
              </a:spcBef>
              <a:spcAft>
                <a:spcPts val="0"/>
              </a:spcAft>
              <a:buClr>
                <a:srgbClr val="404040"/>
              </a:buClr>
              <a:buSzPts val="1700"/>
              <a:buFont typeface="Trebuchet MS"/>
              <a:buChar char="○"/>
            </a:pPr>
            <a:r>
              <a:rPr lang="es" sz="1700">
                <a:solidFill>
                  <a:srgbClr val="404040"/>
                </a:solidFill>
                <a:latin typeface="Trebuchet MS"/>
                <a:ea typeface="Trebuchet MS"/>
                <a:cs typeface="Trebuchet MS"/>
                <a:sym typeface="Trebuchet MS"/>
              </a:rPr>
              <a:t>Dos tipos</a:t>
            </a:r>
            <a:endParaRPr sz="1700">
              <a:solidFill>
                <a:srgbClr val="404040"/>
              </a:solidFill>
              <a:latin typeface="Trebuchet MS"/>
              <a:ea typeface="Trebuchet MS"/>
              <a:cs typeface="Trebuchet MS"/>
              <a:sym typeface="Trebuchet MS"/>
            </a:endParaRPr>
          </a:p>
        </p:txBody>
      </p:sp>
      <p:pic>
        <p:nvPicPr>
          <p:cNvPr id="76" name="Google Shape;76;p14"/>
          <p:cNvPicPr preferRelativeResize="0"/>
          <p:nvPr/>
        </p:nvPicPr>
        <p:blipFill>
          <a:blip r:embed="rId3">
            <a:alphaModFix/>
          </a:blip>
          <a:stretch>
            <a:fillRect/>
          </a:stretch>
        </p:blipFill>
        <p:spPr>
          <a:xfrm>
            <a:off x="1533050" y="3344550"/>
            <a:ext cx="1557200" cy="1557200"/>
          </a:xfrm>
          <a:prstGeom prst="rect">
            <a:avLst/>
          </a:prstGeom>
          <a:noFill/>
          <a:ln>
            <a:noFill/>
          </a:ln>
        </p:spPr>
      </p:pic>
      <p:pic>
        <p:nvPicPr>
          <p:cNvPr id="77" name="Google Shape;77;p14"/>
          <p:cNvPicPr preferRelativeResize="0"/>
          <p:nvPr/>
        </p:nvPicPr>
        <p:blipFill>
          <a:blip r:embed="rId4">
            <a:alphaModFix/>
          </a:blip>
          <a:stretch>
            <a:fillRect/>
          </a:stretch>
        </p:blipFill>
        <p:spPr>
          <a:xfrm>
            <a:off x="5636375" y="3481341"/>
            <a:ext cx="2391926" cy="142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72900"/>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3.4.1</a:t>
            </a:r>
            <a:r>
              <a:rPr lang="es" sz="2700"/>
              <a:t> Descripción general del Mecanismo de bloqueos e interbloqueos: </a:t>
            </a:r>
            <a:r>
              <a:rPr b="1" lang="es" sz="2700"/>
              <a:t>Bloqueos DML</a:t>
            </a:r>
            <a:endParaRPr b="1" sz="2700"/>
          </a:p>
        </p:txBody>
      </p:sp>
      <p:sp>
        <p:nvSpPr>
          <p:cNvPr id="231" name="Google Shape;231;p32"/>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Bloqueo que garantiza la integridad de los datos a los que se accede concurrentemente por múltiples usuarios.</a:t>
            </a:r>
            <a:endParaRPr sz="1500"/>
          </a:p>
          <a:p>
            <a:pPr indent="0" lvl="0" marL="0" rtl="0" algn="l">
              <a:spcBef>
                <a:spcPts val="1600"/>
              </a:spcBef>
              <a:spcAft>
                <a:spcPts val="0"/>
              </a:spcAft>
              <a:buNone/>
            </a:pPr>
            <a:r>
              <a:rPr lang="es" sz="1500"/>
              <a:t>Las declaraciones </a:t>
            </a:r>
            <a:r>
              <a:rPr b="1" lang="es" sz="1500"/>
              <a:t>DML</a:t>
            </a:r>
            <a:r>
              <a:rPr lang="es" sz="1500"/>
              <a:t> (</a:t>
            </a:r>
            <a:r>
              <a:rPr b="1" lang="es" sz="1500"/>
              <a:t>D</a:t>
            </a:r>
            <a:r>
              <a:rPr lang="es" sz="1500"/>
              <a:t>ata </a:t>
            </a:r>
            <a:r>
              <a:rPr b="1" lang="es" sz="1500"/>
              <a:t>M</a:t>
            </a:r>
            <a:r>
              <a:rPr lang="es" sz="1500"/>
              <a:t>anipulation </a:t>
            </a:r>
            <a:r>
              <a:rPr b="1" lang="es" sz="1500"/>
              <a:t>L</a:t>
            </a:r>
            <a:r>
              <a:rPr lang="es" sz="1500"/>
              <a:t>anguaje) adquieren automáticamente los siguientes tipos de bloqueos:</a:t>
            </a:r>
            <a:endParaRPr sz="1500"/>
          </a:p>
          <a:p>
            <a:pPr indent="-323850" lvl="0" marL="457200" rtl="0" algn="l">
              <a:spcBef>
                <a:spcPts val="1600"/>
              </a:spcBef>
              <a:spcAft>
                <a:spcPts val="0"/>
              </a:spcAft>
              <a:buSzPts val="1500"/>
              <a:buChar char="❖"/>
            </a:pPr>
            <a:r>
              <a:rPr b="1" lang="es" sz="1500"/>
              <a:t>Bloqueos de fila </a:t>
            </a:r>
            <a:r>
              <a:rPr lang="es" sz="1500"/>
              <a:t>(TX Locks)</a:t>
            </a:r>
            <a:endParaRPr sz="1500"/>
          </a:p>
          <a:p>
            <a:pPr indent="-323850" lvl="0" marL="457200" rtl="0" algn="l">
              <a:spcBef>
                <a:spcPts val="0"/>
              </a:spcBef>
              <a:spcAft>
                <a:spcPts val="0"/>
              </a:spcAft>
              <a:buSzPts val="1500"/>
              <a:buChar char="❖"/>
            </a:pPr>
            <a:r>
              <a:rPr b="1" lang="es" sz="1500"/>
              <a:t>Bloqueos de tabla </a:t>
            </a:r>
            <a:r>
              <a:rPr lang="es" sz="1500"/>
              <a:t>(TM Locks)</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2" name="Google Shape;232;p32"/>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3" name="Google Shape;23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4" name="Google Shape;234;p32"/>
          <p:cNvPicPr preferRelativeResize="0"/>
          <p:nvPr/>
        </p:nvPicPr>
        <p:blipFill>
          <a:blip r:embed="rId3">
            <a:alphaModFix/>
          </a:blip>
          <a:stretch>
            <a:fillRect/>
          </a:stretch>
        </p:blipFill>
        <p:spPr>
          <a:xfrm>
            <a:off x="4325475" y="2571750"/>
            <a:ext cx="3267425" cy="2450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3.4.1</a:t>
            </a:r>
            <a:r>
              <a:rPr lang="es" sz="2700"/>
              <a:t> Descripción general del Mecanismo de bloqueos e interbloqueos: </a:t>
            </a:r>
            <a:r>
              <a:rPr b="1" lang="es" sz="2700"/>
              <a:t>Bloqueos de fila        (TX Locks)</a:t>
            </a:r>
            <a:endParaRPr b="1" sz="2700"/>
          </a:p>
        </p:txBody>
      </p:sp>
      <p:sp>
        <p:nvSpPr>
          <p:cNvPr id="240" name="Google Shape;240;p33"/>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Provocado por </a:t>
            </a:r>
            <a:r>
              <a:rPr b="1" lang="es"/>
              <a:t>INSERT, UPDATE, DELETE, MERGE </a:t>
            </a:r>
            <a:r>
              <a:rPr lang="es"/>
              <a:t>o</a:t>
            </a:r>
            <a:r>
              <a:rPr b="1" lang="es"/>
              <a:t> SELECT FOR UPDATE</a:t>
            </a:r>
            <a:endParaRPr b="1"/>
          </a:p>
          <a:p>
            <a:pPr indent="0" lvl="0" marL="0" rtl="0" algn="l">
              <a:spcBef>
                <a:spcPts val="1600"/>
              </a:spcBef>
              <a:spcAft>
                <a:spcPts val="0"/>
              </a:spcAft>
              <a:buNone/>
            </a:pPr>
            <a:r>
              <a:rPr lang="es"/>
              <a:t>Es un bloqueo en una sola fila de la tabla Se mantiene hasta que la transacción se confirma(commit) o revierte(rollback)</a:t>
            </a:r>
            <a:endParaRPr/>
          </a:p>
          <a:p>
            <a:pPr indent="0" lvl="0" marL="0" rtl="0" algn="l">
              <a:spcBef>
                <a:spcPts val="1600"/>
              </a:spcBef>
              <a:spcAft>
                <a:spcPts val="0"/>
              </a:spcAft>
              <a:buNone/>
            </a:pPr>
            <a:r>
              <a:rPr lang="es"/>
              <a:t>Si una transacción obtiene un bloqueo para una fila, entonces la transacción también adquiere un bloqueo para la tabla que contiene la fila</a:t>
            </a:r>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1" name="Google Shape;241;p33"/>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2" name="Google Shape;24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43" name="Google Shape;243;p33"/>
          <p:cNvPicPr preferRelativeResize="0"/>
          <p:nvPr/>
        </p:nvPicPr>
        <p:blipFill>
          <a:blip r:embed="rId3">
            <a:alphaModFix/>
          </a:blip>
          <a:stretch>
            <a:fillRect/>
          </a:stretch>
        </p:blipFill>
        <p:spPr>
          <a:xfrm>
            <a:off x="2856950" y="3358075"/>
            <a:ext cx="3999899" cy="18304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3.4.1 Descripción general del Mecanismo de bloqueos e interbloqueos: </a:t>
            </a:r>
            <a:r>
              <a:rPr b="1" lang="es" sz="2700"/>
              <a:t>Bloqueos de tabla        (TM Locks)</a:t>
            </a:r>
            <a:endParaRPr sz="2700"/>
          </a:p>
        </p:txBody>
      </p:sp>
      <p:sp>
        <p:nvSpPr>
          <p:cNvPr id="249" name="Google Shape;249;p34"/>
          <p:cNvSpPr txBox="1"/>
          <p:nvPr>
            <p:ph idx="1" type="body"/>
          </p:nvPr>
        </p:nvSpPr>
        <p:spPr>
          <a:xfrm>
            <a:off x="311700" y="1505700"/>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Se puede mantener un bloqueo de tabla en cualquiera de los siguientes modos</a:t>
            </a:r>
            <a:endParaRPr sz="1400"/>
          </a:p>
          <a:p>
            <a:pPr indent="-317500" lvl="0" marL="457200" rtl="0" algn="l">
              <a:spcBef>
                <a:spcPts val="1600"/>
              </a:spcBef>
              <a:spcAft>
                <a:spcPts val="0"/>
              </a:spcAft>
              <a:buSzPts val="1400"/>
              <a:buChar char="●"/>
            </a:pPr>
            <a:r>
              <a:rPr b="1" lang="es" sz="1400"/>
              <a:t>Bloqueo de fila compartido(RS) : </a:t>
            </a:r>
            <a:r>
              <a:rPr lang="es" sz="1400"/>
              <a:t>Indica que la transacción que tiene el bloqueo de la tabla tiene filas bloqueadas en la tabla y tiene intención de actualizarlas.</a:t>
            </a:r>
            <a:endParaRPr sz="1400"/>
          </a:p>
          <a:p>
            <a:pPr indent="-317500" lvl="0" marL="457200" rtl="0" algn="l">
              <a:spcBef>
                <a:spcPts val="0"/>
              </a:spcBef>
              <a:spcAft>
                <a:spcPts val="0"/>
              </a:spcAft>
              <a:buSzPts val="1400"/>
              <a:buChar char="●"/>
            </a:pPr>
            <a:r>
              <a:rPr b="1" lang="es" sz="1400"/>
              <a:t>Bloqueo de tabla exclusivo de fila(RX) : </a:t>
            </a:r>
            <a:r>
              <a:rPr lang="es" sz="1400"/>
              <a:t>Normalmente indica que la transacción que tiene el bloqueo ha actualizado las filas de la tabla o ha emitido SELECT… FOR UPDATE. Permite a otras transacciones realizar consultas, inserciones, actualizaciones, eliminaciones o bloqueos de filas al mismo tiempo en la misma tabla.</a:t>
            </a:r>
            <a:endParaRPr sz="1400"/>
          </a:p>
          <a:p>
            <a:pPr indent="-317500" lvl="0" marL="457200" rtl="0" algn="l">
              <a:spcBef>
                <a:spcPts val="0"/>
              </a:spcBef>
              <a:spcAft>
                <a:spcPts val="0"/>
              </a:spcAft>
              <a:buSzPts val="1400"/>
              <a:buChar char="●"/>
            </a:pPr>
            <a:r>
              <a:rPr b="1" lang="es" sz="1400"/>
              <a:t>Bloqueo de tabla compartido(S): </a:t>
            </a:r>
            <a:r>
              <a:rPr lang="es" sz="1400"/>
              <a:t>Permite que otras transacciones consulten la tabla (Excepto SELECT FOR… UPDATE) pero no actualizar la tabla. Sólo una transacción a la vez puede adquirir un bloqueo SRX en una tabla determinada.</a:t>
            </a:r>
            <a:endParaRPr sz="1400"/>
          </a:p>
          <a:p>
            <a:pPr indent="-317500" lvl="0" marL="457200" rtl="0" algn="l">
              <a:spcBef>
                <a:spcPts val="0"/>
              </a:spcBef>
              <a:spcAft>
                <a:spcPts val="0"/>
              </a:spcAft>
              <a:buSzPts val="1400"/>
              <a:buChar char="●"/>
            </a:pPr>
            <a:r>
              <a:rPr b="1" lang="es" sz="1400"/>
              <a:t>Bloqueo de tabla exclusivo (X):</a:t>
            </a:r>
            <a:r>
              <a:rPr lang="es" sz="1400"/>
              <a:t> Impide que otras transacciones ejecuten cualquier tipo de declaración de DML u obtengan cualquier tipo de bloqueo en la tabla.</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0" name="Google Shape;250;p34"/>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1" name="Google Shape;25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3.5 Descripción general del Mecanismo de bloqueos e interbloqueos: </a:t>
            </a:r>
            <a:r>
              <a:rPr b="1" lang="es" sz="2700"/>
              <a:t>Bloqueos y claves ajenas</a:t>
            </a:r>
            <a:endParaRPr sz="2700"/>
          </a:p>
        </p:txBody>
      </p:sp>
      <p:sp>
        <p:nvSpPr>
          <p:cNvPr id="257" name="Google Shape;257;p35"/>
          <p:cNvSpPr txBox="1"/>
          <p:nvPr>
            <p:ph idx="1" type="body"/>
          </p:nvPr>
        </p:nvSpPr>
        <p:spPr>
          <a:xfrm>
            <a:off x="311700" y="1505700"/>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Oracle Database maximiza el control de concurrencia de las relaciones de claves primarias con claves ajenas dependientes.</a:t>
            </a:r>
            <a:endParaRPr sz="1500"/>
          </a:p>
          <a:p>
            <a:pPr indent="0" lvl="0" marL="0" rtl="0" algn="l">
              <a:spcBef>
                <a:spcPts val="1600"/>
              </a:spcBef>
              <a:spcAft>
                <a:spcPts val="0"/>
              </a:spcAft>
              <a:buNone/>
            </a:pPr>
            <a:r>
              <a:rPr lang="es" sz="1500"/>
              <a:t> El comportamiento del bloqueo depende de si las columnas de clave ajena están indexadas o no</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8" name="Google Shape;258;p35"/>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9" name="Google Shape;25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3.5.1 Descripción general del Mecanismo de bloqueos e interbloqueos: </a:t>
            </a:r>
            <a:r>
              <a:rPr b="1" lang="es" sz="2700"/>
              <a:t>Claves ajenas NO indexadas</a:t>
            </a:r>
            <a:endParaRPr sz="2700"/>
          </a:p>
        </p:txBody>
      </p:sp>
      <p:sp>
        <p:nvSpPr>
          <p:cNvPr id="265" name="Google Shape;265;p36"/>
          <p:cNvSpPr txBox="1"/>
          <p:nvPr>
            <p:ph idx="1" type="body"/>
          </p:nvPr>
        </p:nvSpPr>
        <p:spPr>
          <a:xfrm>
            <a:off x="311700" y="1505700"/>
            <a:ext cx="49185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Cuando estas dos condiciones se cumplen, se produce un bloqueo total tanto en la tabla principal como en la secundaria</a:t>
            </a:r>
            <a:endParaRPr sz="1500"/>
          </a:p>
          <a:p>
            <a:pPr indent="-323850" lvl="0" marL="457200" rtl="0" algn="l">
              <a:spcBef>
                <a:spcPts val="1600"/>
              </a:spcBef>
              <a:spcAft>
                <a:spcPts val="0"/>
              </a:spcAft>
              <a:buSzPts val="1500"/>
              <a:buChar char="●"/>
            </a:pPr>
            <a:r>
              <a:rPr lang="es" sz="1500"/>
              <a:t>No existe un índice en la columna de clave ajena de la tabla secundaria</a:t>
            </a:r>
            <a:endParaRPr sz="1500"/>
          </a:p>
          <a:p>
            <a:pPr indent="-323850" lvl="0" marL="457200" rtl="0" algn="l">
              <a:spcBef>
                <a:spcPts val="0"/>
              </a:spcBef>
              <a:spcAft>
                <a:spcPts val="0"/>
              </a:spcAft>
              <a:buSzPts val="1500"/>
              <a:buChar char="●"/>
            </a:pPr>
            <a:r>
              <a:rPr lang="es" sz="1500"/>
              <a:t>Una sesión modifica una clave primaria (eliminando una fila o modificando atributos de esta) o bien combina filas en la tabla principal. Las inserciones en la tabla principal no necesitan que se bloquee la tabla secundaria</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6" name="Google Shape;266;p36"/>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7" name="Google Shape;26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68" name="Google Shape;268;p36"/>
          <p:cNvPicPr preferRelativeResize="0"/>
          <p:nvPr/>
        </p:nvPicPr>
        <p:blipFill>
          <a:blip r:embed="rId3">
            <a:alphaModFix/>
          </a:blip>
          <a:stretch>
            <a:fillRect/>
          </a:stretch>
        </p:blipFill>
        <p:spPr>
          <a:xfrm>
            <a:off x="5403775" y="1676213"/>
            <a:ext cx="3617375" cy="29474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3.5.1 Descripción general del Mecanismo de bloqueos e interbloqueos: </a:t>
            </a:r>
            <a:r>
              <a:rPr b="1" lang="es" sz="2700"/>
              <a:t>Claves ajenas SI indexadas</a:t>
            </a:r>
            <a:endParaRPr sz="2700"/>
          </a:p>
          <a:p>
            <a:pPr indent="0" lvl="0" marL="0" rtl="0" algn="l">
              <a:spcBef>
                <a:spcPts val="0"/>
              </a:spcBef>
              <a:spcAft>
                <a:spcPts val="0"/>
              </a:spcAft>
              <a:buNone/>
            </a:pPr>
            <a:r>
              <a:t/>
            </a:r>
            <a:endParaRPr sz="2700"/>
          </a:p>
        </p:txBody>
      </p:sp>
      <p:sp>
        <p:nvSpPr>
          <p:cNvPr id="274" name="Google Shape;274;p37"/>
          <p:cNvSpPr txBox="1"/>
          <p:nvPr>
            <p:ph idx="1" type="body"/>
          </p:nvPr>
        </p:nvSpPr>
        <p:spPr>
          <a:xfrm>
            <a:off x="311700" y="1505700"/>
            <a:ext cx="48690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Cuando estas dos condiciones se cumplen, no se requiere un bloqueo de tabla completo en la tabla secundaria:</a:t>
            </a:r>
            <a:endParaRPr sz="1500"/>
          </a:p>
          <a:p>
            <a:pPr indent="-323850" lvl="0" marL="457200" rtl="0" algn="l">
              <a:spcBef>
                <a:spcPts val="1600"/>
              </a:spcBef>
              <a:spcAft>
                <a:spcPts val="0"/>
              </a:spcAft>
              <a:buSzPts val="1500"/>
              <a:buChar char="●"/>
            </a:pPr>
            <a:r>
              <a:rPr lang="es" sz="1500"/>
              <a:t>Existe un índice en la columna de clave ajena de la tabla secundaria</a:t>
            </a:r>
            <a:endParaRPr sz="1500"/>
          </a:p>
          <a:p>
            <a:pPr indent="-323850" lvl="0" marL="457200" rtl="0" algn="l">
              <a:spcBef>
                <a:spcPts val="0"/>
              </a:spcBef>
              <a:spcAft>
                <a:spcPts val="0"/>
              </a:spcAft>
              <a:buSzPts val="1500"/>
              <a:buChar char="●"/>
            </a:pPr>
            <a:r>
              <a:rPr lang="es" sz="1500"/>
              <a:t>Una sesión modifica una clave primaria (eliminando una fila o modificando atributos de esta) o bien combina filas en la tabla principal.</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5" name="Google Shape;275;p37"/>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77" name="Google Shape;277;p37"/>
          <p:cNvPicPr preferRelativeResize="0"/>
          <p:nvPr/>
        </p:nvPicPr>
        <p:blipFill>
          <a:blip r:embed="rId3">
            <a:alphaModFix/>
          </a:blip>
          <a:stretch>
            <a:fillRect/>
          </a:stretch>
        </p:blipFill>
        <p:spPr>
          <a:xfrm>
            <a:off x="5346125" y="1655575"/>
            <a:ext cx="3486174" cy="29887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12277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3.6</a:t>
            </a:r>
            <a:r>
              <a:rPr lang="es" sz="2700"/>
              <a:t> Descripción general del Mecanismo de bloqueos e interbloqueos: </a:t>
            </a:r>
            <a:r>
              <a:rPr b="1" lang="es" sz="2700"/>
              <a:t>Bloqueos DDL</a:t>
            </a:r>
            <a:endParaRPr b="1" sz="2700"/>
          </a:p>
        </p:txBody>
      </p:sp>
      <p:sp>
        <p:nvSpPr>
          <p:cNvPr id="283" name="Google Shape;283;p38"/>
          <p:cNvSpPr txBox="1"/>
          <p:nvPr>
            <p:ph idx="1" type="body"/>
          </p:nvPr>
        </p:nvSpPr>
        <p:spPr>
          <a:xfrm>
            <a:off x="311700" y="1505700"/>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Un bloqueo de diccionario de datos (DDL) protege la definición de un objeto de esquema (estructura de la base de datos) mientras la operación DDL (Data Definition Language) actúa sobre el objeto o se refiere a este. Nunca se bloqueará todo el diccionario de datos, </a:t>
            </a:r>
            <a:r>
              <a:rPr lang="es" sz="1500"/>
              <a:t>sólo</a:t>
            </a:r>
            <a:r>
              <a:rPr lang="es" sz="1500"/>
              <a:t> se bloquea individualmente el objeto implicado.</a:t>
            </a:r>
            <a:endParaRPr sz="1500"/>
          </a:p>
          <a:p>
            <a:pPr indent="0" lvl="0" marL="0" rtl="0" algn="l">
              <a:spcBef>
                <a:spcPts val="1600"/>
              </a:spcBef>
              <a:spcAft>
                <a:spcPts val="0"/>
              </a:spcAft>
              <a:buNone/>
            </a:pPr>
            <a:r>
              <a:rPr lang="es" sz="1500"/>
              <a:t>Este tipo de bloqueos se efectúa automáticamente, no pueden ser solicitados por el usuario.</a:t>
            </a:r>
            <a:endParaRPr sz="1500"/>
          </a:p>
          <a:p>
            <a:pPr indent="0" lvl="0" marL="0" rtl="0" algn="l">
              <a:spcBef>
                <a:spcPts val="1600"/>
              </a:spcBef>
              <a:spcAft>
                <a:spcPts val="0"/>
              </a:spcAft>
              <a:buNone/>
            </a:pPr>
            <a:r>
              <a:rPr lang="es" sz="1500"/>
              <a:t>Los bloqueos DDL protegen a los objetos de ser alterados o eliminados antes de que se complete la compilación del procedimiento. Por ejemplo, no se puede eliminar una </a:t>
            </a:r>
            <a:r>
              <a:rPr b="1" lang="es" sz="1500"/>
              <a:t>columna</a:t>
            </a:r>
            <a:r>
              <a:rPr lang="es" sz="1500"/>
              <a:t> de una tabla si se está accediendo a esta desde otra sesión.</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4" name="Google Shape;284;p38"/>
          <p:cNvSpPr txBox="1"/>
          <p:nvPr>
            <p:ph idx="2" type="body"/>
          </p:nvPr>
        </p:nvSpPr>
        <p:spPr>
          <a:xfrm>
            <a:off x="6188800"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5" name="Google Shape;28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86" name="Google Shape;286;p38"/>
          <p:cNvPicPr preferRelativeResize="0"/>
          <p:nvPr/>
        </p:nvPicPr>
        <p:blipFill>
          <a:blip r:embed="rId3">
            <a:alphaModFix/>
          </a:blip>
          <a:stretch>
            <a:fillRect/>
          </a:stretch>
        </p:blipFill>
        <p:spPr>
          <a:xfrm>
            <a:off x="5719699" y="3842125"/>
            <a:ext cx="1735174" cy="130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700"/>
              <a:t>2.3 Descripción general del Mecanismo de bloqueos e interbloqueos: Bloqueos automáticos, manuales y definidos por el usuario</a:t>
            </a:r>
            <a:endParaRPr sz="2700"/>
          </a:p>
        </p:txBody>
      </p:sp>
      <p:sp>
        <p:nvSpPr>
          <p:cNvPr id="292" name="Google Shape;292;p39"/>
          <p:cNvSpPr txBox="1"/>
          <p:nvPr>
            <p:ph idx="1" type="body"/>
          </p:nvPr>
        </p:nvSpPr>
        <p:spPr>
          <a:xfrm>
            <a:off x="311700" y="1505700"/>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3" name="Google Shape;293;p39"/>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4" name="Google Shape;29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95" name="Google Shape;295;p39"/>
          <p:cNvPicPr preferRelativeResize="0"/>
          <p:nvPr/>
        </p:nvPicPr>
        <p:blipFill>
          <a:blip r:embed="rId3">
            <a:alphaModFix/>
          </a:blip>
          <a:stretch>
            <a:fillRect/>
          </a:stretch>
        </p:blipFill>
        <p:spPr>
          <a:xfrm>
            <a:off x="0" y="5"/>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12277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3.7 Descripción general del Mecanismo de bloqueos e interbloqueos: </a:t>
            </a:r>
            <a:r>
              <a:rPr b="1" lang="es" sz="2700"/>
              <a:t>Bloqueos del sistema</a:t>
            </a:r>
            <a:endParaRPr sz="2700"/>
          </a:p>
          <a:p>
            <a:pPr indent="0" lvl="0" marL="0" rtl="0" algn="l">
              <a:spcBef>
                <a:spcPts val="0"/>
              </a:spcBef>
              <a:spcAft>
                <a:spcPts val="0"/>
              </a:spcAft>
              <a:buNone/>
            </a:pPr>
            <a:r>
              <a:t/>
            </a:r>
            <a:endParaRPr sz="2700"/>
          </a:p>
        </p:txBody>
      </p:sp>
      <p:sp>
        <p:nvSpPr>
          <p:cNvPr id="301" name="Google Shape;301;p40"/>
          <p:cNvSpPr txBox="1"/>
          <p:nvPr>
            <p:ph idx="1" type="body"/>
          </p:nvPr>
        </p:nvSpPr>
        <p:spPr>
          <a:xfrm>
            <a:off x="311700" y="1505700"/>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Oracle Database utiliza varios tipos de bloqueos de sistema para proteger la base de datos interna y la estructura de la memoria. Estos son</a:t>
            </a:r>
            <a:endParaRPr sz="1500"/>
          </a:p>
          <a:p>
            <a:pPr indent="-323850" lvl="0" marL="1371600" rtl="0" algn="l">
              <a:spcBef>
                <a:spcPts val="1600"/>
              </a:spcBef>
              <a:spcAft>
                <a:spcPts val="0"/>
              </a:spcAft>
              <a:buSzPts val="1500"/>
              <a:buChar char="❖"/>
            </a:pPr>
            <a:r>
              <a:rPr lang="es" sz="1500"/>
              <a:t>Pestillos</a:t>
            </a:r>
            <a:endParaRPr sz="1500"/>
          </a:p>
          <a:p>
            <a:pPr indent="-323850" lvl="0" marL="1371600" rtl="0" algn="l">
              <a:spcBef>
                <a:spcPts val="0"/>
              </a:spcBef>
              <a:spcAft>
                <a:spcPts val="0"/>
              </a:spcAft>
              <a:buSzPts val="1500"/>
              <a:buChar char="❖"/>
            </a:pPr>
            <a:r>
              <a:rPr lang="es" sz="1500"/>
              <a:t>Objetos de Exclusión Mutua</a:t>
            </a:r>
            <a:endParaRPr sz="1500"/>
          </a:p>
          <a:p>
            <a:pPr indent="-323850" lvl="0" marL="1371600" rtl="0" algn="l">
              <a:spcBef>
                <a:spcPts val="0"/>
              </a:spcBef>
              <a:spcAft>
                <a:spcPts val="0"/>
              </a:spcAft>
              <a:buSzPts val="1500"/>
              <a:buChar char="❖"/>
            </a:pPr>
            <a:r>
              <a:rPr lang="es" sz="1500"/>
              <a:t>Bloqueos internos</a:t>
            </a:r>
            <a:endParaRPr sz="1500"/>
          </a:p>
          <a:p>
            <a:pPr indent="0" lvl="0" marL="0" rtl="0" algn="l">
              <a:spcBef>
                <a:spcPts val="1600"/>
              </a:spcBef>
              <a:spcAft>
                <a:spcPts val="0"/>
              </a:spcAft>
              <a:buNone/>
            </a:pPr>
            <a:r>
              <a:rPr lang="es" sz="1500"/>
              <a:t>Estos mecanismos son inaccesibles para los usuarios, que no tienen control sobre su ocurrencia o duración.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2" name="Google Shape;302;p40"/>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3" name="Google Shape;30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4.</a:t>
            </a:r>
            <a:r>
              <a:rPr lang="es" sz="2700"/>
              <a:t> Descripción general del Mecanismo de bloqueos e interbloqueos: </a:t>
            </a:r>
            <a:r>
              <a:rPr b="1" lang="es" sz="2700"/>
              <a:t>Bloqueos de datos manuales</a:t>
            </a:r>
            <a:endParaRPr sz="2700"/>
          </a:p>
          <a:p>
            <a:pPr indent="0" lvl="0" marL="0" rtl="0" algn="l">
              <a:spcBef>
                <a:spcPts val="0"/>
              </a:spcBef>
              <a:spcAft>
                <a:spcPts val="0"/>
              </a:spcAft>
              <a:buNone/>
            </a:pPr>
            <a:r>
              <a:t/>
            </a:r>
            <a:endParaRPr sz="2700"/>
          </a:p>
        </p:txBody>
      </p:sp>
      <p:sp>
        <p:nvSpPr>
          <p:cNvPr id="309" name="Google Shape;309;p41"/>
          <p:cNvSpPr txBox="1"/>
          <p:nvPr>
            <p:ph idx="1" type="body"/>
          </p:nvPr>
        </p:nvSpPr>
        <p:spPr>
          <a:xfrm>
            <a:off x="311700" y="1505700"/>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Oracle Database realiza bloqueos automáticamente para asegurar la concurrencia e integridad de los datos. Sin embargo, el usuario puede manualmente sobreescribir los mecanismos predeterminados de bloqueo. Esto puede ser útil en las siguientes situaciones:</a:t>
            </a:r>
            <a:endParaRPr sz="1500"/>
          </a:p>
          <a:p>
            <a:pPr indent="-323850" lvl="0" marL="1371600" rtl="0" algn="l">
              <a:spcBef>
                <a:spcPts val="1600"/>
              </a:spcBef>
              <a:spcAft>
                <a:spcPts val="0"/>
              </a:spcAft>
              <a:buSzPts val="1500"/>
              <a:buChar char="❖"/>
            </a:pPr>
            <a:r>
              <a:rPr lang="es" sz="1500"/>
              <a:t>Aplicaciones que</a:t>
            </a:r>
            <a:r>
              <a:rPr b="1" lang="es" sz="1500"/>
              <a:t> requieren consistencia de lectura a nivel de transacción </a:t>
            </a:r>
            <a:r>
              <a:rPr lang="es" sz="1500"/>
              <a:t>o </a:t>
            </a:r>
            <a:r>
              <a:rPr b="1" lang="es" sz="1500"/>
              <a:t>lecturas repetibles. </a:t>
            </a:r>
            <a:endParaRPr b="1" sz="1500"/>
          </a:p>
          <a:p>
            <a:pPr indent="-323850" lvl="0" marL="1371600" rtl="0" algn="l">
              <a:spcBef>
                <a:spcPts val="0"/>
              </a:spcBef>
              <a:spcAft>
                <a:spcPts val="0"/>
              </a:spcAft>
              <a:buSzPts val="1500"/>
              <a:buChar char="❖"/>
            </a:pPr>
            <a:r>
              <a:rPr lang="es" sz="1500"/>
              <a:t>Aplicaciones que </a:t>
            </a:r>
            <a:r>
              <a:rPr b="1" lang="es" sz="1500"/>
              <a:t>requieren que una transacción tenga acceso exclusivo a un recurso</a:t>
            </a:r>
            <a:r>
              <a:rPr lang="es" sz="1500"/>
              <a:t> para que la transacción no tenga que esperar a que se completen otras transacciones.</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0" name="Google Shape;310;p41"/>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1" name="Google Shape;31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786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1.1 Introducción a la concurrencia de datos y consistencia : Tipos de Sistemas</a:t>
            </a:r>
            <a:endParaRPr/>
          </a:p>
        </p:txBody>
      </p:sp>
      <p:sp>
        <p:nvSpPr>
          <p:cNvPr id="83" name="Google Shape;83;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Tipos de Sistemas multiusuarios: 			</a:t>
            </a:r>
            <a:endParaRPr sz="1700"/>
          </a:p>
          <a:p>
            <a:pPr indent="-336550" lvl="1" marL="914400" rtl="0" algn="l">
              <a:spcBef>
                <a:spcPts val="0"/>
              </a:spcBef>
              <a:spcAft>
                <a:spcPts val="0"/>
              </a:spcAft>
              <a:buSzPts val="1700"/>
              <a:buChar char="○"/>
            </a:pPr>
            <a:r>
              <a:rPr lang="es" sz="1700"/>
              <a:t>Con una CPU, solo se procesa un programa a la vez, se intercala la CPU (parece paralelo)</a:t>
            </a:r>
            <a:endParaRPr sz="1700"/>
          </a:p>
          <a:p>
            <a:pPr indent="-336550" lvl="1" marL="914400" rtl="0" algn="l">
              <a:spcBef>
                <a:spcPts val="0"/>
              </a:spcBef>
              <a:spcAft>
                <a:spcPts val="0"/>
              </a:spcAft>
              <a:buSzPts val="1700"/>
              <a:buChar char="○"/>
            </a:pPr>
            <a:r>
              <a:rPr lang="es" sz="1700"/>
              <a:t>Con varias CPU’S los programas se pueden procesar en paralelo</a:t>
            </a:r>
            <a:endParaRPr sz="17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4" name="Google Shape;84;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86" name="Google Shape;86;p15"/>
          <p:cNvPicPr preferRelativeResize="0"/>
          <p:nvPr/>
        </p:nvPicPr>
        <p:blipFill>
          <a:blip r:embed="rId3">
            <a:alphaModFix/>
          </a:blip>
          <a:stretch>
            <a:fillRect/>
          </a:stretch>
        </p:blipFill>
        <p:spPr>
          <a:xfrm>
            <a:off x="4311598" y="1505688"/>
            <a:ext cx="4554700" cy="2504675"/>
          </a:xfrm>
          <a:prstGeom prst="rect">
            <a:avLst/>
          </a:prstGeom>
          <a:noFill/>
          <a:ln>
            <a:noFill/>
          </a:ln>
        </p:spPr>
      </p:pic>
      <p:pic>
        <p:nvPicPr>
          <p:cNvPr id="87" name="Google Shape;87;p15"/>
          <p:cNvPicPr preferRelativeResize="0"/>
          <p:nvPr/>
        </p:nvPicPr>
        <p:blipFill>
          <a:blip r:embed="rId4">
            <a:alphaModFix/>
          </a:blip>
          <a:stretch>
            <a:fillRect/>
          </a:stretch>
        </p:blipFill>
        <p:spPr>
          <a:xfrm>
            <a:off x="4484350" y="3904175"/>
            <a:ext cx="3815076" cy="677725"/>
          </a:xfrm>
          <a:prstGeom prst="rect">
            <a:avLst/>
          </a:prstGeom>
          <a:noFill/>
          <a:ln>
            <a:noFill/>
          </a:ln>
        </p:spPr>
      </p:pic>
      <p:sp>
        <p:nvSpPr>
          <p:cNvPr id="88" name="Google Shape;88;p15"/>
          <p:cNvSpPr txBox="1"/>
          <p:nvPr/>
        </p:nvSpPr>
        <p:spPr>
          <a:xfrm>
            <a:off x="4324300" y="4606325"/>
            <a:ext cx="414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lang="es" sz="1500">
                <a:solidFill>
                  <a:srgbClr val="404040"/>
                </a:solidFill>
                <a:latin typeface="Roboto"/>
                <a:ea typeface="Roboto"/>
                <a:cs typeface="Roboto"/>
                <a:sym typeface="Roboto"/>
              </a:rPr>
              <a:t>  </a:t>
            </a:r>
            <a:r>
              <a:rPr lang="es" sz="1500">
                <a:solidFill>
                  <a:schemeClr val="dk2"/>
                </a:solidFill>
                <a:latin typeface="Roboto"/>
                <a:ea typeface="Roboto"/>
                <a:cs typeface="Roboto"/>
                <a:sym typeface="Roboto"/>
              </a:rPr>
              <a:t>  Intercalado			Paralelo</a:t>
            </a:r>
            <a:endParaRPr sz="1500">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4.</a:t>
            </a:r>
            <a:r>
              <a:rPr lang="es" sz="2700"/>
              <a:t> Descripción general del Mecanismo de bloqueos e interbloqueos: </a:t>
            </a:r>
            <a:r>
              <a:rPr b="1" lang="es" sz="2700"/>
              <a:t>Bloqueos de datos manuales</a:t>
            </a:r>
            <a:endParaRPr sz="2700"/>
          </a:p>
          <a:p>
            <a:pPr indent="0" lvl="0" marL="0" rtl="0" algn="l">
              <a:spcBef>
                <a:spcPts val="0"/>
              </a:spcBef>
              <a:spcAft>
                <a:spcPts val="0"/>
              </a:spcAft>
              <a:buNone/>
            </a:pPr>
            <a:r>
              <a:t/>
            </a:r>
            <a:endParaRPr sz="2700"/>
          </a:p>
        </p:txBody>
      </p:sp>
      <p:sp>
        <p:nvSpPr>
          <p:cNvPr id="317" name="Google Shape;317;p42"/>
          <p:cNvSpPr txBox="1"/>
          <p:nvPr>
            <p:ph idx="1" type="body"/>
          </p:nvPr>
        </p:nvSpPr>
        <p:spPr>
          <a:xfrm>
            <a:off x="311700" y="1505700"/>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bloqueo automático de Oracle Database se puede anular a nivel de sesión o a nivel de transacción.</a:t>
            </a:r>
            <a:endParaRPr sz="1500"/>
          </a:p>
          <a:p>
            <a:pPr indent="-323850" lvl="0" marL="1371600" rtl="0" algn="l">
              <a:spcBef>
                <a:spcPts val="1600"/>
              </a:spcBef>
              <a:spcAft>
                <a:spcPts val="0"/>
              </a:spcAft>
              <a:buSzPts val="1500"/>
              <a:buChar char="●"/>
            </a:pPr>
            <a:r>
              <a:rPr b="1" lang="es" sz="1500"/>
              <a:t>Nivel de sesión:</a:t>
            </a:r>
            <a:r>
              <a:rPr lang="es" sz="1500"/>
              <a:t> Una sesión puede establecer el nivel de aislamiento de transacción requerido usando la sentencia </a:t>
            </a:r>
            <a:r>
              <a:rPr b="1" lang="es" sz="1500"/>
              <a:t>ALTER SESSION.</a:t>
            </a:r>
            <a:endParaRPr b="1" sz="1500"/>
          </a:p>
          <a:p>
            <a:pPr indent="-323850" lvl="0" marL="1371600" rtl="0" algn="l">
              <a:spcBef>
                <a:spcPts val="0"/>
              </a:spcBef>
              <a:spcAft>
                <a:spcPts val="0"/>
              </a:spcAft>
              <a:buSzPts val="1500"/>
              <a:buChar char="●"/>
            </a:pPr>
            <a:r>
              <a:rPr b="1" lang="es" sz="1500"/>
              <a:t>Nivel de transacción: </a:t>
            </a:r>
            <a:r>
              <a:rPr lang="es" sz="1500"/>
              <a:t>Las transacciones que incluyen las siguientes instrucciones SQL anulan el bloqueo predeterminado:</a:t>
            </a:r>
            <a:endParaRPr sz="1500"/>
          </a:p>
          <a:p>
            <a:pPr indent="-323850" lvl="1" marL="2743200" rtl="0" algn="l">
              <a:spcBef>
                <a:spcPts val="0"/>
              </a:spcBef>
              <a:spcAft>
                <a:spcPts val="0"/>
              </a:spcAft>
              <a:buSzPts val="1500"/>
              <a:buChar char="○"/>
            </a:pPr>
            <a:r>
              <a:rPr lang="es" sz="1500"/>
              <a:t>SET TRANSACTION ISOLATION LEVEL</a:t>
            </a:r>
            <a:endParaRPr sz="1500"/>
          </a:p>
          <a:p>
            <a:pPr indent="-323850" lvl="1" marL="2743200" rtl="0" algn="l">
              <a:spcBef>
                <a:spcPts val="0"/>
              </a:spcBef>
              <a:spcAft>
                <a:spcPts val="0"/>
              </a:spcAft>
              <a:buSzPts val="1500"/>
              <a:buChar char="○"/>
            </a:pPr>
            <a:r>
              <a:rPr lang="es" sz="1500"/>
              <a:t>LOCK TABLE</a:t>
            </a:r>
            <a:endParaRPr sz="1500"/>
          </a:p>
          <a:p>
            <a:pPr indent="-323850" lvl="1" marL="2743200" rtl="0" algn="l">
              <a:spcBef>
                <a:spcPts val="0"/>
              </a:spcBef>
              <a:spcAft>
                <a:spcPts val="0"/>
              </a:spcAft>
              <a:buSzPts val="1500"/>
              <a:buChar char="○"/>
            </a:pPr>
            <a:r>
              <a:rPr lang="es" sz="1500"/>
              <a:t>SELECT… FOR UPDATE</a:t>
            </a:r>
            <a:endParaRPr sz="1500"/>
          </a:p>
          <a:p>
            <a:pPr indent="0" lvl="0" marL="0" rtl="0" algn="l">
              <a:spcBef>
                <a:spcPts val="1600"/>
              </a:spcBef>
              <a:spcAft>
                <a:spcPts val="0"/>
              </a:spcAft>
              <a:buNone/>
            </a:pPr>
            <a:r>
              <a:rPr lang="es" sz="1500"/>
              <a:t>Estos bloqueos se liberan tras finalizar la transacción o después de que se realize un rollback</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8" name="Google Shape;318;p42"/>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9" name="Google Shape;31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63125"/>
            <a:ext cx="8520600" cy="14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5.</a:t>
            </a:r>
            <a:r>
              <a:rPr lang="es" sz="2700"/>
              <a:t> Descripción general del Mecanismo de bloqueos e interbloqueos: </a:t>
            </a:r>
            <a:r>
              <a:rPr b="1" lang="es" sz="2700"/>
              <a:t>Bloqueos definidos por el usuario</a:t>
            </a:r>
            <a:endParaRPr sz="2700"/>
          </a:p>
          <a:p>
            <a:pPr indent="0" lvl="0" marL="0" rtl="0" algn="l">
              <a:spcBef>
                <a:spcPts val="0"/>
              </a:spcBef>
              <a:spcAft>
                <a:spcPts val="0"/>
              </a:spcAft>
              <a:buNone/>
            </a:pPr>
            <a:r>
              <a:t/>
            </a:r>
            <a:endParaRPr sz="2700"/>
          </a:p>
        </p:txBody>
      </p:sp>
      <p:sp>
        <p:nvSpPr>
          <p:cNvPr id="325" name="Google Shape;325;p43"/>
          <p:cNvSpPr txBox="1"/>
          <p:nvPr>
            <p:ph idx="1" type="body"/>
          </p:nvPr>
        </p:nvSpPr>
        <p:spPr>
          <a:xfrm>
            <a:off x="491550" y="1369675"/>
            <a:ext cx="81609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Con los servicios de administración de bloqueos de Oracle Database, el usuario puede definir sus propios bloqueos para una aplicación específica, como por ejemplo serializar el acceso al registro de mensajes en los archivos del sistema.</a:t>
            </a:r>
            <a:endParaRPr sz="1500"/>
          </a:p>
          <a:p>
            <a:pPr indent="0" lvl="0" marL="0" rtl="0" algn="l">
              <a:spcBef>
                <a:spcPts val="1600"/>
              </a:spcBef>
              <a:spcAft>
                <a:spcPts val="0"/>
              </a:spcAft>
              <a:buNone/>
            </a:pPr>
            <a:r>
              <a:rPr lang="es" sz="1500"/>
              <a:t>Los bloqueos definidos por el usuario tienen todas las funcionalidades que tiene un bloqueo de Oracle Database, y nunca entran en conflicto pues los definidos por el usuario contienen el prefijo</a:t>
            </a:r>
            <a:r>
              <a:rPr b="1" i="1" lang="es" sz="1500"/>
              <a:t> UL</a:t>
            </a:r>
            <a:endParaRPr b="1" i="1"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b="1" sz="1600"/>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6" name="Google Shape;326;p43"/>
          <p:cNvSpPr txBox="1"/>
          <p:nvPr>
            <p:ph idx="2" type="body"/>
          </p:nvPr>
        </p:nvSpPr>
        <p:spPr>
          <a:xfrm>
            <a:off x="6188800" y="49302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7" name="Google Shape;32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t>
            </a:r>
            <a:r>
              <a:rPr lang="es"/>
              <a:t>racias por vuestra atención</a:t>
            </a:r>
            <a:r>
              <a:rPr lang="es"/>
              <a:t>!</a:t>
            </a:r>
            <a:endParaRPr/>
          </a:p>
        </p:txBody>
      </p:sp>
      <p:sp>
        <p:nvSpPr>
          <p:cNvPr id="333" name="Google Shape;333;p4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4" name="Google Shape;33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35" name="Google Shape;335;p44"/>
          <p:cNvSpPr txBox="1"/>
          <p:nvPr/>
        </p:nvSpPr>
        <p:spPr>
          <a:xfrm rot="-947440">
            <a:off x="150912" y="3134483"/>
            <a:ext cx="4028319" cy="8305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solidFill>
                  <a:schemeClr val="lt1"/>
                </a:solidFill>
                <a:latin typeface="Merriweather"/>
                <a:ea typeface="Merriweather"/>
                <a:cs typeface="Merriweather"/>
                <a:sym typeface="Merriweather"/>
              </a:rPr>
              <a:t>¿Alguna pregunta?</a:t>
            </a:r>
            <a:endParaRPr sz="2800">
              <a:solidFill>
                <a:schemeClr val="lt1"/>
              </a:solidFill>
              <a:latin typeface="Merriweather"/>
              <a:ea typeface="Merriweather"/>
              <a:cs typeface="Merriweather"/>
              <a:sym typeface="Merriweather"/>
            </a:endParaRPr>
          </a:p>
        </p:txBody>
      </p:sp>
      <p:pic>
        <p:nvPicPr>
          <p:cNvPr id="336" name="Google Shape;336;p44"/>
          <p:cNvPicPr preferRelativeResize="0"/>
          <p:nvPr/>
        </p:nvPicPr>
        <p:blipFill>
          <a:blip r:embed="rId3">
            <a:alphaModFix/>
          </a:blip>
          <a:stretch>
            <a:fillRect/>
          </a:stretch>
        </p:blipFill>
        <p:spPr>
          <a:xfrm>
            <a:off x="4971138" y="898775"/>
            <a:ext cx="3513475" cy="351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2457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1.2 Introducción a la concurrencia de datos y consistencia: </a:t>
            </a:r>
            <a:r>
              <a:rPr b="1" lang="es"/>
              <a:t>Problemas</a:t>
            </a:r>
            <a:endParaRPr b="1"/>
          </a:p>
        </p:txBody>
      </p:sp>
      <p:sp>
        <p:nvSpPr>
          <p:cNvPr id="94" name="Google Shape;94;p16"/>
          <p:cNvSpPr txBox="1"/>
          <p:nvPr>
            <p:ph idx="1" type="body"/>
          </p:nvPr>
        </p:nvSpPr>
        <p:spPr>
          <a:xfrm>
            <a:off x="311700" y="1505700"/>
            <a:ext cx="8457900" cy="326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Pueden surgir problemas si las transacciones concurrentes se ejecutan de manera no controlada</a:t>
            </a:r>
            <a:endParaRPr sz="1600"/>
          </a:p>
          <a:p>
            <a:pPr indent="-330200" lvl="0" marL="457200" rtl="0" algn="l">
              <a:spcBef>
                <a:spcPts val="0"/>
              </a:spcBef>
              <a:spcAft>
                <a:spcPts val="0"/>
              </a:spcAft>
              <a:buSzPts val="1600"/>
              <a:buChar char="●"/>
            </a:pPr>
            <a:r>
              <a:rPr lang="es" sz="1600"/>
              <a:t>Por ejemplo:</a:t>
            </a:r>
            <a:br>
              <a:rPr lang="es" sz="1600"/>
            </a:br>
            <a:r>
              <a:rPr lang="es" sz="1600"/>
              <a:t>sistema de bases de datos que permite hacer y anular reservas de plazas en vuelos de diferentes compañías aéreas.</a:t>
            </a:r>
            <a:endParaRPr sz="1600"/>
          </a:p>
          <a:p>
            <a:pPr indent="-323850" lvl="1" marL="914400" rtl="0" algn="l">
              <a:spcBef>
                <a:spcPts val="0"/>
              </a:spcBef>
              <a:spcAft>
                <a:spcPts val="0"/>
              </a:spcAft>
              <a:buSzPts val="1500"/>
              <a:buChar char="○"/>
            </a:pPr>
            <a:r>
              <a:rPr lang="es" sz="1500"/>
              <a:t>Se almacena un registro por cada vuelo, que incluye, entre otras cosas, el número de asientos reservados en el vuelo</a:t>
            </a:r>
            <a:endParaRPr sz="1500"/>
          </a:p>
          <a:p>
            <a:pPr indent="-323850" lvl="1" marL="914400" rtl="0" algn="l">
              <a:spcBef>
                <a:spcPts val="0"/>
              </a:spcBef>
              <a:spcAft>
                <a:spcPts val="0"/>
              </a:spcAft>
              <a:buSzPts val="1500"/>
              <a:buChar char="○"/>
            </a:pPr>
            <a:r>
              <a:rPr lang="es" sz="1500"/>
              <a:t>Sean dos transacciones T1 y T2 concurrentes:</a:t>
            </a:r>
            <a:endParaRPr sz="1500"/>
          </a:p>
          <a:p>
            <a:pPr indent="-323850" lvl="2" marL="1371600" rtl="0" algn="l">
              <a:spcBef>
                <a:spcPts val="0"/>
              </a:spcBef>
              <a:spcAft>
                <a:spcPts val="0"/>
              </a:spcAft>
              <a:buSzPts val="1500"/>
              <a:buChar char="■"/>
            </a:pPr>
            <a:r>
              <a:rPr lang="es" sz="1500"/>
              <a:t>T1 transfiere N reservas realizadas en un vuelo X a otro vuelo Y</a:t>
            </a:r>
            <a:endParaRPr sz="1500"/>
          </a:p>
          <a:p>
            <a:pPr indent="-323850" lvl="2" marL="1371600" rtl="0" algn="l">
              <a:spcBef>
                <a:spcPts val="0"/>
              </a:spcBef>
              <a:spcAft>
                <a:spcPts val="0"/>
              </a:spcAft>
              <a:buSzPts val="1500"/>
              <a:buChar char="■"/>
            </a:pPr>
            <a:r>
              <a:rPr lang="es" sz="1500"/>
              <a:t>T2 reserva M plazas en el vuelo X</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5" name="Google Shape;95;p16"/>
          <p:cNvSpPr txBox="1"/>
          <p:nvPr>
            <p:ph idx="2" type="body"/>
          </p:nvPr>
        </p:nvSpPr>
        <p:spPr>
          <a:xfrm>
            <a:off x="5933625" y="495707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97" name="Google Shape;97;p16"/>
          <p:cNvPicPr preferRelativeResize="0"/>
          <p:nvPr/>
        </p:nvPicPr>
        <p:blipFill>
          <a:blip r:embed="rId3">
            <a:alphaModFix/>
          </a:blip>
          <a:stretch>
            <a:fillRect/>
          </a:stretch>
        </p:blipFill>
        <p:spPr>
          <a:xfrm>
            <a:off x="7395188" y="3529700"/>
            <a:ext cx="1076774" cy="1076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272625"/>
            <a:ext cx="8520600" cy="623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s"/>
              <a:t>1.2 </a:t>
            </a:r>
            <a:r>
              <a:rPr lang="es"/>
              <a:t>Introducción a la concurrencia de datos y consistencia: </a:t>
            </a:r>
            <a:r>
              <a:rPr b="1" lang="es"/>
              <a:t>Problemas</a:t>
            </a:r>
            <a:endParaRPr b="1"/>
          </a:p>
          <a:p>
            <a:pPr indent="0" lvl="0" marL="0" rtl="0" algn="l">
              <a:spcBef>
                <a:spcPts val="0"/>
              </a:spcBef>
              <a:spcAft>
                <a:spcPts val="0"/>
              </a:spcAft>
              <a:buNone/>
            </a:pPr>
            <a:r>
              <a:t/>
            </a:r>
            <a:endParaRPr/>
          </a:p>
        </p:txBody>
      </p:sp>
      <p:sp>
        <p:nvSpPr>
          <p:cNvPr id="103" name="Google Shape;103;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Transacción T1</a:t>
            </a:r>
            <a:endParaRPr b="1" u="sng"/>
          </a:p>
          <a:p>
            <a:pPr indent="0" lvl="0" marL="0" rtl="0" algn="l">
              <a:spcBef>
                <a:spcPts val="1600"/>
              </a:spcBef>
              <a:spcAft>
                <a:spcPts val="0"/>
              </a:spcAft>
              <a:buNone/>
            </a:pPr>
            <a:r>
              <a:rPr lang="es"/>
              <a:t>leer_elemento(X);</a:t>
            </a:r>
            <a:endParaRPr/>
          </a:p>
          <a:p>
            <a:pPr indent="0" lvl="0" marL="0" rtl="0" algn="l">
              <a:spcBef>
                <a:spcPts val="1600"/>
              </a:spcBef>
              <a:spcAft>
                <a:spcPts val="0"/>
              </a:spcAft>
              <a:buNone/>
            </a:pPr>
            <a:r>
              <a:rPr lang="es"/>
              <a:t>X:= X-N;</a:t>
            </a:r>
            <a:endParaRPr/>
          </a:p>
          <a:p>
            <a:pPr indent="0" lvl="0" marL="0" rtl="0" algn="l">
              <a:spcBef>
                <a:spcPts val="1600"/>
              </a:spcBef>
              <a:spcAft>
                <a:spcPts val="0"/>
              </a:spcAft>
              <a:buNone/>
            </a:pPr>
            <a:r>
              <a:rPr lang="es"/>
              <a:t>escribir_elemento(X);</a:t>
            </a:r>
            <a:endParaRPr/>
          </a:p>
          <a:p>
            <a:pPr indent="0" lvl="0" marL="0" rtl="0" algn="l">
              <a:spcBef>
                <a:spcPts val="1600"/>
              </a:spcBef>
              <a:spcAft>
                <a:spcPts val="0"/>
              </a:spcAft>
              <a:buNone/>
            </a:pPr>
            <a:r>
              <a:rPr lang="es"/>
              <a:t>leer_elemento(Y);</a:t>
            </a:r>
            <a:endParaRPr/>
          </a:p>
          <a:p>
            <a:pPr indent="0" lvl="0" marL="0" rtl="0" algn="l">
              <a:spcBef>
                <a:spcPts val="1600"/>
              </a:spcBef>
              <a:spcAft>
                <a:spcPts val="0"/>
              </a:spcAft>
              <a:buNone/>
            </a:pPr>
            <a:r>
              <a:rPr lang="es"/>
              <a:t>Y:=Y+N;</a:t>
            </a:r>
            <a:endParaRPr/>
          </a:p>
          <a:p>
            <a:pPr indent="0" lvl="0" marL="0" rtl="0" algn="l">
              <a:spcBef>
                <a:spcPts val="1600"/>
              </a:spcBef>
              <a:spcAft>
                <a:spcPts val="0"/>
              </a:spcAft>
              <a:buNone/>
            </a:pPr>
            <a:r>
              <a:rPr lang="es"/>
              <a:t>escribir_elemento(Y);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4" name="Google Shape;104;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Transacción T2</a:t>
            </a:r>
            <a:endParaRPr b="1" u="sng"/>
          </a:p>
          <a:p>
            <a:pPr indent="0" lvl="0" marL="0" rtl="0" algn="l">
              <a:spcBef>
                <a:spcPts val="1600"/>
              </a:spcBef>
              <a:spcAft>
                <a:spcPts val="0"/>
              </a:spcAft>
              <a:buNone/>
            </a:pPr>
            <a:r>
              <a:rPr lang="es"/>
              <a:t>leer_elemento(X);</a:t>
            </a:r>
            <a:endParaRPr/>
          </a:p>
          <a:p>
            <a:pPr indent="0" lvl="0" marL="0" rtl="0" algn="l">
              <a:spcBef>
                <a:spcPts val="1600"/>
              </a:spcBef>
              <a:spcAft>
                <a:spcPts val="0"/>
              </a:spcAft>
              <a:buNone/>
            </a:pPr>
            <a:r>
              <a:rPr lang="es"/>
              <a:t>X:= X+M;</a:t>
            </a:r>
            <a:endParaRPr/>
          </a:p>
          <a:p>
            <a:pPr indent="0" lvl="0" marL="0" rtl="0" algn="l">
              <a:spcBef>
                <a:spcPts val="1600"/>
              </a:spcBef>
              <a:spcAft>
                <a:spcPts val="0"/>
              </a:spcAft>
              <a:buNone/>
            </a:pPr>
            <a:r>
              <a:rPr lang="es"/>
              <a:t>escribir_elemento(X);</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6" name="Google Shape;106;p17"/>
          <p:cNvSpPr txBox="1"/>
          <p:nvPr/>
        </p:nvSpPr>
        <p:spPr>
          <a:xfrm>
            <a:off x="3760250" y="3458725"/>
            <a:ext cx="4216800" cy="15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Roboto"/>
                <a:ea typeface="Roboto"/>
                <a:cs typeface="Roboto"/>
                <a:sym typeface="Roboto"/>
              </a:rPr>
              <a:t>Aunque las transacciones pueden ser perfectamente correctas en sí mismas, la ejecución concurrente de T1 y T2 puede producir un resultado incorrecto, debido a la intercalación de sus operaciones, poniendo en cuestión la integridad y la coherencia de la base de datos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7" name="Google Shape;107;p17"/>
          <p:cNvSpPr/>
          <p:nvPr/>
        </p:nvSpPr>
        <p:spPr>
          <a:xfrm>
            <a:off x="3599100" y="3518525"/>
            <a:ext cx="4377900" cy="1410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2860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1.3 Introducción a la concurrencia de datos y consistencia: </a:t>
            </a:r>
            <a:r>
              <a:rPr b="1" lang="es"/>
              <a:t>Definición</a:t>
            </a:r>
            <a:endParaRPr b="1"/>
          </a:p>
          <a:p>
            <a:pPr indent="0" lvl="0" marL="0" rtl="0" algn="l">
              <a:spcBef>
                <a:spcPts val="0"/>
              </a:spcBef>
              <a:spcAft>
                <a:spcPts val="0"/>
              </a:spcAft>
              <a:buNone/>
            </a:pPr>
            <a:r>
              <a:t/>
            </a:r>
            <a:endParaRPr/>
          </a:p>
        </p:txBody>
      </p:sp>
      <p:sp>
        <p:nvSpPr>
          <p:cNvPr id="113" name="Google Shape;113;p18"/>
          <p:cNvSpPr txBox="1"/>
          <p:nvPr>
            <p:ph idx="1" type="body"/>
          </p:nvPr>
        </p:nvSpPr>
        <p:spPr>
          <a:xfrm>
            <a:off x="311700" y="1505700"/>
            <a:ext cx="8160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 sz="1500"/>
              <a:t>Varias transacciones introducidas por usuarios, que se ejecutan de manera</a:t>
            </a:r>
            <a:r>
              <a:rPr b="1" lang="es" sz="1500"/>
              <a:t> concurrente, </a:t>
            </a:r>
            <a:r>
              <a:rPr lang="es" sz="1500"/>
              <a:t>pueden</a:t>
            </a:r>
            <a:r>
              <a:rPr b="1" lang="es" sz="1500"/>
              <a:t> leer/modificar</a:t>
            </a:r>
            <a:r>
              <a:rPr lang="es" sz="1500"/>
              <a:t> los mismos elementos almacenados en la base de datos</a:t>
            </a:r>
            <a:endParaRPr sz="1500"/>
          </a:p>
          <a:p>
            <a:pPr indent="0" lvl="0" marL="457200" rtl="0" algn="l">
              <a:spcBef>
                <a:spcPts val="1600"/>
              </a:spcBef>
              <a:spcAft>
                <a:spcPts val="0"/>
              </a:spcAft>
              <a:buNone/>
            </a:pPr>
            <a:r>
              <a:t/>
            </a:r>
            <a:endParaRPr sz="1500"/>
          </a:p>
          <a:p>
            <a:pPr indent="-323850" lvl="0" marL="457200" rtl="0" algn="l">
              <a:spcBef>
                <a:spcPts val="1600"/>
              </a:spcBef>
              <a:spcAft>
                <a:spcPts val="0"/>
              </a:spcAft>
              <a:buSzPts val="1500"/>
              <a:buChar char="●"/>
            </a:pPr>
            <a:r>
              <a:rPr lang="es" sz="1500"/>
              <a:t>Una base de datos multiusarios debe asegurar:</a:t>
            </a:r>
            <a:endParaRPr sz="1500"/>
          </a:p>
          <a:p>
            <a:pPr indent="-311150" lvl="1" marL="914400" rtl="0" algn="l">
              <a:spcBef>
                <a:spcPts val="0"/>
              </a:spcBef>
              <a:spcAft>
                <a:spcPts val="0"/>
              </a:spcAft>
              <a:buSzPts val="1300"/>
              <a:buChar char="○"/>
            </a:pPr>
            <a:r>
              <a:rPr b="1" lang="es" sz="1300"/>
              <a:t>Concurrencia de datos</a:t>
            </a:r>
            <a:r>
              <a:rPr lang="es" sz="1300"/>
              <a:t>: Asegura que los usuarios pueden acceder a los datos al mismo tiempo</a:t>
            </a:r>
            <a:endParaRPr sz="1300"/>
          </a:p>
          <a:p>
            <a:pPr indent="-311150" lvl="1" marL="914400" rtl="0" algn="l">
              <a:spcBef>
                <a:spcPts val="0"/>
              </a:spcBef>
              <a:spcAft>
                <a:spcPts val="0"/>
              </a:spcAft>
              <a:buSzPts val="1300"/>
              <a:buChar char="○"/>
            </a:pPr>
            <a:r>
              <a:rPr b="1" lang="es" sz="1300"/>
              <a:t>Consistencia de datos:</a:t>
            </a:r>
            <a:r>
              <a:rPr lang="es" sz="1300"/>
              <a:t> Asegura que los usuarios pueden ver una vista consistente de los datos y los cambios realizados mediante las transacciones de los mismos</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4" name="Google Shape;114;p18"/>
          <p:cNvSpPr txBox="1"/>
          <p:nvPr>
            <p:ph idx="2" type="body"/>
          </p:nvPr>
        </p:nvSpPr>
        <p:spPr>
          <a:xfrm>
            <a:off x="5021250" y="50568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5" name="Google Shape;11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1652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1.3 Introducción a la concurrencia de datos y consistencia: </a:t>
            </a:r>
            <a:r>
              <a:rPr b="1" lang="es"/>
              <a:t>Definición</a:t>
            </a:r>
            <a:endParaRPr b="1"/>
          </a:p>
          <a:p>
            <a:pPr indent="0" lvl="0" marL="0" rtl="0" algn="ctr">
              <a:spcBef>
                <a:spcPts val="0"/>
              </a:spcBef>
              <a:spcAft>
                <a:spcPts val="0"/>
              </a:spcAft>
              <a:buNone/>
            </a:pPr>
            <a:r>
              <a:t/>
            </a:r>
            <a:endParaRPr/>
          </a:p>
        </p:txBody>
      </p:sp>
      <p:sp>
        <p:nvSpPr>
          <p:cNvPr id="121" name="Google Shape;121;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s" sz="1700"/>
              <a:t>Concurrencia de datos</a:t>
            </a:r>
            <a:endParaRPr b="1" sz="1700"/>
          </a:p>
          <a:p>
            <a:pPr indent="-317500" lvl="1" marL="914400" rtl="0" algn="l">
              <a:spcBef>
                <a:spcPts val="0"/>
              </a:spcBef>
              <a:spcAft>
                <a:spcPts val="0"/>
              </a:spcAft>
              <a:buSzPts val="1400"/>
              <a:buChar char="○"/>
            </a:pPr>
            <a:r>
              <a:rPr lang="es" sz="1400"/>
              <a:t>La obtenemos con </a:t>
            </a:r>
            <a:r>
              <a:rPr b="1" lang="es" sz="1400"/>
              <a:t>Serializabilidad:</a:t>
            </a:r>
            <a:endParaRPr sz="1400"/>
          </a:p>
          <a:p>
            <a:pPr indent="-317500" lvl="1" marL="914400" rtl="0" algn="l">
              <a:spcBef>
                <a:spcPts val="0"/>
              </a:spcBef>
              <a:spcAft>
                <a:spcPts val="0"/>
              </a:spcAft>
              <a:buSzPts val="1400"/>
              <a:buChar char="○"/>
            </a:pPr>
            <a:r>
              <a:rPr i="1" lang="es" sz="1400"/>
              <a:t>“los efectos de un conjunto de transacciones simultáneas deben dar el mismo resultado que si se ejecutan en serie las transacciones individuales y que si cada una de las transacciones tuviera un uso exclusivo del sistema.”</a:t>
            </a:r>
            <a:endParaRPr i="1"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2" name="Google Shape;122;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s" sz="1700"/>
              <a:t>Consistencia de datos</a:t>
            </a:r>
            <a:endParaRPr b="1" sz="1700"/>
          </a:p>
          <a:p>
            <a:pPr indent="-317500" lvl="1" marL="914400" rtl="0" algn="l">
              <a:spcBef>
                <a:spcPts val="0"/>
              </a:spcBef>
              <a:spcAft>
                <a:spcPts val="0"/>
              </a:spcAft>
              <a:buSzPts val="1400"/>
              <a:buChar char="○"/>
            </a:pPr>
            <a:r>
              <a:rPr lang="es" sz="1400"/>
              <a:t>Se asegura con </a:t>
            </a:r>
            <a:r>
              <a:rPr b="1" lang="es" sz="1400"/>
              <a:t>Mecanismos de bloqueos:</a:t>
            </a:r>
            <a:endParaRPr b="1" sz="1400"/>
          </a:p>
          <a:p>
            <a:pPr indent="-317500" lvl="1" marL="914400" rtl="0" algn="l">
              <a:spcBef>
                <a:spcPts val="0"/>
              </a:spcBef>
              <a:spcAft>
                <a:spcPts val="0"/>
              </a:spcAft>
              <a:buSzPts val="1400"/>
              <a:buChar char="○"/>
            </a:pPr>
            <a:r>
              <a:rPr lang="es" sz="1400"/>
              <a:t>Uso de bloqueos para controlar el acceso concurrente a los elementos de datos almacenados en la base de datos</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24" name="Google Shape;124;p19"/>
          <p:cNvPicPr preferRelativeResize="0"/>
          <p:nvPr/>
        </p:nvPicPr>
        <p:blipFill>
          <a:blip r:embed="rId3">
            <a:alphaModFix/>
          </a:blip>
          <a:stretch>
            <a:fillRect/>
          </a:stretch>
        </p:blipFill>
        <p:spPr>
          <a:xfrm>
            <a:off x="6478550" y="3271975"/>
            <a:ext cx="1891233" cy="17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652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1.3 Introducción a la concurrencia de datos y consistencia: </a:t>
            </a:r>
            <a:r>
              <a:rPr b="1" lang="es"/>
              <a:t>Segmentos de deshacer</a:t>
            </a:r>
            <a:endParaRPr b="1"/>
          </a:p>
          <a:p>
            <a:pPr indent="0" lvl="0" marL="0" rtl="0" algn="ctr">
              <a:spcBef>
                <a:spcPts val="0"/>
              </a:spcBef>
              <a:spcAft>
                <a:spcPts val="0"/>
              </a:spcAft>
              <a:buNone/>
            </a:pPr>
            <a:r>
              <a:t/>
            </a:r>
            <a:endParaRPr/>
          </a:p>
        </p:txBody>
      </p:sp>
      <p:sp>
        <p:nvSpPr>
          <p:cNvPr id="130" name="Google Shape;130;p20"/>
          <p:cNvSpPr txBox="1"/>
          <p:nvPr>
            <p:ph idx="1" type="body"/>
          </p:nvPr>
        </p:nvSpPr>
        <p:spPr>
          <a:xfrm>
            <a:off x="311700" y="1505700"/>
            <a:ext cx="82182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Para manejar el modelo de consistencia de la lectura multiversion, la base de datos debe crear tipos de datos de lectura consistente cuando una tabla es consultada y actualizada simultáneamente.</a:t>
            </a:r>
            <a:endParaRPr sz="1500"/>
          </a:p>
          <a:p>
            <a:pPr indent="0" lvl="0" marL="0" rtl="0" algn="l">
              <a:spcBef>
                <a:spcPts val="1600"/>
              </a:spcBef>
              <a:spcAft>
                <a:spcPts val="0"/>
              </a:spcAft>
              <a:buNone/>
            </a:pPr>
            <a:r>
              <a:rPr lang="es" sz="1500"/>
              <a:t>Concretamente en una base de datos Oracle esto se consigue haciendo que una vez un usuario modifica algún dato, la base de datos crea “entradas de deshacer”, que son escritas a “segmentos de deshacer”. Estos segmentos contienen los antiguos valores de los datos que han sido cambiados por las transacciones recientes. Creándose así, múltiples versiones de los mismos datos, todos en diferentes momentos en el tiempo.</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1" name="Google Shape;131;p20"/>
          <p:cNvSpPr txBox="1"/>
          <p:nvPr>
            <p:ph idx="2" type="body"/>
          </p:nvPr>
        </p:nvSpPr>
        <p:spPr>
          <a:xfrm>
            <a:off x="8530050" y="5143500"/>
            <a:ext cx="491100" cy="3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786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1.3 Introducción a la concurrencia de datos y consistencia: </a:t>
            </a:r>
            <a:r>
              <a:rPr b="1" lang="es"/>
              <a:t>Segmentos de deshacer</a:t>
            </a:r>
            <a:endParaRPr b="1"/>
          </a:p>
          <a:p>
            <a:pPr indent="0" lvl="0" marL="0" rtl="0" algn="l">
              <a:spcBef>
                <a:spcPts val="0"/>
              </a:spcBef>
              <a:spcAft>
                <a:spcPts val="0"/>
              </a:spcAft>
              <a:buNone/>
            </a:pPr>
            <a:r>
              <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39" name="Google Shape;139;p21"/>
          <p:cNvPicPr preferRelativeResize="0"/>
          <p:nvPr/>
        </p:nvPicPr>
        <p:blipFill>
          <a:blip r:embed="rId3">
            <a:alphaModFix/>
          </a:blip>
          <a:stretch>
            <a:fillRect/>
          </a:stretch>
        </p:blipFill>
        <p:spPr>
          <a:xfrm>
            <a:off x="2476912" y="1447600"/>
            <a:ext cx="4190175" cy="360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