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1"/>
  </p:notesMasterIdLst>
  <p:sldIdLst>
    <p:sldId id="256" r:id="rId2"/>
    <p:sldId id="258" r:id="rId3"/>
    <p:sldId id="262" r:id="rId4"/>
    <p:sldId id="264" r:id="rId5"/>
    <p:sldId id="265" r:id="rId6"/>
    <p:sldId id="263" r:id="rId7"/>
    <p:sldId id="267" r:id="rId8"/>
    <p:sldId id="259" r:id="rId9"/>
    <p:sldId id="269" r:id="rId10"/>
    <p:sldId id="270" r:id="rId11"/>
    <p:sldId id="271" r:id="rId12"/>
    <p:sldId id="272" r:id="rId13"/>
    <p:sldId id="273" r:id="rId14"/>
    <p:sldId id="274" r:id="rId15"/>
    <p:sldId id="260" r:id="rId16"/>
    <p:sldId id="280" r:id="rId17"/>
    <p:sldId id="281" r:id="rId18"/>
    <p:sldId id="282" r:id="rId19"/>
    <p:sldId id="283" r:id="rId20"/>
    <p:sldId id="284" r:id="rId21"/>
    <p:sldId id="286" r:id="rId22"/>
    <p:sldId id="285" r:id="rId23"/>
    <p:sldId id="275" r:id="rId24"/>
    <p:sldId id="276" r:id="rId25"/>
    <p:sldId id="277" r:id="rId26"/>
    <p:sldId id="278" r:id="rId27"/>
    <p:sldId id="279" r:id="rId28"/>
    <p:sldId id="261"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zequiel Santana  González" initials="ESG" lastIdx="4" clrIdx="0">
    <p:extLst>
      <p:ext uri="{19B8F6BF-5375-455C-9EA6-DF929625EA0E}">
        <p15:presenceInfo xmlns:p15="http://schemas.microsoft.com/office/powerpoint/2012/main" userId="c90be2a1235ff9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4A021"/>
    <a:srgbClr val="44792E"/>
    <a:srgbClr val="3C6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13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5T18:56:00.672" idx="3">
    <p:pos x="10" y="10"/>
    <p:text>Razones para permitir la concurrencia:
Aumentar la productividad: número de transacciones ejecutadas por minuto.
Aumentar la utilización de la CPU (menos tiempo ociosa) y Control del disco.
Reducir el tiempo medio de respuesta de transacciones (las ‘pequeñas’ no esperan a las ‘grandes’).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15T20:21:18.455" idx="4">
    <p:pos x="2538" y="2797"/>
    <p:text>Consistencia:
 Tras la ejecución de una transacción, la BD debe quedar en
un estado consistente.</p:text>
    <p:extLst>
      <p:ext uri="{C676402C-5697-4E1C-873F-D02D1690AC5C}">
        <p15:threadingInfo xmlns:p15="http://schemas.microsoft.com/office/powerpoint/2012/main" timeZoneBias="-12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17T21:41:42.871"/>
    </inkml:context>
    <inkml:brush xml:id="br0">
      <inkml:brushProperty name="width" value="0.08571" units="cm"/>
      <inkml:brushProperty name="height" value="0.08571" units="cm"/>
    </inkml:brush>
  </inkml:definitions>
  <inkml:trace contextRef="#ctx0" brushRef="#br0">210 206 7569,'-14'-24'0,"-2"-1"0,0-3-30,9 0 0,-3 7 1,10 0-1,-2 2 1,-3 3-1,-4 4 1,-3 3-1,-2 6 1,0 10-1,0 12 1,-2 9-1,0 5 0,2 2 1,4 0-1,3-3 30,0-1 0,0-3 0,7-7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A7BE8-A0E8-4D4E-8F5E-023D69CCB621}" type="datetimeFigureOut">
              <a:rPr lang="es-ES_tradnl" smtClean="0"/>
              <a:t>28/04/2020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9F47D-B173-4738-B7B9-4062EA2252AB}" type="slidenum">
              <a:rPr lang="es-ES_tradnl" smtClean="0"/>
              <a:t>‹Nº›</a:t>
            </a:fld>
            <a:endParaRPr lang="es-ES_tradnl"/>
          </a:p>
        </p:txBody>
      </p:sp>
    </p:spTree>
    <p:extLst>
      <p:ext uri="{BB962C8B-B14F-4D97-AF65-F5344CB8AC3E}">
        <p14:creationId xmlns:p14="http://schemas.microsoft.com/office/powerpoint/2010/main" val="3749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573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6328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518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58256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4838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548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049427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420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743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2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144265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3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7662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3569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3024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1834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243092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59FF17C-50BB-4747-93DE-F94ED79F56D4}"/>
              </a:ext>
            </a:extLst>
          </p:cNvPr>
          <p:cNvSpPr>
            <a:spLocks noGrp="1"/>
          </p:cNvSpPr>
          <p:nvPr>
            <p:ph type="ctrTitle"/>
          </p:nvPr>
        </p:nvSpPr>
        <p:spPr>
          <a:xfrm>
            <a:off x="4974337" y="1265314"/>
            <a:ext cx="4299666" cy="3249131"/>
          </a:xfrm>
        </p:spPr>
        <p:txBody>
          <a:bodyPr>
            <a:normAutofit/>
          </a:bodyPr>
          <a:lstStyle/>
          <a:p>
            <a:pPr algn="l"/>
            <a:r>
              <a:rPr lang="es-ES" dirty="0"/>
              <a:t>Concurrencia de Datos y Consistencia</a:t>
            </a:r>
          </a:p>
        </p:txBody>
      </p:sp>
      <p:sp>
        <p:nvSpPr>
          <p:cNvPr id="3" name="Subtítulo 2">
            <a:extLst>
              <a:ext uri="{FF2B5EF4-FFF2-40B4-BE49-F238E27FC236}">
                <a16:creationId xmlns:a16="http://schemas.microsoft.com/office/drawing/2014/main" id="{E21AF65C-BDFA-4861-B627-400D845501A5}"/>
              </a:ext>
            </a:extLst>
          </p:cNvPr>
          <p:cNvSpPr>
            <a:spLocks noGrp="1"/>
          </p:cNvSpPr>
          <p:nvPr>
            <p:ph type="subTitle" idx="1"/>
          </p:nvPr>
        </p:nvSpPr>
        <p:spPr>
          <a:xfrm>
            <a:off x="4974336" y="4514446"/>
            <a:ext cx="4299666" cy="871042"/>
          </a:xfrm>
        </p:spPr>
        <p:txBody>
          <a:bodyPr>
            <a:normAutofit/>
          </a:bodyPr>
          <a:lstStyle/>
          <a:p>
            <a:pPr algn="l">
              <a:lnSpc>
                <a:spcPct val="90000"/>
              </a:lnSpc>
            </a:pPr>
            <a:r>
              <a:rPr lang="es-ES" sz="1500" dirty="0"/>
              <a:t>Administración de base de Datos – Grado en Ingeniería Informática</a:t>
            </a:r>
          </a:p>
          <a:p>
            <a:pPr algn="l">
              <a:lnSpc>
                <a:spcPct val="90000"/>
              </a:lnSpc>
            </a:pPr>
            <a:r>
              <a:rPr lang="es-ES" sz="1500" dirty="0"/>
              <a:t>Ezequiel Santana y </a:t>
            </a:r>
            <a:r>
              <a:rPr lang="es-ES" sz="1500"/>
              <a:t>Francisco José Pérez</a:t>
            </a:r>
            <a:endParaRPr lang="es-ES" sz="1500" dirty="0"/>
          </a:p>
        </p:txBody>
      </p:sp>
      <p:pic>
        <p:nvPicPr>
          <p:cNvPr id="1026" name="Picture 2" descr="Resultado de imagen de etsi uhu logo">
            <a:extLst>
              <a:ext uri="{FF2B5EF4-FFF2-40B4-BE49-F238E27FC236}">
                <a16:creationId xmlns:a16="http://schemas.microsoft.com/office/drawing/2014/main" id="{061FD1FA-CA4E-4B8D-B495-4B214FEBFE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604" y="2327697"/>
            <a:ext cx="3765692" cy="221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5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E32AD-2EEB-AD48-9BCC-3B8D1588FFB8}"/>
              </a:ext>
            </a:extLst>
          </p:cNvPr>
          <p:cNvSpPr>
            <a:spLocks noGrp="1"/>
          </p:cNvSpPr>
          <p:nvPr>
            <p:ph type="title"/>
          </p:nvPr>
        </p:nvSpPr>
        <p:spPr/>
        <p:txBody>
          <a:bodyPr>
            <a:normAutofit fontScale="90000"/>
          </a:bodyPr>
          <a:lstStyle/>
          <a:p>
            <a:r>
              <a:rPr lang="es-ES" dirty="0"/>
              <a:t>2.2 Visión general de los niveles de aislamiento de transacción de Oracle</a:t>
            </a:r>
            <a:br>
              <a:rPr lang="es-ES" dirty="0"/>
            </a:br>
            <a:endParaRPr lang="es-ES" dirty="0"/>
          </a:p>
        </p:txBody>
      </p:sp>
      <p:sp>
        <p:nvSpPr>
          <p:cNvPr id="3" name="Marcador de contenido 2">
            <a:extLst>
              <a:ext uri="{FF2B5EF4-FFF2-40B4-BE49-F238E27FC236}">
                <a16:creationId xmlns:a16="http://schemas.microsoft.com/office/drawing/2014/main" id="{9BCD7BAB-2CBF-AC40-AE85-C273C30A850C}"/>
              </a:ext>
            </a:extLst>
          </p:cNvPr>
          <p:cNvSpPr>
            <a:spLocks noGrp="1"/>
          </p:cNvSpPr>
          <p:nvPr>
            <p:ph idx="1"/>
          </p:nvPr>
        </p:nvSpPr>
        <p:spPr/>
        <p:txBody>
          <a:bodyPr/>
          <a:lstStyle/>
          <a:p>
            <a:r>
              <a:rPr lang="es-ES" u="sng" dirty="0"/>
              <a:t>Lectura </a:t>
            </a:r>
            <a:r>
              <a:rPr lang="es-ES" u="sng" dirty="0" smtClean="0"/>
              <a:t>sucia:</a:t>
            </a:r>
            <a:r>
              <a:rPr lang="es-ES" dirty="0" smtClean="0"/>
              <a:t> </a:t>
            </a:r>
            <a:r>
              <a:rPr lang="es-ES" dirty="0"/>
              <a:t>Alguna transacción lee datos y posteriormente se produce un fallo</a:t>
            </a:r>
          </a:p>
          <a:p>
            <a:endParaRPr lang="es-ES" dirty="0"/>
          </a:p>
          <a:p>
            <a:endParaRPr lang="es-ES" dirty="0"/>
          </a:p>
          <a:p>
            <a:endParaRPr lang="es-ES" dirty="0"/>
          </a:p>
          <a:p>
            <a:endParaRPr lang="es-ES" dirty="0"/>
          </a:p>
          <a:p>
            <a:pPr lvl="1">
              <a:buFont typeface="Wingdings" pitchFamily="2" charset="2"/>
              <a:buChar char="v"/>
            </a:pPr>
            <a:r>
              <a:rPr lang="es-ES" dirty="0"/>
              <a:t>T1 falla, por lo que X vuelve a su valor inicial.</a:t>
            </a:r>
          </a:p>
          <a:p>
            <a:pPr lvl="1">
              <a:buFont typeface="Wingdings" pitchFamily="2" charset="2"/>
              <a:buChar char="v"/>
            </a:pPr>
            <a:r>
              <a:rPr lang="es-ES" dirty="0"/>
              <a:t>T2 ha leído datos incorrectos.</a:t>
            </a:r>
          </a:p>
          <a:p>
            <a:pPr marL="0" indent="0">
              <a:buNone/>
            </a:pPr>
            <a:endParaRPr lang="es-ES" dirty="0"/>
          </a:p>
          <a:p>
            <a:pPr marL="0" indent="0">
              <a:buNone/>
            </a:pPr>
            <a:endParaRPr lang="es-ES" dirty="0"/>
          </a:p>
          <a:p>
            <a:endParaRPr lang="es-ES" u="sng" dirty="0"/>
          </a:p>
        </p:txBody>
      </p:sp>
      <p:pic>
        <p:nvPicPr>
          <p:cNvPr id="9" name="Imagen 8">
            <a:extLst>
              <a:ext uri="{FF2B5EF4-FFF2-40B4-BE49-F238E27FC236}">
                <a16:creationId xmlns:a16="http://schemas.microsoft.com/office/drawing/2014/main" id="{881A72E4-4096-5847-ADFF-78C4AC57AC93}"/>
              </a:ext>
            </a:extLst>
          </p:cNvPr>
          <p:cNvPicPr>
            <a:picLocks noChangeAspect="1"/>
          </p:cNvPicPr>
          <p:nvPr/>
        </p:nvPicPr>
        <p:blipFill>
          <a:blip r:embed="rId2"/>
          <a:stretch>
            <a:fillRect/>
          </a:stretch>
        </p:blipFill>
        <p:spPr>
          <a:xfrm>
            <a:off x="1159318" y="3072275"/>
            <a:ext cx="7632700" cy="1028700"/>
          </a:xfrm>
          <a:prstGeom prst="rect">
            <a:avLst/>
          </a:prstGeom>
        </p:spPr>
      </p:pic>
      <p:pic>
        <p:nvPicPr>
          <p:cNvPr id="12" name="Imagen 11">
            <a:extLst>
              <a:ext uri="{FF2B5EF4-FFF2-40B4-BE49-F238E27FC236}">
                <a16:creationId xmlns:a16="http://schemas.microsoft.com/office/drawing/2014/main" id="{AA464EBA-8642-B94B-AA79-09D6FF5639E0}"/>
              </a:ext>
            </a:extLst>
          </p:cNvPr>
          <p:cNvPicPr>
            <a:picLocks noChangeAspect="1"/>
          </p:cNvPicPr>
          <p:nvPr/>
        </p:nvPicPr>
        <p:blipFill>
          <a:blip r:embed="rId3"/>
          <a:stretch>
            <a:fillRect/>
          </a:stretch>
        </p:blipFill>
        <p:spPr>
          <a:xfrm>
            <a:off x="1159318" y="5419062"/>
            <a:ext cx="7632700" cy="1040340"/>
          </a:xfrm>
          <a:prstGeom prst="rect">
            <a:avLst/>
          </a:prstGeom>
        </p:spPr>
      </p:pic>
    </p:spTree>
    <p:extLst>
      <p:ext uri="{BB962C8B-B14F-4D97-AF65-F5344CB8AC3E}">
        <p14:creationId xmlns:p14="http://schemas.microsoft.com/office/powerpoint/2010/main" val="275936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D24A0-29F9-CB46-B453-35FB256A5C99}"/>
              </a:ext>
            </a:extLst>
          </p:cNvPr>
          <p:cNvSpPr>
            <a:spLocks noGrp="1"/>
          </p:cNvSpPr>
          <p:nvPr>
            <p:ph type="title"/>
          </p:nvPr>
        </p:nvSpPr>
        <p:spPr/>
        <p:txBody>
          <a:bodyPr/>
          <a:lstStyle/>
          <a:p>
            <a:r>
              <a:rPr lang="es-ES" dirty="0"/>
              <a:t>2.2 Visión general de los niveles de aislamiento de transacción de Oracle</a:t>
            </a:r>
          </a:p>
        </p:txBody>
      </p:sp>
      <p:sp>
        <p:nvSpPr>
          <p:cNvPr id="3" name="Marcador de contenido 2">
            <a:extLst>
              <a:ext uri="{FF2B5EF4-FFF2-40B4-BE49-F238E27FC236}">
                <a16:creationId xmlns:a16="http://schemas.microsoft.com/office/drawing/2014/main" id="{D9A5DC24-D963-1C49-B140-31D7D834A8E9}"/>
              </a:ext>
            </a:extLst>
          </p:cNvPr>
          <p:cNvSpPr>
            <a:spLocks noGrp="1"/>
          </p:cNvSpPr>
          <p:nvPr>
            <p:ph idx="1"/>
          </p:nvPr>
        </p:nvSpPr>
        <p:spPr/>
        <p:txBody>
          <a:bodyPr/>
          <a:lstStyle/>
          <a:p>
            <a:r>
              <a:rPr lang="es-ES" u="sng" dirty="0"/>
              <a:t>Lectura no </a:t>
            </a:r>
            <a:r>
              <a:rPr lang="es-ES" u="sng" dirty="0" err="1"/>
              <a:t>repetible</a:t>
            </a:r>
            <a:r>
              <a:rPr lang="es-ES" u="sng" dirty="0"/>
              <a:t>:</a:t>
            </a:r>
            <a:r>
              <a:rPr lang="es-ES" dirty="0"/>
              <a:t> Una transacción lee dos veces el mismo dato y obtiene diferentes valores en la lectura</a:t>
            </a:r>
          </a:p>
          <a:p>
            <a:pPr marL="0" indent="0">
              <a:buNone/>
            </a:pPr>
            <a:endParaRPr lang="es-ES" u="sng" dirty="0"/>
          </a:p>
        </p:txBody>
      </p:sp>
      <p:pic>
        <p:nvPicPr>
          <p:cNvPr id="6" name="Imagen 5">
            <a:extLst>
              <a:ext uri="{FF2B5EF4-FFF2-40B4-BE49-F238E27FC236}">
                <a16:creationId xmlns:a16="http://schemas.microsoft.com/office/drawing/2014/main" id="{765BFFDE-3BD5-9349-9195-7E915CE70A38}"/>
              </a:ext>
            </a:extLst>
          </p:cNvPr>
          <p:cNvPicPr>
            <a:picLocks noChangeAspect="1"/>
          </p:cNvPicPr>
          <p:nvPr/>
        </p:nvPicPr>
        <p:blipFill>
          <a:blip r:embed="rId2"/>
          <a:stretch>
            <a:fillRect/>
          </a:stretch>
        </p:blipFill>
        <p:spPr>
          <a:xfrm>
            <a:off x="1131208" y="3427875"/>
            <a:ext cx="5575300" cy="1346200"/>
          </a:xfrm>
          <a:prstGeom prst="rect">
            <a:avLst/>
          </a:prstGeom>
        </p:spPr>
      </p:pic>
    </p:spTree>
    <p:extLst>
      <p:ext uri="{BB962C8B-B14F-4D97-AF65-F5344CB8AC3E}">
        <p14:creationId xmlns:p14="http://schemas.microsoft.com/office/powerpoint/2010/main" val="350395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DABA5-43F1-4241-8C2A-22D1E76D4787}"/>
              </a:ext>
            </a:extLst>
          </p:cNvPr>
          <p:cNvSpPr>
            <a:spLocks noGrp="1"/>
          </p:cNvSpPr>
          <p:nvPr>
            <p:ph type="title"/>
          </p:nvPr>
        </p:nvSpPr>
        <p:spPr/>
        <p:txBody>
          <a:bodyPr/>
          <a:lstStyle/>
          <a:p>
            <a:r>
              <a:rPr lang="es-ES" dirty="0"/>
              <a:t>2.2 Visión general de los niveles de aislamiento de transacción de Oracle</a:t>
            </a:r>
          </a:p>
        </p:txBody>
      </p:sp>
      <p:sp>
        <p:nvSpPr>
          <p:cNvPr id="3" name="Marcador de contenido 2">
            <a:extLst>
              <a:ext uri="{FF2B5EF4-FFF2-40B4-BE49-F238E27FC236}">
                <a16:creationId xmlns:a16="http://schemas.microsoft.com/office/drawing/2014/main" id="{D08834BF-1087-A642-9B2A-B2A02EDD2C39}"/>
              </a:ext>
            </a:extLst>
          </p:cNvPr>
          <p:cNvSpPr>
            <a:spLocks noGrp="1"/>
          </p:cNvSpPr>
          <p:nvPr>
            <p:ph idx="1"/>
          </p:nvPr>
        </p:nvSpPr>
        <p:spPr/>
        <p:txBody>
          <a:bodyPr/>
          <a:lstStyle/>
          <a:p>
            <a:r>
              <a:rPr lang="es-ES" u="sng" dirty="0"/>
              <a:t>Resumen incorrecto:</a:t>
            </a:r>
            <a:r>
              <a:rPr lang="es-ES" dirty="0"/>
              <a:t> T3 lee unos datos y T4 actualiza parte de esos datos.</a:t>
            </a:r>
          </a:p>
          <a:p>
            <a:endParaRPr lang="es-ES" u="sng" dirty="0"/>
          </a:p>
          <a:p>
            <a:endParaRPr lang="es-ES" u="sng" dirty="0"/>
          </a:p>
          <a:p>
            <a:endParaRPr lang="es-ES" u="sng" dirty="0"/>
          </a:p>
          <a:p>
            <a:endParaRPr lang="es-ES" u="sng" dirty="0"/>
          </a:p>
          <a:p>
            <a:endParaRPr lang="es-ES" u="sng" dirty="0"/>
          </a:p>
          <a:p>
            <a:pPr>
              <a:buFont typeface="Wingdings" pitchFamily="2" charset="2"/>
              <a:buChar char="v"/>
            </a:pPr>
            <a:endParaRPr lang="es-ES" u="sng" dirty="0"/>
          </a:p>
          <a:p>
            <a:pPr>
              <a:buFont typeface="Wingdings" pitchFamily="2" charset="2"/>
              <a:buChar char="v"/>
            </a:pPr>
            <a:endParaRPr lang="es-ES" u="sng" dirty="0"/>
          </a:p>
          <a:p>
            <a:pPr lvl="1">
              <a:buFont typeface="Wingdings" pitchFamily="2" charset="2"/>
              <a:buChar char="v"/>
            </a:pPr>
            <a:r>
              <a:rPr lang="es-ES" u="sng" dirty="0"/>
              <a:t>T3 lee X después de restarse X y lee Y antes de sumarse N</a:t>
            </a:r>
          </a:p>
        </p:txBody>
      </p:sp>
      <p:pic>
        <p:nvPicPr>
          <p:cNvPr id="9" name="Imagen 8">
            <a:extLst>
              <a:ext uri="{FF2B5EF4-FFF2-40B4-BE49-F238E27FC236}">
                <a16:creationId xmlns:a16="http://schemas.microsoft.com/office/drawing/2014/main" id="{60387B9F-D07C-404A-AF2B-2D24F3912DF3}"/>
              </a:ext>
            </a:extLst>
          </p:cNvPr>
          <p:cNvPicPr>
            <a:picLocks noChangeAspect="1"/>
          </p:cNvPicPr>
          <p:nvPr/>
        </p:nvPicPr>
        <p:blipFill>
          <a:blip r:embed="rId2"/>
          <a:stretch>
            <a:fillRect/>
          </a:stretch>
        </p:blipFill>
        <p:spPr>
          <a:xfrm>
            <a:off x="1114878" y="2768601"/>
            <a:ext cx="8420100" cy="2159000"/>
          </a:xfrm>
          <a:prstGeom prst="rect">
            <a:avLst/>
          </a:prstGeom>
        </p:spPr>
      </p:pic>
    </p:spTree>
    <p:extLst>
      <p:ext uri="{BB962C8B-B14F-4D97-AF65-F5344CB8AC3E}">
        <p14:creationId xmlns:p14="http://schemas.microsoft.com/office/powerpoint/2010/main" val="21957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Visión general de los niveles de aislamiento de transacción de Oracle</a:t>
            </a:r>
          </a:p>
        </p:txBody>
      </p:sp>
      <p:sp>
        <p:nvSpPr>
          <p:cNvPr id="3" name="Marcador de contenido 2"/>
          <p:cNvSpPr>
            <a:spLocks noGrp="1"/>
          </p:cNvSpPr>
          <p:nvPr>
            <p:ph idx="1"/>
          </p:nvPr>
        </p:nvSpPr>
        <p:spPr>
          <a:xfrm>
            <a:off x="677334" y="2160589"/>
            <a:ext cx="9175326" cy="3880773"/>
          </a:xfrm>
        </p:spPr>
        <p:txBody>
          <a:bodyPr>
            <a:normAutofit fontScale="92500" lnSpcReduction="20000"/>
          </a:bodyPr>
          <a:lstStyle/>
          <a:p>
            <a:r>
              <a:rPr lang="es-ES" dirty="0"/>
              <a:t>A pesar de la problemática que generan los distintos problemas de concurrencia, hay situaciones en las que es conveniente limitar el nivel de aislamiento de las transacciones para mejorar la concurrencia. Es por ello que hay cuatro niveles de aislamiento en una base de datos:</a:t>
            </a:r>
          </a:p>
          <a:p>
            <a:pPr marL="0" indent="0">
              <a:buNone/>
            </a:pPr>
            <a:endParaRPr lang="es-ES" dirty="0"/>
          </a:p>
          <a:p>
            <a:pPr lvl="1">
              <a:buFont typeface="Wingdings" panose="05000000000000000000" pitchFamily="2" charset="2"/>
              <a:buChar char="v"/>
            </a:pPr>
            <a:r>
              <a:rPr lang="es-ES" dirty="0" err="1"/>
              <a:t>Serializable</a:t>
            </a:r>
            <a:r>
              <a:rPr lang="es-ES" dirty="0"/>
              <a:t> (Por defecto)</a:t>
            </a:r>
          </a:p>
          <a:p>
            <a:pPr marL="457200" lvl="1" indent="0">
              <a:buNone/>
            </a:pPr>
            <a:r>
              <a:rPr lang="es-ES" dirty="0"/>
              <a:t>	La elección de este nivel afecta sólo a quien lo elige y no al resto de usuarios de la BD</a:t>
            </a:r>
          </a:p>
          <a:p>
            <a:pPr lvl="1">
              <a:buFont typeface="Wingdings" panose="05000000000000000000" pitchFamily="2" charset="2"/>
              <a:buChar char="v"/>
            </a:pPr>
            <a:r>
              <a:rPr lang="es-ES" dirty="0" err="1"/>
              <a:t>Repeteable</a:t>
            </a:r>
            <a:r>
              <a:rPr lang="es-ES" dirty="0"/>
              <a:t> </a:t>
            </a:r>
            <a:r>
              <a:rPr lang="es-ES" dirty="0" err="1"/>
              <a:t>Read</a:t>
            </a:r>
            <a:endParaRPr lang="es-ES" dirty="0"/>
          </a:p>
          <a:p>
            <a:pPr marL="457200" lvl="1" indent="0">
              <a:buNone/>
            </a:pPr>
            <a:r>
              <a:rPr lang="es-ES" dirty="0"/>
              <a:t>	Este nivel evita el problema de lectura no repetible</a:t>
            </a:r>
          </a:p>
          <a:p>
            <a:pPr lvl="1">
              <a:buFont typeface="Wingdings" panose="05000000000000000000" pitchFamily="2" charset="2"/>
              <a:buChar char="v"/>
            </a:pPr>
            <a:r>
              <a:rPr lang="es-ES" dirty="0" err="1"/>
              <a:t>Read</a:t>
            </a:r>
            <a:r>
              <a:rPr lang="es-ES" dirty="0"/>
              <a:t> </a:t>
            </a:r>
            <a:r>
              <a:rPr lang="es-ES" dirty="0" err="1"/>
              <a:t>Commited</a:t>
            </a:r>
            <a:endParaRPr lang="es-ES" dirty="0"/>
          </a:p>
          <a:p>
            <a:pPr marL="914400" lvl="2" indent="0">
              <a:buNone/>
            </a:pPr>
            <a:r>
              <a:rPr lang="es-ES" dirty="0"/>
              <a:t>Este nivel evita la lectura sucia, ya que la transacción solo podrá leer datos confirmados por </a:t>
            </a:r>
            <a:r>
              <a:rPr lang="es-ES" dirty="0" err="1"/>
              <a:t>commit</a:t>
            </a:r>
            <a:endParaRPr lang="es-ES" dirty="0"/>
          </a:p>
          <a:p>
            <a:pPr lvl="1">
              <a:buFont typeface="Wingdings" panose="05000000000000000000" pitchFamily="2" charset="2"/>
              <a:buChar char="v"/>
            </a:pPr>
            <a:r>
              <a:rPr lang="es-ES" dirty="0" err="1"/>
              <a:t>Read</a:t>
            </a:r>
            <a:r>
              <a:rPr lang="es-ES" dirty="0"/>
              <a:t> </a:t>
            </a:r>
            <a:r>
              <a:rPr lang="es-ES" dirty="0" err="1"/>
              <a:t>Uncommited</a:t>
            </a:r>
            <a:endParaRPr lang="es-ES" dirty="0"/>
          </a:p>
          <a:p>
            <a:pPr marL="457200" lvl="1" indent="0">
              <a:buNone/>
            </a:pPr>
            <a:r>
              <a:rPr lang="es-ES" dirty="0"/>
              <a:t>	Es el nivel más permisivo. Permite lecturas sucias, lecturas no repetibles y lecturas fantasmas</a:t>
            </a:r>
          </a:p>
        </p:txBody>
      </p:sp>
    </p:spTree>
    <p:extLst>
      <p:ext uri="{BB962C8B-B14F-4D97-AF65-F5344CB8AC3E}">
        <p14:creationId xmlns:p14="http://schemas.microsoft.com/office/powerpoint/2010/main" val="243967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Visión general de los niveles de aislamiento de transacción de Oracle</a:t>
            </a:r>
          </a:p>
        </p:txBody>
      </p:sp>
      <p:pic>
        <p:nvPicPr>
          <p:cNvPr id="4" name="Imagen 3"/>
          <p:cNvPicPr>
            <a:picLocks noChangeAspect="1"/>
          </p:cNvPicPr>
          <p:nvPr/>
        </p:nvPicPr>
        <p:blipFill>
          <a:blip r:embed="rId2"/>
          <a:stretch>
            <a:fillRect/>
          </a:stretch>
        </p:blipFill>
        <p:spPr>
          <a:xfrm>
            <a:off x="677334" y="2478646"/>
            <a:ext cx="8618926" cy="2840328"/>
          </a:xfrm>
          <a:prstGeom prst="rect">
            <a:avLst/>
          </a:prstGeom>
        </p:spPr>
      </p:pic>
    </p:spTree>
    <p:extLst>
      <p:ext uri="{BB962C8B-B14F-4D97-AF65-F5344CB8AC3E}">
        <p14:creationId xmlns:p14="http://schemas.microsoft.com/office/powerpoint/2010/main" val="100194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a:xfrm>
            <a:off x="677334" y="609600"/>
            <a:ext cx="9496976"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a:extLst>
              <a:ext uri="{FF2B5EF4-FFF2-40B4-BE49-F238E27FC236}">
                <a16:creationId xmlns:a16="http://schemas.microsoft.com/office/drawing/2014/main" id="{16D3E486-FDC6-4D4A-A6FF-8AF39FC0952F}"/>
              </a:ext>
            </a:extLst>
          </p:cNvPr>
          <p:cNvSpPr>
            <a:spLocks noGrp="1"/>
          </p:cNvSpPr>
          <p:nvPr>
            <p:ph idx="1"/>
          </p:nvPr>
        </p:nvSpPr>
        <p:spPr/>
        <p:txBody>
          <a:bodyPr/>
          <a:lstStyle/>
          <a:p>
            <a:pPr marL="0" indent="0">
              <a:buNone/>
            </a:pPr>
            <a:r>
              <a:rPr lang="es-ES" dirty="0"/>
              <a:t>Para garantizar la </a:t>
            </a:r>
            <a:r>
              <a:rPr lang="es-ES" dirty="0" err="1"/>
              <a:t>serializabilidad</a:t>
            </a:r>
            <a:r>
              <a:rPr lang="es-ES" dirty="0"/>
              <a:t> de toda planificación de transacciones, es necesario el uso de técnicas de control de concurrencia.</a:t>
            </a:r>
          </a:p>
          <a:p>
            <a:pPr marL="0" indent="0">
              <a:buNone/>
            </a:pPr>
            <a:endParaRPr lang="es-ES" dirty="0"/>
          </a:p>
          <a:p>
            <a:pPr lvl="1">
              <a:buFont typeface="Wingdings" panose="05000000000000000000" pitchFamily="2" charset="2"/>
              <a:buChar char="Ø"/>
            </a:pPr>
            <a:r>
              <a:rPr lang="es-ES" sz="1800" dirty="0"/>
              <a:t>Protocolos basados en bloqueos</a:t>
            </a:r>
          </a:p>
          <a:p>
            <a:pPr lvl="2">
              <a:buFont typeface="Wingdings" panose="05000000000000000000" pitchFamily="2" charset="2"/>
              <a:buChar char="v"/>
            </a:pPr>
            <a:r>
              <a:rPr lang="es-ES" sz="1600" dirty="0"/>
              <a:t>Reservas</a:t>
            </a:r>
          </a:p>
          <a:p>
            <a:pPr lvl="2">
              <a:buFont typeface="Wingdings" panose="05000000000000000000" pitchFamily="2" charset="2"/>
              <a:buChar char="v"/>
            </a:pPr>
            <a:r>
              <a:rPr lang="es-ES" sz="1600" dirty="0"/>
              <a:t>Bloqueo en dos fases: básico y estricto</a:t>
            </a:r>
          </a:p>
          <a:p>
            <a:pPr lvl="1">
              <a:buFont typeface="Wingdings" panose="05000000000000000000" pitchFamily="2" charset="2"/>
              <a:buChar char="Ø"/>
            </a:pPr>
            <a:r>
              <a:rPr lang="es-ES" sz="1800" dirty="0"/>
              <a:t>Protocolos basados en marcas de tiempo</a:t>
            </a:r>
          </a:p>
          <a:p>
            <a:pPr lvl="1">
              <a:buFont typeface="Wingdings" panose="05000000000000000000" pitchFamily="2" charset="2"/>
              <a:buChar char="Ø"/>
            </a:pPr>
            <a:r>
              <a:rPr lang="es-ES" sz="1800" dirty="0"/>
              <a:t>Protocolos basados en grafos</a:t>
            </a:r>
          </a:p>
          <a:p>
            <a:pPr lvl="1">
              <a:buFont typeface="Wingdings" panose="05000000000000000000" pitchFamily="2" charset="2"/>
              <a:buChar char="v"/>
            </a:pPr>
            <a:endParaRPr lang="es-ES" dirty="0"/>
          </a:p>
          <a:p>
            <a:pPr marL="457200" lvl="1" indent="0">
              <a:buNone/>
            </a:pPr>
            <a:endParaRPr lang="es-ES" dirty="0"/>
          </a:p>
        </p:txBody>
      </p:sp>
    </p:spTree>
    <p:extLst>
      <p:ext uri="{BB962C8B-B14F-4D97-AF65-F5344CB8AC3E}">
        <p14:creationId xmlns:p14="http://schemas.microsoft.com/office/powerpoint/2010/main" val="41022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9213641"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 basado en bloqueos </a:t>
            </a:r>
            <a:r>
              <a:rPr lang="es-ES" dirty="0">
                <a:sym typeface="Wingdings" panose="05000000000000000000" pitchFamily="2" charset="2"/>
              </a:rPr>
              <a:t> Reservas</a:t>
            </a:r>
          </a:p>
          <a:p>
            <a:pPr marL="0" indent="0">
              <a:buNone/>
            </a:pPr>
            <a:endParaRPr lang="es-ES" dirty="0">
              <a:sym typeface="Wingdings" panose="05000000000000000000" pitchFamily="2" charset="2"/>
            </a:endParaRPr>
          </a:p>
          <a:p>
            <a:pPr marL="685800" lvl="1">
              <a:buFont typeface="Wingdings" panose="05000000000000000000" pitchFamily="2" charset="2"/>
              <a:buChar char="v"/>
            </a:pPr>
            <a:r>
              <a:rPr lang="es-ES" dirty="0">
                <a:sym typeface="Wingdings" panose="05000000000000000000" pitchFamily="2" charset="2"/>
              </a:rPr>
              <a:t>Una transacción tiene que obtener la reserva de un elemento antes de poder operar sobre él.</a:t>
            </a:r>
          </a:p>
          <a:p>
            <a:pPr marL="685800" lvl="1">
              <a:buFont typeface="Wingdings" panose="05000000000000000000" pitchFamily="2" charset="2"/>
              <a:buChar char="v"/>
            </a:pPr>
            <a:r>
              <a:rPr lang="es-ES" dirty="0">
                <a:sym typeface="Wingdings" panose="05000000000000000000" pitchFamily="2" charset="2"/>
              </a:rPr>
              <a:t>De la misma forma, dicha transacción debe liberar esa reserva una vez ha dicho terminado de operar.</a:t>
            </a:r>
          </a:p>
          <a:p>
            <a:pPr marL="400050" lvl="1" indent="0">
              <a:buNone/>
            </a:pPr>
            <a:endParaRPr lang="es-ES" dirty="0">
              <a:sym typeface="Wingdings" panose="05000000000000000000" pitchFamily="2" charset="2"/>
            </a:endParaRPr>
          </a:p>
          <a:p>
            <a:pPr marL="400050" lvl="1" indent="0">
              <a:buNone/>
            </a:pPr>
            <a:r>
              <a:rPr lang="es-ES" dirty="0">
                <a:sym typeface="Wingdings" panose="05000000000000000000" pitchFamily="2" charset="2"/>
              </a:rPr>
              <a:t>Para llevar a cabo las reservas se usan candados:</a:t>
            </a:r>
          </a:p>
          <a:p>
            <a:pPr marL="685800" lvl="1">
              <a:buFont typeface="Wingdings" panose="05000000000000000000" pitchFamily="2" charset="2"/>
              <a:buChar char="v"/>
            </a:pPr>
            <a:r>
              <a:rPr lang="es-ES" dirty="0">
                <a:sym typeface="Wingdings" panose="05000000000000000000" pitchFamily="2" charset="2"/>
              </a:rPr>
              <a:t>Candados binarios</a:t>
            </a:r>
          </a:p>
          <a:p>
            <a:pPr marL="685800" lvl="1">
              <a:buFont typeface="Wingdings" panose="05000000000000000000" pitchFamily="2" charset="2"/>
              <a:buChar char="v"/>
            </a:pPr>
            <a:r>
              <a:rPr lang="es-ES" dirty="0">
                <a:sym typeface="Wingdings" panose="05000000000000000000" pitchFamily="2" charset="2"/>
              </a:rPr>
              <a:t>Candados compartidos y exclusivos</a:t>
            </a:r>
          </a:p>
        </p:txBody>
      </p:sp>
    </p:spTree>
    <p:extLst>
      <p:ext uri="{BB962C8B-B14F-4D97-AF65-F5344CB8AC3E}">
        <p14:creationId xmlns:p14="http://schemas.microsoft.com/office/powerpoint/2010/main" val="268589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9213641"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 basado en bloqueos </a:t>
            </a:r>
            <a:r>
              <a:rPr lang="es-ES" dirty="0">
                <a:sym typeface="Wingdings" panose="05000000000000000000" pitchFamily="2" charset="2"/>
              </a:rPr>
              <a:t> Reservas  Candados binarios</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	Los estados por los que pasa un elemento son:</a:t>
            </a:r>
          </a:p>
          <a:p>
            <a:pPr marL="0" indent="0">
              <a:buNone/>
            </a:pPr>
            <a:r>
              <a:rPr lang="es-ES" dirty="0">
                <a:sym typeface="Wingdings" panose="05000000000000000000" pitchFamily="2" charset="2"/>
              </a:rPr>
              <a:t>		- Bloqueado: ninguna otra transacción puede tener acceso al elemento</a:t>
            </a:r>
          </a:p>
          <a:p>
            <a:pPr marL="0" indent="0">
              <a:buNone/>
            </a:pPr>
            <a:r>
              <a:rPr lang="es-ES" dirty="0">
                <a:sym typeface="Wingdings" panose="05000000000000000000" pitchFamily="2" charset="2"/>
              </a:rPr>
              <a:t>		- Desbloqueado: se puede tener acceso al elemento cuando se solicite</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	Problema: demasiado excluyente.</a:t>
            </a:r>
          </a:p>
          <a:p>
            <a:pPr marL="0" indent="0">
              <a:buNone/>
            </a:pPr>
            <a:endParaRPr lang="es-ES" dirty="0">
              <a:sym typeface="Wingdings" panose="05000000000000000000" pitchFamily="2" charset="2"/>
            </a:endParaRPr>
          </a:p>
        </p:txBody>
      </p:sp>
    </p:spTree>
    <p:extLst>
      <p:ext uri="{BB962C8B-B14F-4D97-AF65-F5344CB8AC3E}">
        <p14:creationId xmlns:p14="http://schemas.microsoft.com/office/powerpoint/2010/main" val="305730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9213641"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a:xfrm>
            <a:off x="677333" y="2160589"/>
            <a:ext cx="8775759" cy="3880773"/>
          </a:xfrm>
        </p:spPr>
        <p:txBody>
          <a:bodyPr/>
          <a:lstStyle/>
          <a:p>
            <a:r>
              <a:rPr lang="es-ES" dirty="0"/>
              <a:t>Protocolo basado en bloqueos </a:t>
            </a:r>
            <a:r>
              <a:rPr lang="es-ES" dirty="0">
                <a:sym typeface="Wingdings" panose="05000000000000000000" pitchFamily="2" charset="2"/>
              </a:rPr>
              <a:t> Reservas  Candados compartidos y exclusivos</a:t>
            </a:r>
          </a:p>
          <a:p>
            <a:pPr lvl="1"/>
            <a:endParaRPr lang="es-ES" dirty="0">
              <a:sym typeface="Wingdings" panose="05000000000000000000" pitchFamily="2" charset="2"/>
            </a:endParaRPr>
          </a:p>
          <a:p>
            <a:pPr lvl="1">
              <a:buFont typeface="Wingdings" panose="05000000000000000000" pitchFamily="2" charset="2"/>
              <a:buChar char="v"/>
            </a:pPr>
            <a:r>
              <a:rPr lang="es-ES" dirty="0">
                <a:sym typeface="Wingdings" panose="05000000000000000000" pitchFamily="2" charset="2"/>
              </a:rPr>
              <a:t>Candados compartidos: permiten que varias transacciones tengan acceso al mismo elemento si solo lo hacen para leer.</a:t>
            </a:r>
          </a:p>
          <a:p>
            <a:pPr lvl="1">
              <a:buFont typeface="Wingdings" panose="05000000000000000000" pitchFamily="2" charset="2"/>
              <a:buChar char="v"/>
            </a:pPr>
            <a:r>
              <a:rPr lang="es-ES" dirty="0">
                <a:sym typeface="Wingdings" panose="05000000000000000000" pitchFamily="2" charset="2"/>
              </a:rPr>
              <a:t>Candados exclusivos: se usa cuando una transacción quiere escribir y durante el proceso ninguna otra transacción puede acceder a ese elemento.</a:t>
            </a:r>
          </a:p>
        </p:txBody>
      </p:sp>
    </p:spTree>
    <p:extLst>
      <p:ext uri="{BB962C8B-B14F-4D97-AF65-F5344CB8AC3E}">
        <p14:creationId xmlns:p14="http://schemas.microsoft.com/office/powerpoint/2010/main" val="175897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9213641"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a:xfrm>
            <a:off x="677333" y="2160589"/>
            <a:ext cx="8775759" cy="3880773"/>
          </a:xfrm>
        </p:spPr>
        <p:txBody>
          <a:bodyPr/>
          <a:lstStyle/>
          <a:p>
            <a:r>
              <a:rPr lang="es-ES" dirty="0"/>
              <a:t>Protocolo basado en bloqueos</a:t>
            </a:r>
            <a:endParaRPr lang="es-ES" dirty="0">
              <a:sym typeface="Wingdings" panose="05000000000000000000" pitchFamily="2" charset="2"/>
            </a:endParaRPr>
          </a:p>
          <a:p>
            <a:pPr marL="457200" lvl="1" indent="0">
              <a:buNone/>
            </a:pPr>
            <a:r>
              <a:rPr lang="es-ES" dirty="0">
                <a:sym typeface="Wingdings" panose="05000000000000000000" pitchFamily="2" charset="2"/>
              </a:rPr>
              <a:t>El uso de bloqueos no garantiza la </a:t>
            </a:r>
            <a:r>
              <a:rPr lang="es-ES" dirty="0" err="1">
                <a:sym typeface="Wingdings" panose="05000000000000000000" pitchFamily="2" charset="2"/>
              </a:rPr>
              <a:t>serializabilidad</a:t>
            </a:r>
            <a:r>
              <a:rPr lang="es-ES" dirty="0">
                <a:sym typeface="Wingdings" panose="05000000000000000000" pitchFamily="2" charset="2"/>
              </a:rPr>
              <a:t> de las planificaciones</a:t>
            </a:r>
          </a:p>
          <a:p>
            <a:pPr marL="457200" lvl="1" indent="0">
              <a:buNone/>
            </a:pPr>
            <a:endParaRPr lang="es-ES" dirty="0">
              <a:sym typeface="Wingdings" panose="05000000000000000000" pitchFamily="2" charset="2"/>
            </a:endParaRPr>
          </a:p>
        </p:txBody>
      </p:sp>
      <p:pic>
        <p:nvPicPr>
          <p:cNvPr id="4" name="Imagen 3"/>
          <p:cNvPicPr>
            <a:picLocks noChangeAspect="1"/>
          </p:cNvPicPr>
          <p:nvPr/>
        </p:nvPicPr>
        <p:blipFill>
          <a:blip r:embed="rId2"/>
          <a:stretch>
            <a:fillRect/>
          </a:stretch>
        </p:blipFill>
        <p:spPr>
          <a:xfrm>
            <a:off x="1169562" y="3176856"/>
            <a:ext cx="7277100" cy="3286125"/>
          </a:xfrm>
          <a:prstGeom prst="rect">
            <a:avLst/>
          </a:prstGeom>
        </p:spPr>
      </p:pic>
    </p:spTree>
    <p:extLst>
      <p:ext uri="{BB962C8B-B14F-4D97-AF65-F5344CB8AC3E}">
        <p14:creationId xmlns:p14="http://schemas.microsoft.com/office/powerpoint/2010/main" val="12894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lstStyle/>
          <a:p>
            <a:r>
              <a:rPr lang="es-ES" dirty="0"/>
              <a:t>2.1 Introducción a la concurrencia de datos y consistencia : </a:t>
            </a:r>
            <a:r>
              <a:rPr lang="es-ES" b="1" dirty="0">
                <a:effectLst>
                  <a:outerShdw blurRad="38100" dist="38100" dir="2700000" algn="tl">
                    <a:srgbClr val="000000">
                      <a:alpha val="43137"/>
                    </a:srgbClr>
                  </a:outerShdw>
                </a:effectLst>
              </a:rPr>
              <a:t>Tipos de Sistemas</a:t>
            </a:r>
          </a:p>
        </p:txBody>
      </p:sp>
      <p:sp>
        <p:nvSpPr>
          <p:cNvPr id="3" name="Marcador de contenido 2">
            <a:extLst>
              <a:ext uri="{FF2B5EF4-FFF2-40B4-BE49-F238E27FC236}">
                <a16:creationId xmlns:a16="http://schemas.microsoft.com/office/drawing/2014/main" id="{16D3E486-FDC6-4D4A-A6FF-8AF39FC0952F}"/>
              </a:ext>
            </a:extLst>
          </p:cNvPr>
          <p:cNvSpPr>
            <a:spLocks noGrp="1"/>
          </p:cNvSpPr>
          <p:nvPr>
            <p:ph idx="1"/>
          </p:nvPr>
        </p:nvSpPr>
        <p:spPr>
          <a:xfrm>
            <a:off x="677334" y="2160589"/>
            <a:ext cx="3841657" cy="3880773"/>
          </a:xfrm>
        </p:spPr>
        <p:txBody>
          <a:bodyPr/>
          <a:lstStyle/>
          <a:p>
            <a:pPr>
              <a:buFont typeface="Wingdings" panose="05000000000000000000" pitchFamily="2" charset="2"/>
              <a:buChar char="v"/>
            </a:pPr>
            <a:r>
              <a:rPr lang="es-ES" sz="2000" dirty="0"/>
              <a:t>Tipos de Sistemas: </a:t>
            </a:r>
          </a:p>
          <a:p>
            <a:endParaRPr lang="es-ES" dirty="0"/>
          </a:p>
          <a:p>
            <a:pPr>
              <a:buFont typeface="Arial" panose="020B0604020202020204" pitchFamily="34" charset="0"/>
              <a:buChar char="•"/>
            </a:pPr>
            <a:r>
              <a:rPr lang="es-ES" dirty="0"/>
              <a:t>Monousuario					</a:t>
            </a:r>
          </a:p>
          <a:p>
            <a:pPr lvl="1"/>
            <a:r>
              <a:rPr lang="es-ES" sz="1800" dirty="0"/>
              <a:t>Solo un usuario en el sistema</a:t>
            </a:r>
          </a:p>
        </p:txBody>
      </p:sp>
      <p:sp>
        <p:nvSpPr>
          <p:cNvPr id="4" name="Marcador de contenido 2">
            <a:extLst>
              <a:ext uri="{FF2B5EF4-FFF2-40B4-BE49-F238E27FC236}">
                <a16:creationId xmlns:a16="http://schemas.microsoft.com/office/drawing/2014/main" id="{7096D44E-A408-4CB1-8CAE-0E7B6C17705D}"/>
              </a:ext>
            </a:extLst>
          </p:cNvPr>
          <p:cNvSpPr txBox="1">
            <a:spLocks/>
          </p:cNvSpPr>
          <p:nvPr/>
        </p:nvSpPr>
        <p:spPr>
          <a:xfrm>
            <a:off x="4858395" y="2160589"/>
            <a:ext cx="384165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s-ES" dirty="0"/>
          </a:p>
          <a:p>
            <a:pPr marL="0" indent="0">
              <a:buNone/>
            </a:pPr>
            <a:endParaRPr lang="es-ES" dirty="0"/>
          </a:p>
          <a:p>
            <a:pPr>
              <a:buFont typeface="Arial" panose="020B0604020202020204" pitchFamily="34" charset="0"/>
              <a:buChar char="•"/>
            </a:pPr>
            <a:r>
              <a:rPr lang="es-ES" dirty="0"/>
              <a:t>Multiusuario				</a:t>
            </a:r>
          </a:p>
          <a:p>
            <a:pPr lvl="1"/>
            <a:r>
              <a:rPr lang="es-ES" sz="1800" dirty="0"/>
              <a:t>Varios usuarios acceden a la vez al sistema</a:t>
            </a:r>
          </a:p>
          <a:p>
            <a:pPr lvl="1"/>
            <a:r>
              <a:rPr lang="es-ES" sz="1800" dirty="0"/>
              <a:t>Dos tipos</a:t>
            </a:r>
          </a:p>
        </p:txBody>
      </p:sp>
      <p:pic>
        <p:nvPicPr>
          <p:cNvPr id="5" name="Imagen 4">
            <a:extLst>
              <a:ext uri="{FF2B5EF4-FFF2-40B4-BE49-F238E27FC236}">
                <a16:creationId xmlns:a16="http://schemas.microsoft.com/office/drawing/2014/main" id="{127474A4-A3DA-4B74-A747-6AA122CED22C}"/>
              </a:ext>
            </a:extLst>
          </p:cNvPr>
          <p:cNvPicPr>
            <a:picLocks noChangeAspect="1"/>
          </p:cNvPicPr>
          <p:nvPr/>
        </p:nvPicPr>
        <p:blipFill>
          <a:blip r:embed="rId2"/>
          <a:stretch>
            <a:fillRect/>
          </a:stretch>
        </p:blipFill>
        <p:spPr>
          <a:xfrm>
            <a:off x="1565229" y="4383335"/>
            <a:ext cx="2065866" cy="2048209"/>
          </a:xfrm>
          <a:prstGeom prst="rect">
            <a:avLst/>
          </a:prstGeom>
        </p:spPr>
      </p:pic>
      <p:pic>
        <p:nvPicPr>
          <p:cNvPr id="6" name="Imagen 5">
            <a:extLst>
              <a:ext uri="{FF2B5EF4-FFF2-40B4-BE49-F238E27FC236}">
                <a16:creationId xmlns:a16="http://schemas.microsoft.com/office/drawing/2014/main" id="{913999B4-E8EB-44AC-A10C-87396AB694C1}"/>
              </a:ext>
            </a:extLst>
          </p:cNvPr>
          <p:cNvPicPr>
            <a:picLocks noChangeAspect="1"/>
          </p:cNvPicPr>
          <p:nvPr/>
        </p:nvPicPr>
        <p:blipFill>
          <a:blip r:embed="rId3"/>
          <a:stretch>
            <a:fillRect/>
          </a:stretch>
        </p:blipFill>
        <p:spPr>
          <a:xfrm>
            <a:off x="5746290" y="4383335"/>
            <a:ext cx="2065866" cy="2048209"/>
          </a:xfrm>
          <a:prstGeom prst="rect">
            <a:avLst/>
          </a:prstGeom>
        </p:spPr>
      </p:pic>
    </p:spTree>
    <p:extLst>
      <p:ext uri="{BB962C8B-B14F-4D97-AF65-F5344CB8AC3E}">
        <p14:creationId xmlns:p14="http://schemas.microsoft.com/office/powerpoint/2010/main" val="22638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200762"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 basado en bloqueos </a:t>
            </a:r>
            <a:r>
              <a:rPr lang="es-ES" dirty="0">
                <a:sym typeface="Wingdings" panose="05000000000000000000" pitchFamily="2" charset="2"/>
              </a:rPr>
              <a:t> Bloqueo en dos fases (PB2F)  Básico</a:t>
            </a:r>
          </a:p>
          <a:p>
            <a:pPr lvl="1">
              <a:buFont typeface="Wingdings" panose="05000000000000000000" pitchFamily="2" charset="2"/>
              <a:buChar char="v"/>
            </a:pPr>
            <a:r>
              <a:rPr lang="es-ES" dirty="0"/>
              <a:t>Una transacción T sigue el protocolo de bloqueo en dos fases si todas las operaciones de bloqueo preceden a la primera operación de desbloqueo.</a:t>
            </a:r>
          </a:p>
          <a:p>
            <a:pPr marL="457200" lvl="1" indent="0">
              <a:buNone/>
            </a:pPr>
            <a:endParaRPr lang="es-ES" dirty="0">
              <a:sym typeface="Wingdings" panose="05000000000000000000" pitchFamily="2" charset="2"/>
            </a:endParaRPr>
          </a:p>
          <a:p>
            <a:pPr marL="457200" lvl="1" indent="0">
              <a:buNone/>
            </a:pPr>
            <a:r>
              <a:rPr lang="es-ES" b="1" dirty="0">
                <a:solidFill>
                  <a:srgbClr val="FF0000"/>
                </a:solidFill>
                <a:sym typeface="Wingdings" panose="05000000000000000000" pitchFamily="2" charset="2"/>
              </a:rPr>
              <a:t>				GARANTIZA LA SERIALIZABILIDAD</a:t>
            </a:r>
          </a:p>
          <a:p>
            <a:pPr marL="457200" lvl="1" indent="0">
              <a:buNone/>
            </a:pPr>
            <a:endParaRPr lang="es-ES" b="1" dirty="0">
              <a:solidFill>
                <a:srgbClr val="FF0000"/>
              </a:solidFill>
              <a:sym typeface="Wingdings" panose="05000000000000000000" pitchFamily="2" charset="2"/>
            </a:endParaRPr>
          </a:p>
          <a:p>
            <a:pPr marL="457200" lvl="1" indent="0">
              <a:buNone/>
            </a:pPr>
            <a:r>
              <a:rPr lang="es-ES" dirty="0">
                <a:solidFill>
                  <a:schemeClr val="tx1"/>
                </a:solidFill>
                <a:sym typeface="Wingdings" panose="05000000000000000000" pitchFamily="2" charset="2"/>
              </a:rPr>
              <a:t>De este modo podemos ver una transacción dividida en dos fases:</a:t>
            </a:r>
          </a:p>
          <a:p>
            <a:pPr lvl="1">
              <a:buFont typeface="Wingdings" panose="05000000000000000000" pitchFamily="2" charset="2"/>
              <a:buChar char="v"/>
            </a:pPr>
            <a:r>
              <a:rPr lang="es-ES" dirty="0">
                <a:solidFill>
                  <a:schemeClr val="tx1"/>
                </a:solidFill>
                <a:sym typeface="Wingdings" panose="05000000000000000000" pitchFamily="2" charset="2"/>
              </a:rPr>
              <a:t>Fase de expansión: T puede adquirir bloqueos pero no puede liberar ninguno.</a:t>
            </a:r>
          </a:p>
          <a:p>
            <a:pPr lvl="1">
              <a:buFont typeface="Wingdings" panose="05000000000000000000" pitchFamily="2" charset="2"/>
              <a:buChar char="v"/>
            </a:pPr>
            <a:r>
              <a:rPr lang="es-ES" dirty="0">
                <a:solidFill>
                  <a:schemeClr val="tx1"/>
                </a:solidFill>
                <a:sym typeface="Wingdings" panose="05000000000000000000" pitchFamily="2" charset="2"/>
              </a:rPr>
              <a:t>Fase de contracción: T puede liberar bloqueos existentes pero no adquirir ningún bloqueo</a:t>
            </a:r>
          </a:p>
        </p:txBody>
      </p:sp>
      <p:sp>
        <p:nvSpPr>
          <p:cNvPr id="5" name="Rectángulo 4"/>
          <p:cNvSpPr/>
          <p:nvPr/>
        </p:nvSpPr>
        <p:spPr>
          <a:xfrm>
            <a:off x="3000777" y="3438659"/>
            <a:ext cx="3232598" cy="46364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43287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80">
                                          <p:stCondLst>
                                            <p:cond delay="0"/>
                                          </p:stCondLst>
                                        </p:cTn>
                                        <p:tgtEl>
                                          <p:spTgt spid="3">
                                            <p:txEl>
                                              <p:pRg st="3" end="3"/>
                                            </p:txEl>
                                          </p:spTgt>
                                        </p:tgtEl>
                                      </p:cBhvr>
                                    </p:animEffect>
                                    <p:anim calcmode="lin" valueType="num">
                                      <p:cBhvr>
                                        <p:cTn id="1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3" end="3"/>
                                            </p:txEl>
                                          </p:spTgt>
                                        </p:tgtEl>
                                      </p:cBhvr>
                                      <p:to x="100000" y="60000"/>
                                    </p:animScale>
                                    <p:animScale>
                                      <p:cBhvr>
                                        <p:cTn id="24" dur="166" decel="50000">
                                          <p:stCondLst>
                                            <p:cond delay="676"/>
                                          </p:stCondLst>
                                        </p:cTn>
                                        <p:tgtEl>
                                          <p:spTgt spid="3">
                                            <p:txEl>
                                              <p:pRg st="3" end="3"/>
                                            </p:txEl>
                                          </p:spTgt>
                                        </p:tgtEl>
                                      </p:cBhvr>
                                      <p:to x="100000" y="100000"/>
                                    </p:animScale>
                                    <p:animScale>
                                      <p:cBhvr>
                                        <p:cTn id="25" dur="26">
                                          <p:stCondLst>
                                            <p:cond delay="1312"/>
                                          </p:stCondLst>
                                        </p:cTn>
                                        <p:tgtEl>
                                          <p:spTgt spid="3">
                                            <p:txEl>
                                              <p:pRg st="3" end="3"/>
                                            </p:txEl>
                                          </p:spTgt>
                                        </p:tgtEl>
                                      </p:cBhvr>
                                      <p:to x="100000" y="80000"/>
                                    </p:animScale>
                                    <p:animScale>
                                      <p:cBhvr>
                                        <p:cTn id="26" dur="166" decel="50000">
                                          <p:stCondLst>
                                            <p:cond delay="1338"/>
                                          </p:stCondLst>
                                        </p:cTn>
                                        <p:tgtEl>
                                          <p:spTgt spid="3">
                                            <p:txEl>
                                              <p:pRg st="3" end="3"/>
                                            </p:txEl>
                                          </p:spTgt>
                                        </p:tgtEl>
                                      </p:cBhvr>
                                      <p:to x="100000" y="100000"/>
                                    </p:animScale>
                                    <p:animScale>
                                      <p:cBhvr>
                                        <p:cTn id="27" dur="26">
                                          <p:stCondLst>
                                            <p:cond delay="1642"/>
                                          </p:stCondLst>
                                        </p:cTn>
                                        <p:tgtEl>
                                          <p:spTgt spid="3">
                                            <p:txEl>
                                              <p:pRg st="3" end="3"/>
                                            </p:txEl>
                                          </p:spTgt>
                                        </p:tgtEl>
                                      </p:cBhvr>
                                      <p:to x="100000" y="90000"/>
                                    </p:animScale>
                                    <p:animScale>
                                      <p:cBhvr>
                                        <p:cTn id="28" dur="166" decel="50000">
                                          <p:stCondLst>
                                            <p:cond delay="1668"/>
                                          </p:stCondLst>
                                        </p:cTn>
                                        <p:tgtEl>
                                          <p:spTgt spid="3">
                                            <p:txEl>
                                              <p:pRg st="3" end="3"/>
                                            </p:txEl>
                                          </p:spTgt>
                                        </p:tgtEl>
                                      </p:cBhvr>
                                      <p:to x="100000" y="100000"/>
                                    </p:animScale>
                                    <p:animScale>
                                      <p:cBhvr>
                                        <p:cTn id="29" dur="26">
                                          <p:stCondLst>
                                            <p:cond delay="1808"/>
                                          </p:stCondLst>
                                        </p:cTn>
                                        <p:tgtEl>
                                          <p:spTgt spid="3">
                                            <p:txEl>
                                              <p:pRg st="3" end="3"/>
                                            </p:txEl>
                                          </p:spTgt>
                                        </p:tgtEl>
                                      </p:cBhvr>
                                      <p:to x="100000" y="95000"/>
                                    </p:animScale>
                                    <p:animScale>
                                      <p:cBhvr>
                                        <p:cTn id="30" dur="166" decel="50000">
                                          <p:stCondLst>
                                            <p:cond delay="1834"/>
                                          </p:stCondLst>
                                        </p:cTn>
                                        <p:tgtEl>
                                          <p:spTgt spid="3">
                                            <p:txEl>
                                              <p:pRg st="3" end="3"/>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200762"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a:xfrm>
            <a:off x="677334" y="2160588"/>
            <a:ext cx="8596668" cy="4587941"/>
          </a:xfrm>
        </p:spPr>
        <p:txBody>
          <a:bodyPr>
            <a:normAutofit fontScale="85000" lnSpcReduction="20000"/>
          </a:bodyPr>
          <a:lstStyle/>
          <a:p>
            <a:r>
              <a:rPr lang="es-ES" dirty="0"/>
              <a:t>Protocolo basado en bloqueos </a:t>
            </a:r>
            <a:r>
              <a:rPr lang="es-ES" dirty="0">
                <a:sym typeface="Wingdings" panose="05000000000000000000" pitchFamily="2" charset="2"/>
              </a:rPr>
              <a:t> Bloqueo en dos fases (PB2F)  Básico</a:t>
            </a:r>
          </a:p>
          <a:p>
            <a:pPr lvl="1">
              <a:buFont typeface="Wingdings" panose="05000000000000000000" pitchFamily="2" charset="2"/>
              <a:buChar char="v"/>
            </a:pPr>
            <a:r>
              <a:rPr lang="es-ES" dirty="0">
                <a:sym typeface="Wingdings" panose="05000000000000000000" pitchFamily="2" charset="2"/>
              </a:rPr>
              <a:t>Problemas del PB2F Básico:</a:t>
            </a: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dirty="0">
              <a:sym typeface="Wingdings" panose="05000000000000000000" pitchFamily="2" charset="2"/>
            </a:endParaRPr>
          </a:p>
          <a:p>
            <a:pPr lvl="1">
              <a:buFont typeface="Wingdings" panose="05000000000000000000" pitchFamily="2" charset="2"/>
              <a:buChar char="v"/>
            </a:pPr>
            <a:endParaRPr lang="es-ES" sz="1700" b="1" dirty="0"/>
          </a:p>
          <a:p>
            <a:pPr lvl="1">
              <a:buFont typeface="Wingdings" panose="05000000000000000000" pitchFamily="2" charset="2"/>
              <a:buChar char="v"/>
            </a:pPr>
            <a:endParaRPr lang="es-ES" sz="1700" b="1" dirty="0"/>
          </a:p>
          <a:p>
            <a:pPr lvl="1">
              <a:buFont typeface="Wingdings" panose="05000000000000000000" pitchFamily="2" charset="2"/>
              <a:buChar char="v"/>
            </a:pPr>
            <a:r>
              <a:rPr lang="es-ES" sz="1700" b="1" dirty="0"/>
              <a:t>PB2F básico no evita todas las interferencias</a:t>
            </a:r>
            <a:r>
              <a:rPr lang="es-ES" sz="1700" dirty="0"/>
              <a:t>.</a:t>
            </a:r>
          </a:p>
          <a:p>
            <a:pPr lvl="1">
              <a:buFont typeface="Wingdings" panose="05000000000000000000" pitchFamily="2" charset="2"/>
              <a:buChar char="v"/>
            </a:pPr>
            <a:r>
              <a:rPr lang="es-ES" sz="1700" dirty="0"/>
              <a:t>Sólo garantiza la </a:t>
            </a:r>
            <a:r>
              <a:rPr lang="es-ES" sz="1700" b="1" dirty="0" err="1"/>
              <a:t>seriabilidad</a:t>
            </a:r>
            <a:r>
              <a:rPr lang="es-ES" sz="1700" dirty="0"/>
              <a:t>, no la </a:t>
            </a:r>
            <a:r>
              <a:rPr lang="es-ES" sz="1700" b="1" dirty="0" err="1"/>
              <a:t>recuperabilidad</a:t>
            </a:r>
            <a:endParaRPr lang="es-ES" sz="1700" dirty="0">
              <a:sym typeface="Wingdings" panose="05000000000000000000" pitchFamily="2" charset="2"/>
            </a:endParaRPr>
          </a:p>
          <a:p>
            <a:pPr marL="457200" lvl="1" indent="0">
              <a:buNone/>
            </a:pPr>
            <a:endParaRPr lang="es-ES" dirty="0">
              <a:sym typeface="Wingdings" panose="05000000000000000000" pitchFamily="2" charset="2"/>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579" y="3001314"/>
            <a:ext cx="7248525" cy="144780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512" y="4449114"/>
            <a:ext cx="7243592" cy="1476375"/>
          </a:xfrm>
          <a:prstGeom prst="rect">
            <a:avLst/>
          </a:prstGeom>
        </p:spPr>
      </p:pic>
    </p:spTree>
    <p:extLst>
      <p:ext uri="{BB962C8B-B14F-4D97-AF65-F5344CB8AC3E}">
        <p14:creationId xmlns:p14="http://schemas.microsoft.com/office/powerpoint/2010/main" val="1421010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200762"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 basado en bloqueos </a:t>
            </a:r>
            <a:r>
              <a:rPr lang="es-ES" dirty="0">
                <a:sym typeface="Wingdings" panose="05000000000000000000" pitchFamily="2" charset="2"/>
              </a:rPr>
              <a:t> Bloqueo en dos fases (PB2F)  Estricto</a:t>
            </a:r>
          </a:p>
          <a:p>
            <a:pPr lvl="1">
              <a:buFont typeface="Wingdings" panose="05000000000000000000" pitchFamily="2" charset="2"/>
              <a:buChar char="v"/>
            </a:pPr>
            <a:r>
              <a:rPr lang="es-ES" dirty="0">
                <a:solidFill>
                  <a:schemeClr val="tx1"/>
                </a:solidFill>
                <a:sym typeface="Wingdings" panose="05000000000000000000" pitchFamily="2" charset="2"/>
              </a:rPr>
              <a:t>Lleva a cabo el mismo procedimiento que el protocolo de bloqueo en dos fases básico y además, no libera ninguna reserva hasta que ésta acaba con </a:t>
            </a:r>
            <a:r>
              <a:rPr lang="es-ES" dirty="0" err="1">
                <a:solidFill>
                  <a:schemeClr val="tx1"/>
                </a:solidFill>
                <a:sym typeface="Wingdings" panose="05000000000000000000" pitchFamily="2" charset="2"/>
              </a:rPr>
              <a:t>commit</a:t>
            </a:r>
            <a:r>
              <a:rPr lang="es-ES" dirty="0">
                <a:solidFill>
                  <a:schemeClr val="tx1"/>
                </a:solidFill>
                <a:sym typeface="Wingdings" panose="05000000000000000000" pitchFamily="2" charset="2"/>
              </a:rPr>
              <a:t> o </a:t>
            </a:r>
            <a:r>
              <a:rPr lang="es-ES" dirty="0" err="1">
                <a:solidFill>
                  <a:schemeClr val="tx1"/>
                </a:solidFill>
                <a:sym typeface="Wingdings" panose="05000000000000000000" pitchFamily="2" charset="2"/>
              </a:rPr>
              <a:t>rollback</a:t>
            </a:r>
            <a:r>
              <a:rPr lang="es-ES" dirty="0">
                <a:solidFill>
                  <a:schemeClr val="tx1"/>
                </a:solidFill>
                <a:sym typeface="Wingdings" panose="05000000000000000000" pitchFamily="2" charset="2"/>
              </a:rPr>
              <a:t>.</a:t>
            </a:r>
          </a:p>
          <a:p>
            <a:pPr marL="457200" lvl="1" indent="0">
              <a:buNone/>
            </a:pPr>
            <a:r>
              <a:rPr lang="es-ES" dirty="0">
                <a:solidFill>
                  <a:schemeClr val="tx1"/>
                </a:solidFill>
                <a:sym typeface="Wingdings" panose="05000000000000000000" pitchFamily="2" charset="2"/>
              </a:rPr>
              <a:t>	</a:t>
            </a:r>
          </a:p>
          <a:p>
            <a:pPr marL="457200" lvl="1" indent="0">
              <a:buNone/>
            </a:pPr>
            <a:r>
              <a:rPr lang="es-ES" b="1" dirty="0">
                <a:solidFill>
                  <a:srgbClr val="FF0000"/>
                </a:solidFill>
                <a:sym typeface="Wingdings" panose="05000000000000000000" pitchFamily="2" charset="2"/>
              </a:rPr>
              <a:t>		GARANTIZA LA SERIALIZABILIDAD Y LA RECUPERABILIDAD</a:t>
            </a:r>
          </a:p>
          <a:p>
            <a:pPr marL="457200" lvl="1" indent="0">
              <a:buNone/>
            </a:pPr>
            <a:endParaRPr lang="es-ES" b="1" dirty="0">
              <a:solidFill>
                <a:srgbClr val="FF0000"/>
              </a:solidFill>
              <a:sym typeface="Wingdings" panose="05000000000000000000" pitchFamily="2" charset="2"/>
            </a:endParaRPr>
          </a:p>
          <a:p>
            <a:pPr marL="457200" lvl="1" indent="0">
              <a:buNone/>
            </a:pPr>
            <a:endParaRPr lang="es-ES" b="1" dirty="0">
              <a:solidFill>
                <a:schemeClr val="tx1"/>
              </a:solidFill>
              <a:sym typeface="Wingdings" panose="05000000000000000000" pitchFamily="2" charset="2"/>
            </a:endParaRPr>
          </a:p>
        </p:txBody>
      </p:sp>
      <p:sp>
        <p:nvSpPr>
          <p:cNvPr id="4" name="Rectángulo 3"/>
          <p:cNvSpPr/>
          <p:nvPr/>
        </p:nvSpPr>
        <p:spPr>
          <a:xfrm>
            <a:off x="2034862" y="3799268"/>
            <a:ext cx="5525037" cy="309093"/>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6" name="Imagen 5"/>
          <p:cNvPicPr>
            <a:picLocks noChangeAspect="1"/>
          </p:cNvPicPr>
          <p:nvPr/>
        </p:nvPicPr>
        <p:blipFill>
          <a:blip r:embed="rId2"/>
          <a:stretch>
            <a:fillRect/>
          </a:stretch>
        </p:blipFill>
        <p:spPr>
          <a:xfrm>
            <a:off x="1489518" y="4530241"/>
            <a:ext cx="6972300" cy="1524000"/>
          </a:xfrm>
          <a:prstGeom prst="rect">
            <a:avLst/>
          </a:prstGeom>
        </p:spPr>
      </p:pic>
    </p:spTree>
    <p:extLst>
      <p:ext uri="{BB962C8B-B14F-4D97-AF65-F5344CB8AC3E}">
        <p14:creationId xmlns:p14="http://schemas.microsoft.com/office/powerpoint/2010/main" val="343193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175004"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 basado en grafos</a:t>
            </a:r>
          </a:p>
          <a:p>
            <a:endParaRPr lang="es-ES" dirty="0"/>
          </a:p>
          <a:p>
            <a:pPr lvl="1">
              <a:buFont typeface="Wingdings" panose="05000000000000000000" pitchFamily="2" charset="2"/>
              <a:buChar char="v"/>
            </a:pPr>
            <a:r>
              <a:rPr lang="es-ES" dirty="0"/>
              <a:t>Es necesario tener información adicional</a:t>
            </a:r>
          </a:p>
          <a:p>
            <a:pPr lvl="1">
              <a:buFont typeface="Wingdings" panose="05000000000000000000" pitchFamily="2" charset="2"/>
              <a:buChar char="v"/>
            </a:pPr>
            <a:r>
              <a:rPr lang="es-ES" dirty="0"/>
              <a:t>Si un elemento X precede a otro Y entonces toda transacción que acceda a ambos elementos debe hacerlo accediendo primero a X y luego a Y.</a:t>
            </a:r>
          </a:p>
          <a:p>
            <a:pPr lvl="1">
              <a:buFont typeface="Wingdings" panose="05000000000000000000" pitchFamily="2" charset="2"/>
              <a:buChar char="v"/>
            </a:pPr>
            <a:r>
              <a:rPr lang="es-ES" dirty="0"/>
              <a:t>Es te orden implica que el conjunto de elementos se puede ver como un grafo </a:t>
            </a:r>
            <a:r>
              <a:rPr lang="es-ES" dirty="0" err="1"/>
              <a:t>acíclico</a:t>
            </a:r>
            <a:r>
              <a:rPr lang="es-ES" dirty="0"/>
              <a:t> con raíz.</a:t>
            </a:r>
          </a:p>
        </p:txBody>
      </p:sp>
    </p:spTree>
    <p:extLst>
      <p:ext uri="{BB962C8B-B14F-4D97-AF65-F5344CB8AC3E}">
        <p14:creationId xmlns:p14="http://schemas.microsoft.com/office/powerpoint/2010/main" val="1948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175004"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Reglas del protocolo basado en grafos:</a:t>
            </a:r>
          </a:p>
          <a:p>
            <a:endParaRPr lang="es-ES" dirty="0"/>
          </a:p>
          <a:p>
            <a:pPr lvl="1">
              <a:buFont typeface="Wingdings" panose="05000000000000000000" pitchFamily="2" charset="2"/>
              <a:buChar char="v"/>
            </a:pPr>
            <a:r>
              <a:rPr lang="es-ES" dirty="0"/>
              <a:t>El primer bloqueo de T1 puede ser sobre cualquier elemento del conjunto.</a:t>
            </a:r>
          </a:p>
          <a:p>
            <a:pPr lvl="1">
              <a:buFont typeface="Wingdings" panose="05000000000000000000" pitchFamily="2" charset="2"/>
              <a:buChar char="v"/>
            </a:pPr>
            <a:r>
              <a:rPr lang="es-ES" dirty="0"/>
              <a:t>Posteriormente, T1 puede bloquear un elemento si actualmente tiene bloqueado al padre de dicho elemento.</a:t>
            </a:r>
          </a:p>
          <a:p>
            <a:pPr lvl="1">
              <a:buFont typeface="Wingdings" panose="05000000000000000000" pitchFamily="2" charset="2"/>
              <a:buChar char="v"/>
            </a:pPr>
            <a:r>
              <a:rPr lang="es-ES" dirty="0"/>
              <a:t>Los elementos bloqueados pueden desbloquearse en cualquier momento.</a:t>
            </a:r>
          </a:p>
          <a:p>
            <a:pPr lvl="1">
              <a:buFont typeface="Wingdings" panose="05000000000000000000" pitchFamily="2" charset="2"/>
              <a:buChar char="v"/>
            </a:pPr>
            <a:r>
              <a:rPr lang="es-ES" dirty="0"/>
              <a:t>T1 no puede bloquear de nuevo un elemento que ya haya bloqueado y desbloqueado anteriormente.</a:t>
            </a:r>
          </a:p>
        </p:txBody>
      </p:sp>
    </p:spTree>
    <p:extLst>
      <p:ext uri="{BB962C8B-B14F-4D97-AF65-F5344CB8AC3E}">
        <p14:creationId xmlns:p14="http://schemas.microsoft.com/office/powerpoint/2010/main" val="30679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175004"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Protocolos basado en marcas temporales</a:t>
            </a:r>
          </a:p>
          <a:p>
            <a:pPr marL="0" indent="0">
              <a:buNone/>
            </a:pPr>
            <a:endParaRPr lang="es-ES" dirty="0"/>
          </a:p>
          <a:p>
            <a:pPr lvl="1">
              <a:buFont typeface="Wingdings" panose="05000000000000000000" pitchFamily="2" charset="2"/>
              <a:buChar char="v"/>
            </a:pPr>
            <a:r>
              <a:rPr lang="es-ES" dirty="0"/>
              <a:t>A toda transacción se le asocia una única marca temporal MT(T1)</a:t>
            </a:r>
          </a:p>
          <a:p>
            <a:pPr marL="457200" lvl="1" indent="0">
              <a:buNone/>
            </a:pPr>
            <a:r>
              <a:rPr lang="es-ES" dirty="0"/>
              <a:t>	- Usar reloj del sistema</a:t>
            </a:r>
          </a:p>
          <a:p>
            <a:pPr marL="457200" lvl="1" indent="0">
              <a:buNone/>
            </a:pPr>
            <a:r>
              <a:rPr lang="es-ES" dirty="0"/>
              <a:t>	- Contador lógico</a:t>
            </a:r>
          </a:p>
          <a:p>
            <a:pPr lvl="1">
              <a:buFont typeface="Wingdings" panose="05000000000000000000" pitchFamily="2" charset="2"/>
              <a:buChar char="v"/>
            </a:pPr>
            <a:r>
              <a:rPr lang="es-ES" dirty="0"/>
              <a:t>Si MT(T1) &lt; MT (T2) T1 es más antigua que T2</a:t>
            </a:r>
          </a:p>
          <a:p>
            <a:pPr lvl="1">
              <a:buFont typeface="Wingdings" panose="05000000000000000000" pitchFamily="2" charset="2"/>
              <a:buChar char="v"/>
            </a:pPr>
            <a:r>
              <a:rPr lang="es-ES" dirty="0"/>
              <a:t>A cada elemento de datos Q se le asocian dos valores:</a:t>
            </a:r>
          </a:p>
          <a:p>
            <a:pPr marL="457200" lvl="1" indent="0">
              <a:buNone/>
            </a:pPr>
            <a:r>
              <a:rPr lang="es-ES" dirty="0"/>
              <a:t>	- </a:t>
            </a:r>
            <a:r>
              <a:rPr lang="es-ES" dirty="0" err="1"/>
              <a:t>MT_escritura</a:t>
            </a:r>
            <a:r>
              <a:rPr lang="es-ES" dirty="0"/>
              <a:t>(Q). Mayor marca temporal de todas las transacciones que 			  ejecutan con éxito W(Q).</a:t>
            </a:r>
          </a:p>
          <a:p>
            <a:pPr marL="457200" lvl="1" indent="0">
              <a:buNone/>
            </a:pPr>
            <a:r>
              <a:rPr lang="es-ES" dirty="0"/>
              <a:t>	- </a:t>
            </a:r>
            <a:r>
              <a:rPr lang="es-ES" dirty="0" err="1"/>
              <a:t>MT_lectura</a:t>
            </a:r>
            <a:r>
              <a:rPr lang="es-ES" dirty="0"/>
              <a:t>(Q). Mayor marca temporal de todas las transacciones que ejecutan 	  con éxito R(Q).</a:t>
            </a:r>
          </a:p>
        </p:txBody>
      </p:sp>
    </p:spTree>
    <p:extLst>
      <p:ext uri="{BB962C8B-B14F-4D97-AF65-F5344CB8AC3E}">
        <p14:creationId xmlns:p14="http://schemas.microsoft.com/office/powerpoint/2010/main" val="228172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175004"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lstStyle/>
          <a:p>
            <a:r>
              <a:rPr lang="es-ES" dirty="0"/>
              <a:t>Protocolos basado en marcas temporales</a:t>
            </a:r>
          </a:p>
          <a:p>
            <a:pPr marL="0" indent="0">
              <a:buNone/>
            </a:pPr>
            <a:endParaRPr lang="es-ES" dirty="0"/>
          </a:p>
          <a:p>
            <a:pPr lvl="1">
              <a:buFont typeface="Wingdings" panose="05000000000000000000" pitchFamily="2" charset="2"/>
              <a:buChar char="v"/>
            </a:pPr>
            <a:r>
              <a:rPr lang="es-ES" dirty="0"/>
              <a:t>Estas marcas se actualizan con cada R y W.</a:t>
            </a:r>
          </a:p>
          <a:p>
            <a:pPr lvl="1">
              <a:buFont typeface="Wingdings" panose="05000000000000000000" pitchFamily="2" charset="2"/>
              <a:buChar char="v"/>
            </a:pPr>
            <a:r>
              <a:rPr lang="es-ES" dirty="0"/>
              <a:t>Antes de R o W el algoritmo compara las MT de T con las MT de  lectura o escritura para Q.</a:t>
            </a:r>
          </a:p>
          <a:p>
            <a:pPr lvl="1">
              <a:buFont typeface="Wingdings" panose="05000000000000000000" pitchFamily="2" charset="2"/>
              <a:buChar char="v"/>
            </a:pPr>
            <a:r>
              <a:rPr lang="es-ES" dirty="0"/>
              <a:t>Si una transacción viola el orden de ejecución marcado por el algoritmo el sistema aborta la transacción.</a:t>
            </a:r>
          </a:p>
        </p:txBody>
      </p:sp>
    </p:spTree>
    <p:extLst>
      <p:ext uri="{BB962C8B-B14F-4D97-AF65-F5344CB8AC3E}">
        <p14:creationId xmlns:p14="http://schemas.microsoft.com/office/powerpoint/2010/main" val="262973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175004" cy="1320800"/>
          </a:xfrm>
        </p:spPr>
        <p:txBody>
          <a:bodyPr>
            <a:normAutofit fontScale="90000"/>
          </a:bodyPr>
          <a:lstStyle/>
          <a:p>
            <a:r>
              <a:rPr lang="es-ES" dirty="0"/>
              <a:t>2.3 Descripción general del Mecanismo de bloqueos e interbloqueos: Bloqueos automáticos, manuales y definidos por el usuario</a:t>
            </a:r>
          </a:p>
        </p:txBody>
      </p:sp>
      <p:sp>
        <p:nvSpPr>
          <p:cNvPr id="3" name="Marcador de contenido 2"/>
          <p:cNvSpPr>
            <a:spLocks noGrp="1"/>
          </p:cNvSpPr>
          <p:nvPr>
            <p:ph idx="1"/>
          </p:nvPr>
        </p:nvSpPr>
        <p:spPr/>
        <p:txBody>
          <a:bodyPr>
            <a:normAutofit lnSpcReduction="10000"/>
          </a:bodyPr>
          <a:lstStyle/>
          <a:p>
            <a:r>
              <a:rPr lang="es-ES" dirty="0"/>
              <a:t>Reglas del protocolo basado en marcas temporales:</a:t>
            </a:r>
          </a:p>
          <a:p>
            <a:pPr marL="0" indent="0">
              <a:buNone/>
            </a:pPr>
            <a:endParaRPr lang="es-ES" dirty="0"/>
          </a:p>
          <a:p>
            <a:pPr lvl="1">
              <a:buFont typeface="Wingdings" panose="05000000000000000000" pitchFamily="2" charset="2"/>
              <a:buChar char="v"/>
            </a:pPr>
            <a:r>
              <a:rPr lang="es-ES" dirty="0"/>
              <a:t>Si T emite W(X)</a:t>
            </a:r>
          </a:p>
          <a:p>
            <a:pPr marL="0" indent="0">
              <a:buNone/>
            </a:pPr>
            <a:r>
              <a:rPr lang="es-ES" dirty="0"/>
              <a:t>		</a:t>
            </a:r>
            <a:r>
              <a:rPr lang="es-ES" sz="1600" dirty="0"/>
              <a:t>- Si </a:t>
            </a:r>
            <a:r>
              <a:rPr lang="es-ES" sz="1600" dirty="0" err="1"/>
              <a:t>MT_lectura</a:t>
            </a:r>
            <a:r>
              <a:rPr lang="es-ES" sz="1600" dirty="0"/>
              <a:t>(X) &gt; MT(T) o </a:t>
            </a:r>
            <a:r>
              <a:rPr lang="es-ES" sz="1600" dirty="0" err="1"/>
              <a:t>MT_escritura</a:t>
            </a:r>
            <a:r>
              <a:rPr lang="es-ES" sz="1600" dirty="0"/>
              <a:t> (X) &gt; MT(T)  rechazar la 			         		  operación y abortar T.</a:t>
            </a:r>
          </a:p>
          <a:p>
            <a:pPr marL="0" indent="0">
              <a:buNone/>
            </a:pPr>
            <a:r>
              <a:rPr lang="es-ES" sz="1600" dirty="0"/>
              <a:t>		- En caso contrario ejecutar W(X) y asignar a </a:t>
            </a:r>
            <a:r>
              <a:rPr lang="es-ES" sz="1600" dirty="0" err="1"/>
              <a:t>MT_escritura</a:t>
            </a:r>
            <a:r>
              <a:rPr lang="es-ES" sz="1600" dirty="0"/>
              <a:t>(X) el valor de MT(T).</a:t>
            </a:r>
          </a:p>
          <a:p>
            <a:pPr marL="457200" lvl="1" indent="0">
              <a:buNone/>
            </a:pPr>
            <a:endParaRPr lang="es-ES" dirty="0"/>
          </a:p>
          <a:p>
            <a:pPr lvl="1">
              <a:buFont typeface="Wingdings" panose="05000000000000000000" pitchFamily="2" charset="2"/>
              <a:buChar char="v"/>
            </a:pPr>
            <a:r>
              <a:rPr lang="es-ES" dirty="0"/>
              <a:t>Si T emite R(X)</a:t>
            </a:r>
          </a:p>
          <a:p>
            <a:pPr marL="0" indent="0">
              <a:buNone/>
            </a:pPr>
            <a:r>
              <a:rPr lang="es-ES" dirty="0"/>
              <a:t>		</a:t>
            </a:r>
            <a:r>
              <a:rPr lang="es-ES" sz="1600" dirty="0"/>
              <a:t>- Si </a:t>
            </a:r>
            <a:r>
              <a:rPr lang="es-ES" sz="1600" dirty="0" err="1"/>
              <a:t>MT_Escritura</a:t>
            </a:r>
            <a:r>
              <a:rPr lang="es-ES" sz="1600" dirty="0"/>
              <a:t>(X) &gt; MT(T) </a:t>
            </a:r>
            <a:r>
              <a:rPr lang="es-ES" sz="1600" dirty="0">
                <a:sym typeface="Wingdings" panose="05000000000000000000" pitchFamily="2" charset="2"/>
              </a:rPr>
              <a:t></a:t>
            </a:r>
            <a:r>
              <a:rPr lang="es-ES" sz="1600" dirty="0"/>
              <a:t> abortar T y rechazar la operación.		</a:t>
            </a:r>
          </a:p>
          <a:p>
            <a:pPr marL="0" indent="0">
              <a:buNone/>
            </a:pPr>
            <a:r>
              <a:rPr lang="es-ES" sz="1600" dirty="0"/>
              <a:t>		- En caso contrario se ejecuta la operación R(X) y se le asigna a </a:t>
            </a:r>
            <a:r>
              <a:rPr lang="es-ES" sz="1600" dirty="0" err="1"/>
              <a:t>MT_lectura</a:t>
            </a:r>
            <a:r>
              <a:rPr lang="es-ES" sz="1600" dirty="0"/>
              <a:t>(X) el       		  mayor de los dos valores : MT(T) o </a:t>
            </a:r>
            <a:r>
              <a:rPr lang="es-ES" sz="1600" dirty="0" err="1"/>
              <a:t>MT_lectura</a:t>
            </a:r>
            <a:r>
              <a:rPr lang="es-ES" sz="1600" dirty="0"/>
              <a:t>(X) actual.</a:t>
            </a:r>
          </a:p>
        </p:txBody>
      </p:sp>
    </p:spTree>
    <p:extLst>
      <p:ext uri="{BB962C8B-B14F-4D97-AF65-F5344CB8AC3E}">
        <p14:creationId xmlns:p14="http://schemas.microsoft.com/office/powerpoint/2010/main" val="21909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normAutofit/>
          </a:bodyPr>
          <a:lstStyle/>
          <a:p>
            <a:r>
              <a:rPr lang="es-ES" dirty="0"/>
              <a:t>2.3 Conclusión</a:t>
            </a:r>
          </a:p>
        </p:txBody>
      </p:sp>
      <p:sp>
        <p:nvSpPr>
          <p:cNvPr id="3" name="Marcador de contenido 2">
            <a:extLst>
              <a:ext uri="{FF2B5EF4-FFF2-40B4-BE49-F238E27FC236}">
                <a16:creationId xmlns:a16="http://schemas.microsoft.com/office/drawing/2014/main" id="{16D3E486-FDC6-4D4A-A6FF-8AF39FC0952F}"/>
              </a:ext>
            </a:extLst>
          </p:cNvPr>
          <p:cNvSpPr>
            <a:spLocks noGrp="1"/>
          </p:cNvSpPr>
          <p:nvPr>
            <p:ph idx="1"/>
          </p:nvPr>
        </p:nvSpPr>
        <p:spPr/>
        <p:txBody>
          <a:bodyPr/>
          <a:lstStyle/>
          <a:p>
            <a:r>
              <a:rPr lang="es-ES" dirty="0"/>
              <a:t>Hemos detectados varios problemas claros en las BD multiusuarios.</a:t>
            </a:r>
          </a:p>
          <a:p>
            <a:pPr lvl="1"/>
            <a:r>
              <a:rPr lang="es-ES" dirty="0"/>
              <a:t>Obtener la concurrencia de datos -&gt; </a:t>
            </a:r>
            <a:r>
              <a:rPr lang="es-ES" dirty="0" err="1"/>
              <a:t>Seriabilidad</a:t>
            </a:r>
            <a:endParaRPr lang="es-ES" dirty="0"/>
          </a:p>
          <a:p>
            <a:pPr lvl="1"/>
            <a:r>
              <a:rPr lang="es-ES" dirty="0"/>
              <a:t>Asegurar la consistencia de datos –&gt; Mecanismos de bloqueos</a:t>
            </a:r>
          </a:p>
          <a:p>
            <a:endParaRPr lang="es-ES" dirty="0"/>
          </a:p>
          <a:p>
            <a:r>
              <a:rPr lang="es-ES" dirty="0"/>
              <a:t>Cada BD los tratará de un modo diferente.</a:t>
            </a:r>
          </a:p>
          <a:p>
            <a:endParaRPr lang="es-ES" dirty="0"/>
          </a:p>
          <a:p>
            <a:r>
              <a:rPr lang="es-ES" dirty="0"/>
              <a:t>Es parte del trabajo del ABD, entender como nuestra BD se enfrenta a estos problemas.</a:t>
            </a:r>
          </a:p>
        </p:txBody>
      </p:sp>
      <p:pic>
        <p:nvPicPr>
          <p:cNvPr id="1034" name="Picture 10" descr="Resultado de imagen de check png">
            <a:extLst>
              <a:ext uri="{FF2B5EF4-FFF2-40B4-BE49-F238E27FC236}">
                <a16:creationId xmlns:a16="http://schemas.microsoft.com/office/drawing/2014/main" id="{EA4CF521-29C6-48D3-A732-28F12F817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453" y="1848284"/>
            <a:ext cx="624609" cy="6246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Resultado de imagen de check png">
            <a:extLst>
              <a:ext uri="{FF2B5EF4-FFF2-40B4-BE49-F238E27FC236}">
                <a16:creationId xmlns:a16="http://schemas.microsoft.com/office/drawing/2014/main" id="{5A437720-5B50-4541-802B-FCEF0C638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544" y="3429000"/>
            <a:ext cx="624609" cy="6246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Resultado de imagen de check png">
            <a:extLst>
              <a:ext uri="{FF2B5EF4-FFF2-40B4-BE49-F238E27FC236}">
                <a16:creationId xmlns:a16="http://schemas.microsoft.com/office/drawing/2014/main" id="{C5D5E118-1D54-4E0E-B68B-07E815844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697" y="4209473"/>
            <a:ext cx="624609" cy="62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fade">
                                      <p:cBhvr>
                                        <p:cTn id="22" dur="1000"/>
                                        <p:tgtEl>
                                          <p:spTgt spid="1034"/>
                                        </p:tgtEl>
                                      </p:cBhvr>
                                    </p:animEffect>
                                    <p:anim calcmode="lin" valueType="num">
                                      <p:cBhvr>
                                        <p:cTn id="23" dur="1000" fill="hold"/>
                                        <p:tgtEl>
                                          <p:spTgt spid="1034"/>
                                        </p:tgtEl>
                                        <p:attrNameLst>
                                          <p:attrName>ppt_x</p:attrName>
                                        </p:attrNameLst>
                                      </p:cBhvr>
                                      <p:tavLst>
                                        <p:tav tm="0">
                                          <p:val>
                                            <p:strVal val="#ppt_x"/>
                                          </p:val>
                                        </p:tav>
                                        <p:tav tm="100000">
                                          <p:val>
                                            <p:strVal val="#ppt_x"/>
                                          </p:val>
                                        </p:tav>
                                      </p:tavLst>
                                    </p:anim>
                                    <p:anim calcmode="lin" valueType="num">
                                      <p:cBhvr>
                                        <p:cTn id="24"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nchor="t">
            <a:normAutofit/>
          </a:bodyPr>
          <a:lstStyle/>
          <a:p>
            <a:r>
              <a:rPr lang="es-ES" dirty="0"/>
              <a:t>Bibliografía</a:t>
            </a:r>
          </a:p>
        </p:txBody>
      </p:sp>
      <p:sp>
        <p:nvSpPr>
          <p:cNvPr id="3" name="Marcador de contenido 2">
            <a:extLst>
              <a:ext uri="{FF2B5EF4-FFF2-40B4-BE49-F238E27FC236}">
                <a16:creationId xmlns:a16="http://schemas.microsoft.com/office/drawing/2014/main" id="{16D3E486-FDC6-4D4A-A6FF-8AF39FC0952F}"/>
              </a:ext>
            </a:extLst>
          </p:cNvPr>
          <p:cNvSpPr>
            <a:spLocks noGrp="1"/>
          </p:cNvSpPr>
          <p:nvPr>
            <p:ph idx="1"/>
          </p:nvPr>
        </p:nvSpPr>
        <p:spPr>
          <a:xfrm>
            <a:off x="4063160" y="2160589"/>
            <a:ext cx="5207839" cy="3880773"/>
          </a:xfrm>
        </p:spPr>
        <p:txBody>
          <a:bodyPr>
            <a:normAutofit/>
          </a:bodyPr>
          <a:lstStyle/>
          <a:p>
            <a:pPr marL="1163638" indent="-1163638">
              <a:lnSpc>
                <a:spcPct val="90000"/>
              </a:lnSpc>
              <a:buFontTx/>
              <a:buNone/>
            </a:pPr>
            <a:r>
              <a:rPr lang="es-ES" altLang="es-ES" sz="1700" b="1" dirty="0">
                <a:latin typeface="Book Antiqua" panose="02040602050305030304" pitchFamily="18" charset="0"/>
              </a:rPr>
              <a:t>[E22490-08]</a:t>
            </a:r>
            <a:r>
              <a:rPr lang="es-ES_tradnl" altLang="es-ES" sz="1700" b="1" dirty="0">
                <a:latin typeface="Book Antiqua" panose="02040602050305030304" pitchFamily="18" charset="0"/>
              </a:rPr>
              <a:t> Kathy, R</a:t>
            </a:r>
            <a:r>
              <a:rPr lang="es-ES" altLang="es-ES_tradnl" sz="1700" dirty="0">
                <a:latin typeface="Book Antiqua" panose="02040602050305030304" pitchFamily="18" charset="0"/>
              </a:rPr>
              <a:t> .;</a:t>
            </a:r>
            <a:r>
              <a:rPr lang="es-ES" altLang="es-ES" sz="1700" dirty="0">
                <a:latin typeface="Book Antiqua" panose="02040602050305030304" pitchFamily="18" charset="0"/>
              </a:rPr>
              <a:t> </a:t>
            </a:r>
            <a:r>
              <a:rPr lang="es-ES" altLang="es-ES" sz="1700" b="1" i="1" dirty="0">
                <a:latin typeface="Book Antiqua" panose="02040602050305030304" pitchFamily="18" charset="0"/>
              </a:rPr>
              <a:t>Oracle </a:t>
            </a:r>
            <a:r>
              <a:rPr lang="es-ES" altLang="es-ES" sz="1700" b="1" i="1" dirty="0" err="1">
                <a:latin typeface="Book Antiqua" panose="02040602050305030304" pitchFamily="18" charset="0"/>
              </a:rPr>
              <a:t>Database</a:t>
            </a:r>
            <a:r>
              <a:rPr lang="es-ES" altLang="es-ES" sz="1700" b="1" i="1" dirty="0">
                <a:latin typeface="Book Antiqua" panose="02040602050305030304" pitchFamily="18" charset="0"/>
              </a:rPr>
              <a:t> </a:t>
            </a:r>
            <a:r>
              <a:rPr lang="es-ES" altLang="es-ES" sz="1700" b="1" i="1" dirty="0" err="1">
                <a:latin typeface="Book Antiqua" panose="02040602050305030304" pitchFamily="18" charset="0"/>
              </a:rPr>
              <a:t>Utilities</a:t>
            </a:r>
            <a:r>
              <a:rPr lang="es-ES" altLang="es-ES" sz="1700" b="1" dirty="0">
                <a:latin typeface="Book Antiqua" panose="02040602050305030304" pitchFamily="18" charset="0"/>
              </a:rPr>
              <a:t>, 11g</a:t>
            </a:r>
            <a:r>
              <a:rPr lang="es-ES" altLang="es-ES" sz="1700" dirty="0">
                <a:latin typeface="Book Antiqua" panose="02040602050305030304" pitchFamily="18" charset="0"/>
              </a:rPr>
              <a:t>. 2 Edición. Oracle. </a:t>
            </a:r>
            <a:r>
              <a:rPr lang="es-ES" altLang="es-ES" sz="1700" dirty="0">
                <a:solidFill>
                  <a:schemeClr val="accent2"/>
                </a:solidFill>
                <a:latin typeface="Book Antiqua" panose="02040602050305030304" pitchFamily="18" charset="0"/>
              </a:rPr>
              <a:t>(</a:t>
            </a:r>
            <a:r>
              <a:rPr lang="es-ES" altLang="es-ES" sz="1700" dirty="0" err="1">
                <a:solidFill>
                  <a:schemeClr val="accent2"/>
                </a:solidFill>
                <a:latin typeface="Book Antiqua" panose="02040602050305030304" pitchFamily="18" charset="0"/>
              </a:rPr>
              <a:t>Cap</a:t>
            </a:r>
            <a:r>
              <a:rPr lang="es-ES_tradnl" altLang="es-ES" sz="1700" dirty="0">
                <a:solidFill>
                  <a:schemeClr val="accent2"/>
                </a:solidFill>
                <a:latin typeface="Book Antiqua" panose="02040602050305030304" pitchFamily="18" charset="0"/>
              </a:rPr>
              <a:t>.</a:t>
            </a:r>
            <a:r>
              <a:rPr lang="es-ES" altLang="es-ES" sz="1700" dirty="0">
                <a:solidFill>
                  <a:schemeClr val="accent2"/>
                </a:solidFill>
                <a:latin typeface="Book Antiqua" panose="02040602050305030304" pitchFamily="18" charset="0"/>
              </a:rPr>
              <a:t> 9)</a:t>
            </a:r>
            <a:endParaRPr lang="es-ES" altLang="es-ES_tradnl" sz="1700" b="1" dirty="0">
              <a:solidFill>
                <a:schemeClr val="accent2"/>
              </a:solidFill>
            </a:endParaRPr>
          </a:p>
          <a:p>
            <a:pPr marL="1163638" indent="-1163638">
              <a:lnSpc>
                <a:spcPct val="90000"/>
              </a:lnSpc>
              <a:buFontTx/>
              <a:buNone/>
            </a:pPr>
            <a:r>
              <a:rPr lang="es-ES" altLang="es-ES_tradnl" sz="1700" b="1" dirty="0">
                <a:latin typeface="Book Antiqua" panose="02040602050305030304" pitchFamily="18" charset="0"/>
              </a:rPr>
              <a:t>[CB 2005]</a:t>
            </a:r>
            <a:r>
              <a:rPr lang="es-ES_tradnl" altLang="es-ES_tradnl" sz="1700" b="1" dirty="0">
                <a:latin typeface="Book Antiqua" panose="02040602050305030304" pitchFamily="18" charset="0"/>
              </a:rPr>
              <a:t> </a:t>
            </a:r>
            <a:r>
              <a:rPr lang="es-ES" altLang="es-ES_tradnl" sz="1700" b="1" dirty="0">
                <a:latin typeface="Book Antiqua" panose="02040602050305030304" pitchFamily="18" charset="0"/>
              </a:rPr>
              <a:t>Connolly</a:t>
            </a:r>
            <a:r>
              <a:rPr lang="es-ES" altLang="es-ES_tradnl" sz="1700" dirty="0">
                <a:latin typeface="Book Antiqua" panose="02040602050305030304" pitchFamily="18" charset="0"/>
              </a:rPr>
              <a:t>, T.; </a:t>
            </a:r>
            <a:r>
              <a:rPr lang="es-ES" altLang="es-ES_tradnl" sz="1700" b="1" dirty="0">
                <a:latin typeface="Book Antiqua" panose="02040602050305030304" pitchFamily="18" charset="0"/>
              </a:rPr>
              <a:t>Begg</a:t>
            </a:r>
            <a:r>
              <a:rPr lang="es-ES" altLang="es-ES_tradnl" sz="1700" dirty="0">
                <a:latin typeface="Book Antiqua" panose="02040602050305030304" pitchFamily="18" charset="0"/>
              </a:rPr>
              <a:t> C.</a:t>
            </a:r>
            <a:r>
              <a:rPr lang="es-ES_tradnl" altLang="es-ES_tradnl" sz="1700" dirty="0">
                <a:latin typeface="Book Antiqua" panose="02040602050305030304" pitchFamily="18" charset="0"/>
              </a:rPr>
              <a:t>:</a:t>
            </a:r>
            <a:r>
              <a:rPr lang="es-ES" altLang="es-ES_tradnl" sz="1700" dirty="0">
                <a:latin typeface="Book Antiqua" panose="02040602050305030304" pitchFamily="18" charset="0"/>
              </a:rPr>
              <a:t> </a:t>
            </a:r>
            <a:r>
              <a:rPr lang="es-ES" altLang="es-ES_tradnl" sz="1700" b="1" i="1" dirty="0">
                <a:latin typeface="Book Antiqua" panose="02040602050305030304" pitchFamily="18" charset="0"/>
              </a:rPr>
              <a:t>Sistemas de bases de datos</a:t>
            </a:r>
            <a:r>
              <a:rPr lang="es-ES" altLang="es-ES_tradnl" sz="1700" dirty="0">
                <a:latin typeface="Book Antiqua" panose="02040602050305030304" pitchFamily="18" charset="0"/>
              </a:rPr>
              <a:t>. 4ª Edición. Pearson Educación. Addison Wesley. </a:t>
            </a:r>
            <a:r>
              <a:rPr lang="es-ES" altLang="es-ES_tradnl" sz="1700" dirty="0">
                <a:solidFill>
                  <a:schemeClr val="accent2"/>
                </a:solidFill>
                <a:latin typeface="Book Antiqua" panose="02040602050305030304" pitchFamily="18" charset="0"/>
              </a:rPr>
              <a:t>(</a:t>
            </a:r>
            <a:r>
              <a:rPr lang="es-ES" altLang="es-ES_tradnl" sz="1700" dirty="0" err="1">
                <a:solidFill>
                  <a:schemeClr val="accent2"/>
                </a:solidFill>
                <a:latin typeface="Book Antiqua" panose="02040602050305030304" pitchFamily="18" charset="0"/>
              </a:rPr>
              <a:t>Cap</a:t>
            </a:r>
            <a:r>
              <a:rPr lang="es-ES_tradnl" altLang="es-ES_tradnl" sz="1700" dirty="0">
                <a:solidFill>
                  <a:schemeClr val="accent2"/>
                </a:solidFill>
                <a:latin typeface="Book Antiqua" panose="02040602050305030304" pitchFamily="18" charset="0"/>
              </a:rPr>
              <a:t>.</a:t>
            </a:r>
            <a:r>
              <a:rPr lang="es-ES" altLang="es-ES_tradnl" sz="1700" dirty="0">
                <a:solidFill>
                  <a:schemeClr val="accent2"/>
                </a:solidFill>
                <a:latin typeface="Book Antiqua" panose="02040602050305030304" pitchFamily="18" charset="0"/>
              </a:rPr>
              <a:t> 20)</a:t>
            </a:r>
          </a:p>
          <a:p>
            <a:pPr marL="1163638" indent="-1163638">
              <a:lnSpc>
                <a:spcPct val="90000"/>
              </a:lnSpc>
              <a:buFontTx/>
              <a:buNone/>
            </a:pPr>
            <a:r>
              <a:rPr lang="es-ES" altLang="es-ES_tradnl" sz="1700" b="1" dirty="0">
                <a:latin typeface="Book Antiqua" panose="02040602050305030304" pitchFamily="18" charset="0"/>
              </a:rPr>
              <a:t>[EN 2002]</a:t>
            </a:r>
            <a:r>
              <a:rPr lang="es-ES_tradnl" altLang="es-ES_tradnl" sz="1700" dirty="0">
                <a:latin typeface="Book Antiqua" panose="02040602050305030304" pitchFamily="18" charset="0"/>
              </a:rPr>
              <a:t> </a:t>
            </a:r>
            <a:r>
              <a:rPr lang="es-ES" altLang="es-ES_tradnl" sz="1700" b="1" dirty="0" err="1">
                <a:latin typeface="Book Antiqua" panose="02040602050305030304" pitchFamily="18" charset="0"/>
              </a:rPr>
              <a:t>Elmasri</a:t>
            </a:r>
            <a:r>
              <a:rPr lang="es-ES" altLang="es-ES_tradnl" sz="1700" dirty="0">
                <a:latin typeface="Book Antiqua" panose="02040602050305030304" pitchFamily="18" charset="0"/>
              </a:rPr>
              <a:t>, R.; </a:t>
            </a:r>
            <a:r>
              <a:rPr lang="es-ES" altLang="es-ES_tradnl" sz="1700" b="1" dirty="0" err="1">
                <a:latin typeface="Book Antiqua" panose="02040602050305030304" pitchFamily="18" charset="0"/>
              </a:rPr>
              <a:t>Navathe</a:t>
            </a:r>
            <a:r>
              <a:rPr lang="es-ES" altLang="es-ES_tradnl" sz="1700" dirty="0">
                <a:latin typeface="Book Antiqua" panose="02040602050305030304" pitchFamily="18" charset="0"/>
              </a:rPr>
              <a:t>, S.B.</a:t>
            </a:r>
            <a:r>
              <a:rPr lang="es-ES_tradnl" altLang="es-ES_tradnl" sz="1700" dirty="0">
                <a:latin typeface="Book Antiqua" panose="02040602050305030304" pitchFamily="18" charset="0"/>
              </a:rPr>
              <a:t>:</a:t>
            </a:r>
            <a:r>
              <a:rPr lang="es-ES" altLang="es-ES_tradnl" sz="1700" dirty="0">
                <a:latin typeface="Book Antiqua" panose="02040602050305030304" pitchFamily="18" charset="0"/>
              </a:rPr>
              <a:t> </a:t>
            </a:r>
            <a:r>
              <a:rPr lang="es-ES" altLang="es-ES_tradnl" sz="1700" b="1" i="1" dirty="0">
                <a:latin typeface="Book Antiqua" panose="02040602050305030304" pitchFamily="18" charset="0"/>
              </a:rPr>
              <a:t>Fundamentos de Sistemas de Bases de Datos</a:t>
            </a:r>
            <a:r>
              <a:rPr lang="es-ES" altLang="es-ES_tradnl" sz="1700" dirty="0">
                <a:latin typeface="Book Antiqua" panose="02040602050305030304" pitchFamily="18" charset="0"/>
              </a:rPr>
              <a:t>. 3ª </a:t>
            </a:r>
            <a:r>
              <a:rPr lang="es-ES_tradnl" altLang="es-ES_tradnl" sz="1700" dirty="0">
                <a:latin typeface="Book Antiqua" panose="02040602050305030304" pitchFamily="18" charset="0"/>
              </a:rPr>
              <a:t>E</a:t>
            </a:r>
            <a:r>
              <a:rPr lang="es-ES" altLang="es-ES_tradnl" sz="1700" dirty="0" err="1">
                <a:latin typeface="Book Antiqua" panose="02040602050305030304" pitchFamily="18" charset="0"/>
              </a:rPr>
              <a:t>dición</a:t>
            </a:r>
            <a:r>
              <a:rPr lang="es-ES" altLang="es-ES_tradnl" sz="1700" dirty="0">
                <a:latin typeface="Book Antiqua" panose="02040602050305030304" pitchFamily="18" charset="0"/>
              </a:rPr>
              <a:t>. Addison-Wesley. </a:t>
            </a:r>
            <a:r>
              <a:rPr lang="es-ES" altLang="es-ES_tradnl" sz="1700" dirty="0">
                <a:solidFill>
                  <a:schemeClr val="accent2"/>
                </a:solidFill>
                <a:latin typeface="Book Antiqua" panose="02040602050305030304" pitchFamily="18" charset="0"/>
              </a:rPr>
              <a:t>(</a:t>
            </a:r>
            <a:r>
              <a:rPr lang="es-ES" altLang="es-ES_tradnl" sz="1700" dirty="0" err="1">
                <a:solidFill>
                  <a:schemeClr val="accent2"/>
                </a:solidFill>
                <a:latin typeface="Book Antiqua" panose="02040602050305030304" pitchFamily="18" charset="0"/>
              </a:rPr>
              <a:t>Cap</a:t>
            </a:r>
            <a:r>
              <a:rPr lang="es-ES_tradnl" altLang="es-ES_tradnl" sz="1700" dirty="0">
                <a:solidFill>
                  <a:schemeClr val="accent2"/>
                </a:solidFill>
                <a:latin typeface="Book Antiqua" panose="02040602050305030304" pitchFamily="18" charset="0"/>
              </a:rPr>
              <a:t>.</a:t>
            </a:r>
            <a:r>
              <a:rPr lang="es-ES" altLang="es-ES_tradnl" sz="1700" dirty="0">
                <a:solidFill>
                  <a:schemeClr val="accent2"/>
                </a:solidFill>
                <a:latin typeface="Book Antiqua" panose="02040602050305030304" pitchFamily="18" charset="0"/>
              </a:rPr>
              <a:t> 1</a:t>
            </a:r>
            <a:r>
              <a:rPr lang="es-ES_tradnl" altLang="es-ES_tradnl" sz="1700" dirty="0">
                <a:solidFill>
                  <a:schemeClr val="accent2"/>
                </a:solidFill>
                <a:latin typeface="Book Antiqua" panose="02040602050305030304" pitchFamily="18" charset="0"/>
              </a:rPr>
              <a:t>9</a:t>
            </a:r>
            <a:r>
              <a:rPr lang="es-ES" altLang="es-ES_tradnl" sz="1700" dirty="0">
                <a:solidFill>
                  <a:schemeClr val="accent2"/>
                </a:solidFill>
                <a:latin typeface="Book Antiqua" panose="02040602050305030304" pitchFamily="18" charset="0"/>
              </a:rPr>
              <a:t> y 2</a:t>
            </a:r>
            <a:r>
              <a:rPr lang="es-ES_tradnl" altLang="es-ES_tradnl" sz="1700" dirty="0">
                <a:solidFill>
                  <a:schemeClr val="accent2"/>
                </a:solidFill>
                <a:latin typeface="Book Antiqua" panose="02040602050305030304" pitchFamily="18" charset="0"/>
              </a:rPr>
              <a:t>0</a:t>
            </a:r>
            <a:r>
              <a:rPr lang="es-ES" altLang="es-ES_tradnl" sz="1700" dirty="0">
                <a:solidFill>
                  <a:schemeClr val="accent2"/>
                </a:solidFill>
                <a:latin typeface="Book Antiqua" panose="02040602050305030304" pitchFamily="18" charset="0"/>
              </a:rPr>
              <a:t>)</a:t>
            </a:r>
          </a:p>
          <a:p>
            <a:pPr marL="1163638" indent="-1163638">
              <a:lnSpc>
                <a:spcPct val="90000"/>
              </a:lnSpc>
              <a:buFontTx/>
              <a:buNone/>
            </a:pPr>
            <a:r>
              <a:rPr lang="es-ES" altLang="es-ES_tradnl" sz="1700" dirty="0">
                <a:latin typeface="Book Antiqua" panose="02040602050305030304" pitchFamily="18" charset="0"/>
              </a:rPr>
              <a:t>[EN 1997]</a:t>
            </a:r>
            <a:r>
              <a:rPr lang="es-ES_tradnl" altLang="es-ES_tradnl" sz="1700" dirty="0">
                <a:latin typeface="Book Antiqua" panose="02040602050305030304" pitchFamily="18" charset="0"/>
              </a:rPr>
              <a:t> </a:t>
            </a:r>
            <a:r>
              <a:rPr lang="es-ES" altLang="es-ES_tradnl" sz="1700" dirty="0" err="1">
                <a:latin typeface="Book Antiqua" panose="02040602050305030304" pitchFamily="18" charset="0"/>
              </a:rPr>
              <a:t>Elmasri</a:t>
            </a:r>
            <a:r>
              <a:rPr lang="es-ES" altLang="es-ES_tradnl" sz="1700" dirty="0">
                <a:latin typeface="Book Antiqua" panose="02040602050305030304" pitchFamily="18" charset="0"/>
              </a:rPr>
              <a:t>, R.; </a:t>
            </a:r>
            <a:r>
              <a:rPr lang="es-ES" altLang="es-ES_tradnl" sz="1700" dirty="0" err="1">
                <a:latin typeface="Book Antiqua" panose="02040602050305030304" pitchFamily="18" charset="0"/>
              </a:rPr>
              <a:t>Navathe</a:t>
            </a:r>
            <a:r>
              <a:rPr lang="es-ES" altLang="es-ES_tradnl" sz="1700" dirty="0">
                <a:latin typeface="Book Antiqua" panose="02040602050305030304" pitchFamily="18" charset="0"/>
              </a:rPr>
              <a:t>, S.B.: </a:t>
            </a:r>
            <a:r>
              <a:rPr lang="es-ES" altLang="es-ES_tradnl" sz="1700" b="1" i="1" dirty="0">
                <a:latin typeface="Book Antiqua" panose="02040602050305030304" pitchFamily="18" charset="0"/>
              </a:rPr>
              <a:t>Sistemas de bases de datos</a:t>
            </a:r>
            <a:r>
              <a:rPr lang="es-ES" altLang="es-ES_tradnl" sz="1700" b="1" dirty="0">
                <a:latin typeface="Book Antiqua" panose="02040602050305030304" pitchFamily="18" charset="0"/>
              </a:rPr>
              <a:t>. </a:t>
            </a:r>
            <a:r>
              <a:rPr lang="es-ES" altLang="es-ES_tradnl" sz="1700" b="1" i="1" dirty="0">
                <a:latin typeface="Book Antiqua" panose="02040602050305030304" pitchFamily="18" charset="0"/>
              </a:rPr>
              <a:t>Conceptos fundamentales</a:t>
            </a:r>
            <a:r>
              <a:rPr lang="es-ES" altLang="es-ES_tradnl" sz="1700" dirty="0">
                <a:latin typeface="Book Antiqua" panose="02040602050305030304" pitchFamily="18" charset="0"/>
              </a:rPr>
              <a:t>. 2ª Edición. Addison-Wesley Iberoamericana. </a:t>
            </a:r>
            <a:r>
              <a:rPr lang="es-ES" altLang="es-ES_tradnl" sz="1700" dirty="0">
                <a:solidFill>
                  <a:schemeClr val="accent2"/>
                </a:solidFill>
                <a:latin typeface="Book Antiqua" panose="02040602050305030304" pitchFamily="18" charset="0"/>
              </a:rPr>
              <a:t>(</a:t>
            </a:r>
            <a:r>
              <a:rPr lang="es-ES" altLang="es-ES_tradnl" sz="1700" dirty="0" err="1">
                <a:solidFill>
                  <a:schemeClr val="accent2"/>
                </a:solidFill>
                <a:latin typeface="Book Antiqua" panose="02040602050305030304" pitchFamily="18" charset="0"/>
              </a:rPr>
              <a:t>Cap</a:t>
            </a:r>
            <a:r>
              <a:rPr lang="es-ES_tradnl" altLang="es-ES_tradnl" sz="1700" dirty="0">
                <a:solidFill>
                  <a:schemeClr val="accent2"/>
                </a:solidFill>
                <a:latin typeface="Book Antiqua" panose="02040602050305030304" pitchFamily="18" charset="0"/>
              </a:rPr>
              <a:t>.</a:t>
            </a:r>
            <a:r>
              <a:rPr lang="es-ES" altLang="es-ES_tradnl" sz="1700" dirty="0">
                <a:solidFill>
                  <a:schemeClr val="accent2"/>
                </a:solidFill>
                <a:latin typeface="Book Antiqua" panose="02040602050305030304" pitchFamily="18" charset="0"/>
              </a:rPr>
              <a:t> </a:t>
            </a:r>
            <a:r>
              <a:rPr lang="es-ES_tradnl" altLang="es-ES_tradnl" sz="1700" dirty="0">
                <a:solidFill>
                  <a:schemeClr val="accent2"/>
                </a:solidFill>
                <a:latin typeface="Book Antiqua" panose="02040602050305030304" pitchFamily="18" charset="0"/>
              </a:rPr>
              <a:t>17</a:t>
            </a:r>
            <a:r>
              <a:rPr lang="es-ES" altLang="es-ES_tradnl" sz="1700" dirty="0">
                <a:solidFill>
                  <a:schemeClr val="accent2"/>
                </a:solidFill>
                <a:latin typeface="Book Antiqua" panose="02040602050305030304" pitchFamily="18" charset="0"/>
              </a:rPr>
              <a:t> y </a:t>
            </a:r>
            <a:r>
              <a:rPr lang="es-ES_tradnl" altLang="es-ES_tradnl" sz="1700" dirty="0">
                <a:solidFill>
                  <a:schemeClr val="accent2"/>
                </a:solidFill>
                <a:latin typeface="Book Antiqua" panose="02040602050305030304" pitchFamily="18" charset="0"/>
              </a:rPr>
              <a:t>18</a:t>
            </a:r>
            <a:r>
              <a:rPr lang="es-ES" altLang="es-ES_tradnl" sz="1700" dirty="0">
                <a:solidFill>
                  <a:schemeClr val="accent2"/>
                </a:solidFill>
                <a:latin typeface="Book Antiqua" panose="02040602050305030304" pitchFamily="18" charset="0"/>
              </a:rPr>
              <a:t>)</a:t>
            </a:r>
          </a:p>
          <a:p>
            <a:pPr marL="1163638" indent="-1163638">
              <a:lnSpc>
                <a:spcPct val="90000"/>
              </a:lnSpc>
              <a:buFontTx/>
              <a:buNone/>
            </a:pPr>
            <a:r>
              <a:rPr lang="es-ES" altLang="es-ES" sz="1700" dirty="0">
                <a:latin typeface="Book Antiqua" panose="02040602050305030304" pitchFamily="18" charset="0"/>
              </a:rPr>
              <a:t>	</a:t>
            </a:r>
          </a:p>
          <a:p>
            <a:pPr marL="0" indent="0">
              <a:lnSpc>
                <a:spcPct val="90000"/>
              </a:lnSpc>
              <a:buNone/>
            </a:pPr>
            <a:endParaRPr lang="es-ES" sz="1700" dirty="0"/>
          </a:p>
        </p:txBody>
      </p:sp>
      <p:pic>
        <p:nvPicPr>
          <p:cNvPr id="30" name="Graphic 6">
            <a:extLst>
              <a:ext uri="{FF2B5EF4-FFF2-40B4-BE49-F238E27FC236}">
                <a16:creationId xmlns:a16="http://schemas.microsoft.com/office/drawing/2014/main" id="{1A64076E-1A08-4A44-A425-982D9AB1B1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7474" y="2159331"/>
            <a:ext cx="2915973" cy="2915973"/>
          </a:xfrm>
          <a:prstGeom prst="rect">
            <a:avLst/>
          </a:prstGeom>
        </p:spPr>
      </p:pic>
    </p:spTree>
    <p:extLst>
      <p:ext uri="{BB962C8B-B14F-4D97-AF65-F5344CB8AC3E}">
        <p14:creationId xmlns:p14="http://schemas.microsoft.com/office/powerpoint/2010/main" val="279306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lstStyle/>
          <a:p>
            <a:r>
              <a:rPr lang="es-ES" dirty="0"/>
              <a:t>2.1 Introducción a la concurrencia de datos y consistencia : </a:t>
            </a:r>
            <a:r>
              <a:rPr lang="es-ES" b="1" dirty="0">
                <a:effectLst>
                  <a:outerShdw blurRad="38100" dist="38100" dir="2700000" algn="tl">
                    <a:srgbClr val="000000">
                      <a:alpha val="43137"/>
                    </a:srgbClr>
                  </a:outerShdw>
                </a:effectLst>
              </a:rPr>
              <a:t>Tipos de Sistemas</a:t>
            </a:r>
            <a:endParaRPr lang="es-ES" dirty="0"/>
          </a:p>
        </p:txBody>
      </p:sp>
      <p:sp>
        <p:nvSpPr>
          <p:cNvPr id="3" name="Marcador de contenido 2">
            <a:extLst>
              <a:ext uri="{FF2B5EF4-FFF2-40B4-BE49-F238E27FC236}">
                <a16:creationId xmlns:a16="http://schemas.microsoft.com/office/drawing/2014/main" id="{16D3E486-FDC6-4D4A-A6FF-8AF39FC0952F}"/>
              </a:ext>
            </a:extLst>
          </p:cNvPr>
          <p:cNvSpPr>
            <a:spLocks noGrp="1"/>
          </p:cNvSpPr>
          <p:nvPr>
            <p:ph idx="1"/>
          </p:nvPr>
        </p:nvSpPr>
        <p:spPr>
          <a:xfrm>
            <a:off x="677334" y="2160589"/>
            <a:ext cx="4491014" cy="3880773"/>
          </a:xfrm>
        </p:spPr>
        <p:txBody>
          <a:bodyPr/>
          <a:lstStyle/>
          <a:p>
            <a:pPr>
              <a:buFont typeface="Wingdings" panose="05000000000000000000" pitchFamily="2" charset="2"/>
              <a:buChar char="v"/>
            </a:pPr>
            <a:r>
              <a:rPr lang="es-ES" sz="2000" dirty="0"/>
              <a:t>Tipos de Sistemas multiusuarios: </a:t>
            </a:r>
          </a:p>
          <a:p>
            <a:endParaRPr lang="es-ES" dirty="0"/>
          </a:p>
          <a:p>
            <a:pPr>
              <a:buFont typeface="Arial" panose="020B0604020202020204" pitchFamily="34" charset="0"/>
              <a:buChar char="•"/>
            </a:pPr>
            <a:r>
              <a:rPr lang="es-ES" dirty="0"/>
              <a:t>Dos tipos:				</a:t>
            </a:r>
          </a:p>
          <a:p>
            <a:pPr lvl="1"/>
            <a:r>
              <a:rPr lang="es-ES" sz="1800" dirty="0"/>
              <a:t>Con una CPU, solo se procesa un programa a la vez, se intercala la CPU (parece paralelo)</a:t>
            </a:r>
          </a:p>
          <a:p>
            <a:pPr lvl="1"/>
            <a:r>
              <a:rPr lang="es-ES" sz="1800" dirty="0"/>
              <a:t>Con varias CPU’S los programas se pueden procesar en paralelo</a:t>
            </a:r>
          </a:p>
        </p:txBody>
      </p:sp>
      <p:pic>
        <p:nvPicPr>
          <p:cNvPr id="5" name="Imagen 4">
            <a:extLst>
              <a:ext uri="{FF2B5EF4-FFF2-40B4-BE49-F238E27FC236}">
                <a16:creationId xmlns:a16="http://schemas.microsoft.com/office/drawing/2014/main" id="{52633761-7E1D-43CC-9263-9D1CE5CCD96C}"/>
              </a:ext>
            </a:extLst>
          </p:cNvPr>
          <p:cNvPicPr>
            <a:picLocks noChangeAspect="1"/>
          </p:cNvPicPr>
          <p:nvPr/>
        </p:nvPicPr>
        <p:blipFill>
          <a:blip r:embed="rId2"/>
          <a:stretch>
            <a:fillRect/>
          </a:stretch>
        </p:blipFill>
        <p:spPr>
          <a:xfrm>
            <a:off x="5803012" y="2329401"/>
            <a:ext cx="5439532" cy="2997201"/>
          </a:xfrm>
          <a:prstGeom prst="rect">
            <a:avLst/>
          </a:prstGeom>
          <a:effectLst>
            <a:outerShdw blurRad="50800" dist="50800" dir="5400000" sx="10000" sy="10000" algn="ctr" rotWithShape="0">
              <a:srgbClr val="000000">
                <a:alpha val="43137"/>
              </a:srgbClr>
            </a:outerShdw>
            <a:softEdge rad="12700"/>
          </a:effectLst>
        </p:spPr>
      </p:pic>
      <p:sp>
        <p:nvSpPr>
          <p:cNvPr id="6" name="Rectángulo 5">
            <a:extLst>
              <a:ext uri="{FF2B5EF4-FFF2-40B4-BE49-F238E27FC236}">
                <a16:creationId xmlns:a16="http://schemas.microsoft.com/office/drawing/2014/main" id="{6E0E7D75-6B20-42C1-97EB-F2BD8244CDB9}"/>
              </a:ext>
            </a:extLst>
          </p:cNvPr>
          <p:cNvSpPr/>
          <p:nvPr/>
        </p:nvSpPr>
        <p:spPr>
          <a:xfrm>
            <a:off x="8475055" y="5976151"/>
            <a:ext cx="2767489" cy="646331"/>
          </a:xfrm>
          <a:prstGeom prst="rect">
            <a:avLst/>
          </a:prstGeom>
          <a:noFill/>
        </p:spPr>
        <p:txBody>
          <a:bodyPr wrap="square" lIns="91440" tIns="45720" rIns="91440" bIns="45720">
            <a:spAutoFit/>
          </a:bodyPr>
          <a:lstStyle/>
          <a:p>
            <a:pPr algn="ctr"/>
            <a:r>
              <a:rPr lang="es-ES" sz="3600" b="1" dirty="0">
                <a:ln w="22225">
                  <a:solidFill>
                    <a:schemeClr val="accent2"/>
                  </a:solidFill>
                  <a:prstDash val="solid"/>
                </a:ln>
                <a:solidFill>
                  <a:schemeClr val="accent2">
                    <a:lumMod val="40000"/>
                    <a:lumOff val="60000"/>
                  </a:schemeClr>
                </a:solidFill>
              </a:rPr>
              <a:t>Paralelo</a:t>
            </a:r>
            <a:endParaRPr lang="es-E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ángulo 6">
            <a:extLst>
              <a:ext uri="{FF2B5EF4-FFF2-40B4-BE49-F238E27FC236}">
                <a16:creationId xmlns:a16="http://schemas.microsoft.com/office/drawing/2014/main" id="{7A9A8192-B594-4596-AA1C-D2BA13CE6838}"/>
              </a:ext>
            </a:extLst>
          </p:cNvPr>
          <p:cNvSpPr/>
          <p:nvPr/>
        </p:nvSpPr>
        <p:spPr>
          <a:xfrm>
            <a:off x="5473341" y="5976150"/>
            <a:ext cx="3452832" cy="646331"/>
          </a:xfrm>
          <a:prstGeom prst="rect">
            <a:avLst/>
          </a:prstGeom>
          <a:noFill/>
        </p:spPr>
        <p:txBody>
          <a:bodyPr wrap="square" lIns="91440" tIns="45720" rIns="91440" bIns="45720">
            <a:spAutoFit/>
          </a:bodyPr>
          <a:lstStyle/>
          <a:p>
            <a:pPr algn="ctr"/>
            <a:r>
              <a:rPr lang="es-ES" sz="3600" b="1" cap="none" spc="0" dirty="0">
                <a:ln w="22225">
                  <a:solidFill>
                    <a:schemeClr val="accent2"/>
                  </a:solidFill>
                  <a:prstDash val="solid"/>
                </a:ln>
                <a:solidFill>
                  <a:schemeClr val="tx2">
                    <a:lumMod val="60000"/>
                    <a:lumOff val="40000"/>
                  </a:schemeClr>
                </a:solidFill>
                <a:effectLst>
                  <a:reflection blurRad="6350" stA="53000" endA="300" endPos="35500" dir="5400000" sy="-90000" algn="bl" rotWithShape="0"/>
                </a:effectLst>
              </a:rPr>
              <a:t>Intercalado</a:t>
            </a:r>
            <a:endParaRPr lang="es-ES" sz="3600" b="0" cap="none" spc="0" dirty="0">
              <a:ln w="0"/>
              <a:solidFill>
                <a:schemeClr val="tx2">
                  <a:lumMod val="60000"/>
                  <a:lumOff val="40000"/>
                </a:schemeClr>
              </a:solidFill>
              <a:effectLst>
                <a:reflection blurRad="6350" stA="53000" endA="300" endPos="35500" dir="5400000" sy="-90000" algn="bl" rotWithShape="0"/>
              </a:effectLst>
            </a:endParaRPr>
          </a:p>
        </p:txBody>
      </p:sp>
      <p:sp>
        <p:nvSpPr>
          <p:cNvPr id="9" name="Abrir llave 8">
            <a:extLst>
              <a:ext uri="{FF2B5EF4-FFF2-40B4-BE49-F238E27FC236}">
                <a16:creationId xmlns:a16="http://schemas.microsoft.com/office/drawing/2014/main" id="{67238C05-C1E5-4F05-BC8E-A24667A8F0E7}"/>
              </a:ext>
            </a:extLst>
          </p:cNvPr>
          <p:cNvSpPr/>
          <p:nvPr/>
        </p:nvSpPr>
        <p:spPr>
          <a:xfrm rot="16200000">
            <a:off x="6583748" y="4270398"/>
            <a:ext cx="1005796" cy="2567269"/>
          </a:xfrm>
          <a:prstGeom prst="leftBrace">
            <a:avLst>
              <a:gd name="adj1" fmla="val 59616"/>
              <a:gd name="adj2" fmla="val 50000"/>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Abrir llave 9">
            <a:extLst>
              <a:ext uri="{FF2B5EF4-FFF2-40B4-BE49-F238E27FC236}">
                <a16:creationId xmlns:a16="http://schemas.microsoft.com/office/drawing/2014/main" id="{D826DFB3-468B-45B6-A4A5-9323A9716927}"/>
              </a:ext>
            </a:extLst>
          </p:cNvPr>
          <p:cNvSpPr/>
          <p:nvPr/>
        </p:nvSpPr>
        <p:spPr>
          <a:xfrm rot="16200000">
            <a:off x="9456011" y="4299242"/>
            <a:ext cx="1005796" cy="2567269"/>
          </a:xfrm>
          <a:prstGeom prst="leftBrace">
            <a:avLst>
              <a:gd name="adj1" fmla="val 59616"/>
              <a:gd name="adj2" fmla="val 50000"/>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90110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lstStyle/>
          <a:p>
            <a:r>
              <a:rPr lang="es-ES" dirty="0"/>
              <a:t>2.1 Introducción a la concurrencia de datos y consistencia: </a:t>
            </a:r>
            <a:r>
              <a:rPr lang="es-ES" b="1" dirty="0">
                <a:effectLst>
                  <a:outerShdw blurRad="38100" dist="38100" dir="2700000" algn="tl">
                    <a:srgbClr val="000000">
                      <a:alpha val="43137"/>
                    </a:srgbClr>
                  </a:outerShdw>
                </a:effectLst>
              </a:rPr>
              <a:t>Problemas</a:t>
            </a:r>
          </a:p>
        </p:txBody>
      </p:sp>
      <p:sp>
        <p:nvSpPr>
          <p:cNvPr id="8" name="Marcador de contenido 7">
            <a:extLst>
              <a:ext uri="{FF2B5EF4-FFF2-40B4-BE49-F238E27FC236}">
                <a16:creationId xmlns:a16="http://schemas.microsoft.com/office/drawing/2014/main" id="{1EEBEFCF-8841-433C-A840-EE7685E21A17}"/>
              </a:ext>
            </a:extLst>
          </p:cNvPr>
          <p:cNvSpPr>
            <a:spLocks noGrp="1"/>
          </p:cNvSpPr>
          <p:nvPr>
            <p:ph idx="1"/>
          </p:nvPr>
        </p:nvSpPr>
        <p:spPr>
          <a:xfrm>
            <a:off x="677334" y="2095275"/>
            <a:ext cx="9315752" cy="3880773"/>
          </a:xfrm>
        </p:spPr>
        <p:txBody>
          <a:bodyPr>
            <a:normAutofit/>
          </a:bodyPr>
          <a:lstStyle/>
          <a:p>
            <a:pPr>
              <a:spcBef>
                <a:spcPct val="30000"/>
              </a:spcBef>
              <a:buFont typeface="Wingdings" panose="05000000000000000000" pitchFamily="2" charset="2"/>
              <a:buChar char="v"/>
            </a:pPr>
            <a:r>
              <a:rPr lang="es-ES_tradnl" altLang="es-ES" dirty="0">
                <a:latin typeface="Trebuchet MS (Cuerpo)"/>
              </a:rPr>
              <a:t>Pueden surgir</a:t>
            </a:r>
            <a:r>
              <a:rPr lang="es-ES_tradnl" altLang="es-ES" b="1" dirty="0">
                <a:latin typeface="Trebuchet MS (Cuerpo)"/>
              </a:rPr>
              <a:t> </a:t>
            </a:r>
            <a:r>
              <a:rPr lang="es-ES_tradnl" altLang="es-ES" b="1" dirty="0">
                <a:solidFill>
                  <a:schemeClr val="accent2"/>
                </a:solidFill>
                <a:latin typeface="Trebuchet MS (Cuerpo)"/>
              </a:rPr>
              <a:t>problemas</a:t>
            </a:r>
            <a:r>
              <a:rPr lang="es-ES_tradnl" altLang="es-ES" b="1" dirty="0">
                <a:latin typeface="Trebuchet MS (Cuerpo)"/>
              </a:rPr>
              <a:t> si las transacciones concurrentes se ejecutan de manera no controlada</a:t>
            </a:r>
          </a:p>
          <a:p>
            <a:pPr>
              <a:spcBef>
                <a:spcPct val="30000"/>
              </a:spcBef>
              <a:buFont typeface="Wingdings" panose="05000000000000000000" pitchFamily="2" charset="2"/>
              <a:buChar char="§"/>
            </a:pPr>
            <a:r>
              <a:rPr lang="es-ES_tradnl" altLang="es-ES" dirty="0">
                <a:latin typeface="Trebuchet MS (Cuerpo)"/>
              </a:rPr>
              <a:t>Ejemplo sencillo:</a:t>
            </a:r>
            <a:br>
              <a:rPr lang="es-ES_tradnl" altLang="es-ES" dirty="0">
                <a:latin typeface="Trebuchet MS (Cuerpo)"/>
              </a:rPr>
            </a:br>
            <a:r>
              <a:rPr lang="es-ES_tradnl" altLang="es-ES" dirty="0">
                <a:latin typeface="Trebuchet MS (Cuerpo)"/>
              </a:rPr>
              <a:t>sistema de bases de datos que permite hacer y anular reservas de plazas en vuelos de diferentes compañías aéreas.</a:t>
            </a:r>
          </a:p>
          <a:p>
            <a:pPr lvl="1">
              <a:spcBef>
                <a:spcPct val="30000"/>
              </a:spcBef>
            </a:pPr>
            <a:r>
              <a:rPr lang="es-ES_tradnl" altLang="es-ES" dirty="0">
                <a:latin typeface="Trebuchet MS (Cuerpo)"/>
              </a:rPr>
              <a:t>Se almacena </a:t>
            </a:r>
            <a:r>
              <a:rPr lang="es-ES_tradnl" altLang="es-ES" b="1" dirty="0">
                <a:latin typeface="Trebuchet MS (Cuerpo)"/>
              </a:rPr>
              <a:t>un registro por cada vuelo</a:t>
            </a:r>
            <a:r>
              <a:rPr lang="es-ES_tradnl" altLang="es-ES" dirty="0">
                <a:latin typeface="Trebuchet MS (Cuerpo)"/>
              </a:rPr>
              <a:t>, que incluye, entre otras cosas, el número de asientos reservados en el vuelo</a:t>
            </a:r>
          </a:p>
          <a:p>
            <a:pPr lvl="1">
              <a:spcBef>
                <a:spcPct val="30000"/>
              </a:spcBef>
            </a:pPr>
            <a:r>
              <a:rPr lang="es-ES_tradnl" altLang="es-ES" dirty="0">
                <a:latin typeface="Trebuchet MS (Cuerpo)"/>
              </a:rPr>
              <a:t>Sean </a:t>
            </a:r>
            <a:r>
              <a:rPr lang="es-ES_tradnl" altLang="es-ES" b="1" dirty="0">
                <a:latin typeface="Trebuchet MS (Cuerpo)"/>
              </a:rPr>
              <a:t>dos transacciones T1 y T2 concurrentes</a:t>
            </a:r>
            <a:r>
              <a:rPr lang="es-ES_tradnl" altLang="es-ES" dirty="0">
                <a:latin typeface="Trebuchet MS (Cuerpo)"/>
              </a:rPr>
              <a:t>:</a:t>
            </a:r>
          </a:p>
          <a:p>
            <a:pPr lvl="2">
              <a:spcBef>
                <a:spcPct val="30000"/>
              </a:spcBef>
              <a:buFont typeface="Wingdings" panose="05000000000000000000" pitchFamily="2" charset="2"/>
              <a:buChar char="Ø"/>
            </a:pPr>
            <a:r>
              <a:rPr lang="es-ES_tradnl" altLang="es-ES" sz="2000" b="1" dirty="0">
                <a:latin typeface="Trebuchet MS (Cuerpo)"/>
              </a:rPr>
              <a:t>T1</a:t>
            </a:r>
            <a:r>
              <a:rPr lang="es-ES_tradnl" altLang="es-ES" b="1" dirty="0">
                <a:latin typeface="Trebuchet MS (Cuerpo)"/>
              </a:rPr>
              <a:t> transfiere </a:t>
            </a:r>
            <a:r>
              <a:rPr lang="es-ES_tradnl" altLang="es-ES" sz="2000" b="1" dirty="0">
                <a:latin typeface="Trebuchet MS (Cuerpo)"/>
              </a:rPr>
              <a:t>N</a:t>
            </a:r>
            <a:r>
              <a:rPr lang="es-ES_tradnl" altLang="es-ES" b="1" dirty="0">
                <a:latin typeface="Trebuchet MS (Cuerpo)"/>
              </a:rPr>
              <a:t> reservas realizadas en un vuelo </a:t>
            </a:r>
            <a:r>
              <a:rPr lang="es-ES_tradnl" altLang="es-ES" sz="2000" b="1" dirty="0">
                <a:latin typeface="Trebuchet MS (Cuerpo)"/>
              </a:rPr>
              <a:t>X</a:t>
            </a:r>
            <a:r>
              <a:rPr lang="es-ES_tradnl" altLang="es-ES" b="1" dirty="0">
                <a:latin typeface="Trebuchet MS (Cuerpo)"/>
              </a:rPr>
              <a:t> a otro vuelo </a:t>
            </a:r>
            <a:r>
              <a:rPr lang="es-ES_tradnl" altLang="es-ES" sz="2000" b="1" dirty="0">
                <a:latin typeface="Trebuchet MS (Cuerpo)"/>
              </a:rPr>
              <a:t>Y</a:t>
            </a:r>
          </a:p>
          <a:p>
            <a:pPr lvl="2">
              <a:spcBef>
                <a:spcPct val="30000"/>
              </a:spcBef>
              <a:buFont typeface="Wingdings" panose="05000000000000000000" pitchFamily="2" charset="2"/>
              <a:buChar char="Ø"/>
            </a:pPr>
            <a:r>
              <a:rPr lang="es-ES_tradnl" altLang="es-ES" sz="2000" b="1" dirty="0">
                <a:latin typeface="Trebuchet MS (Cuerpo)"/>
              </a:rPr>
              <a:t>T2</a:t>
            </a:r>
            <a:r>
              <a:rPr lang="es-ES_tradnl" altLang="es-ES" b="1" dirty="0">
                <a:latin typeface="Trebuchet MS (Cuerpo)"/>
              </a:rPr>
              <a:t> reserva </a:t>
            </a:r>
            <a:r>
              <a:rPr lang="es-ES_tradnl" altLang="es-ES" sz="2000" b="1" dirty="0">
                <a:latin typeface="Trebuchet MS (Cuerpo)"/>
              </a:rPr>
              <a:t>M</a:t>
            </a:r>
            <a:r>
              <a:rPr lang="es-ES_tradnl" altLang="es-ES" b="1" dirty="0">
                <a:latin typeface="Trebuchet MS (Cuerpo)"/>
              </a:rPr>
              <a:t> plazas en el vuelo </a:t>
            </a:r>
            <a:r>
              <a:rPr lang="es-ES_tradnl" altLang="es-ES" sz="2000" b="1" dirty="0">
                <a:latin typeface="Trebuchet MS (Cuerpo)"/>
              </a:rPr>
              <a:t>X</a:t>
            </a:r>
          </a:p>
          <a:p>
            <a:endParaRPr lang="es-ES" dirty="0"/>
          </a:p>
        </p:txBody>
      </p:sp>
    </p:spTree>
    <p:extLst>
      <p:ext uri="{BB962C8B-B14F-4D97-AF65-F5344CB8AC3E}">
        <p14:creationId xmlns:p14="http://schemas.microsoft.com/office/powerpoint/2010/main" val="12998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lstStyle/>
          <a:p>
            <a:r>
              <a:rPr lang="es-ES" dirty="0"/>
              <a:t>2.1 Introducción a la concurrencia de datos y consistencia: </a:t>
            </a:r>
            <a:r>
              <a:rPr lang="es-ES" b="1" dirty="0">
                <a:effectLst>
                  <a:outerShdw blurRad="38100" dist="38100" dir="2700000" algn="tl">
                    <a:srgbClr val="000000">
                      <a:alpha val="43137"/>
                    </a:srgbClr>
                  </a:outerShdw>
                </a:effectLst>
              </a:rPr>
              <a:t>Problemas</a:t>
            </a:r>
          </a:p>
        </p:txBody>
      </p:sp>
      <p:sp>
        <p:nvSpPr>
          <p:cNvPr id="8" name="Marcador de contenido 7">
            <a:extLst>
              <a:ext uri="{FF2B5EF4-FFF2-40B4-BE49-F238E27FC236}">
                <a16:creationId xmlns:a16="http://schemas.microsoft.com/office/drawing/2014/main" id="{1EEBEFCF-8841-433C-A840-EE7685E21A17}"/>
              </a:ext>
            </a:extLst>
          </p:cNvPr>
          <p:cNvSpPr>
            <a:spLocks noGrp="1"/>
          </p:cNvSpPr>
          <p:nvPr>
            <p:ph idx="1"/>
          </p:nvPr>
        </p:nvSpPr>
        <p:spPr>
          <a:xfrm>
            <a:off x="677334" y="2095275"/>
            <a:ext cx="2869430" cy="3880773"/>
          </a:xfrm>
        </p:spPr>
        <p:txBody>
          <a:bodyPr>
            <a:normAutofit/>
          </a:bodyPr>
          <a:lstStyle/>
          <a:p>
            <a:pPr marL="0" indent="0">
              <a:lnSpc>
                <a:spcPct val="90000"/>
              </a:lnSpc>
              <a:spcBef>
                <a:spcPct val="10000"/>
              </a:spcBef>
              <a:buNone/>
            </a:pPr>
            <a:r>
              <a:rPr lang="es-ES_tradnl" altLang="es-ES" u="sng" dirty="0">
                <a:solidFill>
                  <a:schemeClr val="tx1"/>
                </a:solidFill>
                <a:latin typeface="Lucida Sans Unicode" panose="020B0602030504020204" pitchFamily="34" charset="0"/>
              </a:rPr>
              <a:t>Transacción T1</a:t>
            </a:r>
          </a:p>
          <a:p>
            <a:pPr marL="0" indent="0">
              <a:lnSpc>
                <a:spcPct val="90000"/>
              </a:lnSpc>
              <a:spcBef>
                <a:spcPct val="10000"/>
              </a:spcBef>
              <a:buNone/>
            </a:pPr>
            <a:r>
              <a:rPr lang="es-ES_tradnl" altLang="es-ES" dirty="0" err="1">
                <a:solidFill>
                  <a:schemeClr val="tx1"/>
                </a:solidFill>
                <a:latin typeface="Lucida Sans Unicode" panose="020B0602030504020204" pitchFamily="34" charset="0"/>
              </a:rPr>
              <a:t>leer_elemento</a:t>
            </a:r>
            <a:r>
              <a:rPr lang="es-ES_tradnl" altLang="es-ES" dirty="0">
                <a:solidFill>
                  <a:schemeClr val="tx1"/>
                </a:solidFill>
                <a:latin typeface="Lucida Sans Unicode" panose="020B0602030504020204" pitchFamily="34" charset="0"/>
              </a:rPr>
              <a:t>(X);</a:t>
            </a:r>
          </a:p>
          <a:p>
            <a:pPr marL="0" indent="0">
              <a:lnSpc>
                <a:spcPct val="90000"/>
              </a:lnSpc>
              <a:spcBef>
                <a:spcPct val="10000"/>
              </a:spcBef>
              <a:buNone/>
            </a:pPr>
            <a:r>
              <a:rPr lang="es-ES_tradnl" altLang="es-ES" dirty="0">
                <a:solidFill>
                  <a:schemeClr val="tx1"/>
                </a:solidFill>
                <a:latin typeface="Lucida Sans Unicode" panose="020B0602030504020204" pitchFamily="34" charset="0"/>
              </a:rPr>
              <a:t>X:= X-N;</a:t>
            </a:r>
          </a:p>
          <a:p>
            <a:pPr marL="0" indent="0">
              <a:lnSpc>
                <a:spcPct val="90000"/>
              </a:lnSpc>
              <a:spcBef>
                <a:spcPct val="10000"/>
              </a:spcBef>
              <a:buNone/>
            </a:pPr>
            <a:r>
              <a:rPr lang="es-ES_tradnl" altLang="es-ES" dirty="0" err="1">
                <a:solidFill>
                  <a:schemeClr val="tx1"/>
                </a:solidFill>
                <a:latin typeface="Lucida Sans Unicode" panose="020B0602030504020204" pitchFamily="34" charset="0"/>
              </a:rPr>
              <a:t>escribir_elemento</a:t>
            </a:r>
            <a:r>
              <a:rPr lang="es-ES_tradnl" altLang="es-ES" dirty="0">
                <a:solidFill>
                  <a:schemeClr val="tx1"/>
                </a:solidFill>
                <a:latin typeface="Lucida Sans Unicode" panose="020B0602030504020204" pitchFamily="34" charset="0"/>
              </a:rPr>
              <a:t>(X);</a:t>
            </a:r>
          </a:p>
          <a:p>
            <a:pPr marL="0" indent="0">
              <a:lnSpc>
                <a:spcPct val="90000"/>
              </a:lnSpc>
              <a:spcBef>
                <a:spcPct val="10000"/>
              </a:spcBef>
              <a:buNone/>
            </a:pPr>
            <a:r>
              <a:rPr lang="es-ES_tradnl" altLang="es-ES" dirty="0" err="1">
                <a:solidFill>
                  <a:schemeClr val="tx1"/>
                </a:solidFill>
                <a:latin typeface="Lucida Sans Unicode" panose="020B0602030504020204" pitchFamily="34" charset="0"/>
              </a:rPr>
              <a:t>leer_elemento</a:t>
            </a:r>
            <a:r>
              <a:rPr lang="es-ES_tradnl" altLang="es-ES" dirty="0">
                <a:solidFill>
                  <a:schemeClr val="tx1"/>
                </a:solidFill>
                <a:latin typeface="Lucida Sans Unicode" panose="020B0602030504020204" pitchFamily="34" charset="0"/>
              </a:rPr>
              <a:t>(Y);</a:t>
            </a:r>
          </a:p>
          <a:p>
            <a:pPr marL="0" indent="0">
              <a:lnSpc>
                <a:spcPct val="90000"/>
              </a:lnSpc>
              <a:spcBef>
                <a:spcPct val="10000"/>
              </a:spcBef>
              <a:buNone/>
            </a:pPr>
            <a:r>
              <a:rPr lang="es-ES_tradnl" altLang="es-ES" dirty="0">
                <a:solidFill>
                  <a:schemeClr val="tx1"/>
                </a:solidFill>
                <a:latin typeface="Lucida Sans Unicode" panose="020B0602030504020204" pitchFamily="34" charset="0"/>
              </a:rPr>
              <a:t>Y:=Y+N;</a:t>
            </a:r>
          </a:p>
          <a:p>
            <a:pPr marL="0" indent="0">
              <a:lnSpc>
                <a:spcPct val="90000"/>
              </a:lnSpc>
              <a:spcBef>
                <a:spcPct val="10000"/>
              </a:spcBef>
              <a:buNone/>
            </a:pPr>
            <a:r>
              <a:rPr lang="es-ES_tradnl" altLang="es-ES" dirty="0" err="1">
                <a:solidFill>
                  <a:schemeClr val="tx1"/>
                </a:solidFill>
                <a:latin typeface="Lucida Sans Unicode" panose="020B0602030504020204" pitchFamily="34" charset="0"/>
              </a:rPr>
              <a:t>escribir_elemento</a:t>
            </a:r>
            <a:r>
              <a:rPr lang="es-ES_tradnl" altLang="es-ES" dirty="0">
                <a:solidFill>
                  <a:schemeClr val="tx1"/>
                </a:solidFill>
                <a:latin typeface="Lucida Sans Unicode" panose="020B0602030504020204" pitchFamily="34" charset="0"/>
              </a:rPr>
              <a:t>(Y);</a:t>
            </a:r>
          </a:p>
          <a:p>
            <a:endParaRPr lang="es-ES" dirty="0"/>
          </a:p>
        </p:txBody>
      </p:sp>
      <p:sp>
        <p:nvSpPr>
          <p:cNvPr id="4" name="Marcador de contenido 7">
            <a:extLst>
              <a:ext uri="{FF2B5EF4-FFF2-40B4-BE49-F238E27FC236}">
                <a16:creationId xmlns:a16="http://schemas.microsoft.com/office/drawing/2014/main" id="{9771A79E-C74F-4190-8BF5-3DB53457FF3A}"/>
              </a:ext>
            </a:extLst>
          </p:cNvPr>
          <p:cNvSpPr txBox="1">
            <a:spLocks/>
          </p:cNvSpPr>
          <p:nvPr/>
        </p:nvSpPr>
        <p:spPr>
          <a:xfrm>
            <a:off x="5401734" y="2095274"/>
            <a:ext cx="286943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ct val="10000"/>
              </a:spcBef>
              <a:buNone/>
            </a:pPr>
            <a:r>
              <a:rPr lang="es-ES_tradnl" altLang="es-ES" u="sng" dirty="0">
                <a:solidFill>
                  <a:schemeClr val="tx1"/>
                </a:solidFill>
                <a:latin typeface="Lucida Sans Unicode" panose="020B0602030504020204" pitchFamily="34" charset="0"/>
              </a:rPr>
              <a:t>Transacción T2</a:t>
            </a:r>
          </a:p>
          <a:p>
            <a:pPr marL="0" indent="0">
              <a:lnSpc>
                <a:spcPct val="90000"/>
              </a:lnSpc>
              <a:spcBef>
                <a:spcPct val="10000"/>
              </a:spcBef>
              <a:buNone/>
            </a:pPr>
            <a:r>
              <a:rPr lang="es-ES_tradnl" altLang="es-ES" dirty="0" err="1">
                <a:solidFill>
                  <a:schemeClr val="tx1"/>
                </a:solidFill>
                <a:latin typeface="Lucida Sans Unicode" panose="020B0602030504020204" pitchFamily="34" charset="0"/>
              </a:rPr>
              <a:t>leer_elemento</a:t>
            </a:r>
            <a:r>
              <a:rPr lang="es-ES_tradnl" altLang="es-ES" dirty="0">
                <a:solidFill>
                  <a:schemeClr val="tx1"/>
                </a:solidFill>
                <a:latin typeface="Lucida Sans Unicode" panose="020B0602030504020204" pitchFamily="34" charset="0"/>
              </a:rPr>
              <a:t>(X);</a:t>
            </a:r>
          </a:p>
          <a:p>
            <a:pPr marL="0" indent="0">
              <a:lnSpc>
                <a:spcPct val="90000"/>
              </a:lnSpc>
              <a:spcBef>
                <a:spcPct val="10000"/>
              </a:spcBef>
              <a:buNone/>
            </a:pPr>
            <a:r>
              <a:rPr lang="es-ES_tradnl" altLang="es-ES" dirty="0">
                <a:solidFill>
                  <a:schemeClr val="tx1"/>
                </a:solidFill>
                <a:latin typeface="Lucida Sans Unicode" panose="020B0602030504020204" pitchFamily="34" charset="0"/>
              </a:rPr>
              <a:t>X:= X+M;</a:t>
            </a:r>
          </a:p>
          <a:p>
            <a:pPr marL="0" indent="0">
              <a:lnSpc>
                <a:spcPct val="90000"/>
              </a:lnSpc>
              <a:spcBef>
                <a:spcPct val="10000"/>
              </a:spcBef>
              <a:buNone/>
            </a:pPr>
            <a:r>
              <a:rPr lang="es-ES_tradnl" altLang="es-ES" dirty="0" err="1">
                <a:solidFill>
                  <a:schemeClr val="tx1"/>
                </a:solidFill>
                <a:latin typeface="Lucida Sans Unicode" panose="020B0602030504020204" pitchFamily="34" charset="0"/>
              </a:rPr>
              <a:t>escribir_elemento</a:t>
            </a:r>
            <a:r>
              <a:rPr lang="es-ES_tradnl" altLang="es-ES" dirty="0">
                <a:solidFill>
                  <a:schemeClr val="tx1"/>
                </a:solidFill>
                <a:latin typeface="Lucida Sans Unicode" panose="020B0602030504020204" pitchFamily="34" charset="0"/>
              </a:rPr>
              <a:t>(X);</a:t>
            </a:r>
          </a:p>
          <a:p>
            <a:endParaRPr lang="es-ES" dirty="0"/>
          </a:p>
        </p:txBody>
      </p:sp>
      <p:sp>
        <p:nvSpPr>
          <p:cNvPr id="3" name="Rectángulo 2">
            <a:extLst>
              <a:ext uri="{FF2B5EF4-FFF2-40B4-BE49-F238E27FC236}">
                <a16:creationId xmlns:a16="http://schemas.microsoft.com/office/drawing/2014/main" id="{AB7C7F4E-CE0E-422F-9E72-E046CD95B700}"/>
              </a:ext>
            </a:extLst>
          </p:cNvPr>
          <p:cNvSpPr/>
          <p:nvPr/>
        </p:nvSpPr>
        <p:spPr>
          <a:xfrm>
            <a:off x="1927668" y="4637219"/>
            <a:ext cx="6096000" cy="1338828"/>
          </a:xfrm>
          <a:prstGeom prst="rect">
            <a:avLst/>
          </a:prstGeom>
        </p:spPr>
        <p:txBody>
          <a:bodyPr>
            <a:spAutoFit/>
          </a:bodyPr>
          <a:lstStyle/>
          <a:p>
            <a:pPr>
              <a:lnSpc>
                <a:spcPct val="90000"/>
              </a:lnSpc>
              <a:spcBef>
                <a:spcPct val="10000"/>
              </a:spcBef>
            </a:pPr>
            <a:r>
              <a:rPr lang="es-ES_tradnl" altLang="es-ES" dirty="0">
                <a:latin typeface="Trebuchet MS (Cuerpo)"/>
              </a:rPr>
              <a:t>Aunque las transacciones pueden ser perfectamente correctas en sí mismas, la ejecución concurrente de T1 y T2 puede producir un resultado incorrecto, debido a la intercalación de sus operaciones, poniendo en cuestión la integridad y la coherencia de la base de datos</a:t>
            </a:r>
          </a:p>
        </p:txBody>
      </p:sp>
      <p:sp>
        <p:nvSpPr>
          <p:cNvPr id="5" name="Rectángulo 4">
            <a:extLst>
              <a:ext uri="{FF2B5EF4-FFF2-40B4-BE49-F238E27FC236}">
                <a16:creationId xmlns:a16="http://schemas.microsoft.com/office/drawing/2014/main" id="{297A3F07-E5B8-4939-9622-60B50BE2F800}"/>
              </a:ext>
            </a:extLst>
          </p:cNvPr>
          <p:cNvSpPr/>
          <p:nvPr/>
        </p:nvSpPr>
        <p:spPr>
          <a:xfrm rot="1635148">
            <a:off x="-344072" y="3139511"/>
            <a:ext cx="13279597" cy="717889"/>
          </a:xfrm>
          <a:prstGeom prst="rect">
            <a:avLst/>
          </a:prstGeom>
          <a:noFill/>
        </p:spPr>
        <p:txBody>
          <a:bodyPr wrap="none" lIns="91440" tIns="45720" rIns="91440" bIns="45720">
            <a:spAutoFit/>
          </a:bodyPr>
          <a:lstStyle/>
          <a:p>
            <a:pPr>
              <a:lnSpc>
                <a:spcPct val="110000"/>
              </a:lnSpc>
              <a:spcBef>
                <a:spcPct val="20000"/>
              </a:spcBef>
            </a:pPr>
            <a:r>
              <a:rPr lang="es-ES_tradnl" altLang="es-ES" sz="4000" b="1" dirty="0">
                <a:solidFill>
                  <a:srgbClr val="FF0000"/>
                </a:solidFill>
                <a:effectLst>
                  <a:outerShdw blurRad="38100" dist="38100" dir="2700000" algn="tl">
                    <a:srgbClr val="000000">
                      <a:alpha val="43137"/>
                    </a:srgbClr>
                  </a:outerShdw>
                </a:effectLst>
              </a:rPr>
              <a:t>Problemas potenciales provocados por la concurrencia</a:t>
            </a:r>
          </a:p>
        </p:txBody>
      </p:sp>
    </p:spTree>
    <p:extLst>
      <p:ext uri="{BB962C8B-B14F-4D97-AF65-F5344CB8AC3E}">
        <p14:creationId xmlns:p14="http://schemas.microsoft.com/office/powerpoint/2010/main" val="391041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8">
                                            <p:txEl>
                                              <p:pRg st="2" end="2"/>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8">
                                            <p:txEl>
                                              <p:pRg st="3" end="3"/>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8">
                                            <p:txEl>
                                              <p:pRg st="4" end="4"/>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8">
                                            <p:txEl>
                                              <p:pRg st="5" end="5"/>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8">
                                            <p:txEl>
                                              <p:pRg st="6" end="6"/>
                                            </p:txEl>
                                          </p:spTgt>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2" presetClass="emph" presetSubtype="0" fill="hold" grpId="1" nodeType="clickEffect">
                                  <p:stCondLst>
                                    <p:cond delay="0"/>
                                  </p:stCondLst>
                                  <p:childTnLst>
                                    <p:animRot by="120000">
                                      <p:cBhvr>
                                        <p:cTn id="63" dur="100" fill="hold">
                                          <p:stCondLst>
                                            <p:cond delay="0"/>
                                          </p:stCondLst>
                                        </p:cTn>
                                        <p:tgtEl>
                                          <p:spTgt spid="5"/>
                                        </p:tgtEl>
                                        <p:attrNameLst>
                                          <p:attrName>r</p:attrName>
                                        </p:attrNameLst>
                                      </p:cBhvr>
                                    </p:animRot>
                                    <p:animRot by="-240000">
                                      <p:cBhvr>
                                        <p:cTn id="64" dur="200" fill="hold">
                                          <p:stCondLst>
                                            <p:cond delay="200"/>
                                          </p:stCondLst>
                                        </p:cTn>
                                        <p:tgtEl>
                                          <p:spTgt spid="5"/>
                                        </p:tgtEl>
                                        <p:attrNameLst>
                                          <p:attrName>r</p:attrName>
                                        </p:attrNameLst>
                                      </p:cBhvr>
                                    </p:animRot>
                                    <p:animRot by="240000">
                                      <p:cBhvr>
                                        <p:cTn id="65" dur="200" fill="hold">
                                          <p:stCondLst>
                                            <p:cond delay="400"/>
                                          </p:stCondLst>
                                        </p:cTn>
                                        <p:tgtEl>
                                          <p:spTgt spid="5"/>
                                        </p:tgtEl>
                                        <p:attrNameLst>
                                          <p:attrName>r</p:attrName>
                                        </p:attrNameLst>
                                      </p:cBhvr>
                                    </p:animRot>
                                    <p:animRot by="-240000">
                                      <p:cBhvr>
                                        <p:cTn id="66" dur="200" fill="hold">
                                          <p:stCondLst>
                                            <p:cond delay="600"/>
                                          </p:stCondLst>
                                        </p:cTn>
                                        <p:tgtEl>
                                          <p:spTgt spid="5"/>
                                        </p:tgtEl>
                                        <p:attrNameLst>
                                          <p:attrName>r</p:attrName>
                                        </p:attrNameLst>
                                      </p:cBhvr>
                                    </p:animRot>
                                    <p:animRot by="120000">
                                      <p:cBhvr>
                                        <p:cTn id="67"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P spid="4" grpId="1"/>
      <p:bldP spid="3" grpId="0"/>
      <p:bldP spid="3"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lstStyle/>
          <a:p>
            <a:r>
              <a:rPr lang="es-ES" dirty="0"/>
              <a:t>2.1 </a:t>
            </a:r>
            <a:r>
              <a:rPr lang="es-ES" b="1" dirty="0">
                <a:effectLst>
                  <a:outerShdw blurRad="38100" dist="38100" dir="2700000" algn="tl">
                    <a:srgbClr val="000000">
                      <a:alpha val="43137"/>
                    </a:srgbClr>
                  </a:outerShdw>
                </a:effectLst>
              </a:rPr>
              <a:t>Introducción</a:t>
            </a:r>
            <a:r>
              <a:rPr lang="es-ES" dirty="0"/>
              <a:t> a la concurrencia de datos y consistencia.</a:t>
            </a:r>
          </a:p>
        </p:txBody>
      </p:sp>
      <p:sp>
        <p:nvSpPr>
          <p:cNvPr id="8" name="Marcador de contenido 7">
            <a:extLst>
              <a:ext uri="{FF2B5EF4-FFF2-40B4-BE49-F238E27FC236}">
                <a16:creationId xmlns:a16="http://schemas.microsoft.com/office/drawing/2014/main" id="{1EEBEFCF-8841-433C-A840-EE7685E21A17}"/>
              </a:ext>
            </a:extLst>
          </p:cNvPr>
          <p:cNvSpPr>
            <a:spLocks noGrp="1"/>
          </p:cNvSpPr>
          <p:nvPr>
            <p:ph idx="1"/>
          </p:nvPr>
        </p:nvSpPr>
        <p:spPr>
          <a:xfrm>
            <a:off x="677334" y="2095275"/>
            <a:ext cx="9315752" cy="3880773"/>
          </a:xfrm>
        </p:spPr>
        <p:txBody>
          <a:bodyPr>
            <a:normAutofit/>
          </a:bodyPr>
          <a:lstStyle/>
          <a:p>
            <a:pPr>
              <a:buFont typeface="Wingdings" panose="05000000000000000000" pitchFamily="2" charset="2"/>
              <a:buChar char="v"/>
            </a:pPr>
            <a:r>
              <a:rPr lang="es-ES" dirty="0"/>
              <a:t>Varias transacciones introducidas por usuarios, que se ejecutan de manera </a:t>
            </a:r>
            <a:r>
              <a:rPr lang="es-ES" b="1" dirty="0">
                <a:effectLst>
                  <a:outerShdw blurRad="38100" dist="38100" dir="2700000" algn="tl">
                    <a:srgbClr val="000000">
                      <a:alpha val="43137"/>
                    </a:srgbClr>
                  </a:outerShdw>
                </a:effectLst>
              </a:rPr>
              <a:t>concurrente</a:t>
            </a:r>
            <a:r>
              <a:rPr lang="es-ES" dirty="0"/>
              <a:t>, pueden </a:t>
            </a:r>
            <a:r>
              <a:rPr lang="es-ES" b="1" dirty="0">
                <a:effectLst>
                  <a:outerShdw blurRad="38100" dist="38100" dir="2700000" algn="tl">
                    <a:srgbClr val="000000">
                      <a:alpha val="43137"/>
                    </a:srgbClr>
                  </a:outerShdw>
                </a:effectLst>
              </a:rPr>
              <a:t>leer/modificar </a:t>
            </a:r>
            <a:r>
              <a:rPr lang="es-ES" dirty="0"/>
              <a:t>los mismos elementos almacenados en la base de datos</a:t>
            </a:r>
          </a:p>
          <a:p>
            <a:pPr>
              <a:buFont typeface="Arial" panose="020B0604020202020204" pitchFamily="34" charset="0"/>
              <a:buChar char="•"/>
            </a:pPr>
            <a:r>
              <a:rPr lang="es-ES" dirty="0"/>
              <a:t>Una base de datos </a:t>
            </a:r>
            <a:r>
              <a:rPr lang="es-ES" dirty="0" err="1"/>
              <a:t>multiusarios</a:t>
            </a:r>
            <a:r>
              <a:rPr lang="es-ES" dirty="0"/>
              <a:t> debe asegurar:</a:t>
            </a:r>
          </a:p>
          <a:p>
            <a:pPr lvl="1"/>
            <a:r>
              <a:rPr lang="es-ES" sz="1800" b="1" dirty="0">
                <a:effectLst>
                  <a:outerShdw blurRad="38100" dist="38100" dir="2700000" algn="tl">
                    <a:srgbClr val="000000">
                      <a:alpha val="43137"/>
                    </a:srgbClr>
                  </a:outerShdw>
                </a:effectLst>
              </a:rPr>
              <a:t>Concurrencia de datos: </a:t>
            </a:r>
            <a:r>
              <a:rPr lang="es-ES" sz="1800" dirty="0"/>
              <a:t>Asegura que los usuarios pueden acceder a los datos al mismo tiempo</a:t>
            </a:r>
          </a:p>
          <a:p>
            <a:pPr lvl="1"/>
            <a:r>
              <a:rPr lang="es-ES" sz="1800" b="1" dirty="0">
                <a:effectLst>
                  <a:outerShdw blurRad="38100" dist="38100" dir="2700000" algn="tl">
                    <a:srgbClr val="000000">
                      <a:alpha val="43137"/>
                    </a:srgbClr>
                  </a:outerShdw>
                </a:effectLst>
              </a:rPr>
              <a:t>Consistencia de datos</a:t>
            </a:r>
            <a:r>
              <a:rPr lang="es-ES" sz="1800" b="1" dirty="0"/>
              <a:t>: </a:t>
            </a:r>
            <a:r>
              <a:rPr lang="es-ES" sz="1800" dirty="0"/>
              <a:t>Asegura que los usuarios pueden ver una vista consistente de los datos y los cambios realizados mediante las transacciones de los mismos</a:t>
            </a:r>
          </a:p>
        </p:txBody>
      </p:sp>
    </p:spTree>
    <p:extLst>
      <p:ext uri="{BB962C8B-B14F-4D97-AF65-F5344CB8AC3E}">
        <p14:creationId xmlns:p14="http://schemas.microsoft.com/office/powerpoint/2010/main" val="87801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lstStyle/>
          <a:p>
            <a:r>
              <a:rPr lang="es-ES" dirty="0"/>
              <a:t>2.1 </a:t>
            </a:r>
            <a:r>
              <a:rPr lang="es-ES" b="1" dirty="0">
                <a:effectLst>
                  <a:outerShdw blurRad="38100" dist="38100" dir="2700000" algn="tl">
                    <a:srgbClr val="000000">
                      <a:alpha val="43137"/>
                    </a:srgbClr>
                  </a:outerShdw>
                </a:effectLst>
              </a:rPr>
              <a:t>Introducción</a:t>
            </a:r>
            <a:r>
              <a:rPr lang="es-ES" dirty="0"/>
              <a:t> a la concurrencia de datos y consistencia.</a:t>
            </a:r>
          </a:p>
        </p:txBody>
      </p:sp>
      <p:sp>
        <p:nvSpPr>
          <p:cNvPr id="12" name="Rectángulo 11">
            <a:extLst>
              <a:ext uri="{FF2B5EF4-FFF2-40B4-BE49-F238E27FC236}">
                <a16:creationId xmlns:a16="http://schemas.microsoft.com/office/drawing/2014/main" id="{2096E7F0-6C8F-427D-8270-57F01D117F53}"/>
              </a:ext>
            </a:extLst>
          </p:cNvPr>
          <p:cNvSpPr/>
          <p:nvPr/>
        </p:nvSpPr>
        <p:spPr>
          <a:xfrm>
            <a:off x="4975668" y="4423679"/>
            <a:ext cx="4973952" cy="2585323"/>
          </a:xfrm>
          <a:prstGeom prst="rect">
            <a:avLst/>
          </a:prstGeom>
        </p:spPr>
        <p:txBody>
          <a:bodyPr wrap="square">
            <a:spAutoFit/>
          </a:bodyPr>
          <a:lstStyle/>
          <a:p>
            <a:r>
              <a:rPr lang="es-ES" dirty="0"/>
              <a:t>Uso de </a:t>
            </a:r>
            <a:r>
              <a:rPr lang="es-ES" b="1" dirty="0">
                <a:solidFill>
                  <a:srgbClr val="54A021"/>
                </a:solidFill>
              </a:rPr>
              <a:t>bloqueos</a:t>
            </a:r>
            <a:r>
              <a:rPr lang="es-ES" b="1" dirty="0"/>
              <a:t> </a:t>
            </a:r>
            <a:r>
              <a:rPr lang="es-ES" dirty="0"/>
              <a:t>para </a:t>
            </a:r>
            <a:r>
              <a:rPr lang="es-ES" dirty="0">
                <a:solidFill>
                  <a:srgbClr val="54A021"/>
                </a:solidFill>
              </a:rPr>
              <a:t>controlar</a:t>
            </a:r>
            <a:r>
              <a:rPr lang="es-ES" dirty="0"/>
              <a:t> el acceso </a:t>
            </a:r>
            <a:r>
              <a:rPr lang="es-ES" dirty="0">
                <a:solidFill>
                  <a:srgbClr val="54A021"/>
                </a:solidFill>
              </a:rPr>
              <a:t>concurrente</a:t>
            </a:r>
            <a:r>
              <a:rPr lang="es-ES" dirty="0"/>
              <a:t> a los elementos de</a:t>
            </a:r>
          </a:p>
          <a:p>
            <a:r>
              <a:rPr lang="es-ES" dirty="0"/>
              <a:t>datos almacenados en la base de datos</a:t>
            </a:r>
          </a:p>
          <a:p>
            <a:endParaRPr lang="es-ES" dirty="0"/>
          </a:p>
          <a:p>
            <a:endParaRPr lang="es-ES" dirty="0"/>
          </a:p>
          <a:p>
            <a:endParaRPr lang="es-ES" dirty="0"/>
          </a:p>
          <a:p>
            <a:endParaRPr lang="es-ES" dirty="0"/>
          </a:p>
          <a:p>
            <a:endParaRPr lang="es-ES" dirty="0"/>
          </a:p>
          <a:p>
            <a:endParaRPr lang="es-ES" dirty="0"/>
          </a:p>
        </p:txBody>
      </p:sp>
      <p:sp>
        <p:nvSpPr>
          <p:cNvPr id="3" name="Rectángulo 2">
            <a:extLst>
              <a:ext uri="{FF2B5EF4-FFF2-40B4-BE49-F238E27FC236}">
                <a16:creationId xmlns:a16="http://schemas.microsoft.com/office/drawing/2014/main" id="{7D1593E8-4749-41A5-92B5-B5B67AE2212F}"/>
              </a:ext>
            </a:extLst>
          </p:cNvPr>
          <p:cNvSpPr/>
          <p:nvPr/>
        </p:nvSpPr>
        <p:spPr>
          <a:xfrm>
            <a:off x="390182" y="2254335"/>
            <a:ext cx="4468969" cy="523220"/>
          </a:xfrm>
          <a:prstGeom prst="rect">
            <a:avLst/>
          </a:prstGeom>
        </p:spPr>
        <p:txBody>
          <a:bodyPr wrap="square">
            <a:spAutoFit/>
          </a:bodyPr>
          <a:lstStyle/>
          <a:p>
            <a:r>
              <a:rPr lang="es-ES" sz="2800" b="1" dirty="0">
                <a:effectLst>
                  <a:outerShdw blurRad="38100" dist="38100" dir="2700000" algn="tl">
                    <a:srgbClr val="000000">
                      <a:alpha val="43137"/>
                    </a:srgbClr>
                  </a:outerShdw>
                </a:effectLst>
              </a:rPr>
              <a:t>Concurrencia de datos</a:t>
            </a:r>
            <a:endParaRPr lang="es-ES" sz="2800" dirty="0"/>
          </a:p>
        </p:txBody>
      </p:sp>
      <p:cxnSp>
        <p:nvCxnSpPr>
          <p:cNvPr id="5" name="Conector recto de flecha 4">
            <a:extLst>
              <a:ext uri="{FF2B5EF4-FFF2-40B4-BE49-F238E27FC236}">
                <a16:creationId xmlns:a16="http://schemas.microsoft.com/office/drawing/2014/main" id="{9BB44C9F-2F29-4568-90A2-21DE1968484A}"/>
              </a:ext>
            </a:extLst>
          </p:cNvPr>
          <p:cNvCxnSpPr>
            <a:cxnSpLocks/>
            <a:stCxn id="3" idx="2"/>
          </p:cNvCxnSpPr>
          <p:nvPr/>
        </p:nvCxnSpPr>
        <p:spPr>
          <a:xfrm flipH="1">
            <a:off x="2624666" y="2777555"/>
            <a:ext cx="1" cy="81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00344713-C0ED-46A2-BD9D-112E04CC9BB9}"/>
              </a:ext>
            </a:extLst>
          </p:cNvPr>
          <p:cNvSpPr/>
          <p:nvPr/>
        </p:nvSpPr>
        <p:spPr>
          <a:xfrm>
            <a:off x="506700" y="4418158"/>
            <a:ext cx="4468968" cy="1200329"/>
          </a:xfrm>
          <a:prstGeom prst="rect">
            <a:avLst/>
          </a:prstGeom>
        </p:spPr>
        <p:txBody>
          <a:bodyPr wrap="square">
            <a:spAutoFit/>
          </a:bodyPr>
          <a:lstStyle/>
          <a:p>
            <a:r>
              <a:rPr lang="es-ES_tradnl" altLang="es-ES" b="1" dirty="0"/>
              <a:t>Planificar las transacciones de forma que </a:t>
            </a:r>
            <a:r>
              <a:rPr lang="es-ES_tradnl" altLang="es-ES" b="1" dirty="0">
                <a:solidFill>
                  <a:schemeClr val="accent2"/>
                </a:solidFill>
              </a:rPr>
              <a:t>no ocurran interferencias</a:t>
            </a:r>
            <a:r>
              <a:rPr lang="es-ES_tradnl" altLang="es-ES" b="1" dirty="0"/>
              <a:t> entre ellas, y así  </a:t>
            </a:r>
            <a:r>
              <a:rPr lang="es-ES_tradnl" altLang="es-ES" b="1" dirty="0">
                <a:solidFill>
                  <a:schemeClr val="accent2"/>
                </a:solidFill>
              </a:rPr>
              <a:t>evitar</a:t>
            </a:r>
            <a:r>
              <a:rPr lang="es-ES_tradnl" altLang="es-ES" b="1" dirty="0"/>
              <a:t> la aparición de los </a:t>
            </a:r>
            <a:r>
              <a:rPr lang="es-ES_tradnl" altLang="es-ES" b="1" dirty="0">
                <a:solidFill>
                  <a:schemeClr val="accent2"/>
                </a:solidFill>
              </a:rPr>
              <a:t>problemas</a:t>
            </a:r>
            <a:r>
              <a:rPr lang="es-ES_tradnl" altLang="es-ES" b="1" dirty="0"/>
              <a:t> </a:t>
            </a:r>
            <a:endParaRPr lang="es-ES" dirty="0"/>
          </a:p>
        </p:txBody>
      </p:sp>
      <p:sp>
        <p:nvSpPr>
          <p:cNvPr id="10" name="Rectángulo 9">
            <a:extLst>
              <a:ext uri="{FF2B5EF4-FFF2-40B4-BE49-F238E27FC236}">
                <a16:creationId xmlns:a16="http://schemas.microsoft.com/office/drawing/2014/main" id="{0113D598-0E30-4D4A-A78E-7C96CB633CCD}"/>
              </a:ext>
            </a:extLst>
          </p:cNvPr>
          <p:cNvSpPr/>
          <p:nvPr/>
        </p:nvSpPr>
        <p:spPr>
          <a:xfrm>
            <a:off x="1245711" y="3553554"/>
            <a:ext cx="3613440" cy="954107"/>
          </a:xfrm>
          <a:prstGeom prst="rect">
            <a:avLst/>
          </a:prstGeom>
        </p:spPr>
        <p:txBody>
          <a:bodyPr wrap="square">
            <a:spAutoFit/>
          </a:bodyPr>
          <a:lstStyle/>
          <a:p>
            <a:r>
              <a:rPr lang="es-ES" sz="2800" dirty="0" err="1"/>
              <a:t>Serializabilidad</a:t>
            </a:r>
            <a:endParaRPr lang="es-ES" sz="2800" dirty="0"/>
          </a:p>
          <a:p>
            <a:endParaRPr lang="es-ES" sz="2800" dirty="0"/>
          </a:p>
        </p:txBody>
      </p:sp>
      <p:sp>
        <p:nvSpPr>
          <p:cNvPr id="9" name="Rectángulo 8">
            <a:extLst>
              <a:ext uri="{FF2B5EF4-FFF2-40B4-BE49-F238E27FC236}">
                <a16:creationId xmlns:a16="http://schemas.microsoft.com/office/drawing/2014/main" id="{1B4970F9-7821-449E-A981-3F72B4B5A026}"/>
              </a:ext>
            </a:extLst>
          </p:cNvPr>
          <p:cNvSpPr/>
          <p:nvPr/>
        </p:nvSpPr>
        <p:spPr>
          <a:xfrm>
            <a:off x="2644224" y="2989613"/>
            <a:ext cx="2332690" cy="369332"/>
          </a:xfrm>
          <a:prstGeom prst="rect">
            <a:avLst/>
          </a:prstGeom>
        </p:spPr>
        <p:txBody>
          <a:bodyPr wrap="none">
            <a:spAutoFit/>
          </a:bodyPr>
          <a:lstStyle/>
          <a:p>
            <a:r>
              <a:rPr lang="es-ES_tradnl" altLang="es-ES" dirty="0">
                <a:solidFill>
                  <a:schemeClr val="tx2"/>
                </a:solidFill>
                <a:latin typeface="Tahoma" panose="020B0604030504040204" pitchFamily="34" charset="0"/>
              </a:rPr>
              <a:t>La obtenemos con ...</a:t>
            </a:r>
            <a:endParaRPr lang="es-ES" altLang="es-ES" dirty="0">
              <a:solidFill>
                <a:schemeClr val="tx2"/>
              </a:solidFill>
              <a:latin typeface="Tahoma" panose="020B0604030504040204" pitchFamily="34" charset="0"/>
            </a:endParaRPr>
          </a:p>
        </p:txBody>
      </p:sp>
      <p:sp>
        <p:nvSpPr>
          <p:cNvPr id="13" name="Rectángulo 12">
            <a:extLst>
              <a:ext uri="{FF2B5EF4-FFF2-40B4-BE49-F238E27FC236}">
                <a16:creationId xmlns:a16="http://schemas.microsoft.com/office/drawing/2014/main" id="{56981441-1051-4642-8BF5-B4233C9427FC}"/>
              </a:ext>
            </a:extLst>
          </p:cNvPr>
          <p:cNvSpPr/>
          <p:nvPr/>
        </p:nvSpPr>
        <p:spPr>
          <a:xfrm>
            <a:off x="4975668" y="2252847"/>
            <a:ext cx="4468969" cy="523220"/>
          </a:xfrm>
          <a:prstGeom prst="rect">
            <a:avLst/>
          </a:prstGeom>
        </p:spPr>
        <p:txBody>
          <a:bodyPr wrap="square">
            <a:spAutoFit/>
          </a:bodyPr>
          <a:lstStyle/>
          <a:p>
            <a:r>
              <a:rPr lang="es-ES" sz="2800" b="1" dirty="0">
                <a:effectLst>
                  <a:outerShdw blurRad="38100" dist="38100" dir="2700000" algn="tl">
                    <a:srgbClr val="000000">
                      <a:alpha val="43137"/>
                    </a:srgbClr>
                  </a:outerShdw>
                </a:effectLst>
              </a:rPr>
              <a:t>Consistencia de datos</a:t>
            </a:r>
            <a:endParaRPr lang="es-ES" sz="2800" dirty="0"/>
          </a:p>
        </p:txBody>
      </p:sp>
      <p:cxnSp>
        <p:nvCxnSpPr>
          <p:cNvPr id="18" name="Conector recto de flecha 17">
            <a:extLst>
              <a:ext uri="{FF2B5EF4-FFF2-40B4-BE49-F238E27FC236}">
                <a16:creationId xmlns:a16="http://schemas.microsoft.com/office/drawing/2014/main" id="{69FB72C1-5D5A-4BC9-B748-D3C286924E0E}"/>
              </a:ext>
            </a:extLst>
          </p:cNvPr>
          <p:cNvCxnSpPr>
            <a:cxnSpLocks/>
          </p:cNvCxnSpPr>
          <p:nvPr/>
        </p:nvCxnSpPr>
        <p:spPr>
          <a:xfrm flipH="1">
            <a:off x="7074077" y="2777555"/>
            <a:ext cx="1" cy="81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58EEFDBF-AF2A-4988-9EC7-5E8F4100F0A0}"/>
              </a:ext>
            </a:extLst>
          </p:cNvPr>
          <p:cNvSpPr/>
          <p:nvPr/>
        </p:nvSpPr>
        <p:spPr>
          <a:xfrm>
            <a:off x="5695121" y="3553554"/>
            <a:ext cx="4371011" cy="954107"/>
          </a:xfrm>
          <a:prstGeom prst="rect">
            <a:avLst/>
          </a:prstGeom>
        </p:spPr>
        <p:txBody>
          <a:bodyPr wrap="square">
            <a:spAutoFit/>
          </a:bodyPr>
          <a:lstStyle/>
          <a:p>
            <a:r>
              <a:rPr lang="es-ES" sz="2800" dirty="0"/>
              <a:t>Mecanismos de bloqueos</a:t>
            </a:r>
          </a:p>
          <a:p>
            <a:endParaRPr lang="es-ES" sz="2800" dirty="0"/>
          </a:p>
        </p:txBody>
      </p:sp>
      <p:sp>
        <p:nvSpPr>
          <p:cNvPr id="20" name="Rectángulo 19">
            <a:extLst>
              <a:ext uri="{FF2B5EF4-FFF2-40B4-BE49-F238E27FC236}">
                <a16:creationId xmlns:a16="http://schemas.microsoft.com/office/drawing/2014/main" id="{B90E3184-A392-4239-A902-32F3B6738D2E}"/>
              </a:ext>
            </a:extLst>
          </p:cNvPr>
          <p:cNvSpPr/>
          <p:nvPr/>
        </p:nvSpPr>
        <p:spPr>
          <a:xfrm>
            <a:off x="7093635" y="2989613"/>
            <a:ext cx="2506648" cy="369332"/>
          </a:xfrm>
          <a:prstGeom prst="rect">
            <a:avLst/>
          </a:prstGeom>
        </p:spPr>
        <p:txBody>
          <a:bodyPr wrap="none">
            <a:spAutoFit/>
          </a:bodyPr>
          <a:lstStyle/>
          <a:p>
            <a:r>
              <a:rPr lang="es-ES_tradnl" altLang="es-ES" dirty="0">
                <a:solidFill>
                  <a:schemeClr val="tx2"/>
                </a:solidFill>
                <a:latin typeface="Tahoma" panose="020B0604030504040204" pitchFamily="34" charset="0"/>
              </a:rPr>
              <a:t>La aseguramos con ...</a:t>
            </a:r>
            <a:endParaRPr lang="es-ES" altLang="es-ES" dirty="0">
              <a:solidFill>
                <a:schemeClr val="tx2"/>
              </a:solidFill>
              <a:latin typeface="Tahoma" panose="020B0604030504040204" pitchFamily="34" charset="0"/>
            </a:endParaRPr>
          </a:p>
        </p:txBody>
      </p:sp>
    </p:spTree>
    <p:extLst>
      <p:ext uri="{BB962C8B-B14F-4D97-AF65-F5344CB8AC3E}">
        <p14:creationId xmlns:p14="http://schemas.microsoft.com/office/powerpoint/2010/main" val="37096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7" grpId="0"/>
      <p:bldP spid="10" grpId="0"/>
      <p:bldP spid="9" grpId="0"/>
      <p:bldP spid="13"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DADF4-29E7-4698-B80C-6ACE87CDE155}"/>
              </a:ext>
            </a:extLst>
          </p:cNvPr>
          <p:cNvSpPr>
            <a:spLocks noGrp="1"/>
          </p:cNvSpPr>
          <p:nvPr>
            <p:ph type="title"/>
          </p:nvPr>
        </p:nvSpPr>
        <p:spPr/>
        <p:txBody>
          <a:bodyPr>
            <a:normAutofit/>
          </a:bodyPr>
          <a:lstStyle/>
          <a:p>
            <a:r>
              <a:rPr lang="es-ES" dirty="0"/>
              <a:t>2.2 Visión general de los niveles de aislamiento de transacción de Oracle</a:t>
            </a:r>
          </a:p>
        </p:txBody>
      </p:sp>
      <p:sp>
        <p:nvSpPr>
          <p:cNvPr id="3" name="Marcador de contenido 2">
            <a:extLst>
              <a:ext uri="{FF2B5EF4-FFF2-40B4-BE49-F238E27FC236}">
                <a16:creationId xmlns:a16="http://schemas.microsoft.com/office/drawing/2014/main" id="{16D3E486-FDC6-4D4A-A6FF-8AF39FC0952F}"/>
              </a:ext>
            </a:extLst>
          </p:cNvPr>
          <p:cNvSpPr>
            <a:spLocks noGrp="1"/>
          </p:cNvSpPr>
          <p:nvPr>
            <p:ph idx="1"/>
          </p:nvPr>
        </p:nvSpPr>
        <p:spPr/>
        <p:txBody>
          <a:bodyPr/>
          <a:lstStyle/>
          <a:p>
            <a:endParaRPr lang="es-ES" dirty="0"/>
          </a:p>
          <a:p>
            <a:r>
              <a:rPr lang="es-ES" dirty="0"/>
              <a:t>Los cuatro problemas comunes que pueden darse en una ejecución concurrente no controlada son los siguientes: </a:t>
            </a:r>
          </a:p>
          <a:p>
            <a:pPr marL="0" indent="0">
              <a:buNone/>
            </a:pPr>
            <a:endParaRPr lang="es-ES" dirty="0"/>
          </a:p>
          <a:p>
            <a:pPr lvl="1">
              <a:buFont typeface="Wingdings" pitchFamily="2" charset="2"/>
              <a:buChar char="v"/>
            </a:pPr>
            <a:r>
              <a:rPr lang="es-ES" dirty="0"/>
              <a:t>Actualización perdida</a:t>
            </a:r>
          </a:p>
          <a:p>
            <a:pPr lvl="1">
              <a:buFont typeface="Wingdings" pitchFamily="2" charset="2"/>
              <a:buChar char="v"/>
            </a:pPr>
            <a:r>
              <a:rPr lang="es-ES" dirty="0"/>
              <a:t>Lectura no confirmada </a:t>
            </a:r>
          </a:p>
          <a:p>
            <a:pPr lvl="1">
              <a:buFont typeface="Wingdings" pitchFamily="2" charset="2"/>
              <a:buChar char="v"/>
            </a:pPr>
            <a:r>
              <a:rPr lang="es-ES" dirty="0"/>
              <a:t>Lectura no </a:t>
            </a:r>
            <a:r>
              <a:rPr lang="es-ES" dirty="0" err="1"/>
              <a:t>repetible</a:t>
            </a:r>
            <a:endParaRPr lang="es-ES" dirty="0"/>
          </a:p>
          <a:p>
            <a:pPr lvl="1">
              <a:buFont typeface="Wingdings" pitchFamily="2" charset="2"/>
              <a:buChar char="v"/>
            </a:pPr>
            <a:r>
              <a:rPr lang="es-ES" dirty="0"/>
              <a:t>Resumen incorrecto</a:t>
            </a:r>
          </a:p>
        </p:txBody>
      </p:sp>
    </p:spTree>
    <p:extLst>
      <p:ext uri="{BB962C8B-B14F-4D97-AF65-F5344CB8AC3E}">
        <p14:creationId xmlns:p14="http://schemas.microsoft.com/office/powerpoint/2010/main" val="39684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FBC139-F718-6C44-ACA4-3B85478561E6}"/>
              </a:ext>
            </a:extLst>
          </p:cNvPr>
          <p:cNvSpPr>
            <a:spLocks noGrp="1"/>
          </p:cNvSpPr>
          <p:nvPr>
            <p:ph idx="1"/>
          </p:nvPr>
        </p:nvSpPr>
        <p:spPr/>
        <p:txBody>
          <a:bodyPr/>
          <a:lstStyle/>
          <a:p>
            <a:r>
              <a:rPr lang="es-ES" u="sng" dirty="0"/>
              <a:t>Actualización perdida:</a:t>
            </a:r>
            <a:r>
              <a:rPr lang="es-ES" dirty="0"/>
              <a:t> La modificación realizada por T1 es </a:t>
            </a:r>
            <a:r>
              <a:rPr lang="es-ES" dirty="0" err="1"/>
              <a:t>sobreescrita</a:t>
            </a:r>
            <a:r>
              <a:rPr lang="es-ES" dirty="0"/>
              <a:t> por T2</a:t>
            </a:r>
          </a:p>
          <a:p>
            <a:endParaRPr lang="es-ES" u="sng" dirty="0"/>
          </a:p>
          <a:p>
            <a:endParaRPr lang="es-ES" u="sng" dirty="0"/>
          </a:p>
          <a:p>
            <a:endParaRPr lang="es-ES" u="sng" dirty="0"/>
          </a:p>
          <a:p>
            <a:pPr marL="0" indent="0">
              <a:buNone/>
            </a:pPr>
            <a:endParaRPr lang="es-ES" dirty="0"/>
          </a:p>
          <a:p>
            <a:pPr lvl="1">
              <a:buFont typeface="Wingdings" panose="05000000000000000000" pitchFamily="2" charset="2"/>
              <a:buChar char="v"/>
            </a:pPr>
            <a:r>
              <a:rPr lang="es-ES" dirty="0"/>
              <a:t>Se produce cuando se pierde el cambio que ha afectado a una operación de escritura.</a:t>
            </a:r>
          </a:p>
          <a:p>
            <a:pPr marL="0" indent="0">
              <a:buNone/>
            </a:pPr>
            <a:endParaRPr lang="es-ES" u="sng" dirty="0"/>
          </a:p>
        </p:txBody>
      </p:sp>
      <p:sp>
        <p:nvSpPr>
          <p:cNvPr id="6" name="Título 1">
            <a:extLst>
              <a:ext uri="{FF2B5EF4-FFF2-40B4-BE49-F238E27FC236}">
                <a16:creationId xmlns:a16="http://schemas.microsoft.com/office/drawing/2014/main" id="{5080134D-F399-3E42-8BAC-973074F8CEE8}"/>
              </a:ext>
            </a:extLst>
          </p:cNvPr>
          <p:cNvSpPr>
            <a:spLocks noGrp="1"/>
          </p:cNvSpPr>
          <p:nvPr/>
        </p:nvSpPr>
        <p:spPr>
          <a:xfrm>
            <a:off x="677334" y="394909"/>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2.2 Visión general de los niveles de aislamiento de transacción de Oracle</a:t>
            </a:r>
          </a:p>
        </p:txBody>
      </p:sp>
      <mc:AlternateContent xmlns:mc="http://schemas.openxmlformats.org/markup-compatibility/2006" xmlns:p14="http://schemas.microsoft.com/office/powerpoint/2010/main">
        <mc:Choice Requires="p14">
          <p:contentPart p14:bwMode="auto" r:id="rId2">
            <p14:nvContentPartPr>
              <p14:cNvPr id="7" name="Entrada de lápiz 6">
                <a:extLst>
                  <a:ext uri="{FF2B5EF4-FFF2-40B4-BE49-F238E27FC236}">
                    <a16:creationId xmlns:a16="http://schemas.microsoft.com/office/drawing/2014/main" id="{80AB5A01-3C8B-EF4A-BBB7-469368CD1BC4}"/>
                  </a:ext>
                </a:extLst>
              </p14:cNvPr>
              <p14:cNvContentPartPr/>
              <p14:nvPr/>
            </p14:nvContentPartPr>
            <p14:xfrm>
              <a:off x="1391421" y="-51397"/>
              <a:ext cx="75960" cy="96840"/>
            </p14:xfrm>
          </p:contentPart>
        </mc:Choice>
        <mc:Fallback xmlns="">
          <p:pic>
            <p:nvPicPr>
              <p:cNvPr id="7" name="Entrada de lápiz 6">
                <a:extLst>
                  <a:ext uri="{FF2B5EF4-FFF2-40B4-BE49-F238E27FC236}">
                    <a16:creationId xmlns:a16="http://schemas.microsoft.com/office/drawing/2014/main" id="{80AB5A01-3C8B-EF4A-BBB7-469368CD1BC4}"/>
                  </a:ext>
                </a:extLst>
              </p:cNvPr>
              <p:cNvPicPr/>
              <p:nvPr/>
            </p:nvPicPr>
            <p:blipFill>
              <a:blip r:embed="rId3"/>
              <a:stretch>
                <a:fillRect/>
              </a:stretch>
            </p:blipFill>
            <p:spPr>
              <a:xfrm>
                <a:off x="1376301" y="-66517"/>
                <a:ext cx="106560" cy="127440"/>
              </a:xfrm>
              <a:prstGeom prst="rect">
                <a:avLst/>
              </a:prstGeom>
            </p:spPr>
          </p:pic>
        </mc:Fallback>
      </mc:AlternateContent>
      <p:pic>
        <p:nvPicPr>
          <p:cNvPr id="12" name="Imagen 12">
            <a:extLst>
              <a:ext uri="{FF2B5EF4-FFF2-40B4-BE49-F238E27FC236}">
                <a16:creationId xmlns:a16="http://schemas.microsoft.com/office/drawing/2014/main" id="{3C9AE9B6-7668-1E45-BB2D-1867675B8B23}"/>
              </a:ext>
            </a:extLst>
          </p:cNvPr>
          <p:cNvPicPr>
            <a:picLocks noChangeAspect="1"/>
          </p:cNvPicPr>
          <p:nvPr/>
        </p:nvPicPr>
        <p:blipFill>
          <a:blip r:embed="rId4"/>
          <a:stretch>
            <a:fillRect/>
          </a:stretch>
        </p:blipFill>
        <p:spPr>
          <a:xfrm>
            <a:off x="1121350" y="5090718"/>
            <a:ext cx="6891746" cy="950644"/>
          </a:xfrm>
          <a:prstGeom prst="rect">
            <a:avLst/>
          </a:prstGeom>
        </p:spPr>
      </p:pic>
      <p:pic>
        <p:nvPicPr>
          <p:cNvPr id="18" name="Imagen 17">
            <a:extLst>
              <a:ext uri="{FF2B5EF4-FFF2-40B4-BE49-F238E27FC236}">
                <a16:creationId xmlns:a16="http://schemas.microsoft.com/office/drawing/2014/main" id="{E0D2FD6D-217C-7843-9984-643B877FEC62}"/>
              </a:ext>
            </a:extLst>
          </p:cNvPr>
          <p:cNvPicPr>
            <a:picLocks noChangeAspect="1"/>
          </p:cNvPicPr>
          <p:nvPr/>
        </p:nvPicPr>
        <p:blipFill>
          <a:blip r:embed="rId5"/>
          <a:stretch>
            <a:fillRect/>
          </a:stretch>
        </p:blipFill>
        <p:spPr>
          <a:xfrm>
            <a:off x="1121350" y="2934875"/>
            <a:ext cx="6891746" cy="988250"/>
          </a:xfrm>
          <a:prstGeom prst="rect">
            <a:avLst/>
          </a:prstGeom>
        </p:spPr>
      </p:pic>
    </p:spTree>
    <p:extLst>
      <p:ext uri="{BB962C8B-B14F-4D97-AF65-F5344CB8AC3E}">
        <p14:creationId xmlns:p14="http://schemas.microsoft.com/office/powerpoint/2010/main" val="44190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724</TotalTime>
  <Words>1530</Words>
  <Application>Microsoft Office PowerPoint</Application>
  <PresentationFormat>Panorámica</PresentationFormat>
  <Paragraphs>225</Paragraphs>
  <Slides>29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29</vt:i4>
      </vt:variant>
    </vt:vector>
  </HeadingPairs>
  <TitlesOfParts>
    <vt:vector size="39" baseType="lpstr">
      <vt:lpstr>Arial</vt:lpstr>
      <vt:lpstr>Book Antiqua</vt:lpstr>
      <vt:lpstr>Calibri</vt:lpstr>
      <vt:lpstr>Lucida Sans Unicode</vt:lpstr>
      <vt:lpstr>Tahoma</vt:lpstr>
      <vt:lpstr>Trebuchet MS</vt:lpstr>
      <vt:lpstr>Trebuchet MS (Cuerpo)</vt:lpstr>
      <vt:lpstr>Wingdings</vt:lpstr>
      <vt:lpstr>Wingdings 3</vt:lpstr>
      <vt:lpstr>Faceta</vt:lpstr>
      <vt:lpstr>Concurrencia de Datos y Consistencia</vt:lpstr>
      <vt:lpstr>2.1 Introducción a la concurrencia de datos y consistencia : Tipos de Sistemas</vt:lpstr>
      <vt:lpstr>2.1 Introducción a la concurrencia de datos y consistencia : Tipos de Sistemas</vt:lpstr>
      <vt:lpstr>2.1 Introducción a la concurrencia de datos y consistencia: Problemas</vt:lpstr>
      <vt:lpstr>2.1 Introducción a la concurrencia de datos y consistencia: Problemas</vt:lpstr>
      <vt:lpstr>2.1 Introducción a la concurrencia de datos y consistencia.</vt:lpstr>
      <vt:lpstr>2.1 Introducción a la concurrencia de datos y consistencia.</vt:lpstr>
      <vt:lpstr>2.2 Visión general de los niveles de aislamiento de transacción de Oracle</vt:lpstr>
      <vt:lpstr>Presentación de PowerPoint</vt:lpstr>
      <vt:lpstr>2.2 Visión general de los niveles de aislamiento de transacción de Oracle </vt:lpstr>
      <vt:lpstr>2.2 Visión general de los niveles de aislamiento de transacción de Oracle</vt:lpstr>
      <vt:lpstr>2.2 Visión general de los niveles de aislamiento de transacción de Oracle</vt:lpstr>
      <vt:lpstr>2.2 Visión general de los niveles de aislamiento de transacción de Oracle</vt:lpstr>
      <vt:lpstr>2.2 Visión general de los niveles de aislamiento de transacción de Oracle</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Descripción general del Mecanismo de bloqueos e interbloqueos: Bloqueos automáticos, manuales y definidos por el usuario</vt:lpstr>
      <vt:lpstr>2.3 Conclusión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Concurrencia de Datos y Consistencia</dc:title>
  <dc:creator>Ezequiel Santana  González</dc:creator>
  <cp:lastModifiedBy>Pablo Cordon</cp:lastModifiedBy>
  <cp:revision>9</cp:revision>
  <dcterms:created xsi:type="dcterms:W3CDTF">2019-04-21T18:15:07Z</dcterms:created>
  <dcterms:modified xsi:type="dcterms:W3CDTF">2020-04-28T20:09:43Z</dcterms:modified>
</cp:coreProperties>
</file>