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Roboto"/>
      <p:regular r:id="rId48"/>
      <p:bold r:id="rId49"/>
      <p:italic r:id="rId50"/>
      <p:boldItalic r:id="rId51"/>
    </p:embeddedFont>
    <p:embeddedFont>
      <p:font typeface="Century Gothic"/>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regular.fntdata"/><Relationship Id="rId47" Type="http://schemas.openxmlformats.org/officeDocument/2006/relationships/slide" Target="slides/slide43.xml"/><Relationship Id="rId49"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CenturyGothic-bold.fntdata"/><Relationship Id="rId52" Type="http://schemas.openxmlformats.org/officeDocument/2006/relationships/font" Target="fonts/CenturyGothic-regular.fntdata"/><Relationship Id="rId11" Type="http://schemas.openxmlformats.org/officeDocument/2006/relationships/slide" Target="slides/slide7.xml"/><Relationship Id="rId55" Type="http://schemas.openxmlformats.org/officeDocument/2006/relationships/font" Target="fonts/CenturyGothic-boldItalic.fntdata"/><Relationship Id="rId10" Type="http://schemas.openxmlformats.org/officeDocument/2006/relationships/slide" Target="slides/slide6.xml"/><Relationship Id="rId54"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673f43e5a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673f43e5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673f43e5a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673f43e5a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73f43e5a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73f43e5a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673f43e5a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73f43e5a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673f43e5a_3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673f43e5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68555369e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68555369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68555369e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68555369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673f43e5a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673f43e5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673f43e5a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673f43e5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673f43e5a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673f43e5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68555369e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68555369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673f43e5a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673f43e5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673f43e5a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73f43e5a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673f43e5a_4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673f43e5a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673f43e5a_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73f43e5a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673f43e5a_4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673f43e5a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673f43e5a_4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673f43e5a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3946f7f30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3946f7f3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673f43e5a_4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673f43e5a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3946f7f30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3946f7f3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AR"/>
              <a:t>Modulos Dummy - para compartir funciones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3946f7f30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3946f7f3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3946f7f3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946f7f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673f43e5a_4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673f43e5a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673f43e5a_4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673f43e5a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673f43e5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673f43e5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67575dd40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67575dd4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67575dd40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67575dd4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3946f7f30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3946f7f3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3946f7f30_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946f7f30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67575dd40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67575dd4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67575dd40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67575dd4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3946f7f30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946f7f3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3946f7f3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946f7f3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673f43e5a_4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673f43e5a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3946f7f30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3946f7f3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3946f7f30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3946f7f3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3946f7f30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3946f7f3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3946f7f3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946f7f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3946f7f3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946f7f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3946f7f3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946f7f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7575dd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7575dd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5465a933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5465a93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AR" sz="1350">
                <a:solidFill>
                  <a:srgbClr val="333333"/>
                </a:solidFill>
                <a:highlight>
                  <a:srgbClr val="FCFCFC"/>
                </a:highlight>
                <a:latin typeface="Georgia"/>
                <a:ea typeface="Georgia"/>
                <a:cs typeface="Georgia"/>
                <a:sym typeface="Georgia"/>
              </a:rPr>
              <a:t>Engineers at Lincoln Labs MIT working on the Federal Aviation Administration’s new NextGen collision avoidance system for aircraft are using Julia to compute 650 billion decision points within an optimized logic table in order to identify failures,” says Shah.</a:t>
            </a:r>
            <a:endParaRPr sz="1350">
              <a:solidFill>
                <a:srgbClr val="333333"/>
              </a:solidFill>
              <a:highlight>
                <a:srgbClr val="FCFCFC"/>
              </a:highlight>
              <a:latin typeface="Georgia"/>
              <a:ea typeface="Georgia"/>
              <a:cs typeface="Georgia"/>
              <a:sym typeface="Georgia"/>
            </a:endParaRPr>
          </a:p>
          <a:p>
            <a:pPr indent="0" lvl="0" marL="0" rtl="0" algn="l">
              <a:lnSpc>
                <a:spcPct val="115000"/>
              </a:lnSpc>
              <a:spcBef>
                <a:spcPts val="2100"/>
              </a:spcBef>
              <a:spcAft>
                <a:spcPts val="0"/>
              </a:spcAft>
              <a:buNone/>
            </a:pPr>
            <a:r>
              <a:rPr lang="es-AR" sz="1350">
                <a:solidFill>
                  <a:srgbClr val="333333"/>
                </a:solidFill>
                <a:latin typeface="Georgia"/>
                <a:ea typeface="Georgia"/>
                <a:cs typeface="Georgia"/>
                <a:sym typeface="Georgia"/>
              </a:rPr>
              <a:t>It was used for the Celeste project, a statistical analysis model designed for sky surveys, as well. “The team classified 188 million stars and galaxies in 14.6 minutes using Julia on the NERSC Cori-II supercomputer -- one of the 10 most powerful supercomputers in the world,” adds Shah.</a:t>
            </a:r>
            <a:endParaRPr sz="1350">
              <a:solidFill>
                <a:srgbClr val="333333"/>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10995300" y="5661233"/>
            <a:ext cx="1196700" cy="1196700"/>
          </a:xfrm>
          <a:prstGeom prst="rtTriangle">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p2"/>
          <p:cNvSpPr/>
          <p:nvPr/>
        </p:nvSpPr>
        <p:spPr>
          <a:xfrm flipH="1">
            <a:off x="10995300" y="5661167"/>
            <a:ext cx="1196700" cy="1196700"/>
          </a:xfrm>
          <a:prstGeom prst="round1Rect">
            <a:avLst>
              <a:gd fmla="val 16667" name="adj"/>
            </a:avLst>
          </a:prstGeom>
          <a:solidFill>
            <a:schemeClr val="lt1">
              <a:alpha val="6808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520700" y="2425700"/>
            <a:ext cx="10962900" cy="1244700"/>
          </a:xfrm>
          <a:prstGeom prst="rect">
            <a:avLst/>
          </a:prstGeom>
        </p:spPr>
        <p:txBody>
          <a:bodyPr anchorCtr="0" anchor="b"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3" name="Google Shape;13;p2"/>
          <p:cNvSpPr txBox="1"/>
          <p:nvPr>
            <p:ph idx="1" type="subTitle"/>
          </p:nvPr>
        </p:nvSpPr>
        <p:spPr>
          <a:xfrm>
            <a:off x="520700" y="3718840"/>
            <a:ext cx="10962900" cy="5772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lt1"/>
              </a:buClr>
              <a:buSzPts val="2400"/>
              <a:buNone/>
              <a:defRPr>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4" name="Google Shape;14;p2"/>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634000" y="1678033"/>
            <a:ext cx="10962900" cy="2618100"/>
          </a:xfrm>
          <a:prstGeom prst="rect">
            <a:avLst/>
          </a:prstGeom>
        </p:spPr>
        <p:txBody>
          <a:bodyPr anchorCtr="0" anchor="b" bIns="121900" lIns="121900" spcFirstLastPara="1" rIns="121900" wrap="square" tIns="121900"/>
          <a:lstStyle>
            <a:lvl1pPr lvl="0" algn="ctr">
              <a:spcBef>
                <a:spcPts val="0"/>
              </a:spcBef>
              <a:spcAft>
                <a:spcPts val="0"/>
              </a:spcAft>
              <a:buClr>
                <a:schemeClr val="dk2"/>
              </a:buClr>
              <a:buSzPts val="16000"/>
              <a:buNone/>
              <a:defRPr sz="16000">
                <a:solidFill>
                  <a:schemeClr val="dk2"/>
                </a:solidFill>
              </a:defRPr>
            </a:lvl1pPr>
            <a:lvl2pPr lvl="1" algn="ctr">
              <a:spcBef>
                <a:spcPts val="0"/>
              </a:spcBef>
              <a:spcAft>
                <a:spcPts val="0"/>
              </a:spcAft>
              <a:buClr>
                <a:schemeClr val="dk2"/>
              </a:buClr>
              <a:buSzPts val="16000"/>
              <a:buNone/>
              <a:defRPr sz="16000">
                <a:solidFill>
                  <a:schemeClr val="dk2"/>
                </a:solidFill>
              </a:defRPr>
            </a:lvl2pPr>
            <a:lvl3pPr lvl="2" algn="ctr">
              <a:spcBef>
                <a:spcPts val="0"/>
              </a:spcBef>
              <a:spcAft>
                <a:spcPts val="0"/>
              </a:spcAft>
              <a:buClr>
                <a:schemeClr val="dk2"/>
              </a:buClr>
              <a:buSzPts val="16000"/>
              <a:buNone/>
              <a:defRPr sz="16000">
                <a:solidFill>
                  <a:schemeClr val="dk2"/>
                </a:solidFill>
              </a:defRPr>
            </a:lvl3pPr>
            <a:lvl4pPr lvl="3" algn="ctr">
              <a:spcBef>
                <a:spcPts val="0"/>
              </a:spcBef>
              <a:spcAft>
                <a:spcPts val="0"/>
              </a:spcAft>
              <a:buClr>
                <a:schemeClr val="dk2"/>
              </a:buClr>
              <a:buSzPts val="16000"/>
              <a:buNone/>
              <a:defRPr sz="16000">
                <a:solidFill>
                  <a:schemeClr val="dk2"/>
                </a:solidFill>
              </a:defRPr>
            </a:lvl4pPr>
            <a:lvl5pPr lvl="4" algn="ctr">
              <a:spcBef>
                <a:spcPts val="0"/>
              </a:spcBef>
              <a:spcAft>
                <a:spcPts val="0"/>
              </a:spcAft>
              <a:buClr>
                <a:schemeClr val="dk2"/>
              </a:buClr>
              <a:buSzPts val="16000"/>
              <a:buNone/>
              <a:defRPr sz="16000">
                <a:solidFill>
                  <a:schemeClr val="dk2"/>
                </a:solidFill>
              </a:defRPr>
            </a:lvl5pPr>
            <a:lvl6pPr lvl="5" algn="ctr">
              <a:spcBef>
                <a:spcPts val="0"/>
              </a:spcBef>
              <a:spcAft>
                <a:spcPts val="0"/>
              </a:spcAft>
              <a:buClr>
                <a:schemeClr val="dk2"/>
              </a:buClr>
              <a:buSzPts val="16000"/>
              <a:buNone/>
              <a:defRPr sz="16000">
                <a:solidFill>
                  <a:schemeClr val="dk2"/>
                </a:solidFill>
              </a:defRPr>
            </a:lvl6pPr>
            <a:lvl7pPr lvl="6" algn="ctr">
              <a:spcBef>
                <a:spcPts val="0"/>
              </a:spcBef>
              <a:spcAft>
                <a:spcPts val="0"/>
              </a:spcAft>
              <a:buClr>
                <a:schemeClr val="dk2"/>
              </a:buClr>
              <a:buSzPts val="16000"/>
              <a:buNone/>
              <a:defRPr sz="16000">
                <a:solidFill>
                  <a:schemeClr val="dk2"/>
                </a:solidFill>
              </a:defRPr>
            </a:lvl7pPr>
            <a:lvl8pPr lvl="7" algn="ctr">
              <a:spcBef>
                <a:spcPts val="0"/>
              </a:spcBef>
              <a:spcAft>
                <a:spcPts val="0"/>
              </a:spcAft>
              <a:buClr>
                <a:schemeClr val="dk2"/>
              </a:buClr>
              <a:buSzPts val="16000"/>
              <a:buNone/>
              <a:defRPr sz="16000">
                <a:solidFill>
                  <a:schemeClr val="dk2"/>
                </a:solidFill>
              </a:defRPr>
            </a:lvl8pPr>
            <a:lvl9pPr lvl="8" algn="ctr">
              <a:spcBef>
                <a:spcPts val="0"/>
              </a:spcBef>
              <a:spcAft>
                <a:spcPts val="0"/>
              </a:spcAft>
              <a:buClr>
                <a:schemeClr val="dk2"/>
              </a:buClr>
              <a:buSzPts val="16000"/>
              <a:buNone/>
              <a:defRPr sz="16000">
                <a:solidFill>
                  <a:schemeClr val="dk2"/>
                </a:solidFill>
              </a:defRPr>
            </a:lvl9pPr>
          </a:lstStyle>
          <a:p>
            <a:r>
              <a:t>xx%</a:t>
            </a:r>
          </a:p>
        </p:txBody>
      </p:sp>
      <p:sp>
        <p:nvSpPr>
          <p:cNvPr id="59" name="Google Shape;59;p11"/>
          <p:cNvSpPr txBox="1"/>
          <p:nvPr>
            <p:ph idx="1" type="body"/>
          </p:nvPr>
        </p:nvSpPr>
        <p:spPr>
          <a:xfrm>
            <a:off x="634000" y="4406167"/>
            <a:ext cx="109629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60" name="Google Shape;60;p11"/>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3" name="Shape 63"/>
        <p:cNvGrpSpPr/>
        <p:nvPr/>
      </p:nvGrpSpPr>
      <p:grpSpPr>
        <a:xfrm>
          <a:off x="0" y="0"/>
          <a:ext cx="0" cy="0"/>
          <a:chOff x="0" y="0"/>
          <a:chExt cx="0" cy="0"/>
        </a:xfrm>
      </p:grpSpPr>
      <p:sp>
        <p:nvSpPr>
          <p:cNvPr id="64" name="Google Shape;64;p13"/>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4300"/>
              <a:buNone/>
              <a:defRPr b="0" i="0" sz="1800" u="none" cap="none" strike="noStrike">
                <a:solidFill>
                  <a:schemeClr val="lt2"/>
                </a:solidFill>
              </a:defRPr>
            </a:lvl2pPr>
            <a:lvl3pPr lvl="2" marR="0" rtl="0" algn="l">
              <a:spcBef>
                <a:spcPts val="0"/>
              </a:spcBef>
              <a:spcAft>
                <a:spcPts val="0"/>
              </a:spcAft>
              <a:buSzPts val="4300"/>
              <a:buNone/>
              <a:defRPr b="0" i="0" sz="1800" u="none" cap="none" strike="noStrike">
                <a:solidFill>
                  <a:schemeClr val="lt2"/>
                </a:solidFill>
              </a:defRPr>
            </a:lvl3pPr>
            <a:lvl4pPr lvl="3" marR="0" rtl="0" algn="l">
              <a:spcBef>
                <a:spcPts val="0"/>
              </a:spcBef>
              <a:spcAft>
                <a:spcPts val="0"/>
              </a:spcAft>
              <a:buSzPts val="4300"/>
              <a:buNone/>
              <a:defRPr b="0" i="0" sz="1800" u="none" cap="none" strike="noStrike">
                <a:solidFill>
                  <a:schemeClr val="lt2"/>
                </a:solidFill>
              </a:defRPr>
            </a:lvl4pPr>
            <a:lvl5pPr lvl="4" marR="0" rtl="0" algn="l">
              <a:spcBef>
                <a:spcPts val="0"/>
              </a:spcBef>
              <a:spcAft>
                <a:spcPts val="0"/>
              </a:spcAft>
              <a:buSzPts val="4300"/>
              <a:buNone/>
              <a:defRPr b="0" i="0" sz="1800" u="none" cap="none" strike="noStrike">
                <a:solidFill>
                  <a:schemeClr val="lt2"/>
                </a:solidFill>
              </a:defRPr>
            </a:lvl5pPr>
            <a:lvl6pPr lvl="5" marR="0" rtl="0" algn="l">
              <a:spcBef>
                <a:spcPts val="0"/>
              </a:spcBef>
              <a:spcAft>
                <a:spcPts val="0"/>
              </a:spcAft>
              <a:buSzPts val="4300"/>
              <a:buNone/>
              <a:defRPr b="0" i="0" sz="1800" u="none" cap="none" strike="noStrike">
                <a:solidFill>
                  <a:schemeClr val="lt2"/>
                </a:solidFill>
              </a:defRPr>
            </a:lvl6pPr>
            <a:lvl7pPr lvl="6" marR="0" rtl="0" algn="l">
              <a:spcBef>
                <a:spcPts val="0"/>
              </a:spcBef>
              <a:spcAft>
                <a:spcPts val="0"/>
              </a:spcAft>
              <a:buSzPts val="4300"/>
              <a:buNone/>
              <a:defRPr b="0" i="0" sz="1800" u="none" cap="none" strike="noStrike">
                <a:solidFill>
                  <a:schemeClr val="lt2"/>
                </a:solidFill>
              </a:defRPr>
            </a:lvl7pPr>
            <a:lvl8pPr lvl="7" marR="0" rtl="0" algn="l">
              <a:spcBef>
                <a:spcPts val="0"/>
              </a:spcBef>
              <a:spcAft>
                <a:spcPts val="0"/>
              </a:spcAft>
              <a:buSzPts val="4300"/>
              <a:buNone/>
              <a:defRPr b="0" i="0" sz="1800" u="none" cap="none" strike="noStrike">
                <a:solidFill>
                  <a:schemeClr val="lt2"/>
                </a:solidFill>
              </a:defRPr>
            </a:lvl8pPr>
            <a:lvl9pPr lvl="8" marR="0" rtl="0" algn="l">
              <a:spcBef>
                <a:spcPts val="0"/>
              </a:spcBef>
              <a:spcAft>
                <a:spcPts val="0"/>
              </a:spcAft>
              <a:buSzPts val="4300"/>
              <a:buNone/>
              <a:defRPr b="0" i="0" sz="1800" u="none" cap="none" strike="noStrike">
                <a:solidFill>
                  <a:schemeClr val="lt2"/>
                </a:solidFill>
              </a:defRPr>
            </a:lvl9pPr>
          </a:lstStyle>
          <a:p/>
        </p:txBody>
      </p:sp>
      <p:sp>
        <p:nvSpPr>
          <p:cNvPr id="65" name="Google Shape;65;p13"/>
          <p:cNvSpPr txBox="1"/>
          <p:nvPr>
            <p:ph idx="1" type="body"/>
          </p:nvPr>
        </p:nvSpPr>
        <p:spPr>
          <a:xfrm>
            <a:off x="684212" y="685800"/>
            <a:ext cx="8534400" cy="3615300"/>
          </a:xfrm>
          <a:prstGeom prst="rect">
            <a:avLst/>
          </a:prstGeom>
          <a:noFill/>
          <a:ln>
            <a:noFill/>
          </a:ln>
        </p:spPr>
        <p:txBody>
          <a:bodyPr anchorCtr="0" anchor="ctr"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66" name="Google Shape;66;p13"/>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7" name="Google Shape;67;p13"/>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8" name="Google Shape;68;p13"/>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614600" y="2753800"/>
            <a:ext cx="10962900" cy="1350300"/>
          </a:xfrm>
          <a:prstGeom prst="rect">
            <a:avLst/>
          </a:prstGeom>
        </p:spPr>
        <p:txBody>
          <a:bodyPr anchorCtr="0" anchor="ctr" bIns="121900" lIns="121900" spcFirstLastPara="1" rIns="121900" wrap="square" tIns="121900"/>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7" name="Google Shape;17;p3"/>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2247900"/>
            <a:ext cx="12192000" cy="46101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4"/>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629200" y="984967"/>
            <a:ext cx="10962900" cy="1023600"/>
          </a:xfrm>
          <a:prstGeom prst="rect">
            <a:avLst/>
          </a:prstGeom>
        </p:spPr>
        <p:txBody>
          <a:bodyPr anchorCtr="0" anchor="b" bIns="121900" lIns="121900" spcFirstLastPara="1" rIns="121900" wrap="square" tIns="121900"/>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22" name="Google Shape;22;p4"/>
          <p:cNvSpPr txBox="1"/>
          <p:nvPr>
            <p:ph idx="1" type="body"/>
          </p:nvPr>
        </p:nvSpPr>
        <p:spPr>
          <a:xfrm>
            <a:off x="629200" y="2558767"/>
            <a:ext cx="10962900" cy="36135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p4"/>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2247900"/>
            <a:ext cx="12192000" cy="46101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5"/>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629200" y="984967"/>
            <a:ext cx="10962900" cy="1023600"/>
          </a:xfrm>
          <a:prstGeom prst="rect">
            <a:avLst/>
          </a:prstGeom>
        </p:spPr>
        <p:txBody>
          <a:bodyPr anchorCtr="0" anchor="b" bIns="121900" lIns="121900" spcFirstLastPara="1" rIns="121900" wrap="square" tIns="121900"/>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28" name="Google Shape;28;p5"/>
          <p:cNvSpPr txBox="1"/>
          <p:nvPr>
            <p:ph idx="1" type="body"/>
          </p:nvPr>
        </p:nvSpPr>
        <p:spPr>
          <a:xfrm>
            <a:off x="629200" y="2558767"/>
            <a:ext cx="5333100" cy="36135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9" name="Google Shape;29;p5"/>
          <p:cNvSpPr txBox="1"/>
          <p:nvPr>
            <p:ph idx="2" type="body"/>
          </p:nvPr>
        </p:nvSpPr>
        <p:spPr>
          <a:xfrm>
            <a:off x="6259000" y="2558767"/>
            <a:ext cx="5333100" cy="36135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0" name="Google Shape;30;p5"/>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875100"/>
            <a:ext cx="12192000" cy="5982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6"/>
          <p:cNvSpPr/>
          <p:nvPr/>
        </p:nvSpPr>
        <p:spPr>
          <a:xfrm>
            <a:off x="0" y="875133"/>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131000" y="21800"/>
            <a:ext cx="11768700" cy="803700"/>
          </a:xfrm>
          <a:prstGeom prst="rect">
            <a:avLst/>
          </a:prstGeom>
        </p:spPr>
        <p:txBody>
          <a:bodyPr anchorCtr="0" anchor="ctr" bIns="121900" lIns="121900" spcFirstLastPara="1" rIns="121900" wrap="square" tIns="12190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6"/>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4368800" y="33"/>
            <a:ext cx="78231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7"/>
          <p:cNvSpPr/>
          <p:nvPr/>
        </p:nvSpPr>
        <p:spPr>
          <a:xfrm rot="-5400000">
            <a:off x="1012250" y="3356550"/>
            <a:ext cx="6858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301437" y="477067"/>
            <a:ext cx="3744000" cy="12711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Google Shape;40;p7"/>
          <p:cNvSpPr txBox="1"/>
          <p:nvPr>
            <p:ph idx="1" type="body"/>
          </p:nvPr>
        </p:nvSpPr>
        <p:spPr>
          <a:xfrm>
            <a:off x="301433" y="1954400"/>
            <a:ext cx="3744000" cy="4218000"/>
          </a:xfrm>
          <a:prstGeom prst="rect">
            <a:avLst/>
          </a:prstGeom>
        </p:spPr>
        <p:txBody>
          <a:bodyPr anchorCtr="0" anchor="t" bIns="121900" lIns="121900" spcFirstLastPara="1" rIns="121900" wrap="square" tIns="121900"/>
          <a:lstStyle>
            <a:lvl1pPr indent="-330200" lvl="0" marL="457200">
              <a:spcBef>
                <a:spcPts val="0"/>
              </a:spcBef>
              <a:spcAft>
                <a:spcPts val="0"/>
              </a:spcAft>
              <a:buClr>
                <a:schemeClr val="lt1"/>
              </a:buClr>
              <a:buSzPts val="1600"/>
              <a:buChar char="●"/>
              <a:defRPr sz="1600">
                <a:solidFill>
                  <a:schemeClr val="lt1"/>
                </a:solidFill>
              </a:defRPr>
            </a:lvl1pPr>
            <a:lvl2pPr indent="-330200" lvl="1" marL="914400">
              <a:spcBef>
                <a:spcPts val="2100"/>
              </a:spcBef>
              <a:spcAft>
                <a:spcPts val="0"/>
              </a:spcAft>
              <a:buClr>
                <a:schemeClr val="lt1"/>
              </a:buClr>
              <a:buSzPts val="1600"/>
              <a:buChar char="○"/>
              <a:defRPr sz="1600">
                <a:solidFill>
                  <a:schemeClr val="lt1"/>
                </a:solidFill>
              </a:defRPr>
            </a:lvl2pPr>
            <a:lvl3pPr indent="-330200" lvl="2" marL="1371600">
              <a:spcBef>
                <a:spcPts val="2100"/>
              </a:spcBef>
              <a:spcAft>
                <a:spcPts val="0"/>
              </a:spcAft>
              <a:buClr>
                <a:schemeClr val="lt1"/>
              </a:buClr>
              <a:buSzPts val="1600"/>
              <a:buChar char="■"/>
              <a:defRPr sz="1600">
                <a:solidFill>
                  <a:schemeClr val="lt1"/>
                </a:solidFill>
              </a:defRPr>
            </a:lvl3pPr>
            <a:lvl4pPr indent="-330200" lvl="3" marL="1828800">
              <a:spcBef>
                <a:spcPts val="2100"/>
              </a:spcBef>
              <a:spcAft>
                <a:spcPts val="0"/>
              </a:spcAft>
              <a:buClr>
                <a:schemeClr val="lt1"/>
              </a:buClr>
              <a:buSzPts val="1600"/>
              <a:buChar char="●"/>
              <a:defRPr sz="1600">
                <a:solidFill>
                  <a:schemeClr val="lt1"/>
                </a:solidFill>
              </a:defRPr>
            </a:lvl4pPr>
            <a:lvl5pPr indent="-330200" lvl="4" marL="2286000">
              <a:spcBef>
                <a:spcPts val="2100"/>
              </a:spcBef>
              <a:spcAft>
                <a:spcPts val="0"/>
              </a:spcAft>
              <a:buClr>
                <a:schemeClr val="lt1"/>
              </a:buClr>
              <a:buSzPts val="1600"/>
              <a:buChar char="○"/>
              <a:defRPr sz="1600">
                <a:solidFill>
                  <a:schemeClr val="lt1"/>
                </a:solidFill>
              </a:defRPr>
            </a:lvl5pPr>
            <a:lvl6pPr indent="-330200" lvl="5" marL="2743200">
              <a:spcBef>
                <a:spcPts val="2100"/>
              </a:spcBef>
              <a:spcAft>
                <a:spcPts val="0"/>
              </a:spcAft>
              <a:buClr>
                <a:schemeClr val="lt1"/>
              </a:buClr>
              <a:buSzPts val="1600"/>
              <a:buChar char="■"/>
              <a:defRPr sz="1600">
                <a:solidFill>
                  <a:schemeClr val="lt1"/>
                </a:solidFill>
              </a:defRPr>
            </a:lvl6pPr>
            <a:lvl7pPr indent="-330200" lvl="6" marL="3200400">
              <a:spcBef>
                <a:spcPts val="2100"/>
              </a:spcBef>
              <a:spcAft>
                <a:spcPts val="0"/>
              </a:spcAft>
              <a:buClr>
                <a:schemeClr val="lt1"/>
              </a:buClr>
              <a:buSzPts val="1600"/>
              <a:buChar char="●"/>
              <a:defRPr sz="1600">
                <a:solidFill>
                  <a:schemeClr val="lt1"/>
                </a:solidFill>
              </a:defRPr>
            </a:lvl7pPr>
            <a:lvl8pPr indent="-330200" lvl="7" marL="3657600">
              <a:spcBef>
                <a:spcPts val="2100"/>
              </a:spcBef>
              <a:spcAft>
                <a:spcPts val="0"/>
              </a:spcAft>
              <a:buClr>
                <a:schemeClr val="lt1"/>
              </a:buClr>
              <a:buSzPts val="1600"/>
              <a:buChar char="○"/>
              <a:defRPr sz="1600">
                <a:solidFill>
                  <a:schemeClr val="lt1"/>
                </a:solidFill>
              </a:defRPr>
            </a:lvl8pPr>
            <a:lvl9pPr indent="-330200" lvl="8" marL="4114800">
              <a:spcBef>
                <a:spcPts val="2100"/>
              </a:spcBef>
              <a:spcAft>
                <a:spcPts val="2100"/>
              </a:spcAft>
              <a:buClr>
                <a:schemeClr val="lt1"/>
              </a:buClr>
              <a:buSzPts val="1600"/>
              <a:buChar char="■"/>
              <a:defRPr sz="1600">
                <a:solidFill>
                  <a:schemeClr val="lt1"/>
                </a:solidFill>
              </a:defRPr>
            </a:lvl9pPr>
          </a:lstStyle>
          <a:p/>
        </p:txBody>
      </p:sp>
      <p:sp>
        <p:nvSpPr>
          <p:cNvPr id="41" name="Google Shape;41;p7"/>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653667" y="651000"/>
            <a:ext cx="8302800" cy="5454300"/>
          </a:xfrm>
          <a:prstGeom prst="rect">
            <a:avLst/>
          </a:prstGeom>
        </p:spPr>
        <p:txBody>
          <a:bodyPr anchorCtr="0" anchor="ctr" bIns="121900" lIns="121900" spcFirstLastPara="1" rIns="121900" wrap="square" tIns="12190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44" name="Google Shape;44;p8"/>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60960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9"/>
          <p:cNvSpPr/>
          <p:nvPr/>
        </p:nvSpPr>
        <p:spPr>
          <a:xfrm rot="5400000">
            <a:off x="2595233" y="3356900"/>
            <a:ext cx="68571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algn="ctr">
              <a:spcBef>
                <a:spcPts val="0"/>
              </a:spcBef>
              <a:spcAft>
                <a:spcPts val="0"/>
              </a:spcAft>
              <a:buClr>
                <a:schemeClr val="dk2"/>
              </a:buClr>
              <a:buSzPts val="5600"/>
              <a:buNone/>
              <a:defRPr sz="5600">
                <a:solidFill>
                  <a:schemeClr val="dk2"/>
                </a:solidFill>
              </a:defRPr>
            </a:lvl1pPr>
            <a:lvl2pPr lvl="1" algn="ctr">
              <a:spcBef>
                <a:spcPts val="0"/>
              </a:spcBef>
              <a:spcAft>
                <a:spcPts val="0"/>
              </a:spcAft>
              <a:buClr>
                <a:schemeClr val="dk2"/>
              </a:buClr>
              <a:buSzPts val="5600"/>
              <a:buNone/>
              <a:defRPr sz="5600">
                <a:solidFill>
                  <a:schemeClr val="dk2"/>
                </a:solidFill>
              </a:defRPr>
            </a:lvl2pPr>
            <a:lvl3pPr lvl="2" algn="ctr">
              <a:spcBef>
                <a:spcPts val="0"/>
              </a:spcBef>
              <a:spcAft>
                <a:spcPts val="0"/>
              </a:spcAft>
              <a:buClr>
                <a:schemeClr val="dk2"/>
              </a:buClr>
              <a:buSzPts val="5600"/>
              <a:buNone/>
              <a:defRPr sz="5600">
                <a:solidFill>
                  <a:schemeClr val="dk2"/>
                </a:solidFill>
              </a:defRPr>
            </a:lvl3pPr>
            <a:lvl4pPr lvl="3" algn="ctr">
              <a:spcBef>
                <a:spcPts val="0"/>
              </a:spcBef>
              <a:spcAft>
                <a:spcPts val="0"/>
              </a:spcAft>
              <a:buClr>
                <a:schemeClr val="dk2"/>
              </a:buClr>
              <a:buSzPts val="5600"/>
              <a:buNone/>
              <a:defRPr sz="5600">
                <a:solidFill>
                  <a:schemeClr val="dk2"/>
                </a:solidFill>
              </a:defRPr>
            </a:lvl4pPr>
            <a:lvl5pPr lvl="4" algn="ctr">
              <a:spcBef>
                <a:spcPts val="0"/>
              </a:spcBef>
              <a:spcAft>
                <a:spcPts val="0"/>
              </a:spcAft>
              <a:buClr>
                <a:schemeClr val="dk2"/>
              </a:buClr>
              <a:buSzPts val="5600"/>
              <a:buNone/>
              <a:defRPr sz="5600">
                <a:solidFill>
                  <a:schemeClr val="dk2"/>
                </a:solidFill>
              </a:defRPr>
            </a:lvl5pPr>
            <a:lvl6pPr lvl="5" algn="ctr">
              <a:spcBef>
                <a:spcPts val="0"/>
              </a:spcBef>
              <a:spcAft>
                <a:spcPts val="0"/>
              </a:spcAft>
              <a:buClr>
                <a:schemeClr val="dk2"/>
              </a:buClr>
              <a:buSzPts val="5600"/>
              <a:buNone/>
              <a:defRPr sz="5600">
                <a:solidFill>
                  <a:schemeClr val="dk2"/>
                </a:solidFill>
              </a:defRPr>
            </a:lvl6pPr>
            <a:lvl7pPr lvl="6" algn="ctr">
              <a:spcBef>
                <a:spcPts val="0"/>
              </a:spcBef>
              <a:spcAft>
                <a:spcPts val="0"/>
              </a:spcAft>
              <a:buClr>
                <a:schemeClr val="dk2"/>
              </a:buClr>
              <a:buSzPts val="5600"/>
              <a:buNone/>
              <a:defRPr sz="5600">
                <a:solidFill>
                  <a:schemeClr val="dk2"/>
                </a:solidFill>
              </a:defRPr>
            </a:lvl7pPr>
            <a:lvl8pPr lvl="7" algn="ctr">
              <a:spcBef>
                <a:spcPts val="0"/>
              </a:spcBef>
              <a:spcAft>
                <a:spcPts val="0"/>
              </a:spcAft>
              <a:buClr>
                <a:schemeClr val="dk2"/>
              </a:buClr>
              <a:buSzPts val="5600"/>
              <a:buNone/>
              <a:defRPr sz="5600">
                <a:solidFill>
                  <a:schemeClr val="dk2"/>
                </a:solidFill>
              </a:defRPr>
            </a:lvl8pPr>
            <a:lvl9pPr lvl="8" algn="ctr">
              <a:spcBef>
                <a:spcPts val="0"/>
              </a:spcBef>
              <a:spcAft>
                <a:spcPts val="0"/>
              </a:spcAft>
              <a:buClr>
                <a:schemeClr val="dk2"/>
              </a:buClr>
              <a:buSzPts val="5600"/>
              <a:buNone/>
              <a:defRPr sz="5600">
                <a:solidFill>
                  <a:schemeClr val="dk2"/>
                </a:solidFill>
              </a:defRPr>
            </a:lvl9pPr>
          </a:lstStyle>
          <a:p/>
        </p:txBody>
      </p:sp>
      <p:sp>
        <p:nvSpPr>
          <p:cNvPr id="49" name="Google Shape;49;p9"/>
          <p:cNvSpPr txBox="1"/>
          <p:nvPr>
            <p:ph idx="1" type="subTitle"/>
          </p:nvPr>
        </p:nvSpPr>
        <p:spPr>
          <a:xfrm>
            <a:off x="354000" y="3705956"/>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51" name="Google Shape;51;p9"/>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100"/>
            <a:ext cx="12192000" cy="62613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6163733"/>
            <a:ext cx="12192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76200" y="6262433"/>
            <a:ext cx="11175900" cy="5955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lt1"/>
              </a:buClr>
              <a:buSzPts val="1600"/>
              <a:buNone/>
              <a:defRPr sz="1600">
                <a:solidFill>
                  <a:schemeClr val="lt1"/>
                </a:solidFill>
              </a:defRPr>
            </a:lvl1pPr>
          </a:lstStyle>
          <a:p/>
        </p:txBody>
      </p:sp>
      <p:sp>
        <p:nvSpPr>
          <p:cNvPr id="56" name="Google Shape;56;p10"/>
          <p:cNvSpPr txBox="1"/>
          <p:nvPr>
            <p:ph idx="12" type="sldNum"/>
          </p:nvPr>
        </p:nvSpPr>
        <p:spPr>
          <a:xfrm>
            <a:off x="11364722" y="6260831"/>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lstStyle>
            <a:lvl1pPr lvl="0">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1pPr>
            <a:lvl2pPr lvl="1">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2pPr>
            <a:lvl3pPr lvl="2">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3pPr>
            <a:lvl4pPr lvl="3">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4pPr>
            <a:lvl5pPr lvl="4">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5pPr>
            <a:lvl6pPr lvl="5">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6pPr>
            <a:lvl7pPr lvl="6">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7pPr>
            <a:lvl8pPr lvl="7">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8pPr>
            <a:lvl9pPr lvl="8">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629200" y="2558767"/>
            <a:ext cx="10962900" cy="36135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lt2"/>
              </a:buClr>
              <a:buSzPts val="2400"/>
              <a:buFont typeface="Roboto"/>
              <a:buChar char="●"/>
              <a:defRPr sz="2400">
                <a:solidFill>
                  <a:schemeClr val="lt2"/>
                </a:solidFill>
                <a:latin typeface="Roboto"/>
                <a:ea typeface="Roboto"/>
                <a:cs typeface="Roboto"/>
                <a:sym typeface="Roboto"/>
              </a:defRPr>
            </a:lvl1pPr>
            <a:lvl2pPr indent="-349250" lvl="1" marL="91440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2pPr>
            <a:lvl3pPr indent="-349250" lvl="2" marL="137160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3pPr>
            <a:lvl4pPr indent="-349250" lvl="3" marL="182880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4pPr>
            <a:lvl5pPr indent="-349250" lvl="4" marL="228600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5pPr>
            <a:lvl6pPr indent="-349250" lvl="5" marL="274320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6pPr>
            <a:lvl7pPr indent="-349250" lvl="6" marL="320040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7pPr>
            <a:lvl8pPr indent="-349250" lvl="7" marL="365760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8pPr>
            <a:lvl9pPr indent="-349250" lvl="8" marL="4114800">
              <a:lnSpc>
                <a:spcPct val="115000"/>
              </a:lnSpc>
              <a:spcBef>
                <a:spcPts val="2100"/>
              </a:spcBef>
              <a:spcAft>
                <a:spcPts val="2100"/>
              </a:spcAft>
              <a:buClr>
                <a:schemeClr val="lt2"/>
              </a:buClr>
              <a:buSzPts val="1900"/>
              <a:buFont typeface="Roboto"/>
              <a:buChar char="■"/>
              <a:defRPr sz="1900">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11364722" y="6260831"/>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latin typeface="Roboto"/>
                <a:ea typeface="Roboto"/>
                <a:cs typeface="Roboto"/>
                <a:sym typeface="Roboto"/>
              </a:defRPr>
            </a:lvl1pPr>
            <a:lvl2pPr lvl="1" algn="r">
              <a:buNone/>
              <a:defRPr sz="1300">
                <a:solidFill>
                  <a:schemeClr val="lt2"/>
                </a:solidFill>
                <a:latin typeface="Roboto"/>
                <a:ea typeface="Roboto"/>
                <a:cs typeface="Roboto"/>
                <a:sym typeface="Roboto"/>
              </a:defRPr>
            </a:lvl2pPr>
            <a:lvl3pPr lvl="2" algn="r">
              <a:buNone/>
              <a:defRPr sz="1300">
                <a:solidFill>
                  <a:schemeClr val="lt2"/>
                </a:solidFill>
                <a:latin typeface="Roboto"/>
                <a:ea typeface="Roboto"/>
                <a:cs typeface="Roboto"/>
                <a:sym typeface="Roboto"/>
              </a:defRPr>
            </a:lvl3pPr>
            <a:lvl4pPr lvl="3" algn="r">
              <a:buNone/>
              <a:defRPr sz="1300">
                <a:solidFill>
                  <a:schemeClr val="lt2"/>
                </a:solidFill>
                <a:latin typeface="Roboto"/>
                <a:ea typeface="Roboto"/>
                <a:cs typeface="Roboto"/>
                <a:sym typeface="Roboto"/>
              </a:defRPr>
            </a:lvl4pPr>
            <a:lvl5pPr lvl="4" algn="r">
              <a:buNone/>
              <a:defRPr sz="1300">
                <a:solidFill>
                  <a:schemeClr val="lt2"/>
                </a:solidFill>
                <a:latin typeface="Roboto"/>
                <a:ea typeface="Roboto"/>
                <a:cs typeface="Roboto"/>
                <a:sym typeface="Roboto"/>
              </a:defRPr>
            </a:lvl5pPr>
            <a:lvl6pPr lvl="5" algn="r">
              <a:buNone/>
              <a:defRPr sz="1300">
                <a:solidFill>
                  <a:schemeClr val="lt2"/>
                </a:solidFill>
                <a:latin typeface="Roboto"/>
                <a:ea typeface="Roboto"/>
                <a:cs typeface="Roboto"/>
                <a:sym typeface="Roboto"/>
              </a:defRPr>
            </a:lvl6pPr>
            <a:lvl7pPr lvl="6" algn="r">
              <a:buNone/>
              <a:defRPr sz="1300">
                <a:solidFill>
                  <a:schemeClr val="lt2"/>
                </a:solidFill>
                <a:latin typeface="Roboto"/>
                <a:ea typeface="Roboto"/>
                <a:cs typeface="Roboto"/>
                <a:sym typeface="Roboto"/>
              </a:defRPr>
            </a:lvl7pPr>
            <a:lvl8pPr lvl="7" algn="r">
              <a:buNone/>
              <a:defRPr sz="1300">
                <a:solidFill>
                  <a:schemeClr val="lt2"/>
                </a:solidFill>
                <a:latin typeface="Roboto"/>
                <a:ea typeface="Roboto"/>
                <a:cs typeface="Roboto"/>
                <a:sym typeface="Roboto"/>
              </a:defRPr>
            </a:lvl8pPr>
            <a:lvl9pPr lvl="8" algn="r">
              <a:buNone/>
              <a:defRPr sz="13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drive.google.com/file/d/1k8VohsOzriTn-3FK8yBZPSgLDGQQRBqj/view" TargetMode="Externa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0" Type="http://schemas.openxmlformats.org/officeDocument/2006/relationships/hyperlink" Target="https://coveralls.io/r/JuliaLang/julia" TargetMode="External"/><Relationship Id="rId11" Type="http://schemas.openxmlformats.org/officeDocument/2006/relationships/hyperlink" Target="https://discourse.julialang.org" TargetMode="External"/><Relationship Id="rId10" Type="http://schemas.openxmlformats.org/officeDocument/2006/relationships/hyperlink" Target="https://github.com/JuliaLang/julia" TargetMode="External"/><Relationship Id="rId13" Type="http://schemas.openxmlformats.org/officeDocument/2006/relationships/hyperlink" Target="https://julialang.org/community/" TargetMode="External"/><Relationship Id="rId12" Type="http://schemas.openxmlformats.org/officeDocument/2006/relationships/hyperlink" Target="https://discourse.julialang.org" TargetMode="External"/><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julialang.org" TargetMode="External"/><Relationship Id="rId4" Type="http://schemas.openxmlformats.org/officeDocument/2006/relationships/hyperlink" Target="https://julialang.org" TargetMode="External"/><Relationship Id="rId9" Type="http://schemas.openxmlformats.org/officeDocument/2006/relationships/hyperlink" Target="https://github.com/JuliaLang/julia" TargetMode="External"/><Relationship Id="rId15" Type="http://schemas.openxmlformats.org/officeDocument/2006/relationships/hyperlink" Target="https://julialang.slack.com" TargetMode="External"/><Relationship Id="rId14" Type="http://schemas.openxmlformats.org/officeDocument/2006/relationships/hyperlink" Target="https://julialang.org/community/" TargetMode="External"/><Relationship Id="rId17" Type="http://schemas.openxmlformats.org/officeDocument/2006/relationships/hyperlink" Target="https://gitter.im/JuliaLang/julia" TargetMode="External"/><Relationship Id="rId16" Type="http://schemas.openxmlformats.org/officeDocument/2006/relationships/hyperlink" Target="https://gitter.im/JuliaLang/julia" TargetMode="External"/><Relationship Id="rId5" Type="http://schemas.openxmlformats.org/officeDocument/2006/relationships/hyperlink" Target="https://docs.julialang.org/" TargetMode="External"/><Relationship Id="rId19" Type="http://schemas.openxmlformats.org/officeDocument/2006/relationships/hyperlink" Target="https://webchat.freenode.net/?channels=julia" TargetMode="External"/><Relationship Id="rId6" Type="http://schemas.openxmlformats.org/officeDocument/2006/relationships/hyperlink" Target="https://docs.julialang.org/" TargetMode="External"/><Relationship Id="rId18" Type="http://schemas.openxmlformats.org/officeDocument/2006/relationships/hyperlink" Target="https://webchat.freenode.net/?channels=julia" TargetMode="External"/><Relationship Id="rId7" Type="http://schemas.openxmlformats.org/officeDocument/2006/relationships/hyperlink" Target="https://pkg.julialang.org/" TargetMode="External"/><Relationship Id="rId8" Type="http://schemas.openxmlformats.org/officeDocument/2006/relationships/hyperlink" Target="https://pkg.julialang.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jpg"/><Relationship Id="rId4" Type="http://schemas.openxmlformats.org/officeDocument/2006/relationships/image" Target="../media/image1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jpg"/><Relationship Id="rId4" Type="http://schemas.openxmlformats.org/officeDocument/2006/relationships/image" Target="../media/image12.jpg"/><Relationship Id="rId5" Type="http://schemas.openxmlformats.org/officeDocument/2006/relationships/image" Target="../media/image10.jpg"/><Relationship Id="rId6" Type="http://schemas.openxmlformats.org/officeDocument/2006/relationships/image" Target="../media/image1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p:nvPr/>
        </p:nvSpPr>
        <p:spPr>
          <a:xfrm>
            <a:off x="75" y="0"/>
            <a:ext cx="12192000" cy="4409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Resultado de imagen para julia logo" id="74" name="Google Shape;74;p14"/>
          <p:cNvPicPr preferRelativeResize="0"/>
          <p:nvPr/>
        </p:nvPicPr>
        <p:blipFill rotWithShape="1">
          <a:blip r:embed="rId3">
            <a:alphaModFix/>
          </a:blip>
          <a:srcRect b="0" l="0" r="0" t="0"/>
          <a:stretch/>
        </p:blipFill>
        <p:spPr>
          <a:xfrm>
            <a:off x="390618" y="168676"/>
            <a:ext cx="5689618" cy="3845234"/>
          </a:xfrm>
          <a:prstGeom prst="rect">
            <a:avLst/>
          </a:prstGeom>
          <a:noFill/>
          <a:ln>
            <a:noFill/>
          </a:ln>
        </p:spPr>
      </p:pic>
      <p:sp>
        <p:nvSpPr>
          <p:cNvPr id="75" name="Google Shape;75;p14"/>
          <p:cNvSpPr txBox="1"/>
          <p:nvPr/>
        </p:nvSpPr>
        <p:spPr>
          <a:xfrm>
            <a:off x="1056443" y="4554245"/>
            <a:ext cx="8726749"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2400" u="none" cap="none" strike="noStrike">
                <a:solidFill>
                  <a:schemeClr val="lt1"/>
                </a:solidFill>
                <a:latin typeface="Century Gothic"/>
                <a:ea typeface="Century Gothic"/>
                <a:cs typeface="Century Gothic"/>
                <a:sym typeface="Century Gothic"/>
              </a:rPr>
              <a:t>Integrantes:</a:t>
            </a:r>
            <a:br>
              <a:rPr b="0" i="0" lang="es-AR" sz="2400" u="none" cap="none" strike="noStrike">
                <a:solidFill>
                  <a:schemeClr val="lt1"/>
                </a:solidFill>
                <a:latin typeface="Century Gothic"/>
                <a:ea typeface="Century Gothic"/>
                <a:cs typeface="Century Gothic"/>
                <a:sym typeface="Century Gothic"/>
              </a:rPr>
            </a:br>
            <a:r>
              <a:rPr b="0" i="0" lang="es-AR" sz="2400" u="none" cap="none" strike="noStrike">
                <a:solidFill>
                  <a:schemeClr val="lt1"/>
                </a:solidFill>
                <a:latin typeface="Century Gothic"/>
                <a:ea typeface="Century Gothic"/>
                <a:cs typeface="Century Gothic"/>
                <a:sym typeface="Century Gothic"/>
              </a:rPr>
              <a:t>	Accini Tomás</a:t>
            </a:r>
            <a:endParaRPr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s-AR" sz="2400">
                <a:solidFill>
                  <a:schemeClr val="lt1"/>
                </a:solidFill>
                <a:latin typeface="Century Gothic"/>
                <a:ea typeface="Century Gothic"/>
                <a:cs typeface="Century Gothic"/>
                <a:sym typeface="Century Gothic"/>
              </a:rPr>
              <a:t>	Kelman Uriel</a:t>
            </a:r>
            <a:endParaRPr/>
          </a:p>
          <a:p>
            <a:pPr indent="0" lvl="0" marL="0" marR="0" rtl="0" algn="l">
              <a:spcBef>
                <a:spcPts val="0"/>
              </a:spcBef>
              <a:spcAft>
                <a:spcPts val="0"/>
              </a:spcAft>
              <a:buNone/>
            </a:pPr>
            <a:r>
              <a:rPr lang="es-AR" sz="2400">
                <a:solidFill>
                  <a:schemeClr val="lt1"/>
                </a:solidFill>
                <a:latin typeface="Century Gothic"/>
                <a:ea typeface="Century Gothic"/>
                <a:cs typeface="Century Gothic"/>
                <a:sym typeface="Century Gothic"/>
              </a:rPr>
              <a:t>	Notari Pablo</a:t>
            </a:r>
            <a:endParaRPr/>
          </a:p>
          <a:p>
            <a:pPr indent="0" lvl="0" marL="0" marR="0" rtl="0" algn="l">
              <a:spcBef>
                <a:spcPts val="0"/>
              </a:spcBef>
              <a:spcAft>
                <a:spcPts val="0"/>
              </a:spcAft>
              <a:buNone/>
            </a:pPr>
            <a:r>
              <a:rPr lang="es-AR" sz="2400">
                <a:solidFill>
                  <a:schemeClr val="lt1"/>
                </a:solidFill>
                <a:latin typeface="Century Gothic"/>
                <a:ea typeface="Century Gothic"/>
                <a:cs typeface="Century Gothic"/>
                <a:sym typeface="Century Gothic"/>
              </a:rPr>
              <a:t>	Pardo Lucía</a:t>
            </a:r>
            <a:endParaRPr sz="2400">
              <a:solidFill>
                <a:schemeClr val="lt1"/>
              </a:solidFill>
              <a:latin typeface="Century Gothic"/>
              <a:ea typeface="Century Gothic"/>
              <a:cs typeface="Century Gothic"/>
              <a:sym typeface="Century Gothic"/>
            </a:endParaRPr>
          </a:p>
        </p:txBody>
      </p:sp>
      <p:sp>
        <p:nvSpPr>
          <p:cNvPr id="76" name="Google Shape;76;p14"/>
          <p:cNvSpPr txBox="1"/>
          <p:nvPr/>
        </p:nvSpPr>
        <p:spPr>
          <a:xfrm>
            <a:off x="6658252" y="5523741"/>
            <a:ext cx="637416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lt1"/>
                </a:solidFill>
                <a:latin typeface="Century Gothic"/>
                <a:ea typeface="Century Gothic"/>
                <a:cs typeface="Century Gothic"/>
                <a:sym typeface="Century Gothic"/>
              </a:rPr>
              <a:t>Teoría del lenguaje [75.31] </a:t>
            </a:r>
            <a:endParaRPr/>
          </a:p>
          <a:p>
            <a:pPr indent="0" lvl="0" marL="0" marR="0" rtl="0" algn="l">
              <a:spcBef>
                <a:spcPts val="0"/>
              </a:spcBef>
              <a:spcAft>
                <a:spcPts val="0"/>
              </a:spcAft>
              <a:buNone/>
            </a:pPr>
            <a:r>
              <a:rPr lang="es-AR" sz="2400">
                <a:solidFill>
                  <a:schemeClr val="lt1"/>
                </a:solidFill>
                <a:latin typeface="Century Gothic"/>
                <a:ea typeface="Century Gothic"/>
                <a:cs typeface="Century Gothic"/>
                <a:sym typeface="Century Gothic"/>
              </a:rPr>
              <a:t>2 2018</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653667" y="651000"/>
            <a:ext cx="8302800" cy="5454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s-AR"/>
              <a:t>Primeros pasos con Julia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653667" y="651000"/>
            <a:ext cx="8302800" cy="5454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s-AR"/>
              <a:t>¿Por qué Julia y no Python?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653667" y="651000"/>
            <a:ext cx="8302800" cy="5454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s-AR"/>
              <a:t>Comparación de performance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653667" y="651000"/>
            <a:ext cx="8302800" cy="5454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s-AR"/>
              <a:t>Pero si quiero performance, </a:t>
            </a:r>
            <a:r>
              <a:rPr lang="es-AR"/>
              <a:t>¿por qué Julia y no 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653667" y="651000"/>
            <a:ext cx="8302800" cy="5454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s-AR"/>
              <a:t>Plots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Declaración de tipos: Structs		</a:t>
            </a:r>
            <a:endParaRPr/>
          </a:p>
        </p:txBody>
      </p:sp>
      <p:sp>
        <p:nvSpPr>
          <p:cNvPr id="165" name="Google Shape;165;p28"/>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s-AR"/>
              <a:t>Mutabilidad e inmutabilidad</a:t>
            </a:r>
            <a:endParaRPr/>
          </a:p>
          <a:p>
            <a:pPr indent="-381000" lvl="0" marL="457200" rtl="0" algn="l">
              <a:spcBef>
                <a:spcPts val="0"/>
              </a:spcBef>
              <a:spcAft>
                <a:spcPts val="0"/>
              </a:spcAft>
              <a:buSzPts val="2400"/>
              <a:buChar char="●"/>
            </a:pPr>
            <a:r>
              <a:rPr lang="es-AR"/>
              <a:t>Acceso a campos</a:t>
            </a:r>
            <a:endParaRPr/>
          </a:p>
          <a:p>
            <a:pPr indent="-381000" lvl="0" marL="457200" rtl="0" algn="l">
              <a:spcBef>
                <a:spcPts val="0"/>
              </a:spcBef>
              <a:spcAft>
                <a:spcPts val="0"/>
              </a:spcAft>
              <a:buSzPts val="2400"/>
              <a:buChar char="●"/>
            </a:pPr>
            <a:r>
              <a:rPr lang="es-AR"/>
              <a:t>Definiendo los tipos de los campos</a:t>
            </a:r>
            <a:endParaRPr/>
          </a:p>
          <a:p>
            <a:pPr indent="-381000" lvl="0" marL="457200" rtl="0" algn="l">
              <a:spcBef>
                <a:spcPts val="0"/>
              </a:spcBef>
              <a:spcAft>
                <a:spcPts val="0"/>
              </a:spcAft>
              <a:buSzPts val="2400"/>
              <a:buChar char="●"/>
            </a:pPr>
            <a:r>
              <a:rPr lang="es-AR"/>
              <a:t>Structs parametrizados</a:t>
            </a:r>
            <a:endParaRPr/>
          </a:p>
          <a:p>
            <a:pPr indent="-381000" lvl="0" marL="457200" rtl="0" algn="l">
              <a:spcBef>
                <a:spcPts val="0"/>
              </a:spcBef>
              <a:spcAft>
                <a:spcPts val="0"/>
              </a:spcAft>
              <a:buSzPts val="2400"/>
              <a:buChar char="●"/>
            </a:pPr>
            <a:r>
              <a:rPr lang="es-AR"/>
              <a:t>Abstract Types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Jerarquía de tipos</a:t>
            </a:r>
            <a:endParaRPr/>
          </a:p>
        </p:txBody>
      </p:sp>
      <p:pic>
        <p:nvPicPr>
          <p:cNvPr id="171" name="Google Shape;171;p29"/>
          <p:cNvPicPr preferRelativeResize="0"/>
          <p:nvPr/>
        </p:nvPicPr>
        <p:blipFill>
          <a:blip r:embed="rId3">
            <a:alphaModFix/>
          </a:blip>
          <a:stretch>
            <a:fillRect/>
          </a:stretch>
        </p:blipFill>
        <p:spPr>
          <a:xfrm>
            <a:off x="3109700" y="2728700"/>
            <a:ext cx="5734050" cy="315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Multiple Dispatch</a:t>
            </a:r>
            <a:endParaRPr/>
          </a:p>
        </p:txBody>
      </p:sp>
      <p:sp>
        <p:nvSpPr>
          <p:cNvPr id="177" name="Google Shape;177;p30"/>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rgbClr val="666666"/>
              </a:buClr>
              <a:buSzPts val="2400"/>
              <a:buChar char="●"/>
            </a:pPr>
            <a:r>
              <a:rPr lang="es-AR">
                <a:solidFill>
                  <a:srgbClr val="666666"/>
                </a:solidFill>
              </a:rPr>
              <a:t>Varios métodos con un mismo nombre</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t/>
            </a:r>
            <a:endParaRPr>
              <a:solidFill>
                <a:srgbClr val="666666"/>
              </a:solidFill>
            </a:endParaRPr>
          </a:p>
          <a:p>
            <a:pPr indent="-381000" lvl="0" marL="457200" rtl="0" algn="l">
              <a:spcBef>
                <a:spcPts val="0"/>
              </a:spcBef>
              <a:spcAft>
                <a:spcPts val="0"/>
              </a:spcAft>
              <a:buClr>
                <a:srgbClr val="666666"/>
              </a:buClr>
              <a:buSzPts val="2400"/>
              <a:buChar char="●"/>
            </a:pPr>
            <a:r>
              <a:rPr lang="es-AR">
                <a:solidFill>
                  <a:srgbClr val="666666"/>
                </a:solidFill>
              </a:rPr>
              <a:t>El tipo de argumentos pasados o la cantidad,define el método a utilizar</a:t>
            </a:r>
            <a:endParaRPr>
              <a:solidFill>
                <a:srgbClr val="666666"/>
              </a:solidFill>
            </a:endParaRPr>
          </a:p>
          <a:p>
            <a:pPr indent="0" lvl="0" marL="0" rtl="0" algn="l">
              <a:spcBef>
                <a:spcPts val="0"/>
              </a:spcBef>
              <a:spcAft>
                <a:spcPts val="21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Macros</a:t>
            </a:r>
            <a:endParaRPr/>
          </a:p>
        </p:txBody>
      </p:sp>
      <p:sp>
        <p:nvSpPr>
          <p:cNvPr id="183" name="Google Shape;183;p31"/>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s-AR"/>
              <a:t>Evita repetición de código</a:t>
            </a:r>
            <a:endParaRPr/>
          </a:p>
          <a:p>
            <a:pPr indent="0" lvl="0" marL="1371600" rtl="0" algn="l">
              <a:spcBef>
                <a:spcPts val="2100"/>
              </a:spcBef>
              <a:spcAft>
                <a:spcPts val="0"/>
              </a:spcAft>
              <a:buNone/>
            </a:pPr>
            <a:r>
              <a:t/>
            </a:r>
            <a:endParaRPr/>
          </a:p>
          <a:p>
            <a:pPr indent="-381000" lvl="0" marL="457200" rtl="0" algn="l">
              <a:spcBef>
                <a:spcPts val="2100"/>
              </a:spcBef>
              <a:spcAft>
                <a:spcPts val="0"/>
              </a:spcAft>
              <a:buSzPts val="2400"/>
              <a:buChar char="●"/>
            </a:pPr>
            <a:r>
              <a:rPr lang="es-AR"/>
              <a:t>Agrega fragmentos de código ya definido antes de que corra el </a:t>
            </a:r>
            <a:r>
              <a:rPr lang="es-AR"/>
              <a:t>programa</a:t>
            </a:r>
            <a:endParaRPr/>
          </a:p>
          <a:p>
            <a:pPr indent="0" lvl="0" marL="0" rtl="0" algn="l">
              <a:spcBef>
                <a:spcPts val="2100"/>
              </a:spcBef>
              <a:spcAft>
                <a:spcPts val="0"/>
              </a:spcAft>
              <a:buNone/>
            </a:pPr>
            <a:r>
              <a:t/>
            </a:r>
            <a:endParaRPr/>
          </a:p>
          <a:p>
            <a:pPr indent="-381000" lvl="0" marL="457200" rtl="0" algn="l">
              <a:spcBef>
                <a:spcPts val="2100"/>
              </a:spcBef>
              <a:spcAft>
                <a:spcPts val="0"/>
              </a:spcAft>
              <a:buSzPts val="2400"/>
              <a:buChar char="●"/>
            </a:pPr>
            <a:r>
              <a:rPr lang="es-AR"/>
              <a:t>Retorna una expresión sin evaluar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614600" y="2753800"/>
            <a:ext cx="10962900" cy="1350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s-AR"/>
              <a:t>Ejemplo de macros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Integrantes</a:t>
            </a:r>
            <a:endParaRPr/>
          </a:p>
        </p:txBody>
      </p:sp>
      <p:sp>
        <p:nvSpPr>
          <p:cNvPr id="82" name="Google Shape;82;p15"/>
          <p:cNvSpPr txBox="1"/>
          <p:nvPr>
            <p:ph idx="1" type="body"/>
          </p:nvPr>
        </p:nvSpPr>
        <p:spPr>
          <a:xfrm>
            <a:off x="629200" y="2558775"/>
            <a:ext cx="2663700" cy="3613500"/>
          </a:xfrm>
          <a:prstGeom prst="rect">
            <a:avLst/>
          </a:prstGeom>
        </p:spPr>
        <p:txBody>
          <a:bodyPr anchorCtr="0" anchor="t" bIns="121900" lIns="121900" spcFirstLastPara="1" rIns="121900" wrap="square" tIns="121900">
            <a:noAutofit/>
          </a:bodyPr>
          <a:lstStyle/>
          <a:p>
            <a:pPr indent="-381000" lvl="0" marL="457200" rtl="0" algn="l">
              <a:lnSpc>
                <a:spcPct val="100000"/>
              </a:lnSpc>
              <a:spcBef>
                <a:spcPts val="0"/>
              </a:spcBef>
              <a:spcAft>
                <a:spcPts val="0"/>
              </a:spcAft>
              <a:buClr>
                <a:srgbClr val="666666"/>
              </a:buClr>
              <a:buSzPts val="2400"/>
              <a:buChar char="●"/>
            </a:pPr>
            <a:r>
              <a:rPr lang="es-AR">
                <a:solidFill>
                  <a:srgbClr val="666666"/>
                </a:solidFill>
              </a:rPr>
              <a:t>Tomás</a:t>
            </a:r>
            <a:endParaRPr>
              <a:solidFill>
                <a:srgbClr val="666666"/>
              </a:solidFill>
            </a:endParaRPr>
          </a:p>
          <a:p>
            <a:pPr indent="0" lvl="0" marL="0" rtl="0" algn="l">
              <a:lnSpc>
                <a:spcPct val="100000"/>
              </a:lnSpc>
              <a:spcBef>
                <a:spcPts val="0"/>
              </a:spcBef>
              <a:spcAft>
                <a:spcPts val="0"/>
              </a:spcAft>
              <a:buNone/>
            </a:pPr>
            <a:r>
              <a:t/>
            </a:r>
            <a:endParaRPr>
              <a:solidFill>
                <a:srgbClr val="666666"/>
              </a:solidFill>
            </a:endParaRPr>
          </a:p>
          <a:p>
            <a:pPr indent="0" lvl="0" marL="0" rtl="0" algn="l">
              <a:spcBef>
                <a:spcPts val="0"/>
              </a:spcBef>
              <a:spcAft>
                <a:spcPts val="2100"/>
              </a:spcAft>
              <a:buNone/>
            </a:pPr>
            <a:r>
              <a:t/>
            </a:r>
            <a:endParaRPr/>
          </a:p>
        </p:txBody>
      </p:sp>
      <p:pic>
        <p:nvPicPr>
          <p:cNvPr id="83" name="Google Shape;83;p15"/>
          <p:cNvPicPr preferRelativeResize="0"/>
          <p:nvPr/>
        </p:nvPicPr>
        <p:blipFill rotWithShape="1">
          <a:blip r:embed="rId3">
            <a:alphaModFix/>
          </a:blip>
          <a:srcRect b="0" l="0" r="0" t="-7238"/>
          <a:stretch/>
        </p:blipFill>
        <p:spPr>
          <a:xfrm>
            <a:off x="3698552" y="3162725"/>
            <a:ext cx="2046825" cy="2333002"/>
          </a:xfrm>
          <a:prstGeom prst="rect">
            <a:avLst/>
          </a:prstGeom>
          <a:noFill/>
          <a:ln>
            <a:noFill/>
          </a:ln>
        </p:spPr>
      </p:pic>
      <p:sp>
        <p:nvSpPr>
          <p:cNvPr id="84" name="Google Shape;84;p15"/>
          <p:cNvSpPr txBox="1"/>
          <p:nvPr/>
        </p:nvSpPr>
        <p:spPr>
          <a:xfrm>
            <a:off x="3406913" y="2655513"/>
            <a:ext cx="2975400" cy="3420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Font typeface="Roboto"/>
              <a:buChar char="●"/>
            </a:pPr>
            <a:r>
              <a:rPr lang="es-AR" sz="2400">
                <a:solidFill>
                  <a:srgbClr val="666666"/>
                </a:solidFill>
                <a:latin typeface="Roboto"/>
                <a:ea typeface="Roboto"/>
                <a:cs typeface="Roboto"/>
                <a:sym typeface="Roboto"/>
              </a:rPr>
              <a:t>Pablo</a:t>
            </a:r>
            <a:endParaRPr/>
          </a:p>
        </p:txBody>
      </p:sp>
      <p:sp>
        <p:nvSpPr>
          <p:cNvPr id="85" name="Google Shape;85;p15"/>
          <p:cNvSpPr txBox="1"/>
          <p:nvPr/>
        </p:nvSpPr>
        <p:spPr>
          <a:xfrm>
            <a:off x="6014350" y="2558775"/>
            <a:ext cx="2663700" cy="3278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Font typeface="Roboto"/>
              <a:buChar char="●"/>
            </a:pPr>
            <a:r>
              <a:rPr lang="es-AR" sz="2400">
                <a:solidFill>
                  <a:srgbClr val="666666"/>
                </a:solidFill>
                <a:latin typeface="Roboto"/>
                <a:ea typeface="Roboto"/>
                <a:cs typeface="Roboto"/>
                <a:sym typeface="Roboto"/>
              </a:rPr>
              <a:t>Uriel</a:t>
            </a:r>
            <a:endParaRPr/>
          </a:p>
        </p:txBody>
      </p:sp>
      <p:sp>
        <p:nvSpPr>
          <p:cNvPr id="86" name="Google Shape;86;p15"/>
          <p:cNvSpPr txBox="1"/>
          <p:nvPr/>
        </p:nvSpPr>
        <p:spPr>
          <a:xfrm>
            <a:off x="9062350" y="2587725"/>
            <a:ext cx="2529600" cy="3220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Font typeface="Roboto"/>
              <a:buChar char="●"/>
            </a:pPr>
            <a:r>
              <a:rPr lang="es-AR" sz="2400">
                <a:solidFill>
                  <a:srgbClr val="666666"/>
                </a:solidFill>
                <a:latin typeface="Roboto"/>
                <a:ea typeface="Roboto"/>
                <a:cs typeface="Roboto"/>
                <a:sym typeface="Roboto"/>
              </a:rPr>
              <a:t>Lucía</a:t>
            </a:r>
            <a:endParaRPr/>
          </a:p>
        </p:txBody>
      </p:sp>
      <p:pic>
        <p:nvPicPr>
          <p:cNvPr id="87" name="Google Shape;87;p15"/>
          <p:cNvPicPr preferRelativeResize="0"/>
          <p:nvPr/>
        </p:nvPicPr>
        <p:blipFill>
          <a:blip r:embed="rId4">
            <a:alphaModFix/>
          </a:blip>
          <a:stretch>
            <a:fillRect/>
          </a:stretch>
        </p:blipFill>
        <p:spPr>
          <a:xfrm>
            <a:off x="731550" y="3336288"/>
            <a:ext cx="2216038" cy="2058474"/>
          </a:xfrm>
          <a:prstGeom prst="rect">
            <a:avLst/>
          </a:prstGeom>
          <a:noFill/>
          <a:ln>
            <a:noFill/>
          </a:ln>
        </p:spPr>
      </p:pic>
      <p:pic>
        <p:nvPicPr>
          <p:cNvPr id="88" name="Google Shape;88;p15"/>
          <p:cNvPicPr preferRelativeResize="0"/>
          <p:nvPr/>
        </p:nvPicPr>
        <p:blipFill rotWithShape="1">
          <a:blip r:embed="rId5">
            <a:alphaModFix/>
          </a:blip>
          <a:srcRect b="7028" l="0" r="0" t="0"/>
          <a:stretch/>
        </p:blipFill>
        <p:spPr>
          <a:xfrm>
            <a:off x="9480950" y="3273150"/>
            <a:ext cx="2119176" cy="2296701"/>
          </a:xfrm>
          <a:prstGeom prst="rect">
            <a:avLst/>
          </a:prstGeom>
          <a:noFill/>
          <a:ln>
            <a:noFill/>
          </a:ln>
        </p:spPr>
      </p:pic>
      <p:pic>
        <p:nvPicPr>
          <p:cNvPr id="89" name="Google Shape;89;p15"/>
          <p:cNvPicPr preferRelativeResize="0"/>
          <p:nvPr/>
        </p:nvPicPr>
        <p:blipFill rotWithShape="1">
          <a:blip r:embed="rId6">
            <a:alphaModFix/>
          </a:blip>
          <a:srcRect b="10687" l="0" r="0" t="6913"/>
          <a:stretch/>
        </p:blipFill>
        <p:spPr>
          <a:xfrm>
            <a:off x="6496350" y="3382700"/>
            <a:ext cx="1992650" cy="2187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Clr>
                <a:schemeClr val="lt1"/>
              </a:buClr>
              <a:buSzPts val="3600"/>
              <a:buFont typeface="Century Gothic"/>
              <a:buNone/>
            </a:pPr>
            <a:r>
              <a:rPr lang="es-AR" sz="3600"/>
              <a:t>PARALLELISM</a:t>
            </a:r>
            <a:endParaRPr/>
          </a:p>
        </p:txBody>
      </p:sp>
      <p:sp>
        <p:nvSpPr>
          <p:cNvPr id="194" name="Google Shape;194;p33"/>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lnSpc>
                <a:spcPct val="200000"/>
              </a:lnSpc>
              <a:spcBef>
                <a:spcPts val="0"/>
              </a:spcBef>
              <a:spcAft>
                <a:spcPts val="0"/>
              </a:spcAft>
              <a:buSzPts val="2400"/>
              <a:buChar char="●"/>
            </a:pPr>
            <a:r>
              <a:rPr lang="es-AR"/>
              <a:t>Channels</a:t>
            </a:r>
            <a:endParaRPr/>
          </a:p>
          <a:p>
            <a:pPr indent="-381000" lvl="0" marL="457200" rtl="0" algn="l">
              <a:lnSpc>
                <a:spcPct val="200000"/>
              </a:lnSpc>
              <a:spcBef>
                <a:spcPts val="0"/>
              </a:spcBef>
              <a:spcAft>
                <a:spcPts val="0"/>
              </a:spcAft>
              <a:buSzPts val="2400"/>
              <a:buChar char="●"/>
            </a:pPr>
            <a:r>
              <a:rPr lang="es-AR"/>
              <a:t>Co Routines</a:t>
            </a:r>
            <a:endParaRPr/>
          </a:p>
          <a:p>
            <a:pPr indent="-381000" lvl="0" marL="457200" rtl="0" algn="l">
              <a:lnSpc>
                <a:spcPct val="200000"/>
              </a:lnSpc>
              <a:spcBef>
                <a:spcPts val="0"/>
              </a:spcBef>
              <a:spcAft>
                <a:spcPts val="0"/>
              </a:spcAft>
              <a:buSzPts val="2400"/>
              <a:buChar char="●"/>
            </a:pPr>
            <a:r>
              <a:rPr lang="es-AR"/>
              <a:t>Threads</a:t>
            </a:r>
            <a:endParaRPr/>
          </a:p>
          <a:p>
            <a:pPr indent="-381000" lvl="0" marL="457200" rtl="0" algn="l">
              <a:lnSpc>
                <a:spcPct val="200000"/>
              </a:lnSpc>
              <a:spcBef>
                <a:spcPts val="0"/>
              </a:spcBef>
              <a:spcAft>
                <a:spcPts val="0"/>
              </a:spcAft>
              <a:buSzPts val="2400"/>
              <a:buChar char="●"/>
            </a:pPr>
            <a:r>
              <a:rPr lang="es-AR"/>
              <a:t>Multiple Cores</a:t>
            </a:r>
            <a:endParaRPr/>
          </a:p>
          <a:p>
            <a:pPr indent="-381000" lvl="0" marL="457200" rtl="0" algn="l">
              <a:lnSpc>
                <a:spcPct val="200000"/>
              </a:lnSpc>
              <a:spcBef>
                <a:spcPts val="0"/>
              </a:spcBef>
              <a:spcAft>
                <a:spcPts val="0"/>
              </a:spcAft>
              <a:buSzPts val="2400"/>
              <a:buChar char="●"/>
            </a:pPr>
            <a:r>
              <a:rPr lang="es-AR"/>
              <a:t>Multiple Hosts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PARALLELISM - CHANNELS</a:t>
            </a:r>
            <a:endParaRPr/>
          </a:p>
        </p:txBody>
      </p:sp>
      <p:sp>
        <p:nvSpPr>
          <p:cNvPr id="200" name="Google Shape;200;p34"/>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lnSpc>
                <a:spcPct val="200000"/>
              </a:lnSpc>
              <a:spcBef>
                <a:spcPts val="0"/>
              </a:spcBef>
              <a:spcAft>
                <a:spcPts val="0"/>
              </a:spcAft>
              <a:buSzPts val="2400"/>
              <a:buChar char="●"/>
            </a:pPr>
            <a:r>
              <a:rPr lang="es-AR"/>
              <a:t>Funcionan como colas de mensajes</a:t>
            </a:r>
            <a:endParaRPr/>
          </a:p>
          <a:p>
            <a:pPr indent="-381000" lvl="0" marL="457200" rtl="0" algn="l">
              <a:lnSpc>
                <a:spcPct val="200000"/>
              </a:lnSpc>
              <a:spcBef>
                <a:spcPts val="0"/>
              </a:spcBef>
              <a:spcAft>
                <a:spcPts val="0"/>
              </a:spcAft>
              <a:buSzPts val="2400"/>
              <a:buChar char="●"/>
            </a:pPr>
            <a:r>
              <a:rPr lang="es-AR"/>
              <a:t>Múltiples “writters” pueden escribir</a:t>
            </a:r>
            <a:endParaRPr/>
          </a:p>
          <a:p>
            <a:pPr indent="-381000" lvl="0" marL="457200" rtl="0" algn="l">
              <a:lnSpc>
                <a:spcPct val="200000"/>
              </a:lnSpc>
              <a:spcBef>
                <a:spcPts val="0"/>
              </a:spcBef>
              <a:spcAft>
                <a:spcPts val="0"/>
              </a:spcAft>
              <a:buSzPts val="2400"/>
              <a:buChar char="●"/>
            </a:pPr>
            <a:r>
              <a:rPr lang="es-AR"/>
              <a:t>Múltiples “readers” pueden leer</a:t>
            </a:r>
            <a:endParaRPr/>
          </a:p>
          <a:p>
            <a:pPr indent="-381000" lvl="0" marL="457200" rtl="0" algn="l">
              <a:lnSpc>
                <a:spcPct val="200000"/>
              </a:lnSpc>
              <a:spcBef>
                <a:spcPts val="0"/>
              </a:spcBef>
              <a:spcAft>
                <a:spcPts val="0"/>
              </a:spcAft>
              <a:buSzPts val="2400"/>
              <a:buChar char="●"/>
            </a:pPr>
            <a:r>
              <a:rPr lang="es-AR"/>
              <a:t>leer-sacar ó leer-dejar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614600" y="2753800"/>
            <a:ext cx="10962900" cy="1350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s-AR"/>
              <a:t>DEMO - CHANNELS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PARALLELISM - CO ROUTINES o TASKS</a:t>
            </a:r>
            <a:endParaRPr/>
          </a:p>
        </p:txBody>
      </p:sp>
      <p:sp>
        <p:nvSpPr>
          <p:cNvPr id="211" name="Google Shape;211;p36"/>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lnSpc>
                <a:spcPct val="200000"/>
              </a:lnSpc>
              <a:spcBef>
                <a:spcPts val="0"/>
              </a:spcBef>
              <a:spcAft>
                <a:spcPts val="0"/>
              </a:spcAft>
              <a:buSzPts val="2400"/>
              <a:buChar char="●"/>
            </a:pPr>
            <a:r>
              <a:rPr lang="es-AR"/>
              <a:t>Tareas suspendibles</a:t>
            </a:r>
            <a:endParaRPr/>
          </a:p>
          <a:p>
            <a:pPr indent="-381000" lvl="0" marL="457200" rtl="0" algn="l">
              <a:lnSpc>
                <a:spcPct val="200000"/>
              </a:lnSpc>
              <a:spcBef>
                <a:spcPts val="0"/>
              </a:spcBef>
              <a:spcAft>
                <a:spcPts val="0"/>
              </a:spcAft>
              <a:buSzPts val="2400"/>
              <a:buChar char="●"/>
            </a:pPr>
            <a:r>
              <a:rPr lang="es-AR"/>
              <a:t>Cambios no consumen memoria (no CallStack)</a:t>
            </a:r>
            <a:endParaRPr/>
          </a:p>
          <a:p>
            <a:pPr indent="-381000" lvl="0" marL="457200" rtl="0" algn="l">
              <a:lnSpc>
                <a:spcPct val="200000"/>
              </a:lnSpc>
              <a:spcBef>
                <a:spcPts val="0"/>
              </a:spcBef>
              <a:spcAft>
                <a:spcPts val="0"/>
              </a:spcAft>
              <a:buSzPts val="2400"/>
              <a:buChar char="●"/>
            </a:pPr>
            <a:r>
              <a:rPr lang="es-AR"/>
              <a:t>Retoman donde dejaron</a:t>
            </a:r>
            <a:endParaRPr/>
          </a:p>
          <a:p>
            <a:pPr indent="-381000" lvl="0" marL="457200" rtl="0" algn="l">
              <a:lnSpc>
                <a:spcPct val="200000"/>
              </a:lnSpc>
              <a:spcBef>
                <a:spcPts val="0"/>
              </a:spcBef>
              <a:spcAft>
                <a:spcPts val="0"/>
              </a:spcAft>
              <a:buSzPts val="2400"/>
              <a:buChar char="●"/>
            </a:pPr>
            <a:r>
              <a:rPr lang="es-AR"/>
              <a:t>“A mano” o “Con scheduler”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614600" y="2753800"/>
            <a:ext cx="10962900" cy="1350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s-AR"/>
              <a:t>DEMO - CO ROUTINES o TASKS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PARALLELISM - THREADS</a:t>
            </a:r>
            <a:endParaRPr/>
          </a:p>
        </p:txBody>
      </p:sp>
      <p:sp>
        <p:nvSpPr>
          <p:cNvPr id="222" name="Google Shape;222;p38"/>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lnSpc>
                <a:spcPct val="200000"/>
              </a:lnSpc>
              <a:spcBef>
                <a:spcPts val="0"/>
              </a:spcBef>
              <a:spcAft>
                <a:spcPts val="0"/>
              </a:spcAft>
              <a:buSzPts val="2400"/>
              <a:buChar char="●"/>
            </a:pPr>
            <a:r>
              <a:rPr lang="es-AR"/>
              <a:t>Existen desde la Julia v0.5</a:t>
            </a:r>
            <a:endParaRPr/>
          </a:p>
          <a:p>
            <a:pPr indent="-381000" lvl="0" marL="457200" rtl="0" algn="l">
              <a:lnSpc>
                <a:spcPct val="200000"/>
              </a:lnSpc>
              <a:spcBef>
                <a:spcPts val="0"/>
              </a:spcBef>
              <a:spcAft>
                <a:spcPts val="0"/>
              </a:spcAft>
              <a:buSzPts val="2400"/>
              <a:buChar char="●"/>
            </a:pPr>
            <a:r>
              <a:rPr lang="es-AR"/>
              <a:t>Etapa experimental </a:t>
            </a:r>
            <a:r>
              <a:rPr lang="es-AR"/>
              <a:t>→ </a:t>
            </a:r>
            <a:r>
              <a:rPr lang="es-AR"/>
              <a:t>Las interfaces pueden cambiar</a:t>
            </a:r>
            <a:endParaRPr/>
          </a:p>
          <a:p>
            <a:pPr indent="-381000" lvl="0" marL="457200" rtl="0" algn="l">
              <a:lnSpc>
                <a:spcPct val="200000"/>
              </a:lnSpc>
              <a:spcBef>
                <a:spcPts val="0"/>
              </a:spcBef>
              <a:spcAft>
                <a:spcPts val="0"/>
              </a:spcAft>
              <a:buSzPts val="2400"/>
              <a:buChar char="●"/>
            </a:pPr>
            <a:r>
              <a:rPr lang="es-AR"/>
              <a:t>Se setea un variable de entorno </a:t>
            </a:r>
            <a:r>
              <a:rPr b="1" lang="es-AR"/>
              <a:t>JULIA_NUM_THREADS</a:t>
            </a:r>
            <a:endParaRPr b="1"/>
          </a:p>
          <a:p>
            <a:pPr indent="-381000" lvl="0" marL="457200" rtl="0" algn="l">
              <a:lnSpc>
                <a:spcPct val="200000"/>
              </a:lnSpc>
              <a:spcBef>
                <a:spcPts val="0"/>
              </a:spcBef>
              <a:spcAft>
                <a:spcPts val="0"/>
              </a:spcAft>
              <a:buSzPts val="2400"/>
              <a:buChar char="●"/>
            </a:pPr>
            <a:r>
              <a:rPr lang="es-AR"/>
              <a:t>Con Threads.@threads se indican regiones multi-threads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614600" y="2753800"/>
            <a:ext cx="10962900" cy="1350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s-AR"/>
              <a:t>DEMO - MULTI THREADS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PARALLELISM - MULTIPLE CORE I</a:t>
            </a:r>
            <a:endParaRPr/>
          </a:p>
        </p:txBody>
      </p:sp>
      <p:sp>
        <p:nvSpPr>
          <p:cNvPr id="233" name="Google Shape;233;p40"/>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lnSpc>
                <a:spcPct val="200000"/>
              </a:lnSpc>
              <a:spcBef>
                <a:spcPts val="0"/>
              </a:spcBef>
              <a:spcAft>
                <a:spcPts val="0"/>
              </a:spcAft>
              <a:buSzPts val="2400"/>
              <a:buChar char="●"/>
            </a:pPr>
            <a:r>
              <a:rPr lang="es-AR"/>
              <a:t>Se inicia con -p n (ej. “julia -p 4”)</a:t>
            </a:r>
            <a:endParaRPr/>
          </a:p>
          <a:p>
            <a:pPr indent="-381000" lvl="0" marL="457200" rtl="0" algn="l">
              <a:lnSpc>
                <a:spcPct val="200000"/>
              </a:lnSpc>
              <a:spcBef>
                <a:spcPts val="0"/>
              </a:spcBef>
              <a:spcAft>
                <a:spcPts val="0"/>
              </a:spcAft>
              <a:buSzPts val="2400"/>
              <a:buChar char="●"/>
            </a:pPr>
            <a:r>
              <a:rPr lang="es-AR"/>
              <a:t>Remote Reference → Referencia a un objeto en otro proceso</a:t>
            </a:r>
            <a:endParaRPr/>
          </a:p>
          <a:p>
            <a:pPr indent="-381000" lvl="0" marL="457200" rtl="0" algn="l">
              <a:lnSpc>
                <a:spcPct val="200000"/>
              </a:lnSpc>
              <a:spcBef>
                <a:spcPts val="0"/>
              </a:spcBef>
              <a:spcAft>
                <a:spcPts val="0"/>
              </a:spcAft>
              <a:buSzPts val="2400"/>
              <a:buChar char="●"/>
            </a:pPr>
            <a:r>
              <a:rPr lang="es-AR"/>
              <a:t>Remote Call → Llamada a la ejecución de una función en otro proceso, puede que sea el mismo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PARALLELISM - MULTIPLE CORE II</a:t>
            </a:r>
            <a:endParaRPr/>
          </a:p>
        </p:txBody>
      </p:sp>
      <p:sp>
        <p:nvSpPr>
          <p:cNvPr id="239" name="Google Shape;239;p41"/>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lnSpc>
                <a:spcPct val="200000"/>
              </a:lnSpc>
              <a:spcBef>
                <a:spcPts val="0"/>
              </a:spcBef>
              <a:spcAft>
                <a:spcPts val="0"/>
              </a:spcAft>
              <a:buSzPts val="2400"/>
              <a:buChar char="●"/>
            </a:pPr>
            <a:r>
              <a:rPr lang="es-AR"/>
              <a:t>Remote Call → Retorna inmediatamente una Remote Reference</a:t>
            </a:r>
            <a:endParaRPr/>
          </a:p>
          <a:p>
            <a:pPr indent="-381000" lvl="0" marL="457200" rtl="0" algn="l">
              <a:lnSpc>
                <a:spcPct val="200000"/>
              </a:lnSpc>
              <a:spcBef>
                <a:spcPts val="0"/>
              </a:spcBef>
              <a:spcAft>
                <a:spcPts val="0"/>
              </a:spcAft>
              <a:buSzPts val="2400"/>
              <a:buChar char="●"/>
            </a:pPr>
            <a:r>
              <a:rPr lang="es-AR"/>
              <a:t> Remote Reference → Future ó RemoteChannel</a:t>
            </a:r>
            <a:endParaRPr/>
          </a:p>
          <a:p>
            <a:pPr indent="-381000" lvl="0" marL="457200" rtl="0" algn="l">
              <a:lnSpc>
                <a:spcPct val="200000"/>
              </a:lnSpc>
              <a:spcBef>
                <a:spcPts val="0"/>
              </a:spcBef>
              <a:spcAft>
                <a:spcPts val="0"/>
              </a:spcAft>
              <a:buSzPts val="2400"/>
              <a:buChar char="●"/>
            </a:pPr>
            <a:r>
              <a:rPr lang="es-AR"/>
              <a:t>Future → Se puede esperar (wait) o seguir y pedir después (fetch)</a:t>
            </a:r>
            <a:endParaRPr/>
          </a:p>
          <a:p>
            <a:pPr indent="-381000" lvl="0" marL="457200" rtl="0" algn="l">
              <a:lnSpc>
                <a:spcPct val="200000"/>
              </a:lnSpc>
              <a:spcBef>
                <a:spcPts val="0"/>
              </a:spcBef>
              <a:spcAft>
                <a:spcPts val="0"/>
              </a:spcAft>
              <a:buSzPts val="2400"/>
              <a:buChar char="●"/>
            </a:pPr>
            <a:r>
              <a:rPr lang="es-AR"/>
              <a:t>RemoteChannel → Es un canal remoto.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614600" y="2753800"/>
            <a:ext cx="10962900" cy="1350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s-AR"/>
              <a:t>DEMO - MULTI CORES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Creadores</a:t>
            </a:r>
            <a:endParaRPr/>
          </a:p>
        </p:txBody>
      </p:sp>
      <p:sp>
        <p:nvSpPr>
          <p:cNvPr id="95" name="Google Shape;95;p16"/>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Clr>
                <a:srgbClr val="666666"/>
              </a:buClr>
              <a:buSzPts val="2400"/>
              <a:buChar char="●"/>
            </a:pPr>
            <a:r>
              <a:rPr lang="es-AR">
                <a:solidFill>
                  <a:srgbClr val="666666"/>
                </a:solidFill>
              </a:rPr>
              <a:t>Alan Edelman</a:t>
            </a:r>
            <a:endParaRPr>
              <a:solidFill>
                <a:srgbClr val="666666"/>
              </a:solidFill>
            </a:endParaRPr>
          </a:p>
          <a:p>
            <a:pPr indent="0" lvl="0" marL="0" rtl="0" algn="l">
              <a:spcBef>
                <a:spcPts val="0"/>
              </a:spcBef>
              <a:spcAft>
                <a:spcPts val="0"/>
              </a:spcAft>
              <a:buNone/>
            </a:pPr>
            <a:r>
              <a:t/>
            </a:r>
            <a:endParaRPr>
              <a:solidFill>
                <a:srgbClr val="666666"/>
              </a:solidFill>
            </a:endParaRPr>
          </a:p>
          <a:p>
            <a:pPr indent="-381000" lvl="0" marL="457200" rtl="0" algn="l">
              <a:spcBef>
                <a:spcPts val="0"/>
              </a:spcBef>
              <a:spcAft>
                <a:spcPts val="0"/>
              </a:spcAft>
              <a:buClr>
                <a:srgbClr val="666666"/>
              </a:buClr>
              <a:buSzPts val="2400"/>
              <a:buChar char="●"/>
            </a:pPr>
            <a:r>
              <a:rPr lang="es-AR">
                <a:solidFill>
                  <a:srgbClr val="666666"/>
                </a:solidFill>
              </a:rPr>
              <a:t>Jeff Bezanson</a:t>
            </a:r>
            <a:endParaRPr>
              <a:solidFill>
                <a:srgbClr val="666666"/>
              </a:solidFill>
            </a:endParaRPr>
          </a:p>
          <a:p>
            <a:pPr indent="0" lvl="0" marL="0" rtl="0" algn="l">
              <a:spcBef>
                <a:spcPts val="0"/>
              </a:spcBef>
              <a:spcAft>
                <a:spcPts val="0"/>
              </a:spcAft>
              <a:buNone/>
            </a:pPr>
            <a:r>
              <a:t/>
            </a:r>
            <a:endParaRPr>
              <a:solidFill>
                <a:srgbClr val="666666"/>
              </a:solidFill>
            </a:endParaRPr>
          </a:p>
          <a:p>
            <a:pPr indent="-381000" lvl="0" marL="457200" rtl="0" algn="l">
              <a:spcBef>
                <a:spcPts val="0"/>
              </a:spcBef>
              <a:spcAft>
                <a:spcPts val="0"/>
              </a:spcAft>
              <a:buClr>
                <a:srgbClr val="666666"/>
              </a:buClr>
              <a:buSzPts val="2400"/>
              <a:buChar char="●"/>
            </a:pPr>
            <a:r>
              <a:rPr lang="es-AR">
                <a:solidFill>
                  <a:srgbClr val="666666"/>
                </a:solidFill>
              </a:rPr>
              <a:t> Stefan Karpinski </a:t>
            </a:r>
            <a:endParaRPr>
              <a:solidFill>
                <a:srgbClr val="666666"/>
              </a:solidFill>
            </a:endParaRPr>
          </a:p>
          <a:p>
            <a:pPr indent="0" lvl="0" marL="0" rtl="0" algn="l">
              <a:spcBef>
                <a:spcPts val="0"/>
              </a:spcBef>
              <a:spcAft>
                <a:spcPts val="0"/>
              </a:spcAft>
              <a:buNone/>
            </a:pPr>
            <a:r>
              <a:t/>
            </a:r>
            <a:endParaRPr>
              <a:solidFill>
                <a:srgbClr val="666666"/>
              </a:solidFill>
            </a:endParaRPr>
          </a:p>
          <a:p>
            <a:pPr indent="-381000" lvl="0" marL="457200" rtl="0" algn="l">
              <a:spcBef>
                <a:spcPts val="0"/>
              </a:spcBef>
              <a:spcAft>
                <a:spcPts val="0"/>
              </a:spcAft>
              <a:buClr>
                <a:srgbClr val="666666"/>
              </a:buClr>
              <a:buSzPts val="2400"/>
              <a:buChar char="●"/>
            </a:pPr>
            <a:r>
              <a:rPr lang="es-AR">
                <a:solidFill>
                  <a:srgbClr val="666666"/>
                </a:solidFill>
              </a:rPr>
              <a:t> Viral shah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PARALLELISM - MULTIPLE HOSTS</a:t>
            </a:r>
            <a:endParaRPr/>
          </a:p>
        </p:txBody>
      </p:sp>
      <p:sp>
        <p:nvSpPr>
          <p:cNvPr id="250" name="Google Shape;250;p43"/>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lnSpc>
                <a:spcPct val="200000"/>
              </a:lnSpc>
              <a:spcBef>
                <a:spcPts val="0"/>
              </a:spcBef>
              <a:spcAft>
                <a:spcPts val="0"/>
              </a:spcAft>
              <a:buSzPts val="2400"/>
              <a:buChar char="●"/>
            </a:pPr>
            <a:r>
              <a:rPr lang="es-AR"/>
              <a:t>La magia del parámetro --machine-file</a:t>
            </a:r>
            <a:endParaRPr/>
          </a:p>
          <a:p>
            <a:pPr indent="-381000" lvl="0" marL="457200" rtl="0" algn="l">
              <a:lnSpc>
                <a:spcPct val="200000"/>
              </a:lnSpc>
              <a:spcBef>
                <a:spcPts val="0"/>
              </a:spcBef>
              <a:spcAft>
                <a:spcPts val="0"/>
              </a:spcAft>
              <a:buSzPts val="2400"/>
              <a:buChar char="●"/>
            </a:pPr>
            <a:r>
              <a:rPr lang="es-AR"/>
              <a:t>Supone varias cosas</a:t>
            </a:r>
            <a:endParaRPr/>
          </a:p>
          <a:p>
            <a:pPr indent="-381000" lvl="0" marL="457200" rtl="0" algn="l">
              <a:lnSpc>
                <a:spcPct val="200000"/>
              </a:lnSpc>
              <a:spcBef>
                <a:spcPts val="0"/>
              </a:spcBef>
              <a:spcAft>
                <a:spcPts val="0"/>
              </a:spcAft>
              <a:buSzPts val="2400"/>
              <a:buChar char="●"/>
            </a:pPr>
            <a:r>
              <a:rPr lang="es-AR"/>
              <a:t>ssh sin password → claves públicas</a:t>
            </a:r>
            <a:endParaRPr/>
          </a:p>
          <a:p>
            <a:pPr indent="-381000" lvl="0" marL="457200" rtl="0" algn="l">
              <a:lnSpc>
                <a:spcPct val="200000"/>
              </a:lnSpc>
              <a:spcBef>
                <a:spcPts val="0"/>
              </a:spcBef>
              <a:spcAft>
                <a:spcPts val="0"/>
              </a:spcAft>
              <a:buSzPts val="2400"/>
              <a:buChar char="●"/>
            </a:pPr>
            <a:r>
              <a:rPr lang="es-AR"/>
              <a:t>Mismo path de instalación de julia</a:t>
            </a:r>
            <a:endParaRPr/>
          </a:p>
          <a:p>
            <a:pPr indent="-381000" lvl="0" marL="457200" rtl="0" algn="l">
              <a:lnSpc>
                <a:spcPct val="200000"/>
              </a:lnSpc>
              <a:spcBef>
                <a:spcPts val="0"/>
              </a:spcBef>
              <a:spcAft>
                <a:spcPts val="0"/>
              </a:spcAft>
              <a:buSzPts val="2400"/>
              <a:buChar char="●"/>
            </a:pPr>
            <a:r>
              <a:rPr lang="es-AR"/>
              <a:t>Baja latencia entre equipos</a:t>
            </a:r>
            <a:endParaRPr/>
          </a:p>
          <a:p>
            <a:pPr indent="0" lvl="0" marL="457200" rtl="0" algn="l">
              <a:spcBef>
                <a:spcPts val="2100"/>
              </a:spcBef>
              <a:spcAft>
                <a:spcPts val="0"/>
              </a:spcAft>
              <a:buNone/>
            </a:pPr>
            <a:r>
              <a:t/>
            </a:r>
            <a:endParaRPr/>
          </a:p>
          <a:p>
            <a:pPr indent="0" lvl="0" marL="457200" rtl="0" algn="l">
              <a:spcBef>
                <a:spcPts val="2100"/>
              </a:spcBef>
              <a:spcAft>
                <a:spcPts val="0"/>
              </a:spcAft>
              <a:buNone/>
            </a:pPr>
            <a:r>
              <a:t/>
            </a:r>
            <a:endParaRPr/>
          </a:p>
          <a:p>
            <a:pPr indent="0" lvl="0" marL="457200" rtl="0" algn="l">
              <a:spcBef>
                <a:spcPts val="2100"/>
              </a:spcBef>
              <a:spcAft>
                <a:spcPts val="21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614550" y="72850"/>
            <a:ext cx="10962900" cy="1556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s-AR"/>
              <a:t>DEMO MULTI-CORE MULTI-HOST</a:t>
            </a:r>
            <a:endParaRPr/>
          </a:p>
        </p:txBody>
      </p:sp>
      <p:pic>
        <p:nvPicPr>
          <p:cNvPr id="256" name="Google Shape;256;p44" title="Los Simpsons - Nada puede malir sal (latino).mp4">
            <a:hlinkClick r:id="rId3"/>
          </p:cNvPr>
          <p:cNvPicPr preferRelativeResize="0"/>
          <p:nvPr/>
        </p:nvPicPr>
        <p:blipFill>
          <a:blip r:embed="rId4">
            <a:alphaModFix/>
          </a:blip>
          <a:stretch>
            <a:fillRect/>
          </a:stretch>
        </p:blipFill>
        <p:spPr>
          <a:xfrm>
            <a:off x="2550675" y="1334475"/>
            <a:ext cx="7090650" cy="531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¿Por qué Julia es tan rápido?</a:t>
            </a:r>
            <a:endParaRPr/>
          </a:p>
        </p:txBody>
      </p:sp>
      <p:sp>
        <p:nvSpPr>
          <p:cNvPr id="262" name="Google Shape;262;p45"/>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s-AR"/>
              <a:t>Compilación JIT.</a:t>
            </a:r>
            <a:endParaRPr/>
          </a:p>
          <a:p>
            <a:pPr indent="-381000" lvl="0" marL="457200" rtl="0" algn="l">
              <a:spcBef>
                <a:spcPts val="0"/>
              </a:spcBef>
              <a:spcAft>
                <a:spcPts val="0"/>
              </a:spcAft>
              <a:buSzPts val="2400"/>
              <a:buChar char="●"/>
            </a:pPr>
            <a:r>
              <a:rPr lang="es-AR"/>
              <a:t>Generación de código intermedio por el compilador.</a:t>
            </a:r>
            <a:endParaRPr/>
          </a:p>
          <a:p>
            <a:pPr indent="-381000" lvl="0" marL="457200" rtl="0" algn="l">
              <a:spcBef>
                <a:spcPts val="0"/>
              </a:spcBef>
              <a:spcAft>
                <a:spcPts val="0"/>
              </a:spcAft>
              <a:buSzPts val="2400"/>
              <a:buChar char="●"/>
            </a:pPr>
            <a:r>
              <a:rPr lang="es-AR"/>
              <a:t>La LLVM.</a:t>
            </a:r>
            <a:endParaRPr/>
          </a:p>
          <a:p>
            <a:pPr indent="-381000" lvl="0" marL="457200" rtl="0" algn="l">
              <a:spcBef>
                <a:spcPts val="0"/>
              </a:spcBef>
              <a:spcAft>
                <a:spcPts val="0"/>
              </a:spcAft>
              <a:buSzPts val="2400"/>
              <a:buChar char="●"/>
            </a:pPr>
            <a:r>
              <a:rPr lang="es-AR"/>
              <a:t>Código máquina.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Algunos tips performantes</a:t>
            </a:r>
            <a:endParaRPr/>
          </a:p>
        </p:txBody>
      </p:sp>
      <p:sp>
        <p:nvSpPr>
          <p:cNvPr id="268" name="Google Shape;268;p46"/>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s-AR"/>
              <a:t>Evitar variables globales</a:t>
            </a:r>
            <a:endParaRPr/>
          </a:p>
          <a:p>
            <a:pPr indent="-381000" lvl="0" marL="457200" rtl="0" algn="l">
              <a:spcBef>
                <a:spcPts val="0"/>
              </a:spcBef>
              <a:spcAft>
                <a:spcPts val="0"/>
              </a:spcAft>
              <a:buSzPts val="2400"/>
              <a:buChar char="●"/>
            </a:pPr>
            <a:r>
              <a:rPr lang="es-AR"/>
              <a:t>Utilizar la macro @time para medir performance </a:t>
            </a:r>
            <a:endParaRPr/>
          </a:p>
          <a:p>
            <a:pPr indent="-381000" lvl="0" marL="457200" rtl="0" algn="l">
              <a:spcBef>
                <a:spcPts val="0"/>
              </a:spcBef>
              <a:spcAft>
                <a:spcPts val="0"/>
              </a:spcAft>
              <a:buSzPts val="2400"/>
              <a:buChar char="●"/>
            </a:pPr>
            <a:r>
              <a:rPr lang="es-AR"/>
              <a:t>Evitar declarar campos con tipos implícitos </a:t>
            </a:r>
            <a:endParaRPr/>
          </a:p>
          <a:p>
            <a:pPr indent="-381000" lvl="0" marL="457200" rtl="0" algn="l">
              <a:spcBef>
                <a:spcPts val="0"/>
              </a:spcBef>
              <a:spcAft>
                <a:spcPts val="0"/>
              </a:spcAft>
              <a:buSzPts val="2400"/>
              <a:buChar char="●"/>
            </a:pPr>
            <a:r>
              <a:rPr lang="es-AR"/>
              <a:t>Escribir funciones con tipos estables</a:t>
            </a:r>
            <a:endParaRPr/>
          </a:p>
          <a:p>
            <a:pPr indent="-381000" lvl="0" marL="457200" rtl="0" algn="l">
              <a:spcBef>
                <a:spcPts val="0"/>
              </a:spcBef>
              <a:spcAft>
                <a:spcPts val="0"/>
              </a:spcAft>
              <a:buSzPts val="2400"/>
              <a:buChar char="●"/>
            </a:pPr>
            <a:r>
              <a:rPr lang="es-AR"/>
              <a:t>¿Conclusiones?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Julia vs Python: Algunas diferencias de código</a:t>
            </a:r>
            <a:endParaRPr/>
          </a:p>
        </p:txBody>
      </p:sp>
      <p:sp>
        <p:nvSpPr>
          <p:cNvPr id="274" name="Google Shape;274;p47"/>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s-AR"/>
              <a:t>Índices de los arreglos: ¿cómo comienzan? </a:t>
            </a:r>
            <a:endParaRPr/>
          </a:p>
          <a:p>
            <a:pPr indent="-381000" lvl="0" marL="457200" rtl="0" algn="l">
              <a:spcBef>
                <a:spcPts val="0"/>
              </a:spcBef>
              <a:spcAft>
                <a:spcPts val="0"/>
              </a:spcAft>
              <a:buSzPts val="2400"/>
              <a:buChar char="●"/>
            </a:pPr>
            <a:r>
              <a:rPr lang="es-AR"/>
              <a:t>Una ventaja de Python: índices negativos.</a:t>
            </a:r>
            <a:endParaRPr/>
          </a:p>
          <a:p>
            <a:pPr indent="-381000" lvl="0" marL="457200" rtl="0" algn="l">
              <a:spcBef>
                <a:spcPts val="0"/>
              </a:spcBef>
              <a:spcAft>
                <a:spcPts val="0"/>
              </a:spcAft>
              <a:buSzPts val="2400"/>
              <a:buChar char="●"/>
            </a:pPr>
            <a:r>
              <a:rPr lang="es-AR"/>
              <a:t>Terminación de bloques de código e indentación.</a:t>
            </a:r>
            <a:endParaRPr/>
          </a:p>
          <a:p>
            <a:pPr indent="-381000" lvl="0" marL="457200" rtl="0" algn="l">
              <a:spcBef>
                <a:spcPts val="0"/>
              </a:spcBef>
              <a:spcAft>
                <a:spcPts val="0"/>
              </a:spcAft>
              <a:buSzPts val="2400"/>
              <a:buChar char="●"/>
            </a:pPr>
            <a:r>
              <a:rPr lang="es-AR"/>
              <a:t>Julia no posee la keyword “pass”.</a:t>
            </a:r>
            <a:endParaRPr/>
          </a:p>
          <a:p>
            <a:pPr indent="-381000" lvl="0" marL="457200" rtl="0" algn="l">
              <a:spcBef>
                <a:spcPts val="0"/>
              </a:spcBef>
              <a:spcAft>
                <a:spcPts val="0"/>
              </a:spcAft>
              <a:buSzPts val="2400"/>
              <a:buChar char="●"/>
            </a:pPr>
            <a:r>
              <a:rPr lang="es-AR"/>
              <a:t>Updating operators (+=, -=, …) no son inplace.</a:t>
            </a:r>
            <a:endParaRPr/>
          </a:p>
          <a:p>
            <a:pPr indent="0" lvl="0" marL="457200" rtl="0" algn="l">
              <a:spcBef>
                <a:spcPts val="2100"/>
              </a:spcBef>
              <a:spcAft>
                <a:spcPts val="21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Diferencias a nivel lenguaje: Julia vs Python.</a:t>
            </a:r>
            <a:endParaRPr/>
          </a:p>
        </p:txBody>
      </p:sp>
      <p:sp>
        <p:nvSpPr>
          <p:cNvPr id="280" name="Google Shape;280;p48"/>
          <p:cNvSpPr txBox="1"/>
          <p:nvPr>
            <p:ph idx="1" type="body"/>
          </p:nvPr>
        </p:nvSpPr>
        <p:spPr>
          <a:xfrm>
            <a:off x="553000" y="2558767"/>
            <a:ext cx="10962900" cy="361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s-AR"/>
              <a:t>Julia:</a:t>
            </a:r>
            <a:endParaRPr/>
          </a:p>
          <a:p>
            <a:pPr indent="-381000" lvl="0" marL="457200" rtl="0" algn="l">
              <a:spcBef>
                <a:spcPts val="2100"/>
              </a:spcBef>
              <a:spcAft>
                <a:spcPts val="0"/>
              </a:spcAft>
              <a:buSzPts val="2400"/>
              <a:buChar char="●"/>
            </a:pPr>
            <a:r>
              <a:rPr lang="es-AR"/>
              <a:t>es un lenguaje compilado, mientras que Python es interpretado.</a:t>
            </a:r>
            <a:endParaRPr/>
          </a:p>
          <a:p>
            <a:pPr indent="-381000" lvl="0" marL="457200" rtl="0" algn="l">
              <a:spcBef>
                <a:spcPts val="0"/>
              </a:spcBef>
              <a:spcAft>
                <a:spcPts val="0"/>
              </a:spcAft>
              <a:buSzPts val="2400"/>
              <a:buChar char="●"/>
            </a:pPr>
            <a:r>
              <a:rPr lang="es-AR"/>
              <a:t>es por default más rápido.</a:t>
            </a:r>
            <a:endParaRPr/>
          </a:p>
          <a:p>
            <a:pPr indent="-381000" lvl="0" marL="457200" rtl="0" algn="l">
              <a:spcBef>
                <a:spcPts val="0"/>
              </a:spcBef>
              <a:spcAft>
                <a:spcPts val="0"/>
              </a:spcAft>
              <a:buSzPts val="2400"/>
              <a:buChar char="●"/>
            </a:pPr>
            <a:r>
              <a:rPr lang="es-AR"/>
              <a:t>posee una sintaxis matemática más amigable.</a:t>
            </a:r>
            <a:endParaRPr/>
          </a:p>
          <a:p>
            <a:pPr indent="-381000" lvl="0" marL="457200" rtl="0" algn="l">
              <a:spcBef>
                <a:spcPts val="0"/>
              </a:spcBef>
              <a:spcAft>
                <a:spcPts val="0"/>
              </a:spcAft>
              <a:buSzPts val="2400"/>
              <a:buChar char="●"/>
            </a:pPr>
            <a:r>
              <a:rPr lang="es-AR"/>
              <a:t>es un lenguaje demasiado joven en comparación a Python.</a:t>
            </a:r>
            <a:endParaRPr/>
          </a:p>
          <a:p>
            <a:pPr indent="-381000" lvl="0" marL="457200" rtl="0" algn="l">
              <a:spcBef>
                <a:spcPts val="0"/>
              </a:spcBef>
              <a:spcAft>
                <a:spcPts val="0"/>
              </a:spcAft>
              <a:buSzPts val="2400"/>
              <a:buChar char="●"/>
            </a:pPr>
            <a:r>
              <a:rPr lang="es-AR"/>
              <a:t>posee una comunidad muchísimo más pequeña que la de Python.</a:t>
            </a:r>
            <a:endParaRPr/>
          </a:p>
          <a:p>
            <a:pPr indent="-381000" lvl="0" marL="457200" rtl="0" algn="l">
              <a:spcBef>
                <a:spcPts val="0"/>
              </a:spcBef>
              <a:spcAft>
                <a:spcPts val="0"/>
              </a:spcAft>
              <a:buSzPts val="2400"/>
              <a:buChar char="●"/>
            </a:pPr>
            <a:r>
              <a:rPr lang="es-AR"/>
              <a:t>fue creado con la óptica de lograr una buena performance.</a:t>
            </a:r>
            <a:endParaRPr/>
          </a:p>
          <a:p>
            <a:pPr indent="-381000" lvl="0" marL="457200" rtl="0" algn="l">
              <a:spcBef>
                <a:spcPts val="0"/>
              </a:spcBef>
              <a:spcAft>
                <a:spcPts val="0"/>
              </a:spcAft>
              <a:buSzPts val="2400"/>
              <a:buChar char="●"/>
            </a:pPr>
            <a:r>
              <a:rPr lang="es-AR"/>
              <a:t>posee un manejador de paquetes más sencillo que Python.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Y…. ¿desventajas?</a:t>
            </a:r>
            <a:endParaRPr/>
          </a:p>
        </p:txBody>
      </p:sp>
      <p:pic>
        <p:nvPicPr>
          <p:cNvPr id="286" name="Google Shape;286;p49"/>
          <p:cNvPicPr preferRelativeResize="0"/>
          <p:nvPr/>
        </p:nvPicPr>
        <p:blipFill>
          <a:blip r:embed="rId3">
            <a:alphaModFix/>
          </a:blip>
          <a:stretch>
            <a:fillRect/>
          </a:stretch>
        </p:blipFill>
        <p:spPr>
          <a:xfrm>
            <a:off x="2759975" y="2988125"/>
            <a:ext cx="6000750" cy="2133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Búsquedas en los últimos 12 meses</a:t>
            </a:r>
            <a:endParaRPr/>
          </a:p>
        </p:txBody>
      </p:sp>
      <p:pic>
        <p:nvPicPr>
          <p:cNvPr id="292" name="Google Shape;292;p50"/>
          <p:cNvPicPr preferRelativeResize="0"/>
          <p:nvPr/>
        </p:nvPicPr>
        <p:blipFill>
          <a:blip r:embed="rId3">
            <a:alphaModFix/>
          </a:blip>
          <a:stretch>
            <a:fillRect/>
          </a:stretch>
        </p:blipFill>
        <p:spPr>
          <a:xfrm>
            <a:off x="801000" y="2765325"/>
            <a:ext cx="10934700" cy="3200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¿En qué estados hay más búsquedas?</a:t>
            </a:r>
            <a:endParaRPr/>
          </a:p>
        </p:txBody>
      </p:sp>
      <p:pic>
        <p:nvPicPr>
          <p:cNvPr id="298" name="Google Shape;298;p51"/>
          <p:cNvPicPr preferRelativeResize="0"/>
          <p:nvPr/>
        </p:nvPicPr>
        <p:blipFill>
          <a:blip r:embed="rId3">
            <a:alphaModFix/>
          </a:blip>
          <a:stretch>
            <a:fillRect/>
          </a:stretch>
        </p:blipFill>
        <p:spPr>
          <a:xfrm>
            <a:off x="2982463" y="2862050"/>
            <a:ext cx="5610225" cy="2857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Búsquedas desde el primer release en 2012</a:t>
            </a:r>
            <a:endParaRPr/>
          </a:p>
        </p:txBody>
      </p:sp>
      <p:pic>
        <p:nvPicPr>
          <p:cNvPr id="304" name="Google Shape;304;p52"/>
          <p:cNvPicPr preferRelativeResize="0"/>
          <p:nvPr/>
        </p:nvPicPr>
        <p:blipFill>
          <a:blip r:embed="rId3">
            <a:alphaModFix/>
          </a:blip>
          <a:stretch>
            <a:fillRect/>
          </a:stretch>
        </p:blipFill>
        <p:spPr>
          <a:xfrm>
            <a:off x="471038" y="2880625"/>
            <a:ext cx="10887075" cy="321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Historia del lenguaje</a:t>
            </a:r>
            <a:endParaRPr/>
          </a:p>
        </p:txBody>
      </p:sp>
      <p:sp>
        <p:nvSpPr>
          <p:cNvPr id="101" name="Google Shape;101;p17"/>
          <p:cNvSpPr txBox="1"/>
          <p:nvPr>
            <p:ph idx="1" type="body"/>
          </p:nvPr>
        </p:nvSpPr>
        <p:spPr>
          <a:xfrm>
            <a:off x="322125" y="1941044"/>
            <a:ext cx="10877700" cy="91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t/>
            </a:r>
            <a:endParaRPr sz="2000">
              <a:solidFill>
                <a:srgbClr val="666666"/>
              </a:solidFill>
              <a:latin typeface="Century Gothic"/>
              <a:ea typeface="Century Gothic"/>
              <a:cs typeface="Century Gothic"/>
              <a:sym typeface="Century Gothic"/>
            </a:endParaRPr>
          </a:p>
          <a:p>
            <a:pPr indent="0" lvl="0" marL="0" rtl="0" algn="l">
              <a:spcBef>
                <a:spcPts val="0"/>
              </a:spcBef>
              <a:spcAft>
                <a:spcPts val="0"/>
              </a:spcAft>
              <a:buNone/>
            </a:pPr>
            <a:r>
              <a:rPr lang="es-AR">
                <a:solidFill>
                  <a:srgbClr val="666666"/>
                </a:solidFill>
              </a:rPr>
              <a:t>Para desarrollar el lenguaje se basaron en el lema (14/feb/2012 ):</a:t>
            </a:r>
            <a:endParaRPr>
              <a:solidFill>
                <a:srgbClr val="666666"/>
              </a:solidFill>
            </a:endParaRPr>
          </a:p>
          <a:p>
            <a:pPr indent="0" lvl="0" marL="0" rtl="0" algn="l">
              <a:spcBef>
                <a:spcPts val="1000"/>
              </a:spcBef>
              <a:spcAft>
                <a:spcPts val="0"/>
              </a:spcAft>
              <a:buNone/>
            </a:pPr>
            <a:r>
              <a:t/>
            </a:r>
            <a:endParaRPr sz="2000">
              <a:solidFill>
                <a:srgbClr val="666666"/>
              </a:solidFill>
              <a:latin typeface="Century Gothic"/>
              <a:ea typeface="Century Gothic"/>
              <a:cs typeface="Century Gothic"/>
              <a:sym typeface="Century Gothic"/>
            </a:endParaRPr>
          </a:p>
          <a:p>
            <a:pPr indent="0" lvl="0" marL="0" rtl="0" algn="l">
              <a:spcBef>
                <a:spcPts val="0"/>
              </a:spcBef>
              <a:spcAft>
                <a:spcPts val="2100"/>
              </a:spcAft>
              <a:buNone/>
            </a:pPr>
            <a:r>
              <a:t/>
            </a:r>
            <a:endParaRPr/>
          </a:p>
        </p:txBody>
      </p:sp>
      <p:sp>
        <p:nvSpPr>
          <p:cNvPr id="102" name="Google Shape;102;p17"/>
          <p:cNvSpPr txBox="1"/>
          <p:nvPr/>
        </p:nvSpPr>
        <p:spPr>
          <a:xfrm>
            <a:off x="871400" y="2968950"/>
            <a:ext cx="9255600" cy="3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2200">
                <a:solidFill>
                  <a:srgbClr val="666666"/>
                </a:solidFill>
                <a:latin typeface="Roboto"/>
                <a:ea typeface="Roboto"/>
                <a:cs typeface="Roboto"/>
                <a:sym typeface="Roboto"/>
              </a:rPr>
              <a:t>“We want a language that’s </a:t>
            </a:r>
            <a:r>
              <a:rPr b="1" lang="es-AR" sz="2200">
                <a:solidFill>
                  <a:srgbClr val="666666"/>
                </a:solidFill>
                <a:latin typeface="Roboto"/>
                <a:ea typeface="Roboto"/>
                <a:cs typeface="Roboto"/>
                <a:sym typeface="Roboto"/>
              </a:rPr>
              <a:t>open source</a:t>
            </a:r>
            <a:r>
              <a:rPr lang="es-AR" sz="2200">
                <a:solidFill>
                  <a:srgbClr val="666666"/>
                </a:solidFill>
                <a:latin typeface="Roboto"/>
                <a:ea typeface="Roboto"/>
                <a:cs typeface="Roboto"/>
                <a:sym typeface="Roboto"/>
              </a:rPr>
              <a:t>, with a liberal license. We want the speed of </a:t>
            </a:r>
            <a:r>
              <a:rPr b="1" lang="es-AR" sz="2200">
                <a:solidFill>
                  <a:srgbClr val="666666"/>
                </a:solidFill>
                <a:latin typeface="Roboto"/>
                <a:ea typeface="Roboto"/>
                <a:cs typeface="Roboto"/>
                <a:sym typeface="Roboto"/>
              </a:rPr>
              <a:t>C</a:t>
            </a:r>
            <a:r>
              <a:rPr lang="es-AR" sz="2200">
                <a:solidFill>
                  <a:srgbClr val="666666"/>
                </a:solidFill>
                <a:latin typeface="Roboto"/>
                <a:ea typeface="Roboto"/>
                <a:cs typeface="Roboto"/>
                <a:sym typeface="Roboto"/>
              </a:rPr>
              <a:t> with the dynamism of Ruby. We want a language that’s homoiconic, with true macros like </a:t>
            </a:r>
            <a:r>
              <a:rPr b="1" lang="es-AR" sz="2200">
                <a:solidFill>
                  <a:srgbClr val="666666"/>
                </a:solidFill>
                <a:latin typeface="Roboto"/>
                <a:ea typeface="Roboto"/>
                <a:cs typeface="Roboto"/>
                <a:sym typeface="Roboto"/>
              </a:rPr>
              <a:t>Lisp</a:t>
            </a:r>
            <a:r>
              <a:rPr lang="es-AR" sz="2200">
                <a:solidFill>
                  <a:srgbClr val="666666"/>
                </a:solidFill>
                <a:latin typeface="Roboto"/>
                <a:ea typeface="Roboto"/>
                <a:cs typeface="Roboto"/>
                <a:sym typeface="Roboto"/>
              </a:rPr>
              <a:t>, but with obvious, familiar mathematical notation like </a:t>
            </a:r>
            <a:r>
              <a:rPr b="1" lang="es-AR" sz="2200">
                <a:solidFill>
                  <a:srgbClr val="666666"/>
                </a:solidFill>
                <a:latin typeface="Roboto"/>
                <a:ea typeface="Roboto"/>
                <a:cs typeface="Roboto"/>
                <a:sym typeface="Roboto"/>
              </a:rPr>
              <a:t>Matlab</a:t>
            </a:r>
            <a:r>
              <a:rPr lang="es-AR" sz="2200">
                <a:solidFill>
                  <a:srgbClr val="666666"/>
                </a:solidFill>
                <a:latin typeface="Roboto"/>
                <a:ea typeface="Roboto"/>
                <a:cs typeface="Roboto"/>
                <a:sym typeface="Roboto"/>
              </a:rPr>
              <a:t>. We want something as usable for general programming as </a:t>
            </a:r>
            <a:r>
              <a:rPr b="1" lang="es-AR" sz="2200">
                <a:solidFill>
                  <a:srgbClr val="666666"/>
                </a:solidFill>
                <a:latin typeface="Roboto"/>
                <a:ea typeface="Roboto"/>
                <a:cs typeface="Roboto"/>
                <a:sym typeface="Roboto"/>
              </a:rPr>
              <a:t>Python</a:t>
            </a:r>
            <a:r>
              <a:rPr lang="es-AR" sz="2200">
                <a:solidFill>
                  <a:srgbClr val="666666"/>
                </a:solidFill>
                <a:latin typeface="Roboto"/>
                <a:ea typeface="Roboto"/>
                <a:cs typeface="Roboto"/>
                <a:sym typeface="Roboto"/>
              </a:rPr>
              <a:t>, as easy for statistics as </a:t>
            </a:r>
            <a:r>
              <a:rPr b="1" lang="es-AR" sz="2200">
                <a:solidFill>
                  <a:srgbClr val="666666"/>
                </a:solidFill>
                <a:latin typeface="Roboto"/>
                <a:ea typeface="Roboto"/>
                <a:cs typeface="Roboto"/>
                <a:sym typeface="Roboto"/>
              </a:rPr>
              <a:t>R</a:t>
            </a:r>
            <a:r>
              <a:rPr lang="es-AR" sz="2200">
                <a:solidFill>
                  <a:srgbClr val="666666"/>
                </a:solidFill>
                <a:latin typeface="Roboto"/>
                <a:ea typeface="Roboto"/>
                <a:cs typeface="Roboto"/>
                <a:sym typeface="Roboto"/>
              </a:rPr>
              <a:t>, as natural for string processing as </a:t>
            </a:r>
            <a:r>
              <a:rPr b="1" lang="es-AR" sz="2200">
                <a:solidFill>
                  <a:srgbClr val="666666"/>
                </a:solidFill>
                <a:latin typeface="Roboto"/>
                <a:ea typeface="Roboto"/>
                <a:cs typeface="Roboto"/>
                <a:sym typeface="Roboto"/>
              </a:rPr>
              <a:t>Perl</a:t>
            </a:r>
            <a:r>
              <a:rPr lang="es-AR" sz="2200">
                <a:solidFill>
                  <a:srgbClr val="666666"/>
                </a:solidFill>
                <a:latin typeface="Roboto"/>
                <a:ea typeface="Roboto"/>
                <a:cs typeface="Roboto"/>
                <a:sym typeface="Roboto"/>
              </a:rPr>
              <a:t>, as powerful for linear algebra as </a:t>
            </a:r>
            <a:r>
              <a:rPr b="1" lang="es-AR" sz="2200">
                <a:solidFill>
                  <a:srgbClr val="666666"/>
                </a:solidFill>
                <a:latin typeface="Roboto"/>
                <a:ea typeface="Roboto"/>
                <a:cs typeface="Roboto"/>
                <a:sym typeface="Roboto"/>
              </a:rPr>
              <a:t>Matlab</a:t>
            </a:r>
            <a:r>
              <a:rPr lang="es-AR" sz="2200">
                <a:solidFill>
                  <a:srgbClr val="666666"/>
                </a:solidFill>
                <a:latin typeface="Roboto"/>
                <a:ea typeface="Roboto"/>
                <a:cs typeface="Roboto"/>
                <a:sym typeface="Roboto"/>
              </a:rPr>
              <a:t>, as good at gluing programs together as the </a:t>
            </a:r>
            <a:r>
              <a:rPr b="1" lang="es-AR" sz="2200">
                <a:solidFill>
                  <a:srgbClr val="666666"/>
                </a:solidFill>
                <a:latin typeface="Roboto"/>
                <a:ea typeface="Roboto"/>
                <a:cs typeface="Roboto"/>
                <a:sym typeface="Roboto"/>
              </a:rPr>
              <a:t>shell</a:t>
            </a:r>
            <a:r>
              <a:rPr lang="es-AR" sz="2200">
                <a:solidFill>
                  <a:srgbClr val="666666"/>
                </a:solidFill>
                <a:latin typeface="Roboto"/>
                <a:ea typeface="Roboto"/>
                <a:cs typeface="Roboto"/>
                <a:sym typeface="Roboto"/>
              </a:rPr>
              <a:t>. Something that is dirt simple to learn, yet keeps the most serious hackers happy. We want it interactive and we want it </a:t>
            </a:r>
            <a:r>
              <a:rPr b="1" lang="es-AR" sz="2200">
                <a:solidFill>
                  <a:srgbClr val="666666"/>
                </a:solidFill>
                <a:latin typeface="Roboto"/>
                <a:ea typeface="Roboto"/>
                <a:cs typeface="Roboto"/>
                <a:sym typeface="Roboto"/>
              </a:rPr>
              <a:t>compiled</a:t>
            </a:r>
            <a:r>
              <a:rPr lang="es-AR" sz="2200">
                <a:solidFill>
                  <a:srgbClr val="666666"/>
                </a:solidFill>
                <a:latin typeface="Roboto"/>
                <a:ea typeface="Roboto"/>
                <a:cs typeface="Roboto"/>
                <a:sym typeface="Roboto"/>
              </a:rPr>
              <a:t>.</a:t>
            </a:r>
            <a:endParaRPr sz="2200">
              <a:solidFill>
                <a:srgbClr val="666666"/>
              </a:solidFill>
              <a:latin typeface="Roboto"/>
              <a:ea typeface="Roboto"/>
              <a:cs typeface="Roboto"/>
              <a:sym typeface="Roboto"/>
            </a:endParaRPr>
          </a:p>
          <a:p>
            <a:pPr indent="0" lvl="0" marL="0" rtl="0" algn="l">
              <a:spcBef>
                <a:spcPts val="0"/>
              </a:spcBef>
              <a:spcAft>
                <a:spcPts val="0"/>
              </a:spcAft>
              <a:buNone/>
            </a:pPr>
            <a:r>
              <a:rPr lang="es-AR" sz="2200">
                <a:solidFill>
                  <a:srgbClr val="666666"/>
                </a:solidFill>
                <a:latin typeface="Roboto"/>
                <a:ea typeface="Roboto"/>
                <a:cs typeface="Roboto"/>
                <a:sym typeface="Roboto"/>
              </a:rPr>
              <a:t>(</a:t>
            </a:r>
            <a:r>
              <a:rPr b="1" lang="es-AR" sz="2200">
                <a:solidFill>
                  <a:srgbClr val="666666"/>
                </a:solidFill>
                <a:latin typeface="Roboto"/>
                <a:ea typeface="Roboto"/>
                <a:cs typeface="Roboto"/>
                <a:sym typeface="Roboto"/>
              </a:rPr>
              <a:t>Did we mention it should be as fast as C?</a:t>
            </a:r>
            <a:r>
              <a:rPr lang="es-AR" sz="2200">
                <a:solidFill>
                  <a:srgbClr val="666666"/>
                </a:solidFill>
                <a:latin typeface="Roboto"/>
                <a:ea typeface="Roboto"/>
                <a:cs typeface="Roboto"/>
                <a:sym typeface="Roboto"/>
              </a:rPr>
              <a:t>)”</a:t>
            </a:r>
            <a:endParaRPr sz="2200">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3"/>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REFERENCIAS</a:t>
            </a:r>
            <a:endParaRPr/>
          </a:p>
        </p:txBody>
      </p:sp>
      <p:sp>
        <p:nvSpPr>
          <p:cNvPr id="310" name="Google Shape;310;p53"/>
          <p:cNvSpPr txBox="1"/>
          <p:nvPr>
            <p:ph idx="1" type="body"/>
          </p:nvPr>
        </p:nvSpPr>
        <p:spPr>
          <a:xfrm>
            <a:off x="629200" y="2558776"/>
            <a:ext cx="10962900" cy="40287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s-AR"/>
              <a:t>H</a:t>
            </a:r>
            <a:r>
              <a:rPr lang="es-AR"/>
              <a:t>omepage:</a:t>
            </a:r>
            <a:r>
              <a:rPr lang="es-AR">
                <a:uFill>
                  <a:noFill/>
                </a:uFill>
                <a:hlinkClick r:id="rId3"/>
              </a:rPr>
              <a:t> https://julialang.org</a:t>
            </a:r>
            <a:endParaRPr>
              <a:uFill>
                <a:noFill/>
              </a:uFill>
              <a:hlinkClick r:id="rId4"/>
            </a:endParaRPr>
          </a:p>
          <a:p>
            <a:pPr indent="-381000" lvl="0" marL="457200" rtl="0" algn="l">
              <a:spcBef>
                <a:spcPts val="0"/>
              </a:spcBef>
              <a:spcAft>
                <a:spcPts val="0"/>
              </a:spcAft>
              <a:buSzPts val="2400"/>
              <a:buChar char="●"/>
            </a:pPr>
            <a:r>
              <a:rPr lang="es-AR"/>
              <a:t>Documentation:</a:t>
            </a:r>
            <a:r>
              <a:rPr lang="es-AR">
                <a:uFill>
                  <a:noFill/>
                </a:uFill>
                <a:hlinkClick r:id="rId5"/>
              </a:rPr>
              <a:t> https://docs.julialang.org/</a:t>
            </a:r>
            <a:endParaRPr>
              <a:uFill>
                <a:noFill/>
              </a:uFill>
              <a:hlinkClick r:id="rId6"/>
            </a:endParaRPr>
          </a:p>
          <a:p>
            <a:pPr indent="-381000" lvl="0" marL="457200" rtl="0" algn="l">
              <a:spcBef>
                <a:spcPts val="0"/>
              </a:spcBef>
              <a:spcAft>
                <a:spcPts val="0"/>
              </a:spcAft>
              <a:buSzPts val="2400"/>
              <a:buChar char="●"/>
            </a:pPr>
            <a:r>
              <a:rPr lang="es-AR"/>
              <a:t>Packages:</a:t>
            </a:r>
            <a:r>
              <a:rPr lang="es-AR">
                <a:uFill>
                  <a:noFill/>
                </a:uFill>
                <a:hlinkClick r:id="rId7"/>
              </a:rPr>
              <a:t> https://pkg.julialang.org/</a:t>
            </a:r>
            <a:endParaRPr>
              <a:uFill>
                <a:noFill/>
              </a:uFill>
              <a:hlinkClick r:id="rId8"/>
            </a:endParaRPr>
          </a:p>
          <a:p>
            <a:pPr indent="-381000" lvl="0" marL="457200" rtl="0" algn="l">
              <a:spcBef>
                <a:spcPts val="0"/>
              </a:spcBef>
              <a:spcAft>
                <a:spcPts val="0"/>
              </a:spcAft>
              <a:buSzPts val="2400"/>
              <a:buChar char="●"/>
            </a:pPr>
            <a:r>
              <a:rPr lang="es-AR"/>
              <a:t>Source code:</a:t>
            </a:r>
            <a:r>
              <a:rPr lang="es-AR">
                <a:uFill>
                  <a:noFill/>
                </a:uFill>
                <a:hlinkClick r:id="rId9"/>
              </a:rPr>
              <a:t> https://github.com/JuliaLang/julia</a:t>
            </a:r>
            <a:endParaRPr>
              <a:uFill>
                <a:noFill/>
              </a:uFill>
              <a:hlinkClick r:id="rId10"/>
            </a:endParaRPr>
          </a:p>
          <a:p>
            <a:pPr indent="-381000" lvl="0" marL="457200" rtl="0" algn="l">
              <a:spcBef>
                <a:spcPts val="0"/>
              </a:spcBef>
              <a:spcAft>
                <a:spcPts val="0"/>
              </a:spcAft>
              <a:buSzPts val="2400"/>
              <a:buChar char="●"/>
            </a:pPr>
            <a:r>
              <a:rPr lang="es-AR"/>
              <a:t>Discussion forum:</a:t>
            </a:r>
            <a:r>
              <a:rPr lang="es-AR">
                <a:uFill>
                  <a:noFill/>
                </a:uFill>
                <a:hlinkClick r:id="rId11"/>
              </a:rPr>
              <a:t> https://discourse.julialang.org</a:t>
            </a:r>
            <a:endParaRPr>
              <a:uFill>
                <a:noFill/>
              </a:uFill>
              <a:hlinkClick r:id="rId12"/>
            </a:endParaRPr>
          </a:p>
          <a:p>
            <a:pPr indent="-381000" lvl="0" marL="457200" rtl="0" algn="l">
              <a:spcBef>
                <a:spcPts val="0"/>
              </a:spcBef>
              <a:spcAft>
                <a:spcPts val="0"/>
              </a:spcAft>
              <a:buSzPts val="2400"/>
              <a:buChar char="●"/>
            </a:pPr>
            <a:r>
              <a:rPr lang="es-AR"/>
              <a:t>Mailing lists:</a:t>
            </a:r>
            <a:r>
              <a:rPr lang="es-AR">
                <a:uFill>
                  <a:noFill/>
                </a:uFill>
                <a:hlinkClick r:id="rId13"/>
              </a:rPr>
              <a:t> https://julialang.org/community/</a:t>
            </a:r>
            <a:endParaRPr>
              <a:uFill>
                <a:noFill/>
              </a:uFill>
              <a:hlinkClick r:id="rId14"/>
            </a:endParaRPr>
          </a:p>
          <a:p>
            <a:pPr indent="-381000" lvl="0" marL="457200" rtl="0" algn="l">
              <a:spcBef>
                <a:spcPts val="0"/>
              </a:spcBef>
              <a:spcAft>
                <a:spcPts val="0"/>
              </a:spcAft>
              <a:buSzPts val="2400"/>
              <a:buChar char="●"/>
            </a:pPr>
            <a:r>
              <a:rPr lang="es-AR"/>
              <a:t>Slack:</a:t>
            </a:r>
            <a:r>
              <a:rPr lang="es-AR">
                <a:uFill>
                  <a:noFill/>
                </a:uFill>
                <a:hlinkClick r:id="rId15"/>
              </a:rPr>
              <a:t> https://julialang.slack.com</a:t>
            </a:r>
            <a:endParaRPr/>
          </a:p>
          <a:p>
            <a:pPr indent="-381000" lvl="0" marL="457200" rtl="0" algn="l">
              <a:spcBef>
                <a:spcPts val="0"/>
              </a:spcBef>
              <a:spcAft>
                <a:spcPts val="0"/>
              </a:spcAft>
              <a:buSzPts val="2400"/>
              <a:buChar char="●"/>
            </a:pPr>
            <a:r>
              <a:rPr lang="es-AR"/>
              <a:t>Gitter:</a:t>
            </a:r>
            <a:r>
              <a:rPr lang="es-AR">
                <a:uFill>
                  <a:noFill/>
                </a:uFill>
                <a:hlinkClick r:id="rId16"/>
              </a:rPr>
              <a:t> https://gitter.im/JuliaLang/julia</a:t>
            </a:r>
            <a:endParaRPr>
              <a:uFill>
                <a:noFill/>
              </a:uFill>
              <a:hlinkClick r:id="rId17"/>
            </a:endParaRPr>
          </a:p>
          <a:p>
            <a:pPr indent="-381000" lvl="0" marL="457200" rtl="0" algn="l">
              <a:spcBef>
                <a:spcPts val="0"/>
              </a:spcBef>
              <a:spcAft>
                <a:spcPts val="0"/>
              </a:spcAft>
              <a:buSzPts val="2400"/>
              <a:buChar char="●"/>
            </a:pPr>
            <a:r>
              <a:rPr lang="es-AR"/>
              <a:t>IRC:</a:t>
            </a:r>
            <a:r>
              <a:rPr lang="es-AR">
                <a:uFill>
                  <a:noFill/>
                </a:uFill>
                <a:hlinkClick r:id="rId18"/>
              </a:rPr>
              <a:t> https://webchat.freenode.net/?channels=julia</a:t>
            </a:r>
            <a:endParaRPr>
              <a:uFill>
                <a:noFill/>
              </a:uFill>
              <a:hlinkClick r:id="rId19"/>
            </a:endParaRPr>
          </a:p>
          <a:p>
            <a:pPr indent="0" lvl="0" marL="0" rtl="0" algn="l">
              <a:spcBef>
                <a:spcPts val="0"/>
              </a:spcBef>
              <a:spcAft>
                <a:spcPts val="0"/>
              </a:spcAft>
              <a:buNone/>
            </a:pPr>
            <a:r>
              <a:t/>
            </a:r>
            <a:endParaRPr sz="1100" u="sng">
              <a:solidFill>
                <a:schemeClr val="hlink"/>
              </a:solidFill>
              <a:latin typeface="Arial"/>
              <a:ea typeface="Arial"/>
              <a:cs typeface="Arial"/>
              <a:sym typeface="Arial"/>
              <a:hlinkClick r:id="rId20"/>
            </a:endParaRPr>
          </a:p>
          <a:p>
            <a:pPr indent="0" lvl="0" marL="457200" rtl="0" algn="l">
              <a:lnSpc>
                <a:spcPct val="200000"/>
              </a:lnSpc>
              <a:spcBef>
                <a:spcPts val="0"/>
              </a:spcBef>
              <a:spcAft>
                <a:spcPts val="21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Cosas que nos pasaron hoy I</a:t>
            </a:r>
            <a:endParaRPr/>
          </a:p>
        </p:txBody>
      </p:sp>
      <p:pic>
        <p:nvPicPr>
          <p:cNvPr id="316" name="Google Shape;316;p54"/>
          <p:cNvPicPr preferRelativeResize="0"/>
          <p:nvPr/>
        </p:nvPicPr>
        <p:blipFill>
          <a:blip r:embed="rId3">
            <a:alphaModFix/>
          </a:blip>
          <a:stretch>
            <a:fillRect/>
          </a:stretch>
        </p:blipFill>
        <p:spPr>
          <a:xfrm>
            <a:off x="6991325" y="2446325"/>
            <a:ext cx="3304524" cy="4205072"/>
          </a:xfrm>
          <a:prstGeom prst="rect">
            <a:avLst/>
          </a:prstGeom>
          <a:noFill/>
          <a:ln>
            <a:noFill/>
          </a:ln>
        </p:spPr>
      </p:pic>
      <p:pic>
        <p:nvPicPr>
          <p:cNvPr id="317" name="Google Shape;317;p54"/>
          <p:cNvPicPr preferRelativeResize="0"/>
          <p:nvPr/>
        </p:nvPicPr>
        <p:blipFill>
          <a:blip r:embed="rId4">
            <a:alphaModFix/>
          </a:blip>
          <a:stretch>
            <a:fillRect/>
          </a:stretch>
        </p:blipFill>
        <p:spPr>
          <a:xfrm>
            <a:off x="1191175" y="2446325"/>
            <a:ext cx="3304524" cy="4205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Cosas que nos pasaron hoy II</a:t>
            </a:r>
            <a:endParaRPr/>
          </a:p>
        </p:txBody>
      </p:sp>
      <p:pic>
        <p:nvPicPr>
          <p:cNvPr id="323" name="Google Shape;323;p55"/>
          <p:cNvPicPr preferRelativeResize="0"/>
          <p:nvPr/>
        </p:nvPicPr>
        <p:blipFill>
          <a:blip r:embed="rId3">
            <a:alphaModFix/>
          </a:blip>
          <a:stretch>
            <a:fillRect/>
          </a:stretch>
        </p:blipFill>
        <p:spPr>
          <a:xfrm>
            <a:off x="6837225" y="2417125"/>
            <a:ext cx="2088124" cy="3873149"/>
          </a:xfrm>
          <a:prstGeom prst="rect">
            <a:avLst/>
          </a:prstGeom>
          <a:noFill/>
          <a:ln>
            <a:noFill/>
          </a:ln>
        </p:spPr>
      </p:pic>
      <p:pic>
        <p:nvPicPr>
          <p:cNvPr id="324" name="Google Shape;324;p55"/>
          <p:cNvPicPr preferRelativeResize="0"/>
          <p:nvPr/>
        </p:nvPicPr>
        <p:blipFill>
          <a:blip r:embed="rId4">
            <a:alphaModFix/>
          </a:blip>
          <a:stretch>
            <a:fillRect/>
          </a:stretch>
        </p:blipFill>
        <p:spPr>
          <a:xfrm>
            <a:off x="9150925" y="2490900"/>
            <a:ext cx="2678124" cy="3725600"/>
          </a:xfrm>
          <a:prstGeom prst="rect">
            <a:avLst/>
          </a:prstGeom>
          <a:noFill/>
          <a:ln>
            <a:noFill/>
          </a:ln>
        </p:spPr>
      </p:pic>
      <p:pic>
        <p:nvPicPr>
          <p:cNvPr id="325" name="Google Shape;325;p55"/>
          <p:cNvPicPr preferRelativeResize="0"/>
          <p:nvPr/>
        </p:nvPicPr>
        <p:blipFill>
          <a:blip r:embed="rId5">
            <a:alphaModFix/>
          </a:blip>
          <a:stretch>
            <a:fillRect/>
          </a:stretch>
        </p:blipFill>
        <p:spPr>
          <a:xfrm>
            <a:off x="629200" y="2417125"/>
            <a:ext cx="2784199" cy="3873149"/>
          </a:xfrm>
          <a:prstGeom prst="rect">
            <a:avLst/>
          </a:prstGeom>
          <a:noFill/>
          <a:ln>
            <a:noFill/>
          </a:ln>
        </p:spPr>
      </p:pic>
      <p:pic>
        <p:nvPicPr>
          <p:cNvPr id="326" name="Google Shape;326;p55"/>
          <p:cNvPicPr preferRelativeResize="0"/>
          <p:nvPr/>
        </p:nvPicPr>
        <p:blipFill>
          <a:blip r:embed="rId6">
            <a:alphaModFix/>
          </a:blip>
          <a:stretch>
            <a:fillRect/>
          </a:stretch>
        </p:blipFill>
        <p:spPr>
          <a:xfrm>
            <a:off x="3694475" y="2417125"/>
            <a:ext cx="2904874" cy="38731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614600" y="2753800"/>
            <a:ext cx="10962900" cy="1350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s-AR"/>
              <a:t>julia&gt;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Historia del lenguaje</a:t>
            </a:r>
            <a:endParaRPr/>
          </a:p>
        </p:txBody>
      </p:sp>
      <p:sp>
        <p:nvSpPr>
          <p:cNvPr id="108" name="Google Shape;108;p18"/>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lang="es-AR" sz="2000">
                <a:solidFill>
                  <a:srgbClr val="666666"/>
                </a:solidFill>
                <a:latin typeface="Century Gothic"/>
                <a:ea typeface="Century Gothic"/>
                <a:cs typeface="Century Gothic"/>
                <a:sym typeface="Century Gothic"/>
              </a:rPr>
              <a:t>“</a:t>
            </a:r>
            <a:r>
              <a:rPr lang="es-AR">
                <a:solidFill>
                  <a:srgbClr val="666666"/>
                </a:solidFill>
              </a:rPr>
              <a:t>Queremos un lenguaje que sea de código abierto, con licencia liberal. Queremos la velocidad de </a:t>
            </a:r>
            <a:r>
              <a:rPr b="1" lang="es-AR">
                <a:solidFill>
                  <a:srgbClr val="666666"/>
                </a:solidFill>
              </a:rPr>
              <a:t>C</a:t>
            </a:r>
            <a:r>
              <a:rPr lang="es-AR">
                <a:solidFill>
                  <a:srgbClr val="666666"/>
                </a:solidFill>
              </a:rPr>
              <a:t> con el dinamismo de </a:t>
            </a:r>
            <a:r>
              <a:rPr b="1" lang="es-AR">
                <a:solidFill>
                  <a:srgbClr val="666666"/>
                </a:solidFill>
              </a:rPr>
              <a:t>Ruby</a:t>
            </a:r>
            <a:r>
              <a:rPr lang="es-AR">
                <a:solidFill>
                  <a:srgbClr val="666666"/>
                </a:solidFill>
              </a:rPr>
              <a:t>. Queremos un lenguaje que sea homoicónico, con macros verdaderos tipo </a:t>
            </a:r>
            <a:r>
              <a:rPr b="1" lang="es-AR">
                <a:solidFill>
                  <a:srgbClr val="666666"/>
                </a:solidFill>
              </a:rPr>
              <a:t>Lisp</a:t>
            </a:r>
            <a:r>
              <a:rPr lang="es-AR">
                <a:solidFill>
                  <a:srgbClr val="666666"/>
                </a:solidFill>
              </a:rPr>
              <a:t>, pero con notación matemática, obvia y familiar como </a:t>
            </a:r>
            <a:r>
              <a:rPr b="1" lang="es-AR">
                <a:solidFill>
                  <a:srgbClr val="666666"/>
                </a:solidFill>
              </a:rPr>
              <a:t>Matlab</a:t>
            </a:r>
            <a:r>
              <a:rPr lang="es-AR">
                <a:solidFill>
                  <a:srgbClr val="666666"/>
                </a:solidFill>
              </a:rPr>
              <a:t>. Queremos algo usable para programación general como </a:t>
            </a:r>
            <a:r>
              <a:rPr b="1" lang="es-AR">
                <a:solidFill>
                  <a:srgbClr val="666666"/>
                </a:solidFill>
              </a:rPr>
              <a:t>Python</a:t>
            </a:r>
            <a:r>
              <a:rPr lang="es-AR">
                <a:solidFill>
                  <a:srgbClr val="666666"/>
                </a:solidFill>
              </a:rPr>
              <a:t>, tan fácil para estadística como </a:t>
            </a:r>
            <a:r>
              <a:rPr b="1" lang="es-AR">
                <a:solidFill>
                  <a:srgbClr val="666666"/>
                </a:solidFill>
              </a:rPr>
              <a:t>R</a:t>
            </a:r>
            <a:r>
              <a:rPr lang="es-AR">
                <a:solidFill>
                  <a:srgbClr val="666666"/>
                </a:solidFill>
              </a:rPr>
              <a:t>, tan natural para procesamiento de cadenas como </a:t>
            </a:r>
            <a:r>
              <a:rPr b="1" lang="es-AR">
                <a:solidFill>
                  <a:srgbClr val="666666"/>
                </a:solidFill>
              </a:rPr>
              <a:t>Perl</a:t>
            </a:r>
            <a:r>
              <a:rPr lang="es-AR">
                <a:solidFill>
                  <a:srgbClr val="666666"/>
                </a:solidFill>
              </a:rPr>
              <a:t>, tan potente para álgebra lineal como </a:t>
            </a:r>
            <a:r>
              <a:rPr b="1" lang="es-AR">
                <a:solidFill>
                  <a:srgbClr val="666666"/>
                </a:solidFill>
              </a:rPr>
              <a:t>Matlab</a:t>
            </a:r>
            <a:r>
              <a:rPr lang="es-AR">
                <a:solidFill>
                  <a:srgbClr val="666666"/>
                </a:solidFill>
              </a:rPr>
              <a:t>, tan bueno uniendo programas juntos como un </a:t>
            </a:r>
            <a:r>
              <a:rPr b="1" lang="es-AR">
                <a:solidFill>
                  <a:srgbClr val="666666"/>
                </a:solidFill>
              </a:rPr>
              <a:t>shell</a:t>
            </a:r>
            <a:r>
              <a:rPr lang="es-AR">
                <a:solidFill>
                  <a:srgbClr val="666666"/>
                </a:solidFill>
              </a:rPr>
              <a:t>. Algo que sea sumamente sencillo de aprender, pero que mantenga a los hackers más serios felices. Queremos que sea interactivo y que sea </a:t>
            </a:r>
            <a:r>
              <a:rPr b="1" lang="es-AR">
                <a:solidFill>
                  <a:srgbClr val="666666"/>
                </a:solidFill>
              </a:rPr>
              <a:t>compilado</a:t>
            </a:r>
            <a:r>
              <a:rPr lang="es-AR">
                <a:solidFill>
                  <a:srgbClr val="666666"/>
                </a:solidFil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Características principales</a:t>
            </a:r>
            <a:endParaRPr/>
          </a:p>
        </p:txBody>
      </p:sp>
      <p:sp>
        <p:nvSpPr>
          <p:cNvPr id="114" name="Google Shape;114;p19"/>
          <p:cNvSpPr txBox="1"/>
          <p:nvPr>
            <p:ph idx="1" type="body"/>
          </p:nvPr>
        </p:nvSpPr>
        <p:spPr>
          <a:xfrm>
            <a:off x="629200" y="2370300"/>
            <a:ext cx="4679100" cy="3613500"/>
          </a:xfrm>
          <a:prstGeom prst="rect">
            <a:avLst/>
          </a:prstGeom>
        </p:spPr>
        <p:txBody>
          <a:bodyPr anchorCtr="0" anchor="t" bIns="121900" lIns="121900" spcFirstLastPara="1" rIns="121900" wrap="square" tIns="121900">
            <a:noAutofit/>
          </a:bodyPr>
          <a:lstStyle/>
          <a:p>
            <a:pPr indent="-336550" lvl="0" marL="285750" rtl="0" algn="l">
              <a:spcBef>
                <a:spcPts val="0"/>
              </a:spcBef>
              <a:spcAft>
                <a:spcPts val="0"/>
              </a:spcAft>
              <a:buClr>
                <a:srgbClr val="666666"/>
              </a:buClr>
              <a:buSzPts val="2400"/>
              <a:buFont typeface="Roboto"/>
              <a:buChar char="●"/>
            </a:pPr>
            <a:r>
              <a:rPr lang="es-AR">
                <a:solidFill>
                  <a:srgbClr val="666666"/>
                </a:solidFill>
              </a:rPr>
              <a:t>Multiparadigma</a:t>
            </a:r>
            <a:endParaRPr>
              <a:solidFill>
                <a:srgbClr val="666666"/>
              </a:solidFill>
            </a:endParaRPr>
          </a:p>
          <a:p>
            <a:pPr indent="-336550" lvl="0" marL="285750" rtl="0" algn="l">
              <a:spcBef>
                <a:spcPts val="1000"/>
              </a:spcBef>
              <a:spcAft>
                <a:spcPts val="0"/>
              </a:spcAft>
              <a:buClr>
                <a:srgbClr val="666666"/>
              </a:buClr>
              <a:buSzPts val="2400"/>
              <a:buFont typeface="Roboto"/>
              <a:buChar char="●"/>
            </a:pPr>
            <a:r>
              <a:rPr lang="es-AR">
                <a:solidFill>
                  <a:srgbClr val="666666"/>
                </a:solidFill>
              </a:rPr>
              <a:t>Alto nivel</a:t>
            </a:r>
            <a:endParaRPr>
              <a:solidFill>
                <a:srgbClr val="666666"/>
              </a:solidFill>
            </a:endParaRPr>
          </a:p>
          <a:p>
            <a:pPr indent="-336550" lvl="0" marL="285750" rtl="0" algn="l">
              <a:spcBef>
                <a:spcPts val="1000"/>
              </a:spcBef>
              <a:spcAft>
                <a:spcPts val="0"/>
              </a:spcAft>
              <a:buClr>
                <a:srgbClr val="666666"/>
              </a:buClr>
              <a:buSzPts val="2400"/>
              <a:buFont typeface="Roboto"/>
              <a:buChar char="●"/>
            </a:pPr>
            <a:r>
              <a:rPr lang="es-AR">
                <a:solidFill>
                  <a:srgbClr val="666666"/>
                </a:solidFill>
              </a:rPr>
              <a:t>Rápido (alta performance)</a:t>
            </a:r>
            <a:endParaRPr>
              <a:solidFill>
                <a:srgbClr val="666666"/>
              </a:solidFill>
            </a:endParaRPr>
          </a:p>
          <a:p>
            <a:pPr indent="-336550" lvl="0" marL="285750" rtl="0" algn="l">
              <a:spcBef>
                <a:spcPts val="1000"/>
              </a:spcBef>
              <a:spcAft>
                <a:spcPts val="0"/>
              </a:spcAft>
              <a:buClr>
                <a:srgbClr val="666666"/>
              </a:buClr>
              <a:buSzPts val="2400"/>
              <a:buFont typeface="Roboto"/>
              <a:buChar char="●"/>
            </a:pPr>
            <a:r>
              <a:rPr lang="es-AR">
                <a:solidFill>
                  <a:srgbClr val="666666"/>
                </a:solidFill>
              </a:rPr>
              <a:t>Homiónico</a:t>
            </a:r>
            <a:endParaRPr>
              <a:solidFill>
                <a:srgbClr val="666666"/>
              </a:solidFill>
            </a:endParaRPr>
          </a:p>
          <a:p>
            <a:pPr indent="-336550" lvl="0" marL="285750" rtl="0" algn="l">
              <a:spcBef>
                <a:spcPts val="1000"/>
              </a:spcBef>
              <a:spcAft>
                <a:spcPts val="0"/>
              </a:spcAft>
              <a:buClr>
                <a:srgbClr val="666666"/>
              </a:buClr>
              <a:buSzPts val="2400"/>
              <a:buFont typeface="Roboto"/>
              <a:buChar char="●"/>
            </a:pPr>
            <a:r>
              <a:rPr lang="es-AR">
                <a:solidFill>
                  <a:srgbClr val="666666"/>
                </a:solidFill>
              </a:rPr>
              <a:t>Multiple Dispatch</a:t>
            </a:r>
            <a:endParaRPr>
              <a:solidFill>
                <a:srgbClr val="666666"/>
              </a:solidFill>
            </a:endParaRPr>
          </a:p>
          <a:p>
            <a:pPr indent="-336550" lvl="0" marL="285750" rtl="0" algn="l">
              <a:spcBef>
                <a:spcPts val="1000"/>
              </a:spcBef>
              <a:spcAft>
                <a:spcPts val="0"/>
              </a:spcAft>
              <a:buClr>
                <a:srgbClr val="666666"/>
              </a:buClr>
              <a:buSzPts val="2400"/>
              <a:buFont typeface="Roboto"/>
              <a:buChar char="●"/>
            </a:pPr>
            <a:r>
              <a:rPr lang="es-AR">
                <a:solidFill>
                  <a:srgbClr val="666666"/>
                </a:solidFill>
              </a:rPr>
              <a:t>Opcionalmente tipado</a:t>
            </a:r>
            <a:endParaRPr>
              <a:solidFill>
                <a:srgbClr val="666666"/>
              </a:solidFill>
            </a:endParaRPr>
          </a:p>
          <a:p>
            <a:pPr indent="-336550" lvl="0" marL="285750" rtl="0" algn="l">
              <a:spcBef>
                <a:spcPts val="1000"/>
              </a:spcBef>
              <a:spcAft>
                <a:spcPts val="0"/>
              </a:spcAft>
              <a:buClr>
                <a:srgbClr val="666666"/>
              </a:buClr>
              <a:buSzPts val="2400"/>
              <a:buFont typeface="Roboto"/>
              <a:buChar char="●"/>
            </a:pPr>
            <a:r>
              <a:rPr lang="es-AR">
                <a:solidFill>
                  <a:srgbClr val="666666"/>
                </a:solidFill>
              </a:rPr>
              <a:t>Cálculo numérico</a:t>
            </a:r>
            <a:endParaRPr>
              <a:solidFill>
                <a:srgbClr val="666666"/>
              </a:solidFill>
            </a:endParaRPr>
          </a:p>
          <a:p>
            <a:pPr indent="-336550" lvl="0" marL="285750" rtl="0" algn="l">
              <a:spcBef>
                <a:spcPts val="1000"/>
              </a:spcBef>
              <a:spcAft>
                <a:spcPts val="0"/>
              </a:spcAft>
              <a:buClr>
                <a:srgbClr val="666666"/>
              </a:buClr>
              <a:buSzPts val="2400"/>
              <a:buFont typeface="Roboto"/>
              <a:buChar char="●"/>
            </a:pPr>
            <a:r>
              <a:rPr lang="es-AR">
                <a:solidFill>
                  <a:srgbClr val="666666"/>
                </a:solidFill>
              </a:rPr>
              <a:t>Fácil integración </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Mejores utilizaciones</a:t>
            </a:r>
            <a:endParaRPr/>
          </a:p>
        </p:txBody>
      </p:sp>
      <p:sp>
        <p:nvSpPr>
          <p:cNvPr id="120" name="Google Shape;120;p20"/>
          <p:cNvSpPr txBox="1"/>
          <p:nvPr>
            <p:ph idx="1" type="body"/>
          </p:nvPr>
        </p:nvSpPr>
        <p:spPr>
          <a:xfrm>
            <a:off x="629200" y="2328417"/>
            <a:ext cx="10962900" cy="3613500"/>
          </a:xfrm>
          <a:prstGeom prst="rect">
            <a:avLst/>
          </a:prstGeom>
        </p:spPr>
        <p:txBody>
          <a:bodyPr anchorCtr="0" anchor="t" bIns="121900" lIns="121900" spcFirstLastPara="1" rIns="121900" wrap="square" tIns="121900">
            <a:noAutofit/>
          </a:bodyPr>
          <a:lstStyle/>
          <a:p>
            <a:pPr indent="-342900" lvl="0" marL="342900" rtl="0" algn="l">
              <a:lnSpc>
                <a:spcPct val="150000"/>
              </a:lnSpc>
              <a:spcBef>
                <a:spcPts val="0"/>
              </a:spcBef>
              <a:spcAft>
                <a:spcPts val="0"/>
              </a:spcAft>
              <a:buClr>
                <a:srgbClr val="666666"/>
              </a:buClr>
              <a:buSzPts val="2000"/>
              <a:buFont typeface="Roboto"/>
              <a:buChar char="●"/>
            </a:pPr>
            <a:r>
              <a:rPr lang="es-AR" sz="2000">
                <a:solidFill>
                  <a:srgbClr val="666666"/>
                </a:solidFill>
              </a:rPr>
              <a:t>Visualización de data y ploteos</a:t>
            </a:r>
            <a:endParaRPr sz="2000">
              <a:solidFill>
                <a:srgbClr val="666666"/>
              </a:solidFill>
            </a:endParaRPr>
          </a:p>
          <a:p>
            <a:pPr indent="-342900" lvl="0" marL="342900" rtl="0" algn="l">
              <a:lnSpc>
                <a:spcPct val="150000"/>
              </a:lnSpc>
              <a:spcBef>
                <a:spcPts val="0"/>
              </a:spcBef>
              <a:spcAft>
                <a:spcPts val="0"/>
              </a:spcAft>
              <a:buClr>
                <a:srgbClr val="666666"/>
              </a:buClr>
              <a:buSzPts val="2000"/>
              <a:buFont typeface="Roboto"/>
              <a:buChar char="●"/>
            </a:pPr>
            <a:r>
              <a:rPr lang="es-AR" sz="2000">
                <a:solidFill>
                  <a:srgbClr val="666666"/>
                </a:solidFill>
              </a:rPr>
              <a:t>Data science</a:t>
            </a:r>
            <a:endParaRPr sz="2000">
              <a:solidFill>
                <a:srgbClr val="666666"/>
              </a:solidFill>
            </a:endParaRPr>
          </a:p>
          <a:p>
            <a:pPr indent="-342900" lvl="0" marL="342900" rtl="0" algn="l">
              <a:lnSpc>
                <a:spcPct val="150000"/>
              </a:lnSpc>
              <a:spcBef>
                <a:spcPts val="0"/>
              </a:spcBef>
              <a:spcAft>
                <a:spcPts val="0"/>
              </a:spcAft>
              <a:buClr>
                <a:srgbClr val="666666"/>
              </a:buClr>
              <a:buSzPts val="2000"/>
              <a:buFont typeface="Roboto"/>
              <a:buChar char="●"/>
            </a:pPr>
            <a:r>
              <a:rPr lang="es-AR" sz="2000">
                <a:solidFill>
                  <a:srgbClr val="666666"/>
                </a:solidFill>
              </a:rPr>
              <a:t>Procesamiento de señales</a:t>
            </a:r>
            <a:endParaRPr sz="2000">
              <a:solidFill>
                <a:srgbClr val="666666"/>
              </a:solidFill>
            </a:endParaRPr>
          </a:p>
          <a:p>
            <a:pPr indent="-342900" lvl="0" marL="342900" rtl="0" algn="l">
              <a:lnSpc>
                <a:spcPct val="150000"/>
              </a:lnSpc>
              <a:spcBef>
                <a:spcPts val="0"/>
              </a:spcBef>
              <a:spcAft>
                <a:spcPts val="0"/>
              </a:spcAft>
              <a:buClr>
                <a:srgbClr val="666666"/>
              </a:buClr>
              <a:buSzPts val="2000"/>
              <a:buFont typeface="Roboto"/>
              <a:buChar char="●"/>
            </a:pPr>
            <a:r>
              <a:rPr lang="es-AR" sz="2000">
                <a:solidFill>
                  <a:srgbClr val="666666"/>
                </a:solidFill>
              </a:rPr>
              <a:t>Problemas de optimización</a:t>
            </a:r>
            <a:endParaRPr sz="2000">
              <a:solidFill>
                <a:srgbClr val="666666"/>
              </a:solidFill>
            </a:endParaRPr>
          </a:p>
          <a:p>
            <a:pPr indent="-342900" lvl="0" marL="342900" rtl="0" algn="l">
              <a:lnSpc>
                <a:spcPct val="150000"/>
              </a:lnSpc>
              <a:spcBef>
                <a:spcPts val="0"/>
              </a:spcBef>
              <a:spcAft>
                <a:spcPts val="0"/>
              </a:spcAft>
              <a:buClr>
                <a:srgbClr val="666666"/>
              </a:buClr>
              <a:buSzPts val="2000"/>
              <a:buFont typeface="Roboto"/>
              <a:buChar char="●"/>
            </a:pPr>
            <a:r>
              <a:rPr lang="es-AR" sz="2000">
                <a:solidFill>
                  <a:srgbClr val="666666"/>
                </a:solidFill>
              </a:rPr>
              <a:t>Programación distribuida</a:t>
            </a:r>
            <a:endParaRPr sz="2000">
              <a:solidFill>
                <a:srgbClr val="666666"/>
              </a:solidFill>
            </a:endParaRPr>
          </a:p>
          <a:p>
            <a:pPr indent="-342900" lvl="0" marL="342900" rtl="0" algn="l">
              <a:lnSpc>
                <a:spcPct val="150000"/>
              </a:lnSpc>
              <a:spcBef>
                <a:spcPts val="0"/>
              </a:spcBef>
              <a:spcAft>
                <a:spcPts val="0"/>
              </a:spcAft>
              <a:buClr>
                <a:srgbClr val="666666"/>
              </a:buClr>
              <a:buSzPts val="2000"/>
              <a:buFont typeface="Roboto"/>
              <a:buChar char="●"/>
            </a:pPr>
            <a:r>
              <a:rPr lang="es-AR" sz="2000">
                <a:solidFill>
                  <a:srgbClr val="666666"/>
                </a:solidFill>
              </a:rPr>
              <a:t>Machine Learning</a:t>
            </a:r>
            <a:endParaRPr sz="2000">
              <a:solidFill>
                <a:srgbClr val="666666"/>
              </a:solidFill>
            </a:endParaRPr>
          </a:p>
          <a:p>
            <a:pPr indent="-342900" lvl="0" marL="342900" rtl="0" algn="l">
              <a:lnSpc>
                <a:spcPct val="150000"/>
              </a:lnSpc>
              <a:spcBef>
                <a:spcPts val="0"/>
              </a:spcBef>
              <a:spcAft>
                <a:spcPts val="0"/>
              </a:spcAft>
              <a:buClr>
                <a:srgbClr val="666666"/>
              </a:buClr>
              <a:buSzPts val="2000"/>
              <a:buFont typeface="Roboto"/>
              <a:buChar char="●"/>
            </a:pPr>
            <a:r>
              <a:rPr lang="es-AR" sz="2000">
                <a:solidFill>
                  <a:srgbClr val="666666"/>
                </a:solidFill>
              </a:rPr>
              <a:t>Programación científica o técnica</a:t>
            </a:r>
            <a:endParaRPr sz="2000">
              <a:solidFill>
                <a:srgbClr val="666666"/>
              </a:solidFill>
            </a:endParaRPr>
          </a:p>
          <a:p>
            <a:pPr indent="-342900" lvl="0" marL="342900" rtl="0" algn="l">
              <a:lnSpc>
                <a:spcPct val="150000"/>
              </a:lnSpc>
              <a:spcBef>
                <a:spcPts val="0"/>
              </a:spcBef>
              <a:spcAft>
                <a:spcPts val="0"/>
              </a:spcAft>
              <a:buClr>
                <a:srgbClr val="666666"/>
              </a:buClr>
              <a:buSzPts val="2000"/>
              <a:buFont typeface="Roboto"/>
              <a:buChar char="●"/>
            </a:pPr>
            <a:r>
              <a:rPr lang="es-AR" sz="2000">
                <a:solidFill>
                  <a:srgbClr val="666666"/>
                </a:solidFill>
              </a:rPr>
              <a:t>Programación paralela</a:t>
            </a:r>
            <a:endParaRPr sz="2000">
              <a:solidFill>
                <a:srgbClr val="666666"/>
              </a:solidFill>
            </a:endParaRPr>
          </a:p>
          <a:p>
            <a:pPr indent="-342900" lvl="0" marL="342900" rtl="0" algn="l">
              <a:lnSpc>
                <a:spcPct val="150000"/>
              </a:lnSpc>
              <a:spcBef>
                <a:spcPts val="0"/>
              </a:spcBef>
              <a:spcAft>
                <a:spcPts val="0"/>
              </a:spcAft>
              <a:buClr>
                <a:srgbClr val="666666"/>
              </a:buClr>
              <a:buSzPts val="2000"/>
              <a:buFont typeface="Roboto"/>
              <a:buChar char="●"/>
            </a:pPr>
            <a:r>
              <a:rPr lang="es-AR" sz="2000">
                <a:solidFill>
                  <a:srgbClr val="666666"/>
                </a:solidFill>
              </a:rPr>
              <a:t>Corutinas</a:t>
            </a:r>
            <a:endParaRPr sz="2000">
              <a:solidFill>
                <a:srgbClr val="666666"/>
              </a:solidFill>
            </a:endParaRPr>
          </a:p>
        </p:txBody>
      </p:sp>
      <p:pic>
        <p:nvPicPr>
          <p:cNvPr id="121" name="Google Shape;121;p20"/>
          <p:cNvPicPr preferRelativeResize="0"/>
          <p:nvPr/>
        </p:nvPicPr>
        <p:blipFill rotWithShape="1">
          <a:blip r:embed="rId3">
            <a:alphaModFix/>
          </a:blip>
          <a:srcRect b="0" l="0" r="0" t="0"/>
          <a:stretch/>
        </p:blipFill>
        <p:spPr>
          <a:xfrm>
            <a:off x="5905494" y="2558784"/>
            <a:ext cx="5949500" cy="394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Entidades que usan Julia</a:t>
            </a:r>
            <a:endParaRPr/>
          </a:p>
        </p:txBody>
      </p:sp>
      <p:sp>
        <p:nvSpPr>
          <p:cNvPr id="127" name="Google Shape;127;p21"/>
          <p:cNvSpPr txBox="1"/>
          <p:nvPr>
            <p:ph idx="1" type="body"/>
          </p:nvPr>
        </p:nvSpPr>
        <p:spPr>
          <a:xfrm>
            <a:off x="629200" y="2558775"/>
            <a:ext cx="4596000" cy="3613500"/>
          </a:xfrm>
          <a:prstGeom prst="rect">
            <a:avLst/>
          </a:prstGeom>
        </p:spPr>
        <p:txBody>
          <a:bodyPr anchorCtr="0" anchor="t" bIns="121900" lIns="121900" spcFirstLastPara="1" rIns="121900" wrap="square" tIns="121900">
            <a:noAutofit/>
          </a:bodyPr>
          <a:lstStyle/>
          <a:p>
            <a:pPr indent="-381000" lvl="0" marL="457200" rtl="0" algn="l">
              <a:lnSpc>
                <a:spcPct val="150000"/>
              </a:lnSpc>
              <a:spcBef>
                <a:spcPts val="0"/>
              </a:spcBef>
              <a:spcAft>
                <a:spcPts val="0"/>
              </a:spcAft>
              <a:buClr>
                <a:srgbClr val="666666"/>
              </a:buClr>
              <a:buSzPts val="2400"/>
              <a:buChar char="●"/>
            </a:pPr>
            <a:r>
              <a:rPr lang="es-AR">
                <a:solidFill>
                  <a:srgbClr val="666666"/>
                </a:solidFill>
              </a:rPr>
              <a:t>Amazon  </a:t>
            </a:r>
            <a:endParaRPr>
              <a:solidFill>
                <a:srgbClr val="666666"/>
              </a:solidFill>
            </a:endParaRPr>
          </a:p>
          <a:p>
            <a:pPr indent="-381000" lvl="0" marL="457200" rtl="0" algn="l">
              <a:lnSpc>
                <a:spcPct val="150000"/>
              </a:lnSpc>
              <a:spcBef>
                <a:spcPts val="0"/>
              </a:spcBef>
              <a:spcAft>
                <a:spcPts val="0"/>
              </a:spcAft>
              <a:buClr>
                <a:srgbClr val="666666"/>
              </a:buClr>
              <a:buSzPts val="2400"/>
              <a:buChar char="●"/>
            </a:pPr>
            <a:r>
              <a:rPr lang="es-AR">
                <a:solidFill>
                  <a:srgbClr val="666666"/>
                </a:solidFill>
              </a:rPr>
              <a:t>Apple</a:t>
            </a:r>
            <a:endParaRPr>
              <a:solidFill>
                <a:srgbClr val="666666"/>
              </a:solidFill>
            </a:endParaRPr>
          </a:p>
          <a:p>
            <a:pPr indent="-381000" lvl="0" marL="457200" rtl="0" algn="l">
              <a:lnSpc>
                <a:spcPct val="150000"/>
              </a:lnSpc>
              <a:spcBef>
                <a:spcPts val="0"/>
              </a:spcBef>
              <a:spcAft>
                <a:spcPts val="0"/>
              </a:spcAft>
              <a:buClr>
                <a:srgbClr val="666666"/>
              </a:buClr>
              <a:buSzPts val="2400"/>
              <a:buChar char="●"/>
            </a:pPr>
            <a:r>
              <a:rPr lang="es-AR">
                <a:solidFill>
                  <a:srgbClr val="666666"/>
                </a:solidFill>
              </a:rPr>
              <a:t>Citibank</a:t>
            </a:r>
            <a:endParaRPr>
              <a:solidFill>
                <a:srgbClr val="666666"/>
              </a:solidFill>
            </a:endParaRPr>
          </a:p>
          <a:p>
            <a:pPr indent="-381000" lvl="0" marL="457200" rtl="0" algn="l">
              <a:lnSpc>
                <a:spcPct val="150000"/>
              </a:lnSpc>
              <a:spcBef>
                <a:spcPts val="0"/>
              </a:spcBef>
              <a:spcAft>
                <a:spcPts val="0"/>
              </a:spcAft>
              <a:buClr>
                <a:srgbClr val="666666"/>
              </a:buClr>
              <a:buSzPts val="2400"/>
              <a:buChar char="●"/>
            </a:pPr>
            <a:r>
              <a:rPr lang="es-AR">
                <a:solidFill>
                  <a:srgbClr val="666666"/>
                </a:solidFill>
              </a:rPr>
              <a:t>Comcast</a:t>
            </a:r>
            <a:endParaRPr>
              <a:solidFill>
                <a:srgbClr val="666666"/>
              </a:solidFill>
            </a:endParaRPr>
          </a:p>
          <a:p>
            <a:pPr indent="-381000" lvl="0" marL="457200" rtl="0" algn="l">
              <a:lnSpc>
                <a:spcPct val="150000"/>
              </a:lnSpc>
              <a:spcBef>
                <a:spcPts val="0"/>
              </a:spcBef>
              <a:spcAft>
                <a:spcPts val="0"/>
              </a:spcAft>
              <a:buClr>
                <a:srgbClr val="666666"/>
              </a:buClr>
              <a:buSzPts val="2400"/>
              <a:buChar char="●"/>
            </a:pPr>
            <a:r>
              <a:rPr lang="es-AR">
                <a:solidFill>
                  <a:srgbClr val="666666"/>
                </a:solidFill>
              </a:rPr>
              <a:t>Disney</a:t>
            </a:r>
            <a:endParaRPr>
              <a:solidFill>
                <a:srgbClr val="666666"/>
              </a:solidFill>
            </a:endParaRPr>
          </a:p>
          <a:p>
            <a:pPr indent="-381000" lvl="0" marL="457200" rtl="0" algn="l">
              <a:lnSpc>
                <a:spcPct val="150000"/>
              </a:lnSpc>
              <a:spcBef>
                <a:spcPts val="0"/>
              </a:spcBef>
              <a:spcAft>
                <a:spcPts val="0"/>
              </a:spcAft>
              <a:buClr>
                <a:srgbClr val="666666"/>
              </a:buClr>
              <a:buSzPts val="2400"/>
              <a:buChar char="●"/>
            </a:pPr>
            <a:r>
              <a:rPr lang="es-AR">
                <a:solidFill>
                  <a:srgbClr val="666666"/>
                </a:solidFill>
              </a:rPr>
              <a:t>Facebook</a:t>
            </a:r>
            <a:endParaRPr>
              <a:solidFill>
                <a:srgbClr val="666666"/>
              </a:solidFill>
            </a:endParaRPr>
          </a:p>
          <a:p>
            <a:pPr indent="0" lvl="0" marL="457200" rtl="0" algn="l">
              <a:spcBef>
                <a:spcPts val="2100"/>
              </a:spcBef>
              <a:spcAft>
                <a:spcPts val="2100"/>
              </a:spcAft>
              <a:buNone/>
            </a:pPr>
            <a:r>
              <a:t/>
            </a:r>
            <a:endParaRPr>
              <a:solidFill>
                <a:srgbClr val="000000"/>
              </a:solidFill>
            </a:endParaRPr>
          </a:p>
        </p:txBody>
      </p:sp>
      <p:sp>
        <p:nvSpPr>
          <p:cNvPr id="128" name="Google Shape;128;p21"/>
          <p:cNvSpPr txBox="1"/>
          <p:nvPr/>
        </p:nvSpPr>
        <p:spPr>
          <a:xfrm>
            <a:off x="5034650" y="2658225"/>
            <a:ext cx="5588100" cy="34146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666666"/>
              </a:buClr>
              <a:buSzPts val="2400"/>
              <a:buFont typeface="Roboto"/>
              <a:buChar char="●"/>
            </a:pPr>
            <a:r>
              <a:rPr lang="es-AR" sz="2400">
                <a:solidFill>
                  <a:srgbClr val="666666"/>
                </a:solidFill>
                <a:latin typeface="Roboto"/>
                <a:ea typeface="Roboto"/>
                <a:cs typeface="Roboto"/>
                <a:sym typeface="Roboto"/>
              </a:rPr>
              <a:t>Ford</a:t>
            </a:r>
            <a:endParaRPr sz="2400">
              <a:solidFill>
                <a:srgbClr val="666666"/>
              </a:solidFill>
              <a:latin typeface="Roboto"/>
              <a:ea typeface="Roboto"/>
              <a:cs typeface="Roboto"/>
              <a:sym typeface="Roboto"/>
            </a:endParaRPr>
          </a:p>
          <a:p>
            <a:pPr indent="-381000" lvl="0" marL="457200" rtl="0" algn="l">
              <a:lnSpc>
                <a:spcPct val="150000"/>
              </a:lnSpc>
              <a:spcBef>
                <a:spcPts val="0"/>
              </a:spcBef>
              <a:spcAft>
                <a:spcPts val="0"/>
              </a:spcAft>
              <a:buClr>
                <a:srgbClr val="666666"/>
              </a:buClr>
              <a:buSzPts val="2400"/>
              <a:buFont typeface="Roboto"/>
              <a:buChar char="●"/>
            </a:pPr>
            <a:r>
              <a:rPr lang="es-AR" sz="2400">
                <a:solidFill>
                  <a:srgbClr val="666666"/>
                </a:solidFill>
                <a:latin typeface="Roboto"/>
                <a:ea typeface="Roboto"/>
                <a:cs typeface="Roboto"/>
                <a:sym typeface="Roboto"/>
              </a:rPr>
              <a:t>Google</a:t>
            </a:r>
            <a:endParaRPr sz="2400">
              <a:solidFill>
                <a:srgbClr val="666666"/>
              </a:solidFill>
              <a:latin typeface="Roboto"/>
              <a:ea typeface="Roboto"/>
              <a:cs typeface="Roboto"/>
              <a:sym typeface="Roboto"/>
            </a:endParaRPr>
          </a:p>
          <a:p>
            <a:pPr indent="-381000" lvl="0" marL="457200" rtl="0" algn="l">
              <a:lnSpc>
                <a:spcPct val="150000"/>
              </a:lnSpc>
              <a:spcBef>
                <a:spcPts val="0"/>
              </a:spcBef>
              <a:spcAft>
                <a:spcPts val="0"/>
              </a:spcAft>
              <a:buClr>
                <a:srgbClr val="666666"/>
              </a:buClr>
              <a:buSzPts val="2400"/>
              <a:buFont typeface="Roboto"/>
              <a:buChar char="●"/>
            </a:pPr>
            <a:r>
              <a:rPr lang="es-AR" sz="2400">
                <a:solidFill>
                  <a:srgbClr val="666666"/>
                </a:solidFill>
                <a:latin typeface="Roboto"/>
                <a:ea typeface="Roboto"/>
                <a:cs typeface="Roboto"/>
                <a:sym typeface="Roboto"/>
              </a:rPr>
              <a:t>IBM</a:t>
            </a:r>
            <a:endParaRPr sz="2400">
              <a:solidFill>
                <a:srgbClr val="666666"/>
              </a:solidFill>
              <a:latin typeface="Roboto"/>
              <a:ea typeface="Roboto"/>
              <a:cs typeface="Roboto"/>
              <a:sym typeface="Roboto"/>
            </a:endParaRPr>
          </a:p>
          <a:p>
            <a:pPr indent="-381000" lvl="0" marL="457200" rtl="0" algn="l">
              <a:lnSpc>
                <a:spcPct val="150000"/>
              </a:lnSpc>
              <a:spcBef>
                <a:spcPts val="0"/>
              </a:spcBef>
              <a:spcAft>
                <a:spcPts val="0"/>
              </a:spcAft>
              <a:buClr>
                <a:srgbClr val="666666"/>
              </a:buClr>
              <a:buSzPts val="2400"/>
              <a:buFont typeface="Roboto"/>
              <a:buChar char="●"/>
            </a:pPr>
            <a:r>
              <a:rPr lang="es-AR" sz="2400">
                <a:solidFill>
                  <a:srgbClr val="666666"/>
                </a:solidFill>
                <a:latin typeface="Roboto"/>
                <a:ea typeface="Roboto"/>
                <a:cs typeface="Roboto"/>
                <a:sym typeface="Roboto"/>
              </a:rPr>
              <a:t>Intel</a:t>
            </a:r>
            <a:endParaRPr sz="2400">
              <a:solidFill>
                <a:srgbClr val="666666"/>
              </a:solidFill>
              <a:latin typeface="Roboto"/>
              <a:ea typeface="Roboto"/>
              <a:cs typeface="Roboto"/>
              <a:sym typeface="Roboto"/>
            </a:endParaRPr>
          </a:p>
          <a:p>
            <a:pPr indent="-381000" lvl="0" marL="457200" rtl="0" algn="l">
              <a:lnSpc>
                <a:spcPct val="150000"/>
              </a:lnSpc>
              <a:spcBef>
                <a:spcPts val="0"/>
              </a:spcBef>
              <a:spcAft>
                <a:spcPts val="0"/>
              </a:spcAft>
              <a:buClr>
                <a:srgbClr val="666666"/>
              </a:buClr>
              <a:buSzPts val="2400"/>
              <a:buFont typeface="Roboto"/>
              <a:buChar char="●"/>
            </a:pPr>
            <a:r>
              <a:rPr lang="es-AR" sz="2400">
                <a:solidFill>
                  <a:srgbClr val="666666"/>
                </a:solidFill>
                <a:latin typeface="Roboto"/>
                <a:ea typeface="Roboto"/>
                <a:cs typeface="Roboto"/>
                <a:sym typeface="Roboto"/>
              </a:rPr>
              <a:t>Microsoft</a:t>
            </a:r>
            <a:endParaRPr sz="2400">
              <a:solidFill>
                <a:srgbClr val="666666"/>
              </a:solidFill>
              <a:latin typeface="Roboto"/>
              <a:ea typeface="Roboto"/>
              <a:cs typeface="Roboto"/>
              <a:sym typeface="Roboto"/>
            </a:endParaRPr>
          </a:p>
          <a:p>
            <a:pPr indent="-381000" lvl="0" marL="457200" rtl="0" algn="l">
              <a:lnSpc>
                <a:spcPct val="150000"/>
              </a:lnSpc>
              <a:spcBef>
                <a:spcPts val="0"/>
              </a:spcBef>
              <a:spcAft>
                <a:spcPts val="0"/>
              </a:spcAft>
              <a:buClr>
                <a:srgbClr val="666666"/>
              </a:buClr>
              <a:buSzPts val="2400"/>
              <a:buFont typeface="Roboto"/>
              <a:buChar char="●"/>
            </a:pPr>
            <a:r>
              <a:rPr lang="es-AR" sz="2400">
                <a:solidFill>
                  <a:srgbClr val="666666"/>
                </a:solidFill>
                <a:latin typeface="Roboto"/>
                <a:ea typeface="Roboto"/>
                <a:cs typeface="Roboto"/>
                <a:sym typeface="Roboto"/>
              </a:rPr>
              <a:t>NASA</a:t>
            </a:r>
            <a:endParaRPr sz="2400">
              <a:solidFill>
                <a:srgbClr val="666666"/>
              </a:solidFill>
              <a:latin typeface="Roboto"/>
              <a:ea typeface="Roboto"/>
              <a:cs typeface="Roboto"/>
              <a:sym typeface="Roboto"/>
            </a:endParaRPr>
          </a:p>
          <a:p>
            <a:pPr indent="0" lvl="0" marL="0" rtl="0" algn="l">
              <a:spcBef>
                <a:spcPts val="21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629200" y="984967"/>
            <a:ext cx="10962900" cy="1023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s-AR"/>
              <a:t>Usos que se le da hoy en día a Julia</a:t>
            </a:r>
            <a:endParaRPr/>
          </a:p>
        </p:txBody>
      </p:sp>
      <p:sp>
        <p:nvSpPr>
          <p:cNvPr id="134" name="Google Shape;134;p22"/>
          <p:cNvSpPr txBox="1"/>
          <p:nvPr>
            <p:ph idx="1" type="body"/>
          </p:nvPr>
        </p:nvSpPr>
        <p:spPr>
          <a:xfrm>
            <a:off x="629200" y="2558767"/>
            <a:ext cx="10962900" cy="3613500"/>
          </a:xfrm>
          <a:prstGeom prst="rect">
            <a:avLst/>
          </a:prstGeom>
        </p:spPr>
        <p:txBody>
          <a:bodyPr anchorCtr="0" anchor="t" bIns="121900" lIns="121900" spcFirstLastPara="1" rIns="121900" wrap="square" tIns="121900">
            <a:noAutofit/>
          </a:bodyPr>
          <a:lstStyle/>
          <a:p>
            <a:pPr indent="0" lvl="0" marL="457200" rtl="0" algn="l">
              <a:lnSpc>
                <a:spcPct val="150000"/>
              </a:lnSpc>
              <a:spcBef>
                <a:spcPts val="0"/>
              </a:spcBef>
              <a:spcAft>
                <a:spcPts val="0"/>
              </a:spcAft>
              <a:buNone/>
            </a:pPr>
            <a:r>
              <a:t/>
            </a:r>
            <a:endParaRPr>
              <a:solidFill>
                <a:srgbClr val="666666"/>
              </a:solidFill>
            </a:endParaRPr>
          </a:p>
          <a:p>
            <a:pPr indent="-381000" lvl="0" marL="457200" rtl="0" algn="l">
              <a:lnSpc>
                <a:spcPct val="150000"/>
              </a:lnSpc>
              <a:spcBef>
                <a:spcPts val="2100"/>
              </a:spcBef>
              <a:spcAft>
                <a:spcPts val="0"/>
              </a:spcAft>
              <a:buClr>
                <a:srgbClr val="666666"/>
              </a:buClr>
              <a:buSzPts val="2400"/>
              <a:buChar char="●"/>
            </a:pPr>
            <a:r>
              <a:rPr lang="es-AR">
                <a:solidFill>
                  <a:srgbClr val="666666"/>
                </a:solidFill>
              </a:rPr>
              <a:t>Desarrollo médico(deep learning)(IBM)</a:t>
            </a:r>
            <a:endParaRPr>
              <a:solidFill>
                <a:srgbClr val="666666"/>
              </a:solidFill>
            </a:endParaRPr>
          </a:p>
          <a:p>
            <a:pPr indent="-381000" lvl="0" marL="457200" rtl="0" algn="l">
              <a:lnSpc>
                <a:spcPct val="150000"/>
              </a:lnSpc>
              <a:spcBef>
                <a:spcPts val="0"/>
              </a:spcBef>
              <a:spcAft>
                <a:spcPts val="0"/>
              </a:spcAft>
              <a:buClr>
                <a:srgbClr val="666666"/>
              </a:buClr>
              <a:buSzPts val="2400"/>
              <a:buChar char="●"/>
            </a:pPr>
            <a:r>
              <a:rPr lang="es-AR">
                <a:solidFill>
                  <a:srgbClr val="666666"/>
                </a:solidFill>
              </a:rPr>
              <a:t>Carrera de autos autónomos(por la optimización) Hyundai</a:t>
            </a:r>
            <a:endParaRPr>
              <a:solidFill>
                <a:srgbClr val="666666"/>
              </a:solidFill>
            </a:endParaRPr>
          </a:p>
          <a:p>
            <a:pPr indent="-381000" lvl="0" marL="457200" rtl="0" algn="l">
              <a:lnSpc>
                <a:spcPct val="150000"/>
              </a:lnSpc>
              <a:spcBef>
                <a:spcPts val="0"/>
              </a:spcBef>
              <a:spcAft>
                <a:spcPts val="0"/>
              </a:spcAft>
              <a:buClr>
                <a:srgbClr val="666666"/>
              </a:buClr>
              <a:buSzPts val="2400"/>
              <a:buChar char="●"/>
            </a:pPr>
            <a:r>
              <a:rPr lang="es-AR">
                <a:solidFill>
                  <a:srgbClr val="666666"/>
                </a:solidFill>
              </a:rPr>
              <a:t>Proyecto NextGen</a:t>
            </a:r>
            <a:endParaRPr>
              <a:solidFill>
                <a:srgbClr val="666666"/>
              </a:solidFill>
            </a:endParaRPr>
          </a:p>
          <a:p>
            <a:pPr indent="-381000" lvl="0" marL="457200" rtl="0" algn="l">
              <a:lnSpc>
                <a:spcPct val="150000"/>
              </a:lnSpc>
              <a:spcBef>
                <a:spcPts val="0"/>
              </a:spcBef>
              <a:spcAft>
                <a:spcPts val="0"/>
              </a:spcAft>
              <a:buClr>
                <a:srgbClr val="666666"/>
              </a:buClr>
              <a:buSzPts val="2400"/>
              <a:buChar char="●"/>
            </a:pPr>
            <a:r>
              <a:rPr lang="es-AR">
                <a:solidFill>
                  <a:srgbClr val="666666"/>
                </a:solidFill>
              </a:rPr>
              <a:t>Proyecto Celeste </a:t>
            </a:r>
            <a:endParaRPr>
              <a:solidFill>
                <a:srgbClr val="666666"/>
              </a:solidFill>
            </a:endParaRPr>
          </a:p>
          <a:p>
            <a:pPr indent="5715000" lvl="0" marL="0" rtl="0" algn="l">
              <a:spcBef>
                <a:spcPts val="2100"/>
              </a:spcBef>
              <a:spcAft>
                <a:spcPts val="0"/>
              </a:spcAft>
              <a:buNone/>
            </a:pPr>
            <a:r>
              <a:t/>
            </a:r>
            <a:endParaRPr sz="1350">
              <a:solidFill>
                <a:srgbClr val="333333"/>
              </a:solidFill>
              <a:latin typeface="Georgia"/>
              <a:ea typeface="Georgia"/>
              <a:cs typeface="Georgia"/>
              <a:sym typeface="Georgia"/>
            </a:endParaRPr>
          </a:p>
          <a:p>
            <a:pPr indent="0" lvl="0" marL="0" rtl="0" algn="l">
              <a:spcBef>
                <a:spcPts val="0"/>
              </a:spcBef>
              <a:spcAft>
                <a:spcPts val="2100"/>
              </a:spcAft>
              <a:buNone/>
            </a:pPr>
            <a:r>
              <a:t/>
            </a:r>
            <a:endParaRPr sz="1350">
              <a:solidFill>
                <a:srgbClr val="333333"/>
              </a:solidFill>
              <a:highlight>
                <a:srgbClr val="FCFCFC"/>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