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7AD587E-5DF7-4306-9C87-0FEECA726B1A}"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B4362F-29DB-407B-BBCC-6E15DD26CE12}" type="slidenum">
              <a:rPr lang="es-ES" smtClean="0"/>
              <a:t>‹Nº›</a:t>
            </a:fld>
            <a:endParaRPr lang="es-ES"/>
          </a:p>
        </p:txBody>
      </p:sp>
    </p:spTree>
    <p:extLst>
      <p:ext uri="{BB962C8B-B14F-4D97-AF65-F5344CB8AC3E}">
        <p14:creationId xmlns:p14="http://schemas.microsoft.com/office/powerpoint/2010/main" val="332446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7AD587E-5DF7-4306-9C87-0FEECA726B1A}"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B4362F-29DB-407B-BBCC-6E15DD26CE12}" type="slidenum">
              <a:rPr lang="es-ES" smtClean="0"/>
              <a:t>‹Nº›</a:t>
            </a:fld>
            <a:endParaRPr lang="es-ES"/>
          </a:p>
        </p:txBody>
      </p:sp>
    </p:spTree>
    <p:extLst>
      <p:ext uri="{BB962C8B-B14F-4D97-AF65-F5344CB8AC3E}">
        <p14:creationId xmlns:p14="http://schemas.microsoft.com/office/powerpoint/2010/main" val="139307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7AD587E-5DF7-4306-9C87-0FEECA726B1A}"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B4362F-29DB-407B-BBCC-6E15DD26CE12}" type="slidenum">
              <a:rPr lang="es-ES" smtClean="0"/>
              <a:t>‹Nº›</a:t>
            </a:fld>
            <a:endParaRPr lang="es-ES"/>
          </a:p>
        </p:txBody>
      </p:sp>
    </p:spTree>
    <p:extLst>
      <p:ext uri="{BB962C8B-B14F-4D97-AF65-F5344CB8AC3E}">
        <p14:creationId xmlns:p14="http://schemas.microsoft.com/office/powerpoint/2010/main" val="3603925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17AD587E-5DF7-4306-9C87-0FEECA726B1A}"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B4362F-29DB-407B-BBCC-6E15DD26CE12}" type="slidenum">
              <a:rPr lang="es-ES" smtClean="0"/>
              <a:t>‹Nº›</a:t>
            </a:fld>
            <a:endParaRPr lang="es-ES"/>
          </a:p>
        </p:txBody>
      </p:sp>
    </p:spTree>
    <p:extLst>
      <p:ext uri="{BB962C8B-B14F-4D97-AF65-F5344CB8AC3E}">
        <p14:creationId xmlns:p14="http://schemas.microsoft.com/office/powerpoint/2010/main" val="2044515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17AD587E-5DF7-4306-9C87-0FEECA726B1A}"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B4362F-29DB-407B-BBCC-6E15DD26CE12}" type="slidenum">
              <a:rPr lang="es-ES" smtClean="0"/>
              <a:t>‹Nº›</a:t>
            </a:fld>
            <a:endParaRPr lang="es-ES"/>
          </a:p>
        </p:txBody>
      </p:sp>
    </p:spTree>
    <p:extLst>
      <p:ext uri="{BB962C8B-B14F-4D97-AF65-F5344CB8AC3E}">
        <p14:creationId xmlns:p14="http://schemas.microsoft.com/office/powerpoint/2010/main" val="1621555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7AD587E-5DF7-4306-9C87-0FEECA726B1A}"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B4362F-29DB-407B-BBCC-6E15DD26CE12}" type="slidenum">
              <a:rPr lang="es-ES" smtClean="0"/>
              <a:t>‹Nº›</a:t>
            </a:fld>
            <a:endParaRPr lang="es-ES"/>
          </a:p>
        </p:txBody>
      </p:sp>
    </p:spTree>
    <p:extLst>
      <p:ext uri="{BB962C8B-B14F-4D97-AF65-F5344CB8AC3E}">
        <p14:creationId xmlns:p14="http://schemas.microsoft.com/office/powerpoint/2010/main" val="1106503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7AD587E-5DF7-4306-9C87-0FEECA726B1A}"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B4362F-29DB-407B-BBCC-6E15DD26CE12}" type="slidenum">
              <a:rPr lang="es-ES" smtClean="0"/>
              <a:t>‹Nº›</a:t>
            </a:fld>
            <a:endParaRPr lang="es-ES"/>
          </a:p>
        </p:txBody>
      </p:sp>
    </p:spTree>
    <p:extLst>
      <p:ext uri="{BB962C8B-B14F-4D97-AF65-F5344CB8AC3E}">
        <p14:creationId xmlns:p14="http://schemas.microsoft.com/office/powerpoint/2010/main" val="3639722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7AD587E-5DF7-4306-9C87-0FEECA726B1A}"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B4362F-29DB-407B-BBCC-6E15DD26CE12}" type="slidenum">
              <a:rPr lang="es-ES" smtClean="0"/>
              <a:t>‹Nº›</a:t>
            </a:fld>
            <a:endParaRPr lang="es-ES"/>
          </a:p>
        </p:txBody>
      </p:sp>
    </p:spTree>
    <p:extLst>
      <p:ext uri="{BB962C8B-B14F-4D97-AF65-F5344CB8AC3E}">
        <p14:creationId xmlns:p14="http://schemas.microsoft.com/office/powerpoint/2010/main" val="3251685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7AD587E-5DF7-4306-9C87-0FEECA726B1A}"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B4362F-29DB-407B-BBCC-6E15DD26CE12}" type="slidenum">
              <a:rPr lang="es-ES" smtClean="0"/>
              <a:t>‹Nº›</a:t>
            </a:fld>
            <a:endParaRPr lang="es-ES"/>
          </a:p>
        </p:txBody>
      </p:sp>
    </p:spTree>
    <p:extLst>
      <p:ext uri="{BB962C8B-B14F-4D97-AF65-F5344CB8AC3E}">
        <p14:creationId xmlns:p14="http://schemas.microsoft.com/office/powerpoint/2010/main" val="1055664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7AD587E-5DF7-4306-9C87-0FEECA726B1A}"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B4362F-29DB-407B-BBCC-6E15DD26CE12}" type="slidenum">
              <a:rPr lang="es-ES" smtClean="0"/>
              <a:t>‹Nº›</a:t>
            </a:fld>
            <a:endParaRPr lang="es-ES"/>
          </a:p>
        </p:txBody>
      </p:sp>
    </p:spTree>
    <p:extLst>
      <p:ext uri="{BB962C8B-B14F-4D97-AF65-F5344CB8AC3E}">
        <p14:creationId xmlns:p14="http://schemas.microsoft.com/office/powerpoint/2010/main" val="398058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7AD587E-5DF7-4306-9C87-0FEECA726B1A}" type="datetimeFigureOut">
              <a:rPr lang="es-ES" smtClean="0"/>
              <a:t>30/05/2019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5B4362F-29DB-407B-BBCC-6E15DD26CE12}" type="slidenum">
              <a:rPr lang="es-ES" smtClean="0"/>
              <a:t>‹Nº›</a:t>
            </a:fld>
            <a:endParaRPr lang="es-ES"/>
          </a:p>
        </p:txBody>
      </p:sp>
    </p:spTree>
    <p:extLst>
      <p:ext uri="{BB962C8B-B14F-4D97-AF65-F5344CB8AC3E}">
        <p14:creationId xmlns:p14="http://schemas.microsoft.com/office/powerpoint/2010/main" val="141469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7AD587E-5DF7-4306-9C87-0FEECA726B1A}"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B4362F-29DB-407B-BBCC-6E15DD26CE12}" type="slidenum">
              <a:rPr lang="es-ES" smtClean="0"/>
              <a:t>‹Nº›</a:t>
            </a:fld>
            <a:endParaRPr lang="es-ES"/>
          </a:p>
        </p:txBody>
      </p:sp>
    </p:spTree>
    <p:extLst>
      <p:ext uri="{BB962C8B-B14F-4D97-AF65-F5344CB8AC3E}">
        <p14:creationId xmlns:p14="http://schemas.microsoft.com/office/powerpoint/2010/main" val="3382224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7AD587E-5DF7-4306-9C87-0FEECA726B1A}" type="datetimeFigureOut">
              <a:rPr lang="es-ES" smtClean="0"/>
              <a:t>30/05/2019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5B4362F-29DB-407B-BBCC-6E15DD26CE12}" type="slidenum">
              <a:rPr lang="es-ES" smtClean="0"/>
              <a:t>‹Nº›</a:t>
            </a:fld>
            <a:endParaRPr lang="es-ES"/>
          </a:p>
        </p:txBody>
      </p:sp>
    </p:spTree>
    <p:extLst>
      <p:ext uri="{BB962C8B-B14F-4D97-AF65-F5344CB8AC3E}">
        <p14:creationId xmlns:p14="http://schemas.microsoft.com/office/powerpoint/2010/main" val="181884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7AD587E-5DF7-4306-9C87-0FEECA726B1A}" type="datetimeFigureOut">
              <a:rPr lang="es-ES" smtClean="0"/>
              <a:t>30/05/2019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5B4362F-29DB-407B-BBCC-6E15DD26CE12}" type="slidenum">
              <a:rPr lang="es-ES" smtClean="0"/>
              <a:t>‹Nº›</a:t>
            </a:fld>
            <a:endParaRPr lang="es-ES"/>
          </a:p>
        </p:txBody>
      </p:sp>
    </p:spTree>
    <p:extLst>
      <p:ext uri="{BB962C8B-B14F-4D97-AF65-F5344CB8AC3E}">
        <p14:creationId xmlns:p14="http://schemas.microsoft.com/office/powerpoint/2010/main" val="350893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AD587E-5DF7-4306-9C87-0FEECA726B1A}" type="datetimeFigureOut">
              <a:rPr lang="es-ES" smtClean="0"/>
              <a:t>30/05/2019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5B4362F-29DB-407B-BBCC-6E15DD26CE12}" type="slidenum">
              <a:rPr lang="es-ES" smtClean="0"/>
              <a:t>‹Nº›</a:t>
            </a:fld>
            <a:endParaRPr lang="es-ES"/>
          </a:p>
        </p:txBody>
      </p:sp>
    </p:spTree>
    <p:extLst>
      <p:ext uri="{BB962C8B-B14F-4D97-AF65-F5344CB8AC3E}">
        <p14:creationId xmlns:p14="http://schemas.microsoft.com/office/powerpoint/2010/main" val="67266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7AD587E-5DF7-4306-9C87-0FEECA726B1A}" type="datetimeFigureOut">
              <a:rPr lang="es-ES" smtClean="0"/>
              <a:t>30/05/2019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5B4362F-29DB-407B-BBCC-6E15DD26CE12}" type="slidenum">
              <a:rPr lang="es-ES" smtClean="0"/>
              <a:t>‹Nº›</a:t>
            </a:fld>
            <a:endParaRPr lang="es-ES"/>
          </a:p>
        </p:txBody>
      </p:sp>
    </p:spTree>
    <p:extLst>
      <p:ext uri="{BB962C8B-B14F-4D97-AF65-F5344CB8AC3E}">
        <p14:creationId xmlns:p14="http://schemas.microsoft.com/office/powerpoint/2010/main" val="206739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17AD587E-5DF7-4306-9C87-0FEECA726B1A}" type="datetimeFigureOut">
              <a:rPr lang="es-ES" smtClean="0"/>
              <a:t>30/05/2019</a:t>
            </a:fld>
            <a:endParaRPr lang="es-ES"/>
          </a:p>
        </p:txBody>
      </p:sp>
      <p:sp>
        <p:nvSpPr>
          <p:cNvPr id="6" name="Footer Placeholder 5"/>
          <p:cNvSpPr>
            <a:spLocks noGrp="1"/>
          </p:cNvSpPr>
          <p:nvPr>
            <p:ph type="ftr" sz="quarter" idx="11"/>
          </p:nvPr>
        </p:nvSpPr>
        <p:spPr>
          <a:xfrm>
            <a:off x="1141412" y="5883275"/>
            <a:ext cx="5105400" cy="365125"/>
          </a:xfrm>
        </p:spPr>
        <p:txBody>
          <a:bodyPr/>
          <a:lstStyle/>
          <a:p>
            <a:endParaRPr lang="es-ES"/>
          </a:p>
        </p:txBody>
      </p:sp>
      <p:sp>
        <p:nvSpPr>
          <p:cNvPr id="7" name="Slide Number Placeholder 6"/>
          <p:cNvSpPr>
            <a:spLocks noGrp="1"/>
          </p:cNvSpPr>
          <p:nvPr>
            <p:ph type="sldNum" sz="quarter" idx="12"/>
          </p:nvPr>
        </p:nvSpPr>
        <p:spPr>
          <a:xfrm>
            <a:off x="10742612" y="5883275"/>
            <a:ext cx="322567" cy="365125"/>
          </a:xfrm>
        </p:spPr>
        <p:txBody>
          <a:bodyPr/>
          <a:lstStyle/>
          <a:p>
            <a:fld id="{65B4362F-29DB-407B-BBCC-6E15DD26CE12}" type="slidenum">
              <a:rPr lang="es-ES" smtClean="0"/>
              <a:t>‹Nº›</a:t>
            </a:fld>
            <a:endParaRPr lang="es-ES"/>
          </a:p>
        </p:txBody>
      </p:sp>
    </p:spTree>
    <p:extLst>
      <p:ext uri="{BB962C8B-B14F-4D97-AF65-F5344CB8AC3E}">
        <p14:creationId xmlns:p14="http://schemas.microsoft.com/office/powerpoint/2010/main" val="2077612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7AD587E-5DF7-4306-9C87-0FEECA726B1A}" type="datetimeFigureOut">
              <a:rPr lang="es-ES" smtClean="0"/>
              <a:t>30/05/2019</a:t>
            </a:fld>
            <a:endParaRPr lang="es-E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E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5B4362F-29DB-407B-BBCC-6E15DD26CE12}" type="slidenum">
              <a:rPr lang="es-ES" smtClean="0"/>
              <a:t>‹Nº›</a:t>
            </a:fld>
            <a:endParaRPr lang="es-ES"/>
          </a:p>
        </p:txBody>
      </p:sp>
    </p:spTree>
    <p:extLst>
      <p:ext uri="{BB962C8B-B14F-4D97-AF65-F5344CB8AC3E}">
        <p14:creationId xmlns:p14="http://schemas.microsoft.com/office/powerpoint/2010/main" val="30205984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APLICACIONES HIBRIDAS Y SITIOS WEB </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711669"/>
            <a:ext cx="9137704" cy="2993478"/>
          </a:xfrm>
        </p:spPr>
      </p:pic>
    </p:spTree>
    <p:extLst>
      <p:ext uri="{BB962C8B-B14F-4D97-AF65-F5344CB8AC3E}">
        <p14:creationId xmlns:p14="http://schemas.microsoft.com/office/powerpoint/2010/main" val="1962729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51012" y="609601"/>
            <a:ext cx="8676222" cy="4829502"/>
          </a:xfrm>
        </p:spPr>
        <p:txBody>
          <a:bodyPr>
            <a:normAutofit/>
          </a:bodyPr>
          <a:lstStyle/>
          <a:p>
            <a:pPr algn="just"/>
            <a:r>
              <a:rPr lang="es-ES" sz="2000" dirty="0">
                <a:effectLst/>
                <a:latin typeface="Arial Black" panose="020B0A04020102020204" pitchFamily="34" charset="0"/>
                <a:cs typeface="Arial" panose="020B0604020202020204" pitchFamily="34" charset="0"/>
              </a:rPr>
              <a:t>Las </a:t>
            </a:r>
            <a:r>
              <a:rPr lang="es-ES" sz="2000" b="1" dirty="0">
                <a:effectLst/>
                <a:latin typeface="Arial Black" panose="020B0A04020102020204" pitchFamily="34" charset="0"/>
                <a:cs typeface="Arial" panose="020B0604020202020204" pitchFamily="34" charset="0"/>
              </a:rPr>
              <a:t>aplicaciones móviles híbridas</a:t>
            </a:r>
            <a:r>
              <a:rPr lang="es-ES" sz="2000" dirty="0">
                <a:effectLst/>
                <a:latin typeface="Arial Black" panose="020B0A04020102020204" pitchFamily="34" charset="0"/>
                <a:cs typeface="Arial" panose="020B0604020202020204" pitchFamily="34" charset="0"/>
              </a:rPr>
              <a:t> son una combinación de</a:t>
            </a:r>
            <a:r>
              <a:rPr lang="es-ES" sz="2000" dirty="0">
                <a:effectLst/>
                <a:latin typeface="Arial Black" panose="020B0A04020102020204" pitchFamily="34" charset="0"/>
              </a:rPr>
              <a:t> tecnologías web como </a:t>
            </a:r>
            <a:r>
              <a:rPr lang="es-ES" sz="2000" b="1" dirty="0">
                <a:effectLst/>
                <a:latin typeface="Arial Black" panose="020B0A04020102020204" pitchFamily="34" charset="0"/>
              </a:rPr>
              <a:t>HTML, CSS y JavaScript</a:t>
            </a:r>
            <a:r>
              <a:rPr lang="es-ES" sz="2000" dirty="0">
                <a:effectLst/>
                <a:latin typeface="Arial Black" panose="020B0A04020102020204" pitchFamily="34" charset="0"/>
              </a:rPr>
              <a:t>, que no son ni aplicaciones móviles verdaderamente nativas, porque consisten en un WebView ejecutado dentro de un contenedor nativo, ni tampoco están basadas en Web, porque se empaquetan como aplicaciones para distribución y tienen acceso a las </a:t>
            </a:r>
            <a:r>
              <a:rPr lang="es-ES" sz="2000" dirty="0" smtClean="0">
                <a:effectLst/>
                <a:latin typeface="Arial Black" panose="020B0A04020102020204" pitchFamily="34" charset="0"/>
              </a:rPr>
              <a:t>Apis </a:t>
            </a:r>
            <a:r>
              <a:rPr lang="es-ES" sz="2000" dirty="0">
                <a:effectLst/>
                <a:latin typeface="Arial Black" panose="020B0A04020102020204" pitchFamily="34" charset="0"/>
              </a:rPr>
              <a:t>nativas del dispositivo.</a:t>
            </a:r>
            <a:endParaRPr lang="es-ES" sz="2000" dirty="0">
              <a:latin typeface="Arial Black" panose="020B0A04020102020204" pitchFamily="34" charset="0"/>
            </a:endParaRPr>
          </a:p>
        </p:txBody>
      </p:sp>
      <p:sp>
        <p:nvSpPr>
          <p:cNvPr id="3" name="Subtítulo 2"/>
          <p:cNvSpPr>
            <a:spLocks noGrp="1"/>
          </p:cNvSpPr>
          <p:nvPr>
            <p:ph type="subTitle" idx="1"/>
          </p:nvPr>
        </p:nvSpPr>
        <p:spPr>
          <a:xfrm flipV="1">
            <a:off x="1751012" y="5791200"/>
            <a:ext cx="8676222" cy="73572"/>
          </a:xfrm>
        </p:spPr>
        <p:txBody>
          <a:bodyPr>
            <a:normAutofit fontScale="25000" lnSpcReduction="20000"/>
          </a:bodyPr>
          <a:lstStyle/>
          <a:p>
            <a:endParaRPr lang="es-ES" dirty="0"/>
          </a:p>
        </p:txBody>
      </p:sp>
    </p:spTree>
    <p:extLst>
      <p:ext uri="{BB962C8B-B14F-4D97-AF65-F5344CB8AC3E}">
        <p14:creationId xmlns:p14="http://schemas.microsoft.com/office/powerpoint/2010/main" val="351569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1800" dirty="0" smtClean="0">
                <a:latin typeface="Arial Black" panose="020B0A04020102020204" pitchFamily="34" charset="0"/>
              </a:rPr>
              <a:t>UNA DE LAS HERRAMIENTAS PARA CREAR APLICACIONES ES IONIC </a:t>
            </a:r>
            <a:endParaRPr lang="es-ES" sz="1800" dirty="0">
              <a:latin typeface="Arial Black" panose="020B0A04020102020204"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514600"/>
            <a:ext cx="9475076" cy="284567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56079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effectLst/>
                <a:latin typeface="Arial Black" panose="020B0A04020102020204" pitchFamily="34" charset="0"/>
              </a:rPr>
              <a:t>¿Qué es Ionic?</a:t>
            </a:r>
            <a:br>
              <a:rPr lang="es-ES" dirty="0">
                <a:effectLst/>
                <a:latin typeface="Arial Black" panose="020B0A04020102020204" pitchFamily="34" charset="0"/>
              </a:rPr>
            </a:br>
            <a:endParaRPr lang="es-ES" dirty="0">
              <a:latin typeface="Arial Black" panose="020B0A04020102020204" pitchFamily="34" charset="0"/>
            </a:endParaRPr>
          </a:p>
        </p:txBody>
      </p:sp>
      <p:pic>
        <p:nvPicPr>
          <p:cNvPr id="5" name="Marcador de conteni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60786" y="2396359"/>
            <a:ext cx="3090589" cy="2904303"/>
          </a:xfrm>
        </p:spPr>
      </p:pic>
      <p:pic>
        <p:nvPicPr>
          <p:cNvPr id="6" name="Marcador de contenido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04050" y="2514600"/>
            <a:ext cx="3209925" cy="2786062"/>
          </a:xfrm>
        </p:spPr>
      </p:pic>
    </p:spTree>
    <p:extLst>
      <p:ext uri="{BB962C8B-B14F-4D97-AF65-F5344CB8AC3E}">
        <p14:creationId xmlns:p14="http://schemas.microsoft.com/office/powerpoint/2010/main" val="854823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51012" y="551793"/>
            <a:ext cx="8676222" cy="5833241"/>
          </a:xfrm>
        </p:spPr>
        <p:txBody>
          <a:bodyPr>
            <a:noAutofit/>
          </a:bodyPr>
          <a:lstStyle/>
          <a:p>
            <a:r>
              <a:rPr lang="es-ES" sz="1800" b="1" dirty="0" smtClean="0">
                <a:effectLst/>
                <a:latin typeface="Arial Black" panose="020B0A04020102020204" pitchFamily="34" charset="0"/>
              </a:rPr>
              <a:t>Ionic es Un </a:t>
            </a:r>
            <a:r>
              <a:rPr lang="es-ES" sz="1800" b="1" dirty="0">
                <a:effectLst/>
                <a:latin typeface="Arial Black" panose="020B0A04020102020204" pitchFamily="34" charset="0"/>
              </a:rPr>
              <a:t>framework CSS</a:t>
            </a:r>
            <a:r>
              <a:rPr lang="es-ES" sz="1800" dirty="0">
                <a:effectLst/>
                <a:latin typeface="Arial Black" panose="020B0A04020102020204" pitchFamily="34" charset="0"/>
              </a:rPr>
              <a:t> con multitud de elementos de</a:t>
            </a:r>
            <a:r>
              <a:rPr lang="es-ES" sz="1800" dirty="0">
                <a:effectLst/>
              </a:rPr>
              <a:t> </a:t>
            </a:r>
            <a:r>
              <a:rPr lang="es-ES" sz="1800" dirty="0">
                <a:effectLst/>
                <a:latin typeface="Arial Black" panose="020B0A04020102020204" pitchFamily="34" charset="0"/>
              </a:rPr>
              <a:t>front-end reutilizables y personalizables, que permiten </a:t>
            </a:r>
            <a:r>
              <a:rPr lang="es-ES" sz="1800" b="1" dirty="0">
                <a:effectLst/>
                <a:latin typeface="Arial Black" panose="020B0A04020102020204" pitchFamily="34" charset="0"/>
              </a:rPr>
              <a:t>desarrollar una interfaz de usuario relativamente rápido</a:t>
            </a:r>
            <a:r>
              <a:rPr lang="es-ES" sz="1800" dirty="0">
                <a:effectLst/>
                <a:latin typeface="Arial Black" panose="020B0A04020102020204" pitchFamily="34" charset="0"/>
              </a:rPr>
              <a:t>, como por ejemplo encabezados, pies de página, botones de diferentes tamaños y estilos, listas, avatares, tarjetas, formularios, entradas, casillas de verificación, pestañas y muchos más</a:t>
            </a:r>
            <a:r>
              <a:rPr lang="es-ES" sz="1800" dirty="0" smtClean="0">
                <a:effectLst/>
                <a:latin typeface="Arial Black" panose="020B0A04020102020204" pitchFamily="34" charset="0"/>
              </a:rPr>
              <a:t>.</a:t>
            </a:r>
            <a:br>
              <a:rPr lang="es-ES" sz="1800" dirty="0" smtClean="0">
                <a:effectLst/>
                <a:latin typeface="Arial Black" panose="020B0A04020102020204" pitchFamily="34" charset="0"/>
              </a:rPr>
            </a:br>
            <a:r>
              <a:rPr lang="es-ES" sz="1800" dirty="0" smtClean="0">
                <a:effectLst/>
                <a:latin typeface="Arial Black" panose="020B0A04020102020204" pitchFamily="34" charset="0"/>
              </a:rPr>
              <a:t/>
            </a:r>
            <a:br>
              <a:rPr lang="es-ES" sz="1800" dirty="0" smtClean="0">
                <a:effectLst/>
                <a:latin typeface="Arial Black" panose="020B0A04020102020204" pitchFamily="34" charset="0"/>
              </a:rPr>
            </a:br>
            <a:r>
              <a:rPr lang="es-ES" sz="1800" b="1" dirty="0">
                <a:effectLst/>
                <a:latin typeface="Arial Black" panose="020B0A04020102020204" pitchFamily="34" charset="0"/>
              </a:rPr>
              <a:t> Una biblioteca JavaScript de interfaz de usuario </a:t>
            </a:r>
            <a:r>
              <a:rPr lang="es-ES" sz="1800" dirty="0">
                <a:effectLst/>
                <a:latin typeface="Arial Black" panose="020B0A04020102020204" pitchFamily="34" charset="0"/>
              </a:rPr>
              <a:t>con componentes JS que dan vida a los elementos del front-end y se utilizan como elementos HTML en la aplicación.</a:t>
            </a:r>
            <a:br>
              <a:rPr lang="es-ES" sz="1800" dirty="0">
                <a:effectLst/>
                <a:latin typeface="Arial Black" panose="020B0A04020102020204" pitchFamily="34" charset="0"/>
              </a:rPr>
            </a:br>
            <a:r>
              <a:rPr lang="es-ES" sz="1800" dirty="0">
                <a:effectLst/>
                <a:latin typeface="Arial Black" panose="020B0A04020102020204" pitchFamily="34" charset="0"/>
              </a:rPr>
              <a:t>Uno de los componentes JS de Ionic más utilizados es el </a:t>
            </a:r>
            <a:r>
              <a:rPr lang="es-ES" sz="1800" b="1" dirty="0">
                <a:effectLst/>
                <a:latin typeface="Arial Black" panose="020B0A04020102020204" pitchFamily="34" charset="0"/>
              </a:rPr>
              <a:t>componente pestañas, </a:t>
            </a:r>
            <a:r>
              <a:rPr lang="es-ES" sz="1800" dirty="0">
                <a:effectLst/>
                <a:latin typeface="Arial Black" panose="020B0A04020102020204" pitchFamily="34" charset="0"/>
              </a:rPr>
              <a:t> el cual permite que un determinado contenido se muestre u oculte en función de la pestaña seleccionada por el usuario.</a:t>
            </a:r>
            <a:br>
              <a:rPr lang="es-ES" sz="1800" dirty="0">
                <a:effectLst/>
                <a:latin typeface="Arial Black" panose="020B0A04020102020204" pitchFamily="34" charset="0"/>
              </a:rPr>
            </a:br>
            <a:r>
              <a:rPr lang="es-ES" sz="1800" dirty="0">
                <a:effectLst/>
                <a:latin typeface="Arial Black" panose="020B0A04020102020204" pitchFamily="34" charset="0"/>
              </a:rPr>
              <a:t>El siguiente código muestra el uso de este componente en una aplicación de mensajería instantánea con tres pestañas: chat, grupos y cuenta.</a:t>
            </a:r>
            <a:br>
              <a:rPr lang="es-ES" sz="1800" dirty="0">
                <a:effectLst/>
                <a:latin typeface="Arial Black" panose="020B0A04020102020204" pitchFamily="34" charset="0"/>
              </a:rPr>
            </a:br>
            <a:endParaRPr lang="es-ES" sz="1800" dirty="0">
              <a:latin typeface="Arial Black" panose="020B0A04020102020204" pitchFamily="34" charset="0"/>
            </a:endParaRPr>
          </a:p>
        </p:txBody>
      </p:sp>
      <p:sp>
        <p:nvSpPr>
          <p:cNvPr id="3" name="Subtítulo 2"/>
          <p:cNvSpPr>
            <a:spLocks noGrp="1"/>
          </p:cNvSpPr>
          <p:nvPr>
            <p:ph type="subTitle" idx="1"/>
          </p:nvPr>
        </p:nvSpPr>
        <p:spPr>
          <a:xfrm>
            <a:off x="1325343" y="6511158"/>
            <a:ext cx="8676222" cy="68317"/>
          </a:xfrm>
        </p:spPr>
        <p:txBody>
          <a:bodyPr>
            <a:normAutofit fontScale="25000" lnSpcReduction="20000"/>
          </a:bodyPr>
          <a:lstStyle/>
          <a:p>
            <a:endParaRPr lang="es-ES" dirty="0"/>
          </a:p>
        </p:txBody>
      </p:sp>
    </p:spTree>
    <p:extLst>
      <p:ext uri="{BB962C8B-B14F-4D97-AF65-F5344CB8AC3E}">
        <p14:creationId xmlns:p14="http://schemas.microsoft.com/office/powerpoint/2010/main" val="324094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399393"/>
          </a:xfrm>
        </p:spPr>
        <p:txBody>
          <a:bodyPr>
            <a:normAutofit fontScale="90000"/>
          </a:bodyPr>
          <a:lstStyle/>
          <a:p>
            <a:endParaRPr lang="es-ES" dirty="0"/>
          </a:p>
        </p:txBody>
      </p:sp>
      <p:pic>
        <p:nvPicPr>
          <p:cNvPr id="5" name="Marcador de conteni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45931" y="1702677"/>
            <a:ext cx="4062632" cy="4288220"/>
          </a:xfrm>
        </p:spPr>
      </p:pic>
      <p:pic>
        <p:nvPicPr>
          <p:cNvPr id="6" name="Marcador de contenido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5848" y="1702677"/>
            <a:ext cx="4037177" cy="4288220"/>
          </a:xfrm>
        </p:spPr>
      </p:pic>
    </p:spTree>
    <p:extLst>
      <p:ext uri="{BB962C8B-B14F-4D97-AF65-F5344CB8AC3E}">
        <p14:creationId xmlns:p14="http://schemas.microsoft.com/office/powerpoint/2010/main" val="2711612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51012" y="599089"/>
            <a:ext cx="8676222" cy="945931"/>
          </a:xfrm>
        </p:spPr>
        <p:txBody>
          <a:bodyPr/>
          <a:lstStyle/>
          <a:p>
            <a:r>
              <a:rPr lang="es-ES" dirty="0" smtClean="0"/>
              <a:t>Sitios web</a:t>
            </a:r>
            <a:endParaRPr lang="es-ES" dirty="0"/>
          </a:p>
        </p:txBody>
      </p:sp>
      <p:sp>
        <p:nvSpPr>
          <p:cNvPr id="3" name="Subtítulo 2"/>
          <p:cNvSpPr>
            <a:spLocks noGrp="1"/>
          </p:cNvSpPr>
          <p:nvPr>
            <p:ph type="subTitle" idx="1"/>
          </p:nvPr>
        </p:nvSpPr>
        <p:spPr>
          <a:xfrm>
            <a:off x="1751012" y="1797269"/>
            <a:ext cx="8676222" cy="3993931"/>
          </a:xfrm>
        </p:spPr>
        <p:txBody>
          <a:bodyPr>
            <a:normAutofit/>
          </a:bodyPr>
          <a:lstStyle/>
          <a:p>
            <a:r>
              <a:rPr lang="es-ES" sz="1800" dirty="0">
                <a:effectLst/>
                <a:latin typeface="Arial Black" panose="020B0A04020102020204" pitchFamily="34" charset="0"/>
              </a:rPr>
              <a:t>Un </a:t>
            </a:r>
            <a:r>
              <a:rPr lang="es-ES" sz="1800" b="1" dirty="0">
                <a:effectLst/>
                <a:latin typeface="Arial Black" panose="020B0A04020102020204" pitchFamily="34" charset="0"/>
              </a:rPr>
              <a:t>sitio web</a:t>
            </a:r>
            <a:r>
              <a:rPr lang="es-ES" sz="1800" dirty="0">
                <a:effectLst/>
                <a:latin typeface="Arial Black" panose="020B0A04020102020204" pitchFamily="34" charset="0"/>
              </a:rPr>
              <a:t>, por lo tanto, es un </a:t>
            </a:r>
            <a:r>
              <a:rPr lang="es-ES" sz="1800" b="1" dirty="0">
                <a:effectLst/>
                <a:latin typeface="Arial Black" panose="020B0A04020102020204" pitchFamily="34" charset="0"/>
              </a:rPr>
              <a:t>espacio virtual en Internet</a:t>
            </a:r>
            <a:r>
              <a:rPr lang="es-ES" sz="1800" dirty="0">
                <a:effectLst/>
                <a:latin typeface="Arial Black" panose="020B0A04020102020204" pitchFamily="34" charset="0"/>
              </a:rPr>
              <a:t>. Se trata de un </a:t>
            </a:r>
            <a:r>
              <a:rPr lang="es-ES" sz="1800" b="1" dirty="0">
                <a:effectLst/>
                <a:latin typeface="Arial Black" panose="020B0A04020102020204" pitchFamily="34" charset="0"/>
              </a:rPr>
              <a:t>conjunto de páginas web</a:t>
            </a:r>
            <a:r>
              <a:rPr lang="es-ES" sz="1800" dirty="0">
                <a:effectLst/>
                <a:latin typeface="Arial Black" panose="020B0A04020102020204" pitchFamily="34" charset="0"/>
              </a:rPr>
              <a:t> que son accesibles desde un mismo dominio o subdominio de la </a:t>
            </a:r>
            <a:r>
              <a:rPr lang="es-ES" sz="1800" b="1" dirty="0">
                <a:effectLst/>
                <a:latin typeface="Arial Black" panose="020B0A04020102020204" pitchFamily="34" charset="0"/>
              </a:rPr>
              <a:t>World Wide Web</a:t>
            </a:r>
            <a:r>
              <a:rPr lang="es-ES" sz="1800" dirty="0">
                <a:effectLst/>
                <a:latin typeface="Arial Black" panose="020B0A04020102020204" pitchFamily="34" charset="0"/>
              </a:rPr>
              <a:t>(</a:t>
            </a:r>
            <a:r>
              <a:rPr lang="es-ES" sz="1800" b="1" dirty="0">
                <a:effectLst/>
                <a:latin typeface="Arial Black" panose="020B0A04020102020204" pitchFamily="34" charset="0"/>
              </a:rPr>
              <a:t>WWW</a:t>
            </a:r>
            <a:r>
              <a:rPr lang="es-ES" sz="1800" dirty="0" smtClean="0">
                <a:effectLst/>
                <a:latin typeface="Arial Black" panose="020B0A04020102020204" pitchFamily="34" charset="0"/>
              </a:rPr>
              <a:t>).</a:t>
            </a:r>
          </a:p>
          <a:p>
            <a:r>
              <a:rPr lang="es-ES" sz="1800" dirty="0" smtClean="0">
                <a:effectLst/>
                <a:latin typeface="Arial Black" panose="020B0A04020102020204" pitchFamily="34" charset="0"/>
              </a:rPr>
              <a:t>Es importante establecer que en Internet encontramos una gran variedad de tipos de sitios web que suelen diferenciarse fundamentalmente por la clase de contenido que ofrecen o por el servicio que brindan a cualquiera de las personas que </a:t>
            </a:r>
            <a:r>
              <a:rPr lang="es-ES" sz="1800" dirty="0">
                <a:effectLst/>
                <a:latin typeface="Arial Black" panose="020B0A04020102020204" pitchFamily="34" charset="0"/>
              </a:rPr>
              <a:t>se encuentran navegando por la Red.</a:t>
            </a:r>
            <a:endParaRPr lang="es-ES" sz="1800" dirty="0">
              <a:effectLst/>
              <a:latin typeface="Arial Black" panose="020B0A04020102020204" pitchFamily="34" charset="0"/>
            </a:endParaRPr>
          </a:p>
        </p:txBody>
      </p:sp>
    </p:spTree>
    <p:extLst>
      <p:ext uri="{BB962C8B-B14F-4D97-AF65-F5344CB8AC3E}">
        <p14:creationId xmlns:p14="http://schemas.microsoft.com/office/powerpoint/2010/main" val="179120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 0 L 0.067 0.04 C 0.081 0.049 0.102 0.054 0.124 0.054 C 0.149 0.054 0.169 0.049 0.183 0.04 L 0.25 0 E" pathEditMode="relative" ptsTypes="">
                                      <p:cBhvr>
                                        <p:cTn id="6" dur="2000" fill="hold"/>
                                        <p:tgtEl>
                                          <p:spTgt spid="3">
                                            <p:txEl>
                                              <p:pRg st="0" end="0"/>
                                            </p:txEl>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grpId="0" nodeType="clickEffect">
                                  <p:stCondLst>
                                    <p:cond delay="0"/>
                                  </p:stCondLst>
                                  <p:childTnLst>
                                    <p:animMotion origin="layout" path="M 0 0 L 0.067 0.04 C 0.081 0.049 0.102 0.054 0.124 0.054 C 0.149 0.054 0.169 0.049 0.183 0.04 L 0.25 0 E" pathEditMode="relative" ptsTypes="">
                                      <p:cBhvr>
                                        <p:cTn id="10" dur="2000" fill="hold"/>
                                        <p:tgtEl>
                                          <p:spTgt spid="3">
                                            <p:txEl>
                                              <p:pRg st="1" end="1"/>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45719"/>
          </a:xfrm>
        </p:spPr>
        <p:txBody>
          <a:bodyPr>
            <a:normAutofit fontScale="90000"/>
          </a:bodyPr>
          <a:lstStyle/>
          <a:p>
            <a:endParaRPr lang="es-ES"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552" y="1072056"/>
            <a:ext cx="9470859" cy="4703379"/>
          </a:xfrm>
        </p:spPr>
      </p:pic>
    </p:spTree>
    <p:extLst>
      <p:ext uri="{BB962C8B-B14F-4D97-AF65-F5344CB8AC3E}">
        <p14:creationId xmlns:p14="http://schemas.microsoft.com/office/powerpoint/2010/main" val="243477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45719"/>
          </a:xfrm>
        </p:spPr>
        <p:txBody>
          <a:bodyPr>
            <a:normAutofit fontScale="90000"/>
          </a:bodyPr>
          <a:lstStyle/>
          <a:p>
            <a:endParaRPr lang="es-ES" dirty="0"/>
          </a:p>
        </p:txBody>
      </p:sp>
      <p:pic>
        <p:nvPicPr>
          <p:cNvPr id="5" name="Marcador de conteni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31054" y="961697"/>
            <a:ext cx="4865249" cy="4829503"/>
          </a:xfrm>
        </p:spPr>
      </p:pic>
      <p:pic>
        <p:nvPicPr>
          <p:cNvPr id="6" name="Marcador de contenido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4255" y="961697"/>
            <a:ext cx="4683391" cy="4829503"/>
          </a:xfrm>
        </p:spPr>
      </p:pic>
    </p:spTree>
    <p:extLst>
      <p:ext uri="{BB962C8B-B14F-4D97-AF65-F5344CB8AC3E}">
        <p14:creationId xmlns:p14="http://schemas.microsoft.com/office/powerpoint/2010/main" val="384035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43</TotalTime>
  <Words>27</Words>
  <Application>Microsoft Office PowerPoint</Application>
  <PresentationFormat>Panorámica</PresentationFormat>
  <Paragraphs>8</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Arial Black</vt:lpstr>
      <vt:lpstr>Century Gothic</vt:lpstr>
      <vt:lpstr>Malla</vt:lpstr>
      <vt:lpstr>APLICACIONES HIBRIDAS Y SITIOS WEB </vt:lpstr>
      <vt:lpstr>Las aplicaciones móviles híbridas son una combinación de tecnologías web como HTML, CSS y JavaScript, que no son ni aplicaciones móviles verdaderamente nativas, porque consisten en un WebView ejecutado dentro de un contenedor nativo, ni tampoco están basadas en Web, porque se empaquetan como aplicaciones para distribución y tienen acceso a las Apis nativas del dispositivo.</vt:lpstr>
      <vt:lpstr>UNA DE LAS HERRAMIENTAS PARA CREAR APLICACIONES ES IONIC </vt:lpstr>
      <vt:lpstr>¿Qué es Ionic? </vt:lpstr>
      <vt:lpstr>Ionic es Un framework CSS con multitud de elementos de front-end reutilizables y personalizables, que permiten desarrollar una interfaz de usuario relativamente rápido, como por ejemplo encabezados, pies de página, botones de diferentes tamaños y estilos, listas, avatares, tarjetas, formularios, entradas, casillas de verificación, pestañas y muchos más.   Una biblioteca JavaScript de interfaz de usuario con componentes JS que dan vida a los elementos del front-end y se utilizan como elementos HTML en la aplicación. Uno de los componentes JS de Ionic más utilizados es el componente pestañas,  el cual permite que un determinado contenido se muestre u oculte en función de la pestaña seleccionada por el usuario. El siguiente código muestra el uso de este componente en una aplicación de mensajería instantánea con tres pestañas: chat, grupos y cuenta. </vt:lpstr>
      <vt:lpstr>Presentación de PowerPoint</vt:lpstr>
      <vt:lpstr>Sitios web</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 Y SITIOS WEB</dc:title>
  <dc:creator>Liceo Compu-Market</dc:creator>
  <cp:lastModifiedBy>Liceo Compu-Market</cp:lastModifiedBy>
  <cp:revision>5</cp:revision>
  <dcterms:created xsi:type="dcterms:W3CDTF">2019-05-30T13:37:36Z</dcterms:created>
  <dcterms:modified xsi:type="dcterms:W3CDTF">2019-05-30T14:21:26Z</dcterms:modified>
</cp:coreProperties>
</file>