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Lexend"/>
      <p:regular r:id="rId12"/>
      <p:bold r:id="rId13"/>
    </p:embeddedFont>
    <p:embeddedFont>
      <p:font typeface="DM Sans"/>
      <p:bold r:id="rId14"/>
      <p:boldItalic r:id="rId15"/>
    </p:embeddedFont>
    <p:embeddedFont>
      <p:font typeface="Tomo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Italic.fntdata"/><Relationship Id="rId14" Type="http://schemas.openxmlformats.org/officeDocument/2006/relationships/font" Target="fonts/DMSans-bold.fntdata"/><Relationship Id="rId17" Type="http://schemas.openxmlformats.org/officeDocument/2006/relationships/font" Target="fonts/Tomorrow-bold.fntdata"/><Relationship Id="rId16" Type="http://schemas.openxmlformats.org/officeDocument/2006/relationships/font" Target="fonts/Tomo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omorrow-boldItalic.fntdata"/><Relationship Id="rId6" Type="http://schemas.openxmlformats.org/officeDocument/2006/relationships/slide" Target="slides/slide1.xml"/><Relationship Id="rId18" Type="http://schemas.openxmlformats.org/officeDocument/2006/relationships/font" Target="fonts/Tomo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db6ac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41db6ac1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815342" y="1064419"/>
            <a:ext cx="1895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98">
              <a:solidFill>
                <a:srgbClr val="F0F9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5" name="Google Shape;85;p13" title="Imagem do WhatsApp de 2025-03-14 à(s) 14.24.10_c222f1e5.jpg"/>
          <p:cNvPicPr preferRelativeResize="0"/>
          <p:nvPr/>
        </p:nvPicPr>
        <p:blipFill rotWithShape="1">
          <a:blip r:embed="rId3">
            <a:alphaModFix/>
          </a:blip>
          <a:srcRect b="0" l="17728" r="17734" t="0"/>
          <a:stretch/>
        </p:blipFill>
        <p:spPr>
          <a:xfrm>
            <a:off x="11648980" y="0"/>
            <a:ext cx="6639017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>
            <a:off x="6393947" y="9060514"/>
            <a:ext cx="4226333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87" name="Google Shape;87;p13"/>
          <p:cNvSpPr txBox="1"/>
          <p:nvPr/>
        </p:nvSpPr>
        <p:spPr>
          <a:xfrm>
            <a:off x="1028700" y="5362575"/>
            <a:ext cx="95916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Empreendedor Digital | Especialista em Marketing &amp; Vendas | Ciência da Computação</a:t>
            </a:r>
            <a:endParaRPr sz="5100"/>
          </a:p>
        </p:txBody>
      </p:sp>
      <p:sp>
        <p:nvSpPr>
          <p:cNvPr id="88" name="Google Shape;88;p13"/>
          <p:cNvSpPr txBox="1"/>
          <p:nvPr/>
        </p:nvSpPr>
        <p:spPr>
          <a:xfrm>
            <a:off x="1028700" y="8777000"/>
            <a:ext cx="50442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Pabllo Batista Morais da Costa</a:t>
            </a:r>
            <a:endParaRPr sz="2800">
              <a:solidFill>
                <a:srgbClr val="F0F9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+55 61 98466-0994</a:t>
            </a:r>
            <a:endParaRPr sz="2800">
              <a:solidFill>
                <a:srgbClr val="F0F9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236219" y="1103564"/>
            <a:ext cx="238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 title="DeWatermark.ai_1741967886465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1103575"/>
            <a:ext cx="3452175" cy="2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title="DeWatermark.ai_1741976376667.png"/>
          <p:cNvPicPr preferRelativeResize="0"/>
          <p:nvPr/>
        </p:nvPicPr>
        <p:blipFill rotWithShape="1">
          <a:blip r:embed="rId3">
            <a:alphaModFix/>
          </a:blip>
          <a:srcRect b="0" l="26319" r="26319" t="0"/>
          <a:stretch/>
        </p:blipFill>
        <p:spPr>
          <a:xfrm>
            <a:off x="10972800" y="0"/>
            <a:ext cx="73152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028700" y="1190625"/>
            <a:ext cx="81153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SOBRE MIM</a:t>
            </a:r>
            <a:r>
              <a:rPr b="0" i="0" lang="en-US" sz="8799" u="none" cap="none" strike="noStrike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028700" y="3044525"/>
            <a:ext cx="81153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  <a:latin typeface="Lexend"/>
                <a:ea typeface="Lexend"/>
                <a:cs typeface="Lexend"/>
                <a:sym typeface="Lexend"/>
              </a:rPr>
              <a:t>Sou Pabllo Leviev, um profissional apaixonado por tecnologia, marketing digital e inovação. Minha jornada começou cedo, aos 14 anos, quando tive meu primeiro contato com vendas na Feira do Guará. Desde então, desenvolvi habilidades essenciais de comunicação, negociação e atendimento ao cliente, que foram fundamentais para minha evolução profissional.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  <a:latin typeface="Lexend"/>
                <a:ea typeface="Lexend"/>
                <a:cs typeface="Lexend"/>
                <a:sym typeface="Lexend"/>
              </a:rPr>
              <a:t>Com o tempo, ampliei meus conhecimentos e atuei na gestão comercial da oficina mecânica da minha família, onde aprendi sobre administração, atendimento e otimização de processos. Paralelamente, mergulhei no universo do marketing digital e do tráfego pago, estudando estratégias avançadas para vendas online.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  <a:latin typeface="Lexend"/>
                <a:ea typeface="Lexend"/>
                <a:cs typeface="Lexend"/>
                <a:sym typeface="Lexend"/>
              </a:rPr>
              <a:t>Hoje, estou cursando Ciência da Computação, aprofundando-me em tecnologia, programação e desenvolvimento web. Minha experiência com marketing me permitiu aprender HTML, CSS e criação de páginas de vendas, combinando habilidades técnicas e estratégicas para negócios digitais.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  <a:latin typeface="Lexend"/>
                <a:ea typeface="Lexend"/>
                <a:cs typeface="Lexend"/>
                <a:sym typeface="Lexend"/>
              </a:rPr>
              <a:t>Movido por desafios e aprendizado contínuo, busco sempre expandir meus conhecimentos e aplicar soluções inovadoras para alcançar grandes resultados. 🚀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0F9FF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2275628" y="9124713"/>
            <a:ext cx="3322200" cy="300"/>
          </a:xfrm>
          <a:prstGeom prst="straightConnector1">
            <a:avLst/>
          </a:prstGeom>
          <a:noFill/>
          <a:ln cap="flat" cmpd="sng" w="43475">
            <a:solidFill>
              <a:srgbClr val="F1C232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99" name="Google Shape;99;p14"/>
          <p:cNvSpPr txBox="1"/>
          <p:nvPr/>
        </p:nvSpPr>
        <p:spPr>
          <a:xfrm>
            <a:off x="5902700" y="8986325"/>
            <a:ext cx="3351900" cy="277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 Pabllo Batista Morais da Costa</a:t>
            </a:r>
            <a:endParaRPr/>
          </a:p>
        </p:txBody>
      </p:sp>
      <p:pic>
        <p:nvPicPr>
          <p:cNvPr id="100" name="Google Shape;100;p14" title="DeWatermark.ai_1741967886465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114825"/>
            <a:ext cx="2428028" cy="20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5"/>
          <p:cNvCxnSpPr/>
          <p:nvPr/>
        </p:nvCxnSpPr>
        <p:spPr>
          <a:xfrm>
            <a:off x="1028700" y="1620871"/>
            <a:ext cx="4198009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13061291" y="1620871"/>
            <a:ext cx="4198009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07" name="Google Shape;107;p15"/>
          <p:cNvGrpSpPr/>
          <p:nvPr/>
        </p:nvGrpSpPr>
        <p:grpSpPr>
          <a:xfrm>
            <a:off x="885650" y="2959702"/>
            <a:ext cx="4920604" cy="6237972"/>
            <a:chOff x="0" y="-47625"/>
            <a:chExt cx="1295953" cy="1685984"/>
          </a:xfrm>
        </p:grpSpPr>
        <p:sp>
          <p:nvSpPr>
            <p:cNvPr id="108" name="Google Shape;108;p15"/>
            <p:cNvSpPr/>
            <p:nvPr/>
          </p:nvSpPr>
          <p:spPr>
            <a:xfrm>
              <a:off x="0" y="0"/>
              <a:ext cx="1295953" cy="1638359"/>
            </a:xfrm>
            <a:custGeom>
              <a:rect b="b" l="l" r="r" t="t"/>
              <a:pathLst>
                <a:path extrusionOk="0" h="1638359" w="1295953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1AD079"/>
            </a:solidFill>
            <a:ln cap="flat" cmpd="sng" w="28575">
              <a:solidFill>
                <a:srgbClr val="F0F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solidFill>
              <a:srgbClr val="F1C232"/>
            </a:solidFill>
            <a:ln cap="flat" cmpd="sng" w="28575">
              <a:solidFill>
                <a:srgbClr val="F0F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000">
                  <a:solidFill>
                    <a:srgbClr val="13122D"/>
                  </a:solidFill>
                  <a:latin typeface="Tomorrow"/>
                  <a:ea typeface="Tomorrow"/>
                  <a:cs typeface="Tomorrow"/>
                  <a:sym typeface="Tomorrow"/>
                </a:rPr>
                <a:t>Gerente Comercial – Oficina Mecânica Familiar</a:t>
              </a:r>
              <a:endParaRPr b="1" i="0" sz="2000" u="none" cap="none" strike="noStrike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6683715" y="2856832"/>
            <a:ext cx="4920570" cy="6401472"/>
            <a:chOff x="0" y="-47625"/>
            <a:chExt cx="1295953" cy="1685984"/>
          </a:xfrm>
        </p:grpSpPr>
        <p:sp>
          <p:nvSpPr>
            <p:cNvPr id="111" name="Google Shape;111;p15"/>
            <p:cNvSpPr/>
            <p:nvPr/>
          </p:nvSpPr>
          <p:spPr>
            <a:xfrm>
              <a:off x="0" y="0"/>
              <a:ext cx="1295953" cy="1638359"/>
            </a:xfrm>
            <a:custGeom>
              <a:rect b="b" l="l" r="r" t="t"/>
              <a:pathLst>
                <a:path extrusionOk="0" h="1638359" w="1295953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000">
                  <a:solidFill>
                    <a:srgbClr val="13122D"/>
                  </a:solidFill>
                  <a:latin typeface="Tomorrow"/>
                  <a:ea typeface="Tomorrow"/>
                  <a:cs typeface="Tomorrow"/>
                  <a:sym typeface="Tomorrow"/>
                </a:rPr>
                <a:t>Afiliado – Venda de encapsulados ('100Queda')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2338730" y="2856832"/>
            <a:ext cx="4920748" cy="6401533"/>
            <a:chOff x="0" y="-47625"/>
            <a:chExt cx="1296000" cy="1686000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1295953" cy="1638359"/>
            </a:xfrm>
            <a:custGeom>
              <a:rect b="b" l="l" r="r" t="t"/>
              <a:pathLst>
                <a:path extrusionOk="0" h="1638359" w="1295953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0" y="-47625"/>
              <a:ext cx="1296000" cy="1686000"/>
            </a:xfrm>
            <a:prstGeom prst="rect">
              <a:avLst/>
            </a:prstGeom>
            <a:solidFill>
              <a:srgbClr val="F1C232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122D"/>
                  </a:solidFill>
                  <a:latin typeface="Tomorrow"/>
                  <a:ea typeface="Tomorrow"/>
                  <a:cs typeface="Tomorrow"/>
                  <a:sym typeface="Tomorrow"/>
                </a:rPr>
                <a:t>Vendedor – Feira do Guará </a:t>
              </a:r>
              <a:endParaRPr b="1" sz="2000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endParaRPr>
            </a:p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000">
                  <a:solidFill>
                    <a:srgbClr val="13122D"/>
                  </a:solidFill>
                  <a:latin typeface="Tomorrow"/>
                  <a:ea typeface="Tomorrow"/>
                  <a:cs typeface="Tomorrow"/>
                  <a:sym typeface="Tomorrow"/>
                </a:rPr>
                <a:t>(roupas de academia)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5"/>
          <p:cNvSpPr/>
          <p:nvPr/>
        </p:nvSpPr>
        <p:spPr>
          <a:xfrm>
            <a:off x="2778638" y="8777038"/>
            <a:ext cx="1134622" cy="1215817"/>
          </a:xfrm>
          <a:custGeom>
            <a:rect b="b" l="l" r="r" t="t"/>
            <a:pathLst>
              <a:path extrusionOk="0" h="2573158" w="2414090">
                <a:moveTo>
                  <a:pt x="0" y="0"/>
                </a:moveTo>
                <a:lnTo>
                  <a:pt x="2414090" y="0"/>
                </a:lnTo>
                <a:lnTo>
                  <a:pt x="2414090" y="2573159"/>
                </a:lnTo>
                <a:lnTo>
                  <a:pt x="0" y="2573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5"/>
          <p:cNvSpPr txBox="1"/>
          <p:nvPr/>
        </p:nvSpPr>
        <p:spPr>
          <a:xfrm>
            <a:off x="5889725" y="766600"/>
            <a:ext cx="650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Experiência Profissional</a:t>
            </a:r>
            <a:endParaRPr sz="900"/>
          </a:p>
        </p:txBody>
      </p:sp>
      <p:sp>
        <p:nvSpPr>
          <p:cNvPr id="118" name="Google Shape;118;p15"/>
          <p:cNvSpPr txBox="1"/>
          <p:nvPr/>
        </p:nvSpPr>
        <p:spPr>
          <a:xfrm>
            <a:off x="1465100" y="4728725"/>
            <a:ext cx="37617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3122D"/>
                </a:solidFill>
                <a:latin typeface="Lexend"/>
                <a:ea typeface="Lexend"/>
                <a:cs typeface="Lexend"/>
                <a:sym typeface="Lexend"/>
              </a:rPr>
              <a:t>Atuando como gerente comercial, sou responsável por toda a gestão de clientes, elaboração de orçamentos e administração do negócio. No dia a dia, lido com negociações estratégicas, acompanhamento de serviços e otimização de processos internos. Nossa oficina oferece serviços como troca de óleo, escapamento, soldagem, adaptações e mecânica em geral. Além disso, desenvolvi habilidades essenciais de liderança e tomada de decisão, garantindo um atendimento eficiente e de qualidade para os clientes.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668025" y="10127950"/>
            <a:ext cx="39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1312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2889533" y="3686813"/>
            <a:ext cx="304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916747" y="5625464"/>
            <a:ext cx="2858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7231275" y="4656150"/>
            <a:ext cx="3822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Ao ingressar no marketing digital, atuei como afiliado na venda de encapsulados para a empresa ‘</a:t>
            </a:r>
            <a:r>
              <a:rPr i="1" lang="en-U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100Queda’</a:t>
            </a:r>
            <a:r>
              <a:rPr lang="en-U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 Durante esse período, me aprofundei em estratégias de tráfego pago, copywriting e funis de vendas, o que resultou em excelentes números de conversão. Essa experiência consolidou meu conhecimento em marketing de performance, análise de métricas e otimização de campanhas para maximizar os lucros. Foi um aprendizado valioso que me motivou a criar meu próprio infoproduto e explorar ainda mais esse mercado</a:t>
            </a:r>
            <a:r>
              <a:rPr lang="en-US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312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2889525" y="4656150"/>
            <a:ext cx="3761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rgbClr val="13122D"/>
                </a:solidFill>
                <a:latin typeface="Lexend"/>
                <a:ea typeface="Lexend"/>
                <a:cs typeface="Lexend"/>
                <a:sym typeface="Lexend"/>
              </a:rPr>
              <a:t>Iniciei minha jornada profissional aos 14 anos na Feira do Guará, auxiliando meus pais na venda de roupas fitness para mulheres. Essa experiência foi fundamental para o meu crescimento, pois me permitiu desenvolver habilidades de comunicação, persuasão e atendimento ao público. Aprendi a importância do relacionamento com clientes, técnicas de fechamento de vendas e adaptação a diferentes perfis de consumidores, habilidades que levo comigo até hoje.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14268376" y="8777049"/>
            <a:ext cx="1061463" cy="1350908"/>
          </a:xfrm>
          <a:custGeom>
            <a:rect b="b" l="l" r="r" t="t"/>
            <a:pathLst>
              <a:path extrusionOk="0" h="2573158" w="2512338">
                <a:moveTo>
                  <a:pt x="0" y="0"/>
                </a:moveTo>
                <a:lnTo>
                  <a:pt x="2512338" y="0"/>
                </a:lnTo>
                <a:lnTo>
                  <a:pt x="2512338" y="2573159"/>
                </a:lnTo>
                <a:lnTo>
                  <a:pt x="0" y="2573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990600" y="1038225"/>
            <a:ext cx="81153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Habilidades Técnicas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990600" y="3585778"/>
            <a:ext cx="811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Minha experiência combina </a:t>
            </a:r>
            <a:r>
              <a:rPr b="1" lang="en-US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marketing digital, desenvolvimento web, design e análise de dados</a:t>
            </a:r>
            <a:r>
              <a:rPr lang="en-US" sz="1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, permitindo-me criar estratégias eficazes para negócios online. Entre minhas principais habilidades técnicas estão:</a:t>
            </a:r>
            <a:endParaRPr sz="2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9131418" y="1126828"/>
            <a:ext cx="8652000" cy="1235295"/>
            <a:chOff x="4343400" y="8114825"/>
            <a:chExt cx="9572914" cy="2019775"/>
          </a:xfrm>
        </p:grpSpPr>
        <p:cxnSp>
          <p:nvCxnSpPr>
            <p:cNvPr id="132" name="Google Shape;132;p16"/>
            <p:cNvCxnSpPr/>
            <p:nvPr/>
          </p:nvCxnSpPr>
          <p:spPr>
            <a:xfrm>
              <a:off x="6466628" y="9124713"/>
              <a:ext cx="3322200" cy="300"/>
            </a:xfrm>
            <a:prstGeom prst="straightConnector1">
              <a:avLst/>
            </a:prstGeom>
            <a:noFill/>
            <a:ln cap="flat" cmpd="sng" w="43475">
              <a:solidFill>
                <a:srgbClr val="F1C232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sp>
          <p:nvSpPr>
            <p:cNvPr id="133" name="Google Shape;133;p16"/>
            <p:cNvSpPr txBox="1"/>
            <p:nvPr/>
          </p:nvSpPr>
          <p:spPr>
            <a:xfrm>
              <a:off x="10093714" y="8986322"/>
              <a:ext cx="3822600" cy="453000"/>
            </a:xfrm>
            <a:prstGeom prst="rect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0F9FF"/>
                  </a:solidFill>
                  <a:latin typeface="DM Sans"/>
                  <a:ea typeface="DM Sans"/>
                  <a:cs typeface="DM Sans"/>
                  <a:sym typeface="DM Sans"/>
                </a:rPr>
                <a:t> Pabllo Batista Morais da Costa</a:t>
              </a:r>
              <a:endParaRPr/>
            </a:p>
          </p:txBody>
        </p:sp>
        <p:pic>
          <p:nvPicPr>
            <p:cNvPr id="134" name="Google Shape;134;p16" title="DeWatermark.ai_1741967886465-removebg-preview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43400" y="8114825"/>
              <a:ext cx="2428028" cy="201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6"/>
          <p:cNvSpPr txBox="1"/>
          <p:nvPr/>
        </p:nvSpPr>
        <p:spPr>
          <a:xfrm>
            <a:off x="1066800" y="5033575"/>
            <a:ext cx="39168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✅ </a:t>
            </a:r>
            <a:r>
              <a:rPr b="1" lang="en-US" sz="1500">
                <a:solidFill>
                  <a:schemeClr val="lt1"/>
                </a:solidFill>
              </a:rPr>
              <a:t>Marketing Digital e Vendas Online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Tráfego pago (</a:t>
            </a:r>
            <a:r>
              <a:rPr b="1" lang="en-US" sz="1500">
                <a:solidFill>
                  <a:schemeClr val="lt1"/>
                </a:solidFill>
              </a:rPr>
              <a:t>Meta Ads, Google Ads</a:t>
            </a:r>
            <a:r>
              <a:rPr lang="en-US" sz="1500">
                <a:solidFill>
                  <a:schemeClr val="lt1"/>
                </a:solidFill>
              </a:rPr>
              <a:t>)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Copywriting e estratégias de persuasão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Funis de vendas e automação de marketing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Lançamento de produtos digitais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334000" y="5033575"/>
            <a:ext cx="39168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✅ </a:t>
            </a:r>
            <a:r>
              <a:rPr b="1" lang="en-US" sz="1500">
                <a:solidFill>
                  <a:schemeClr val="lt1"/>
                </a:solidFill>
              </a:rPr>
              <a:t>Desenvolvimento Web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Criação e otimização de páginas de vendas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Linguagens: </a:t>
            </a:r>
            <a:r>
              <a:rPr b="1" lang="en-US" sz="1500">
                <a:solidFill>
                  <a:schemeClr val="lt1"/>
                </a:solidFill>
              </a:rPr>
              <a:t>HTML, CSS</a:t>
            </a:r>
            <a:r>
              <a:rPr lang="en-US" sz="1500">
                <a:solidFill>
                  <a:schemeClr val="lt1"/>
                </a:solidFill>
              </a:rPr>
              <a:t> (básico)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Experiência com ferramentas como </a:t>
            </a:r>
            <a:r>
              <a:rPr b="1" lang="en-US" sz="1500">
                <a:solidFill>
                  <a:schemeClr val="lt1"/>
                </a:solidFill>
              </a:rPr>
              <a:t>WordPress, Elementor e plataformas de e-commerce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066800" y="7395775"/>
            <a:ext cx="39168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✅ </a:t>
            </a:r>
            <a:r>
              <a:rPr b="1" lang="en-US" sz="1500">
                <a:solidFill>
                  <a:schemeClr val="lt1"/>
                </a:solidFill>
              </a:rPr>
              <a:t>Design Básico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Edição de imagens para redes sociais e anúncios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Conhecimento em ferramentas como </a:t>
            </a:r>
            <a:r>
              <a:rPr b="1" lang="en-US" sz="1500">
                <a:solidFill>
                  <a:schemeClr val="lt1"/>
                </a:solidFill>
              </a:rPr>
              <a:t>Canva e Photoshop (básico)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Criação de layouts para páginas de vendas e apresentações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3639800" y="5033575"/>
            <a:ext cx="39168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✅ </a:t>
            </a:r>
            <a:r>
              <a:rPr b="1" lang="en-US" sz="1500">
                <a:solidFill>
                  <a:schemeClr val="lt1"/>
                </a:solidFill>
              </a:rPr>
              <a:t>Gestão e Estratégia de Negócios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Gestão comercial e atendimento ao cliente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Análise de métricas e otimização de campanhas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Automação de processos para maximizar conversões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9906000" y="8843578"/>
            <a:ext cx="8115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1C232"/>
                </a:solidFill>
                <a:latin typeface="Lexend"/>
                <a:ea typeface="Lexend"/>
                <a:cs typeface="Lexend"/>
                <a:sym typeface="Lexend"/>
              </a:rPr>
              <a:t>Sempre busco aprimorar minhas habilidades para integrar </a:t>
            </a:r>
            <a:r>
              <a:rPr b="1" lang="en-US" sz="2500">
                <a:solidFill>
                  <a:srgbClr val="F1C232"/>
                </a:solidFill>
                <a:latin typeface="Lexend"/>
                <a:ea typeface="Lexend"/>
                <a:cs typeface="Lexend"/>
                <a:sym typeface="Lexend"/>
              </a:rPr>
              <a:t>tecnologia, design e negócios</a:t>
            </a:r>
            <a:r>
              <a:rPr lang="en-US" sz="2500">
                <a:solidFill>
                  <a:srgbClr val="F1C232"/>
                </a:solidFill>
                <a:latin typeface="Lexend"/>
                <a:ea typeface="Lexend"/>
                <a:cs typeface="Lexend"/>
                <a:sym typeface="Lexend"/>
              </a:rPr>
              <a:t>, criando soluções inovadoras e eficientes.</a:t>
            </a:r>
            <a:endParaRPr sz="2500">
              <a:solidFill>
                <a:srgbClr val="F1C23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9601200" y="5033575"/>
            <a:ext cx="39168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✅ </a:t>
            </a:r>
            <a:r>
              <a:rPr b="1" lang="en-US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Computação e Tecnologia</a:t>
            </a:r>
            <a:endParaRPr b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●"/>
            </a:pPr>
            <a:r>
              <a:rPr lang="en-US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Conhecimentos em lógica de programação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Noções de </a:t>
            </a:r>
            <a:r>
              <a:rPr b="1" lang="en-US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Python e JavaScript</a:t>
            </a:r>
            <a:r>
              <a:rPr lang="en-US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para automação de tarefas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●"/>
            </a:pPr>
            <a:r>
              <a:rPr lang="en-US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Análise e estruturação de dados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/>
        </p:nvSpPr>
        <p:spPr>
          <a:xfrm>
            <a:off x="4075825" y="1539100"/>
            <a:ext cx="9317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Projetos Acadêmicos e</a:t>
            </a:r>
            <a:endParaRPr sz="4800">
              <a:solidFill>
                <a:srgbClr val="F0F9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Profissionais</a:t>
            </a:r>
            <a:endParaRPr sz="4800">
              <a:solidFill>
                <a:srgbClr val="F0F9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-3409950" y="6646277"/>
            <a:ext cx="7953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99">
              <a:solidFill>
                <a:schemeClr val="lt1"/>
              </a:solidFill>
              <a:highlight>
                <a:schemeClr val="dk1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465325" y="3594950"/>
            <a:ext cx="9050700" cy="6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Ao longo da minha jornada, desenvolvi projetos que reforçam minhas habilidades em marketing digital, desenvolvimento web e tecnologia.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</a:rPr>
              <a:t>📌 Projeto: Funis de Vendas e Tráfego Pago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Desenvolvi e gerenciei campanhas de tráfego pago para produtos digitais, utilizando Facebook Ads e Google Ads para aumentar conversões. Meu foco foi otimizar estratégias de anúncios, segmentação e copywriting para maximizar o ROI.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</a:rPr>
              <a:t>📌 Projeto: Desenvolvimento de Landing Pages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Criei páginas de vendas otimizadas para conversão, aplicando técnicas de copywriting persuasivo, UX/UI e integração com ferramentas de automação de marketing. Utilizei </a:t>
            </a:r>
            <a:r>
              <a:rPr b="1" lang="en-US" sz="1300">
                <a:solidFill>
                  <a:schemeClr val="lt1"/>
                </a:solidFill>
              </a:rPr>
              <a:t>HTML, CSS e noções de JavaScript</a:t>
            </a:r>
            <a:r>
              <a:rPr lang="en-US" sz="1300">
                <a:solidFill>
                  <a:schemeClr val="lt1"/>
                </a:solidFill>
              </a:rPr>
              <a:t> para desenvolver interfaces eficientes e responsivas.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</a:rPr>
              <a:t>📌 Projeto Acadêmico: Aplicação Web para Gestão de Orçamentos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Como parte do curso de </a:t>
            </a:r>
            <a:r>
              <a:rPr b="1" lang="en-US" sz="1300">
                <a:solidFill>
                  <a:schemeClr val="lt1"/>
                </a:solidFill>
              </a:rPr>
              <a:t>Ciência da Computação</a:t>
            </a:r>
            <a:r>
              <a:rPr lang="en-US" sz="1300">
                <a:solidFill>
                  <a:schemeClr val="lt1"/>
                </a:solidFill>
              </a:rPr>
              <a:t>, iniciei o desenvolvimento de uma aplicação web para gestão de orçamentos mecânicos, visando otimizar o atendimento e organização dos pedidos. Utilizei tecnologias como </a:t>
            </a:r>
            <a:r>
              <a:rPr b="1" lang="en-US" sz="1300">
                <a:solidFill>
                  <a:schemeClr val="lt1"/>
                </a:solidFill>
              </a:rPr>
              <a:t>HTML, CSS, JavaScript e banco de dados SQL</a:t>
            </a:r>
            <a:r>
              <a:rPr lang="en-US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</a:rPr>
              <a:t>📌 Experiência com Negócios Digitais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Atualmente, estou aplicando meu conhecimento para estruturar meu próprio produto digital no nicho de emagrecimento. Trabalhei no desenvolvimento do </a:t>
            </a:r>
            <a:r>
              <a:rPr b="1" lang="en-US" sz="1300">
                <a:solidFill>
                  <a:schemeClr val="lt1"/>
                </a:solidFill>
              </a:rPr>
              <a:t>Desafio da Queima Mágica</a:t>
            </a:r>
            <a:r>
              <a:rPr lang="en-US" sz="1300">
                <a:solidFill>
                  <a:schemeClr val="lt1"/>
                </a:solidFill>
              </a:rPr>
              <a:t>, onde gerenciei o funil de vendas, automatizações e estratégias de marketing.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494425" y="3444100"/>
            <a:ext cx="93174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99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Recomendações e Testemunhas</a:t>
            </a:r>
            <a:endParaRPr sz="1200"/>
          </a:p>
        </p:txBody>
      </p:sp>
      <p:sp>
        <p:nvSpPr>
          <p:cNvPr id="153" name="Google Shape;153;p18"/>
          <p:cNvSpPr/>
          <p:nvPr/>
        </p:nvSpPr>
        <p:spPr>
          <a:xfrm>
            <a:off x="10031679" y="1028700"/>
            <a:ext cx="7228811" cy="2612608"/>
          </a:xfrm>
          <a:custGeom>
            <a:rect b="b" l="l" r="r" t="t"/>
            <a:pathLst>
              <a:path extrusionOk="0" h="687981" w="1903571">
                <a:moveTo>
                  <a:pt x="21423" y="0"/>
                </a:moveTo>
                <a:lnTo>
                  <a:pt x="1882148" y="0"/>
                </a:lnTo>
                <a:cubicBezTo>
                  <a:pt x="1893980" y="0"/>
                  <a:pt x="1903571" y="9591"/>
                  <a:pt x="1903571" y="21423"/>
                </a:cubicBezTo>
                <a:lnTo>
                  <a:pt x="1903571" y="666558"/>
                </a:lnTo>
                <a:cubicBezTo>
                  <a:pt x="1903571" y="678389"/>
                  <a:pt x="1893980" y="687981"/>
                  <a:pt x="1882148" y="687981"/>
                </a:cubicBezTo>
                <a:lnTo>
                  <a:pt x="21423" y="687981"/>
                </a:lnTo>
                <a:cubicBezTo>
                  <a:pt x="15741" y="687981"/>
                  <a:pt x="10292" y="685724"/>
                  <a:pt x="6275" y="681706"/>
                </a:cubicBezTo>
                <a:cubicBezTo>
                  <a:pt x="2257" y="677689"/>
                  <a:pt x="0" y="672239"/>
                  <a:pt x="0" y="666558"/>
                </a:cubicBezTo>
                <a:lnTo>
                  <a:pt x="0" y="21423"/>
                </a:lnTo>
                <a:cubicBezTo>
                  <a:pt x="0" y="9591"/>
                  <a:pt x="9591" y="0"/>
                  <a:pt x="21423" y="0"/>
                </a:cubicBezTo>
                <a:close/>
              </a:path>
            </a:pathLst>
          </a:custGeom>
          <a:solidFill>
            <a:srgbClr val="1AD0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0031679" y="992535"/>
            <a:ext cx="7227600" cy="2648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10031679" y="3802502"/>
            <a:ext cx="7227669" cy="2648361"/>
            <a:chOff x="0" y="-9525"/>
            <a:chExt cx="1903571" cy="697506"/>
          </a:xfrm>
        </p:grpSpPr>
        <p:sp>
          <p:nvSpPr>
            <p:cNvPr id="156" name="Google Shape;156;p18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0" y="-9525"/>
              <a:ext cx="1903500" cy="69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10031679" y="6609958"/>
            <a:ext cx="7227669" cy="2648361"/>
            <a:chOff x="0" y="-9525"/>
            <a:chExt cx="1903571" cy="697506"/>
          </a:xfrm>
        </p:grpSpPr>
        <p:sp>
          <p:nvSpPr>
            <p:cNvPr id="159" name="Google Shape;159;p18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-9525"/>
              <a:ext cx="1903500" cy="6975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8"/>
          <p:cNvSpPr txBox="1"/>
          <p:nvPr/>
        </p:nvSpPr>
        <p:spPr>
          <a:xfrm>
            <a:off x="11095725" y="1433023"/>
            <a:ext cx="50997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📌 </a:t>
            </a:r>
            <a:r>
              <a:rPr b="1" lang="en-US" sz="2700">
                <a:solidFill>
                  <a:schemeClr val="dk1"/>
                </a:solidFill>
              </a:rPr>
              <a:t>[Professor/Orientador da faculdade]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1312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1095714" y="4186254"/>
            <a:ext cx="5099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📌 </a:t>
            </a:r>
            <a:r>
              <a:rPr b="1" lang="en-US" sz="2700">
                <a:solidFill>
                  <a:schemeClr val="dk1"/>
                </a:solidFill>
              </a:rPr>
              <a:t>ingrid Morais, Advogada</a:t>
            </a:r>
            <a:endParaRPr sz="2700"/>
          </a:p>
        </p:txBody>
      </p:sp>
      <p:sp>
        <p:nvSpPr>
          <p:cNvPr id="163" name="Google Shape;163;p18"/>
          <p:cNvSpPr txBox="1"/>
          <p:nvPr/>
        </p:nvSpPr>
        <p:spPr>
          <a:xfrm>
            <a:off x="10502750" y="2668900"/>
            <a:ext cx="622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"Desde que iniciou o curso de Ciência da Computação, Pabllo se destacou pelo pensamento analítico e pela curiosidade em aprender novas tecnologias. Sua dedicação e espírito inovador fazem dele um aluno promissor no setor."</a:t>
            </a:r>
            <a:endParaRPr sz="1800">
              <a:solidFill>
                <a:srgbClr val="1312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0454275" y="5140700"/>
            <a:ext cx="62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"Pabllo sempre demonstrou grande capacidade de aprendizado e adaptabilidade. Sua visão estratégica e disciplina o tornam um profissional diferenciado, seja no marketing digital ou na área de tecnologia."</a:t>
            </a:r>
            <a:endParaRPr sz="1000"/>
          </a:p>
        </p:txBody>
      </p:sp>
      <p:sp>
        <p:nvSpPr>
          <p:cNvPr id="165" name="Google Shape;165;p18"/>
          <p:cNvSpPr txBox="1"/>
          <p:nvPr/>
        </p:nvSpPr>
        <p:spPr>
          <a:xfrm>
            <a:off x="11095714" y="7016207"/>
            <a:ext cx="509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📌 </a:t>
            </a:r>
            <a:r>
              <a:rPr b="1" lang="en-US" sz="2700">
                <a:solidFill>
                  <a:schemeClr val="dk1"/>
                </a:solidFill>
              </a:rPr>
              <a:t>David Lopes, Contador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1312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0502850" y="7927525"/>
            <a:ext cx="633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"Seu conhecimento em tráfego pago e automação de vendas mostra como ele sabe unir tecnologia e negócios para obter resultados. Além disso, sua comunicação é clara e persuasiva, o que o torna excelente para qualquer ambiente profissional."</a:t>
            </a:r>
            <a:endParaRPr sz="2100">
              <a:solidFill>
                <a:srgbClr val="1312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52450" y="6265277"/>
            <a:ext cx="795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chemeClr val="dk1"/>
                </a:highlight>
              </a:rPr>
              <a:t>💼 </a:t>
            </a:r>
            <a:r>
              <a:rPr b="1" lang="en-US" sz="1700">
                <a:solidFill>
                  <a:schemeClr val="lt1"/>
                </a:solidFill>
                <a:highlight>
                  <a:schemeClr val="dk1"/>
                </a:highlight>
              </a:rPr>
              <a:t>Confira mais recomendações no meu LinkedIn:</a:t>
            </a:r>
            <a:r>
              <a:rPr lang="en-US" sz="17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b="1" lang="en-US" sz="1700">
                <a:solidFill>
                  <a:schemeClr val="lt1"/>
                </a:solidFill>
                <a:highlight>
                  <a:schemeClr val="dk1"/>
                </a:highlight>
              </a:rPr>
              <a:t>https://www.linkedin.com/in/pabllo-leviev-b61963305/</a:t>
            </a:r>
            <a:endParaRPr sz="9399">
              <a:solidFill>
                <a:schemeClr val="lt1"/>
              </a:solidFill>
              <a:highlight>
                <a:schemeClr val="dk1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