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68" r:id="rId4"/>
    <p:sldId id="275" r:id="rId5"/>
    <p:sldId id="276" r:id="rId6"/>
    <p:sldId id="257" r:id="rId7"/>
    <p:sldId id="269" r:id="rId8"/>
    <p:sldId id="270" r:id="rId9"/>
    <p:sldId id="279" r:id="rId10"/>
    <p:sldId id="280" r:id="rId11"/>
    <p:sldId id="265" r:id="rId12"/>
    <p:sldId id="271" r:id="rId13"/>
    <p:sldId id="266" r:id="rId14"/>
    <p:sldId id="272" r:id="rId15"/>
    <p:sldId id="273" r:id="rId16"/>
    <p:sldId id="278" r:id="rId17"/>
    <p:sldId id="277" r:id="rId18"/>
    <p:sldId id="264" r:id="rId19"/>
    <p:sldId id="267" r:id="rId20"/>
    <p:sldId id="274" r:id="rId21"/>
    <p:sldId id="263" r:id="rId22"/>
    <p:sldId id="262" r:id="rId23"/>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pitchFamily="34" charset="0"/>
        <a:ea typeface="DejaVu Sans"/>
        <a:cs typeface="DejaVu Sans"/>
      </a:defRPr>
    </a:lvl1pPr>
    <a:lvl2pPr marL="457200" algn="l" rtl="0" fontAlgn="base">
      <a:spcBef>
        <a:spcPct val="0"/>
      </a:spcBef>
      <a:spcAft>
        <a:spcPct val="0"/>
      </a:spcAft>
      <a:defRPr kern="1200">
        <a:solidFill>
          <a:schemeClr val="tx1"/>
        </a:solidFill>
        <a:latin typeface="Arial" pitchFamily="34" charset="0"/>
        <a:ea typeface="DejaVu Sans"/>
        <a:cs typeface="DejaVu Sans"/>
      </a:defRPr>
    </a:lvl2pPr>
    <a:lvl3pPr marL="914400" algn="l" rtl="0" fontAlgn="base">
      <a:spcBef>
        <a:spcPct val="0"/>
      </a:spcBef>
      <a:spcAft>
        <a:spcPct val="0"/>
      </a:spcAft>
      <a:defRPr kern="1200">
        <a:solidFill>
          <a:schemeClr val="tx1"/>
        </a:solidFill>
        <a:latin typeface="Arial" pitchFamily="34" charset="0"/>
        <a:ea typeface="DejaVu Sans"/>
        <a:cs typeface="DejaVu Sans"/>
      </a:defRPr>
    </a:lvl3pPr>
    <a:lvl4pPr marL="1371600" algn="l" rtl="0" fontAlgn="base">
      <a:spcBef>
        <a:spcPct val="0"/>
      </a:spcBef>
      <a:spcAft>
        <a:spcPct val="0"/>
      </a:spcAft>
      <a:defRPr kern="1200">
        <a:solidFill>
          <a:schemeClr val="tx1"/>
        </a:solidFill>
        <a:latin typeface="Arial" pitchFamily="34" charset="0"/>
        <a:ea typeface="DejaVu Sans"/>
        <a:cs typeface="DejaVu Sans"/>
      </a:defRPr>
    </a:lvl4pPr>
    <a:lvl5pPr marL="1828800" algn="l" rtl="0" fontAlgn="base">
      <a:spcBef>
        <a:spcPct val="0"/>
      </a:spcBef>
      <a:spcAft>
        <a:spcPct val="0"/>
      </a:spcAft>
      <a:defRPr kern="1200">
        <a:solidFill>
          <a:schemeClr val="tx1"/>
        </a:solidFill>
        <a:latin typeface="Arial" pitchFamily="34" charset="0"/>
        <a:ea typeface="DejaVu Sans"/>
        <a:cs typeface="DejaVu Sans"/>
      </a:defRPr>
    </a:lvl5pPr>
    <a:lvl6pPr marL="2286000" algn="l" defTabSz="914400" rtl="0" eaLnBrk="1" latinLnBrk="0" hangingPunct="1">
      <a:defRPr kern="1200">
        <a:solidFill>
          <a:schemeClr val="tx1"/>
        </a:solidFill>
        <a:latin typeface="Arial" pitchFamily="34" charset="0"/>
        <a:ea typeface="DejaVu Sans"/>
        <a:cs typeface="DejaVu Sans"/>
      </a:defRPr>
    </a:lvl6pPr>
    <a:lvl7pPr marL="2743200" algn="l" defTabSz="914400" rtl="0" eaLnBrk="1" latinLnBrk="0" hangingPunct="1">
      <a:defRPr kern="1200">
        <a:solidFill>
          <a:schemeClr val="tx1"/>
        </a:solidFill>
        <a:latin typeface="Arial" pitchFamily="34" charset="0"/>
        <a:ea typeface="DejaVu Sans"/>
        <a:cs typeface="DejaVu Sans"/>
      </a:defRPr>
    </a:lvl7pPr>
    <a:lvl8pPr marL="3200400" algn="l" defTabSz="914400" rtl="0" eaLnBrk="1" latinLnBrk="0" hangingPunct="1">
      <a:defRPr kern="1200">
        <a:solidFill>
          <a:schemeClr val="tx1"/>
        </a:solidFill>
        <a:latin typeface="Arial" pitchFamily="34" charset="0"/>
        <a:ea typeface="DejaVu Sans"/>
        <a:cs typeface="DejaVu Sans"/>
      </a:defRPr>
    </a:lvl8pPr>
    <a:lvl9pPr marL="3657600" algn="l" defTabSz="914400" rtl="0" eaLnBrk="1" latinLnBrk="0" hangingPunct="1">
      <a:defRPr kern="1200">
        <a:solidFill>
          <a:schemeClr val="tx1"/>
        </a:solidFill>
        <a:latin typeface="Arial" pitchFamily="34" charset="0"/>
        <a:ea typeface="DejaVu Sans"/>
        <a:cs typeface="DejaVu San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26" autoAdjust="0"/>
  </p:normalViewPr>
  <p:slideViewPr>
    <p:cSldViewPr>
      <p:cViewPr varScale="1">
        <p:scale>
          <a:sx n="125" d="100"/>
          <a:sy n="125" d="100"/>
        </p:scale>
        <p:origin x="-96"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5650" y="5078413"/>
            <a:ext cx="6048375" cy="4811712"/>
          </a:xfrm>
          <a:prstGeom prst="rect">
            <a:avLst/>
          </a:prstGeom>
        </p:spPr>
        <p:txBody>
          <a:bodyPr lIns="0" tIns="0" rIns="0" bIns="0"/>
          <a:lstStyle/>
          <a:p>
            <a:pPr lvl="0"/>
            <a:r>
              <a:rPr lang="es-PE" noProof="0"/>
              <a:t>Pulse para editar el formato de las notas</a:t>
            </a:r>
            <a:endParaRPr noProof="0"/>
          </a:p>
        </p:txBody>
      </p:sp>
      <p:sp>
        <p:nvSpPr>
          <p:cNvPr id="79" name="PlaceHolder 2"/>
          <p:cNvSpPr>
            <a:spLocks noGrp="1"/>
          </p:cNvSpPr>
          <p:nvPr>
            <p:ph type="hdr"/>
          </p:nvPr>
        </p:nvSpPr>
        <p:spPr>
          <a:xfrm>
            <a:off x="0" y="0"/>
            <a:ext cx="3281363" cy="534988"/>
          </a:xfrm>
          <a:prstGeom prst="rect">
            <a:avLst/>
          </a:prstGeom>
        </p:spPr>
        <p:txBody>
          <a:bodyPr lIns="0" tIns="0" rIns="0" bIns="0"/>
          <a:lstStyle>
            <a:lvl1pPr fontAlgn="auto">
              <a:spcBef>
                <a:spcPts val="0"/>
              </a:spcBef>
              <a:spcAft>
                <a:spcPts val="0"/>
              </a:spcAft>
              <a:defRPr sz="1400">
                <a:latin typeface="Times New Roman"/>
                <a:ea typeface="+mn-ea"/>
                <a:cs typeface="+mn-cs"/>
              </a:defRPr>
            </a:lvl1pPr>
          </a:lstStyle>
          <a:p>
            <a:pPr>
              <a:defRPr/>
            </a:pPr>
            <a:r>
              <a:rPr lang="es-PE"/>
              <a:t>&lt;encabezamiento&gt;</a:t>
            </a:r>
            <a:endParaRPr>
              <a:latin typeface="+mn-lt"/>
            </a:endParaRPr>
          </a:p>
        </p:txBody>
      </p:sp>
      <p:sp>
        <p:nvSpPr>
          <p:cNvPr id="80" name="PlaceHolder 3"/>
          <p:cNvSpPr>
            <a:spLocks noGrp="1"/>
          </p:cNvSpPr>
          <p:nvPr>
            <p:ph type="dt"/>
          </p:nvPr>
        </p:nvSpPr>
        <p:spPr>
          <a:xfrm>
            <a:off x="4278313" y="0"/>
            <a:ext cx="3281362" cy="534988"/>
          </a:xfrm>
          <a:prstGeom prst="rect">
            <a:avLst/>
          </a:prstGeom>
        </p:spPr>
        <p:txBody>
          <a:bodyPr lIns="0" tIns="0" rIns="0" bIns="0"/>
          <a:lstStyle>
            <a:lvl1pPr algn="r" fontAlgn="auto">
              <a:spcBef>
                <a:spcPts val="0"/>
              </a:spcBef>
              <a:spcAft>
                <a:spcPts val="0"/>
              </a:spcAft>
              <a:defRPr sz="1400">
                <a:latin typeface="Times New Roman"/>
                <a:ea typeface="+mn-ea"/>
                <a:cs typeface="+mn-cs"/>
              </a:defRPr>
            </a:lvl1pPr>
          </a:lstStyle>
          <a:p>
            <a:pPr>
              <a:defRPr/>
            </a:pPr>
            <a:r>
              <a:rPr lang="es-PE"/>
              <a:t>&lt;fecha/hora&gt;</a:t>
            </a:r>
            <a:endParaRPr>
              <a:latin typeface="+mn-lt"/>
            </a:endParaRPr>
          </a:p>
        </p:txBody>
      </p:sp>
      <p:sp>
        <p:nvSpPr>
          <p:cNvPr id="81" name="PlaceHolder 4"/>
          <p:cNvSpPr>
            <a:spLocks noGrp="1"/>
          </p:cNvSpPr>
          <p:nvPr>
            <p:ph type="ftr"/>
          </p:nvPr>
        </p:nvSpPr>
        <p:spPr>
          <a:xfrm>
            <a:off x="0" y="10156825"/>
            <a:ext cx="3281363" cy="534988"/>
          </a:xfrm>
          <a:prstGeom prst="rect">
            <a:avLst/>
          </a:prstGeom>
        </p:spPr>
        <p:txBody>
          <a:bodyPr lIns="0" tIns="0" rIns="0" bIns="0" anchor="b"/>
          <a:lstStyle>
            <a:lvl1pPr fontAlgn="auto">
              <a:spcBef>
                <a:spcPts val="0"/>
              </a:spcBef>
              <a:spcAft>
                <a:spcPts val="0"/>
              </a:spcAft>
              <a:defRPr sz="1400">
                <a:latin typeface="Times New Roman"/>
                <a:ea typeface="+mn-ea"/>
                <a:cs typeface="+mn-cs"/>
              </a:defRPr>
            </a:lvl1pPr>
          </a:lstStyle>
          <a:p>
            <a:pPr>
              <a:defRPr/>
            </a:pPr>
            <a:r>
              <a:rPr lang="es-PE"/>
              <a:t>&lt;pie de página&gt;</a:t>
            </a:r>
            <a:endParaRPr>
              <a:latin typeface="+mn-lt"/>
            </a:endParaRPr>
          </a:p>
        </p:txBody>
      </p:sp>
      <p:sp>
        <p:nvSpPr>
          <p:cNvPr id="82" name="PlaceHolder 5"/>
          <p:cNvSpPr>
            <a:spLocks noGrp="1"/>
          </p:cNvSpPr>
          <p:nvPr>
            <p:ph type="sldNum"/>
          </p:nvPr>
        </p:nvSpPr>
        <p:spPr>
          <a:xfrm>
            <a:off x="4278313" y="10156825"/>
            <a:ext cx="3281362" cy="534988"/>
          </a:xfrm>
          <a:prstGeom prst="rect">
            <a:avLst/>
          </a:prstGeom>
        </p:spPr>
        <p:txBody>
          <a:bodyPr lIns="0" tIns="0" rIns="0" bIns="0" anchor="b"/>
          <a:lstStyle>
            <a:lvl1pPr algn="r" fontAlgn="auto">
              <a:spcBef>
                <a:spcPts val="0"/>
              </a:spcBef>
              <a:spcAft>
                <a:spcPts val="0"/>
              </a:spcAft>
              <a:defRPr sz="1400">
                <a:latin typeface="Times New Roman"/>
                <a:ea typeface="+mn-ea"/>
                <a:cs typeface="+mn-cs"/>
              </a:defRPr>
            </a:lvl1pPr>
          </a:lstStyle>
          <a:p>
            <a:pPr>
              <a:defRPr/>
            </a:pPr>
            <a:fld id="{93BB9C6E-500F-47BE-AE49-0801451F9900}" type="slidenum">
              <a:rPr lang="es-PE"/>
              <a:pPr>
                <a:defRPr/>
              </a:pPr>
              <a:t>‹Nr.›</a:t>
            </a:fld>
            <a:endParaRPr>
              <a:latin typeface="+mn-lt"/>
            </a:endParaRPr>
          </a:p>
        </p:txBody>
      </p:sp>
    </p:spTree>
    <p:extLst>
      <p:ext uri="{BB962C8B-B14F-4D97-AF65-F5344CB8AC3E}">
        <p14:creationId xmlns:p14="http://schemas.microsoft.com/office/powerpoint/2010/main" val="2587390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PlaceHolder 1"/>
          <p:cNvSpPr>
            <a:spLocks noGrp="1"/>
          </p:cNvSpPr>
          <p:nvPr>
            <p:ph type="body"/>
          </p:nvPr>
        </p:nvSpPr>
        <p:spPr bwMode="auto">
          <a:xfrm>
            <a:off x="685800" y="4343400"/>
            <a:ext cx="5486400" cy="4114800"/>
          </a:xfrm>
          <a:noFill/>
        </p:spPr>
        <p:txBody>
          <a:bodyPr vert="horz" wrap="square" numCol="1" anchor="t" anchorCtr="0" compatLnSpc="1">
            <a:prstTxWarp prst="textNoShape">
              <a:avLst/>
            </a:prstTxWarp>
          </a:bodyPr>
          <a:lstStyle/>
          <a:p>
            <a:pPr>
              <a:spcBef>
                <a:spcPct val="0"/>
              </a:spcBef>
            </a:pPr>
            <a:r>
              <a:rPr lang="es-PE" sz="2000" smtClean="0"/>
              <a:t>Customize 1</a:t>
            </a:r>
            <a:r>
              <a:rPr lang="es-PE" sz="2000" baseline="30000" smtClean="0"/>
              <a:t>st</a:t>
            </a:r>
            <a:r>
              <a:rPr lang="es-PE" sz="2000" smtClean="0"/>
              <a:t> slide to include all attendees names</a:t>
            </a:r>
            <a:endParaRPr lang="es-PE" smtClean="0"/>
          </a:p>
          <a:p>
            <a:pPr>
              <a:spcBef>
                <a:spcPct val="0"/>
              </a:spcBef>
            </a:pPr>
            <a:endParaRPr lang="es-PE" smtClean="0"/>
          </a:p>
          <a:p>
            <a:pPr>
              <a:spcBef>
                <a:spcPct val="0"/>
              </a:spcBef>
            </a:pPr>
            <a:r>
              <a:rPr lang="es-PE" sz="2000" smtClean="0">
                <a:solidFill>
                  <a:srgbClr val="008000"/>
                </a:solidFill>
              </a:rPr>
              <a:t>Talking Points:</a:t>
            </a:r>
            <a:endParaRPr lang="es-PE" smtClean="0"/>
          </a:p>
          <a:p>
            <a:pPr>
              <a:spcBef>
                <a:spcPct val="0"/>
              </a:spcBef>
              <a:buFontTx/>
              <a:buChar char="•"/>
            </a:pPr>
            <a:r>
              <a:rPr lang="es-PE" smtClean="0">
                <a:solidFill>
                  <a:srgbClr val="008000"/>
                </a:solidFill>
              </a:rPr>
              <a:t>Thank you all for sharing some of your time with me </a:t>
            </a:r>
            <a:endParaRPr lang="es-PE" smtClean="0"/>
          </a:p>
          <a:p>
            <a:pPr>
              <a:spcBef>
                <a:spcPct val="0"/>
              </a:spcBef>
              <a:buFontTx/>
              <a:buChar char="•"/>
            </a:pPr>
            <a:r>
              <a:rPr lang="es-PE" smtClean="0">
                <a:solidFill>
                  <a:srgbClr val="008000"/>
                </a:solidFill>
              </a:rPr>
              <a:t>Joining me on the call today are _____ [Facilitator introduces each of participants and identifies role in helping prospect]</a:t>
            </a:r>
            <a:endParaRPr lang="es-PE" smtClean="0"/>
          </a:p>
          <a:p>
            <a:pPr>
              <a:spcBef>
                <a:spcPct val="0"/>
              </a:spcBef>
              <a:buFontTx/>
              <a:buChar char="•"/>
            </a:pPr>
            <a:r>
              <a:rPr lang="es-PE" smtClean="0">
                <a:solidFill>
                  <a:srgbClr val="008000"/>
                </a:solidFill>
              </a:rPr>
              <a:t>Reason for the call today is to explore how we think we can help ____ (Name of Company).</a:t>
            </a:r>
            <a:endParaRPr lang="es-PE" smtClean="0"/>
          </a:p>
          <a:p>
            <a:pPr>
              <a:spcBef>
                <a:spcPct val="0"/>
              </a:spcBef>
            </a:pPr>
            <a:endParaRPr lang="es-PE" smtClean="0"/>
          </a:p>
          <a:p>
            <a:pPr>
              <a:spcBef>
                <a:spcPct val="0"/>
              </a:spcBef>
            </a:pPr>
            <a:endParaRPr lang="es-PE" smtClean="0"/>
          </a:p>
          <a:p>
            <a:pPr>
              <a:spcBef>
                <a:spcPct val="0"/>
              </a:spcBef>
            </a:pPr>
            <a:endParaRPr lang="es-PE" smtClean="0"/>
          </a:p>
          <a:p>
            <a:pPr>
              <a:spcBef>
                <a:spcPct val="0"/>
              </a:spcBef>
            </a:pPr>
            <a:endParaRPr lang="es-PE" smtClean="0"/>
          </a:p>
        </p:txBody>
      </p:sp>
      <p:sp>
        <p:nvSpPr>
          <p:cNvPr id="34819" name="TextShape 2"/>
          <p:cNvSpPr txBox="1">
            <a:spLocks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F9B818-E84F-4C8A-B2B4-145557DFD0DF}" type="slidenum">
              <a:rPr lang="es-PE" sz="1200">
                <a:solidFill>
                  <a:srgbClr val="000000"/>
                </a:solidFill>
              </a:rPr>
              <a:pPr algn="r"/>
              <a:t>1</a:t>
            </a:fld>
            <a:endParaRPr lang="es-PE"/>
          </a:p>
        </p:txBody>
      </p:sp>
    </p:spTree>
    <p:extLst>
      <p:ext uri="{BB962C8B-B14F-4D97-AF65-F5344CB8AC3E}">
        <p14:creationId xmlns:p14="http://schemas.microsoft.com/office/powerpoint/2010/main" val="1368142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err="1" smtClean="0"/>
              <a:t>Desglozar</a:t>
            </a:r>
            <a:r>
              <a:rPr lang="es-PE" dirty="0" smtClean="0"/>
              <a:t> el significad</a:t>
            </a:r>
            <a:r>
              <a:rPr lang="es-PE" baseline="0" dirty="0" smtClean="0"/>
              <a:t> de Gradle: </a:t>
            </a:r>
            <a:r>
              <a:rPr lang="es-PE" dirty="0" smtClean="0">
                <a:solidFill>
                  <a:srgbClr val="000000"/>
                </a:solidFill>
                <a:latin typeface="+mn-lt"/>
              </a:rPr>
              <a:t>sistema open source basado en groovy para automatizar la construcción de nuestros proyectos</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10</a:t>
            </a:fld>
            <a:endParaRPr lang="es-PE">
              <a:latin typeface="+mn-lt"/>
            </a:endParaRPr>
          </a:p>
        </p:txBody>
      </p:sp>
    </p:spTree>
    <p:extLst>
      <p:ext uri="{BB962C8B-B14F-4D97-AF65-F5344CB8AC3E}">
        <p14:creationId xmlns:p14="http://schemas.microsoft.com/office/powerpoint/2010/main" val="1448768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err="1" smtClean="0"/>
              <a:t>Desglozar</a:t>
            </a:r>
            <a:r>
              <a:rPr lang="es-PE" dirty="0" smtClean="0"/>
              <a:t> el significad</a:t>
            </a:r>
            <a:r>
              <a:rPr lang="es-PE" baseline="0" dirty="0" smtClean="0"/>
              <a:t> de Gradle: </a:t>
            </a:r>
            <a:r>
              <a:rPr lang="es-PE" dirty="0" smtClean="0">
                <a:solidFill>
                  <a:srgbClr val="000000"/>
                </a:solidFill>
                <a:latin typeface="+mn-lt"/>
              </a:rPr>
              <a:t>sistema open source basado en groovy para automatizar la construcción de nuestros proyectos</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11</a:t>
            </a:fld>
            <a:endParaRPr lang="es-PE">
              <a:latin typeface="+mn-lt"/>
            </a:endParaRPr>
          </a:p>
        </p:txBody>
      </p:sp>
    </p:spTree>
    <p:extLst>
      <p:ext uri="{BB962C8B-B14F-4D97-AF65-F5344CB8AC3E}">
        <p14:creationId xmlns:p14="http://schemas.microsoft.com/office/powerpoint/2010/main" val="148125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s-PE" dirty="0" smtClean="0">
                <a:solidFill>
                  <a:srgbClr val="000000"/>
                </a:solidFill>
                <a:latin typeface="+mn-lt"/>
              </a:rPr>
              <a:t>Es el sistema de construcción de proyectos Android. Tiene como objetivos facilitar la reutilización de código y recursos, la creación de variantes y distintos </a:t>
            </a:r>
            <a:r>
              <a:rPr lang="es-PE" b="1" dirty="0" smtClean="0">
                <a:solidFill>
                  <a:srgbClr val="000000"/>
                </a:solidFill>
                <a:latin typeface="+mn-lt"/>
              </a:rPr>
              <a:t>flavors </a:t>
            </a:r>
            <a:r>
              <a:rPr lang="es-PE" dirty="0" smtClean="0">
                <a:solidFill>
                  <a:srgbClr val="000000"/>
                </a:solidFill>
              </a:rPr>
              <a:t>de la aplicación, configurar, extender y customizar la construcción de la aplicación entre otros.</a:t>
            </a:r>
          </a:p>
          <a:p>
            <a:pPr marL="0" marR="0" indent="0" algn="l" defTabSz="914400" rtl="0" eaLnBrk="1" fontAlgn="base" latinLnBrk="0" hangingPunct="1">
              <a:lnSpc>
                <a:spcPct val="100000"/>
              </a:lnSpc>
              <a:spcBef>
                <a:spcPct val="30000"/>
              </a:spcBef>
              <a:spcAft>
                <a:spcPct val="0"/>
              </a:spcAft>
              <a:buClrTx/>
              <a:buSzTx/>
              <a:buFontTx/>
              <a:buNone/>
              <a:tabLst/>
              <a:defRPr/>
            </a:pPr>
            <a:r>
              <a:rPr lang="es-PE" dirty="0" smtClean="0">
                <a:solidFill>
                  <a:srgbClr val="000000"/>
                </a:solidFill>
              </a:rPr>
              <a:t>Ademas</a:t>
            </a:r>
            <a:r>
              <a:rPr lang="es-PE" baseline="0" dirty="0" smtClean="0">
                <a:solidFill>
                  <a:srgbClr val="000000"/>
                </a:solidFill>
              </a:rPr>
              <a:t> </a:t>
            </a:r>
            <a:r>
              <a:rPr lang="es-PE" dirty="0" smtClean="0">
                <a:solidFill>
                  <a:srgbClr val="000000"/>
                </a:solidFill>
                <a:latin typeface="+mn-lt"/>
              </a:rPr>
              <a:t>de combinar y potenciar sus mejores funciones</a:t>
            </a:r>
            <a:endParaRPr lang="es-PE" dirty="0" smtClean="0">
              <a:solidFill>
                <a:srgbClr val="000000"/>
              </a:solidFill>
            </a:endParaRPr>
          </a:p>
          <a:p>
            <a:r>
              <a:rPr lang="es-ES" dirty="0" smtClean="0"/>
              <a:t>Mostrar diferencia entre </a:t>
            </a:r>
            <a:r>
              <a:rPr lang="es-ES" dirty="0" err="1" smtClean="0"/>
              <a:t>Gradle</a:t>
            </a:r>
            <a:r>
              <a:rPr lang="es-ES" dirty="0" smtClean="0"/>
              <a:t> y Android </a:t>
            </a:r>
            <a:r>
              <a:rPr lang="es-ES" dirty="0" err="1" smtClean="0"/>
              <a:t>plugin</a:t>
            </a:r>
            <a:r>
              <a:rPr lang="es-ES" dirty="0" smtClean="0"/>
              <a:t> </a:t>
            </a:r>
            <a:r>
              <a:rPr lang="es-ES" dirty="0" err="1" smtClean="0"/>
              <a:t>for</a:t>
            </a:r>
            <a:r>
              <a:rPr lang="es-ES" dirty="0" smtClean="0"/>
              <a:t> </a:t>
            </a:r>
            <a:r>
              <a:rPr lang="es-ES" dirty="0" err="1" smtClean="0"/>
              <a:t>Gradle</a:t>
            </a:r>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12</a:t>
            </a:fld>
            <a:endParaRPr lang="tr-TR">
              <a:latin typeface="+mn-lt"/>
            </a:endParaRPr>
          </a:p>
        </p:txBody>
      </p:sp>
    </p:spTree>
    <p:extLst>
      <p:ext uri="{BB962C8B-B14F-4D97-AF65-F5344CB8AC3E}">
        <p14:creationId xmlns:p14="http://schemas.microsoft.com/office/powerpoint/2010/main" val="1156012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dirty="0" smtClean="0"/>
              <a:t>Usar </a:t>
            </a:r>
            <a:r>
              <a:rPr lang="es-ES" dirty="0" err="1" smtClean="0"/>
              <a:t>Flavors</a:t>
            </a:r>
            <a:r>
              <a:rPr lang="es-ES" dirty="0" smtClean="0"/>
              <a:t> </a:t>
            </a:r>
            <a:r>
              <a:rPr lang="es-PE" dirty="0" smtClean="0"/>
              <a:t>es</a:t>
            </a:r>
            <a:r>
              <a:rPr lang="es-PE" baseline="0" dirty="0" smtClean="0"/>
              <a:t> util </a:t>
            </a:r>
            <a:r>
              <a:rPr lang="es-PE" dirty="0" smtClean="0"/>
              <a:t>en caso se tenga una version demo y una version de pago o en caso se quiera distribuir multiples APKs para distintos tipos de dispositivos</a:t>
            </a:r>
            <a:endParaRPr lang="es-ES" dirty="0" smtClean="0"/>
          </a:p>
          <a:p>
            <a:r>
              <a:rPr lang="es-ES" dirty="0" err="1" smtClean="0"/>
              <a:t>Flavor</a:t>
            </a:r>
            <a:r>
              <a:rPr lang="es-ES" dirty="0" smtClean="0"/>
              <a:t> </a:t>
            </a:r>
            <a:r>
              <a:rPr lang="es-ES" dirty="0" smtClean="0"/>
              <a:t>puede ser demo o full</a:t>
            </a:r>
          </a:p>
          <a:p>
            <a:r>
              <a:rPr lang="es-ES" dirty="0" err="1" smtClean="0"/>
              <a:t>Build</a:t>
            </a:r>
            <a:r>
              <a:rPr lang="es-ES" dirty="0" smtClean="0"/>
              <a:t> </a:t>
            </a:r>
            <a:r>
              <a:rPr lang="es-ES" dirty="0" err="1" smtClean="0"/>
              <a:t>type</a:t>
            </a:r>
            <a:r>
              <a:rPr lang="es-ES" dirty="0" smtClean="0"/>
              <a:t> es </a:t>
            </a:r>
            <a:r>
              <a:rPr lang="es-ES" dirty="0" err="1" smtClean="0"/>
              <a:t>debug</a:t>
            </a:r>
            <a:r>
              <a:rPr lang="es-ES" dirty="0" smtClean="0"/>
              <a:t>, </a:t>
            </a:r>
            <a:r>
              <a:rPr lang="es-ES" dirty="0" err="1" smtClean="0"/>
              <a:t>uat</a:t>
            </a:r>
            <a:r>
              <a:rPr lang="es-ES" dirty="0" smtClean="0"/>
              <a:t>, </a:t>
            </a:r>
            <a:r>
              <a:rPr lang="es-ES" dirty="0" err="1" smtClean="0"/>
              <a:t>produccion</a:t>
            </a:r>
            <a:endParaRPr lang="es-ES" dirty="0" smtClean="0"/>
          </a:p>
          <a:p>
            <a:r>
              <a:rPr lang="es-ES" dirty="0" smtClean="0"/>
              <a:t>La </a:t>
            </a:r>
            <a:r>
              <a:rPr lang="es-ES" dirty="0" err="1" smtClean="0"/>
              <a:t>configuracion</a:t>
            </a:r>
            <a:r>
              <a:rPr lang="es-ES" dirty="0" smtClean="0"/>
              <a:t> base para cada </a:t>
            </a:r>
            <a:r>
              <a:rPr lang="es-ES" dirty="0" err="1" smtClean="0"/>
              <a:t>flavor</a:t>
            </a:r>
            <a:r>
              <a:rPr lang="es-ES" dirty="0" smtClean="0"/>
              <a:t> esta en el </a:t>
            </a:r>
            <a:r>
              <a:rPr lang="es-ES" dirty="0" err="1" smtClean="0"/>
              <a:t>defaultConfig</a:t>
            </a:r>
            <a:r>
              <a:rPr lang="es-ES" dirty="0" smtClean="0"/>
              <a:t>.</a:t>
            </a:r>
            <a:r>
              <a:rPr lang="es-ES" baseline="0" dirty="0" smtClean="0"/>
              <a:t> Cada </a:t>
            </a:r>
            <a:r>
              <a:rPr lang="es-ES" baseline="0" dirty="0" err="1" smtClean="0"/>
              <a:t>flavor</a:t>
            </a:r>
            <a:r>
              <a:rPr lang="es-ES" baseline="0" dirty="0" smtClean="0"/>
              <a:t> puede </a:t>
            </a:r>
            <a:r>
              <a:rPr lang="es-ES" baseline="0" dirty="0" err="1" smtClean="0"/>
              <a:t>sobreescribir</a:t>
            </a:r>
            <a:r>
              <a:rPr lang="es-ES" baseline="0" dirty="0" smtClean="0"/>
              <a:t> lo que desee.</a:t>
            </a:r>
          </a:p>
          <a:p>
            <a:r>
              <a:rPr lang="es-ES" baseline="0" dirty="0" smtClean="0"/>
              <a:t>Como cada </a:t>
            </a:r>
            <a:r>
              <a:rPr lang="es-ES" baseline="0" dirty="0" err="1" smtClean="0"/>
              <a:t>flavor</a:t>
            </a:r>
            <a:r>
              <a:rPr lang="es-ES" baseline="0" dirty="0" smtClean="0"/>
              <a:t> crea una aplicación distinta necesita distinto id (</a:t>
            </a:r>
            <a:r>
              <a:rPr lang="es-ES" baseline="0" dirty="0" err="1" smtClean="0"/>
              <a:t>applicationId</a:t>
            </a:r>
            <a:r>
              <a:rPr lang="es-ES" baseline="0" dirty="0" smtClean="0"/>
              <a:t>).</a:t>
            </a:r>
          </a:p>
          <a:p>
            <a:endParaRPr lang="es-ES" baseline="0" dirty="0" smtClean="0"/>
          </a:p>
          <a:p>
            <a:r>
              <a:rPr lang="es-ES" baseline="0" dirty="0" smtClean="0"/>
              <a:t>Primero se debe crear los </a:t>
            </a:r>
            <a:r>
              <a:rPr lang="es-ES" baseline="0" dirty="0" err="1" smtClean="0"/>
              <a:t>flavors</a:t>
            </a:r>
            <a:r>
              <a:rPr lang="es-ES" baseline="0" dirty="0" smtClean="0"/>
              <a:t> en el </a:t>
            </a:r>
            <a:r>
              <a:rPr lang="es-ES" baseline="0" dirty="0" err="1" smtClean="0"/>
              <a:t>build.gradle</a:t>
            </a:r>
            <a:endParaRPr lang="es-ES" baseline="0" dirty="0" smtClean="0"/>
          </a:p>
          <a:p>
            <a:r>
              <a:rPr lang="es-ES" baseline="0" dirty="0" smtClean="0"/>
              <a:t>Segundo se crean las carpetas </a:t>
            </a:r>
            <a:r>
              <a:rPr lang="es-ES" baseline="0" dirty="0" err="1" smtClean="0"/>
              <a:t>src</a:t>
            </a:r>
            <a:endParaRPr lang="es-ES" baseline="0" dirty="0" smtClean="0"/>
          </a:p>
          <a:p>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14</a:t>
            </a:fld>
            <a:endParaRPr lang="tr-TR">
              <a:latin typeface="+mn-lt"/>
            </a:endParaRPr>
          </a:p>
        </p:txBody>
      </p:sp>
    </p:spTree>
    <p:extLst>
      <p:ext uri="{BB962C8B-B14F-4D97-AF65-F5344CB8AC3E}">
        <p14:creationId xmlns:p14="http://schemas.microsoft.com/office/powerpoint/2010/main" val="187362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dirty="0" smtClean="0"/>
              <a:t>Usar </a:t>
            </a:r>
            <a:r>
              <a:rPr lang="es-ES" dirty="0" err="1" smtClean="0"/>
              <a:t>Flavors</a:t>
            </a:r>
            <a:r>
              <a:rPr lang="es-ES" dirty="0" smtClean="0"/>
              <a:t> </a:t>
            </a:r>
            <a:r>
              <a:rPr lang="es-PE" dirty="0" smtClean="0"/>
              <a:t>es</a:t>
            </a:r>
            <a:r>
              <a:rPr lang="es-PE" baseline="0" dirty="0" smtClean="0"/>
              <a:t> util </a:t>
            </a:r>
            <a:r>
              <a:rPr lang="es-PE" dirty="0" smtClean="0"/>
              <a:t>en caso se tenga una version demo y una version de pago o en caso se quiera distribuir multiples APKs para distintos tipos de dispositivos</a:t>
            </a:r>
            <a:endParaRPr lang="es-ES" dirty="0" smtClean="0"/>
          </a:p>
          <a:p>
            <a:r>
              <a:rPr lang="es-ES" dirty="0" err="1" smtClean="0"/>
              <a:t>Flavor</a:t>
            </a:r>
            <a:r>
              <a:rPr lang="es-ES" dirty="0" smtClean="0"/>
              <a:t> </a:t>
            </a:r>
            <a:r>
              <a:rPr lang="es-ES" dirty="0" smtClean="0"/>
              <a:t>puede ser demo o full</a:t>
            </a:r>
          </a:p>
          <a:p>
            <a:r>
              <a:rPr lang="es-ES" dirty="0" err="1" smtClean="0"/>
              <a:t>Build</a:t>
            </a:r>
            <a:r>
              <a:rPr lang="es-ES" dirty="0" smtClean="0"/>
              <a:t> </a:t>
            </a:r>
            <a:r>
              <a:rPr lang="es-ES" dirty="0" err="1" smtClean="0"/>
              <a:t>type</a:t>
            </a:r>
            <a:r>
              <a:rPr lang="es-ES" dirty="0" smtClean="0"/>
              <a:t> es </a:t>
            </a:r>
            <a:r>
              <a:rPr lang="es-ES" dirty="0" err="1" smtClean="0"/>
              <a:t>debug</a:t>
            </a:r>
            <a:r>
              <a:rPr lang="es-ES" dirty="0" smtClean="0"/>
              <a:t>, </a:t>
            </a:r>
            <a:r>
              <a:rPr lang="es-ES" dirty="0" err="1" smtClean="0"/>
              <a:t>uat</a:t>
            </a:r>
            <a:r>
              <a:rPr lang="es-ES" dirty="0" smtClean="0"/>
              <a:t>, </a:t>
            </a:r>
            <a:r>
              <a:rPr lang="es-ES" dirty="0" err="1" smtClean="0"/>
              <a:t>produccion</a:t>
            </a:r>
            <a:endParaRPr lang="es-ES" dirty="0" smtClean="0"/>
          </a:p>
          <a:p>
            <a:r>
              <a:rPr lang="es-ES" dirty="0" smtClean="0"/>
              <a:t>La </a:t>
            </a:r>
            <a:r>
              <a:rPr lang="es-ES" dirty="0" err="1" smtClean="0"/>
              <a:t>configuracion</a:t>
            </a:r>
            <a:r>
              <a:rPr lang="es-ES" dirty="0" smtClean="0"/>
              <a:t> base para cada </a:t>
            </a:r>
            <a:r>
              <a:rPr lang="es-ES" dirty="0" err="1" smtClean="0"/>
              <a:t>flavor</a:t>
            </a:r>
            <a:r>
              <a:rPr lang="es-ES" dirty="0" smtClean="0"/>
              <a:t> esta en el </a:t>
            </a:r>
            <a:r>
              <a:rPr lang="es-ES" dirty="0" err="1" smtClean="0"/>
              <a:t>defaultConfig</a:t>
            </a:r>
            <a:r>
              <a:rPr lang="es-ES" dirty="0" smtClean="0"/>
              <a:t>.</a:t>
            </a:r>
            <a:r>
              <a:rPr lang="es-ES" baseline="0" dirty="0" smtClean="0"/>
              <a:t> Cada </a:t>
            </a:r>
            <a:r>
              <a:rPr lang="es-ES" baseline="0" dirty="0" err="1" smtClean="0"/>
              <a:t>flavor</a:t>
            </a:r>
            <a:r>
              <a:rPr lang="es-ES" baseline="0" dirty="0" smtClean="0"/>
              <a:t> puede </a:t>
            </a:r>
            <a:r>
              <a:rPr lang="es-ES" baseline="0" dirty="0" err="1" smtClean="0"/>
              <a:t>sobreescribir</a:t>
            </a:r>
            <a:r>
              <a:rPr lang="es-ES" baseline="0" dirty="0" smtClean="0"/>
              <a:t> lo que desee.</a:t>
            </a:r>
          </a:p>
          <a:p>
            <a:r>
              <a:rPr lang="es-ES" baseline="0" dirty="0" smtClean="0"/>
              <a:t>Como cada </a:t>
            </a:r>
            <a:r>
              <a:rPr lang="es-ES" baseline="0" dirty="0" err="1" smtClean="0"/>
              <a:t>flavor</a:t>
            </a:r>
            <a:r>
              <a:rPr lang="es-ES" baseline="0" dirty="0" smtClean="0"/>
              <a:t> crea una aplicación distinta necesita distinto id (</a:t>
            </a:r>
            <a:r>
              <a:rPr lang="es-ES" baseline="0" dirty="0" err="1" smtClean="0"/>
              <a:t>applicationId</a:t>
            </a:r>
            <a:r>
              <a:rPr lang="es-ES" baseline="0" dirty="0" smtClean="0"/>
              <a:t>).</a:t>
            </a:r>
          </a:p>
          <a:p>
            <a:endParaRPr lang="es-ES" baseline="0" dirty="0" smtClean="0"/>
          </a:p>
          <a:p>
            <a:r>
              <a:rPr lang="es-ES" baseline="0" dirty="0" smtClean="0"/>
              <a:t>Primero se debe crear los </a:t>
            </a:r>
            <a:r>
              <a:rPr lang="es-ES" baseline="0" dirty="0" err="1" smtClean="0"/>
              <a:t>flavors</a:t>
            </a:r>
            <a:r>
              <a:rPr lang="es-ES" baseline="0" dirty="0" smtClean="0"/>
              <a:t> en el </a:t>
            </a:r>
            <a:r>
              <a:rPr lang="es-ES" baseline="0" dirty="0" err="1" smtClean="0"/>
              <a:t>build.gradle</a:t>
            </a:r>
            <a:endParaRPr lang="es-ES" baseline="0" dirty="0" smtClean="0"/>
          </a:p>
          <a:p>
            <a:r>
              <a:rPr lang="es-ES" baseline="0" dirty="0" smtClean="0"/>
              <a:t>Segundo se crean las carpetas </a:t>
            </a:r>
            <a:r>
              <a:rPr lang="es-ES" baseline="0" dirty="0" err="1" smtClean="0"/>
              <a:t>src</a:t>
            </a:r>
            <a:endParaRPr lang="es-ES" baseline="0" dirty="0" smtClean="0"/>
          </a:p>
          <a:p>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15</a:t>
            </a:fld>
            <a:endParaRPr lang="tr-TR">
              <a:latin typeface="+mn-lt"/>
            </a:endParaRPr>
          </a:p>
        </p:txBody>
      </p:sp>
    </p:spTree>
    <p:extLst>
      <p:ext uri="{BB962C8B-B14F-4D97-AF65-F5344CB8AC3E}">
        <p14:creationId xmlns:p14="http://schemas.microsoft.com/office/powerpoint/2010/main" val="187362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dirty="0" smtClean="0"/>
              <a:t>Usar </a:t>
            </a:r>
            <a:r>
              <a:rPr lang="es-ES" dirty="0" err="1" smtClean="0"/>
              <a:t>Flavors</a:t>
            </a:r>
            <a:r>
              <a:rPr lang="es-ES" dirty="0" smtClean="0"/>
              <a:t> </a:t>
            </a:r>
            <a:r>
              <a:rPr lang="es-PE" dirty="0" smtClean="0"/>
              <a:t>es</a:t>
            </a:r>
            <a:r>
              <a:rPr lang="es-PE" baseline="0" dirty="0" smtClean="0"/>
              <a:t> util </a:t>
            </a:r>
            <a:r>
              <a:rPr lang="es-PE" dirty="0" smtClean="0"/>
              <a:t>en caso se tenga una version demo y una version de pago o en caso se quiera distribuir multiples APKs para distintos tipos de dispositivos</a:t>
            </a:r>
            <a:endParaRPr lang="es-ES" dirty="0" smtClean="0"/>
          </a:p>
          <a:p>
            <a:r>
              <a:rPr lang="es-ES" dirty="0" err="1" smtClean="0"/>
              <a:t>Flavor</a:t>
            </a:r>
            <a:r>
              <a:rPr lang="es-ES" dirty="0" smtClean="0"/>
              <a:t> </a:t>
            </a:r>
            <a:r>
              <a:rPr lang="es-ES" dirty="0" smtClean="0"/>
              <a:t>puede ser demo o full</a:t>
            </a:r>
          </a:p>
          <a:p>
            <a:r>
              <a:rPr lang="es-ES" dirty="0" err="1" smtClean="0"/>
              <a:t>Build</a:t>
            </a:r>
            <a:r>
              <a:rPr lang="es-ES" dirty="0" smtClean="0"/>
              <a:t> </a:t>
            </a:r>
            <a:r>
              <a:rPr lang="es-ES" dirty="0" err="1" smtClean="0"/>
              <a:t>type</a:t>
            </a:r>
            <a:r>
              <a:rPr lang="es-ES" dirty="0" smtClean="0"/>
              <a:t> es </a:t>
            </a:r>
            <a:r>
              <a:rPr lang="es-ES" dirty="0" err="1" smtClean="0"/>
              <a:t>debug</a:t>
            </a:r>
            <a:r>
              <a:rPr lang="es-ES" dirty="0" smtClean="0"/>
              <a:t>, </a:t>
            </a:r>
            <a:r>
              <a:rPr lang="es-ES" dirty="0" err="1" smtClean="0"/>
              <a:t>uat</a:t>
            </a:r>
            <a:r>
              <a:rPr lang="es-ES" dirty="0" smtClean="0"/>
              <a:t>, </a:t>
            </a:r>
            <a:r>
              <a:rPr lang="es-ES" dirty="0" err="1" smtClean="0"/>
              <a:t>produccion</a:t>
            </a:r>
            <a:endParaRPr lang="es-ES" dirty="0" smtClean="0"/>
          </a:p>
          <a:p>
            <a:r>
              <a:rPr lang="es-ES" dirty="0" smtClean="0"/>
              <a:t>La </a:t>
            </a:r>
            <a:r>
              <a:rPr lang="es-ES" dirty="0" err="1" smtClean="0"/>
              <a:t>configuracion</a:t>
            </a:r>
            <a:r>
              <a:rPr lang="es-ES" dirty="0" smtClean="0"/>
              <a:t> base para cada </a:t>
            </a:r>
            <a:r>
              <a:rPr lang="es-ES" dirty="0" err="1" smtClean="0"/>
              <a:t>flavor</a:t>
            </a:r>
            <a:r>
              <a:rPr lang="es-ES" dirty="0" smtClean="0"/>
              <a:t> esta en el </a:t>
            </a:r>
            <a:r>
              <a:rPr lang="es-ES" dirty="0" err="1" smtClean="0"/>
              <a:t>defaultConfig</a:t>
            </a:r>
            <a:r>
              <a:rPr lang="es-ES" dirty="0" smtClean="0"/>
              <a:t>.</a:t>
            </a:r>
            <a:r>
              <a:rPr lang="es-ES" baseline="0" dirty="0" smtClean="0"/>
              <a:t> Cada </a:t>
            </a:r>
            <a:r>
              <a:rPr lang="es-ES" baseline="0" dirty="0" err="1" smtClean="0"/>
              <a:t>flavor</a:t>
            </a:r>
            <a:r>
              <a:rPr lang="es-ES" baseline="0" dirty="0" smtClean="0"/>
              <a:t> puede </a:t>
            </a:r>
            <a:r>
              <a:rPr lang="es-ES" baseline="0" dirty="0" err="1" smtClean="0"/>
              <a:t>sobreescribir</a:t>
            </a:r>
            <a:r>
              <a:rPr lang="es-ES" baseline="0" dirty="0" smtClean="0"/>
              <a:t> lo que desee.</a:t>
            </a:r>
          </a:p>
          <a:p>
            <a:r>
              <a:rPr lang="es-ES" baseline="0" dirty="0" smtClean="0"/>
              <a:t>Como cada </a:t>
            </a:r>
            <a:r>
              <a:rPr lang="es-ES" baseline="0" dirty="0" err="1" smtClean="0"/>
              <a:t>flavor</a:t>
            </a:r>
            <a:r>
              <a:rPr lang="es-ES" baseline="0" dirty="0" smtClean="0"/>
              <a:t> crea una aplicación distinta necesita distinto id (</a:t>
            </a:r>
            <a:r>
              <a:rPr lang="es-ES" baseline="0" dirty="0" err="1" smtClean="0"/>
              <a:t>applicationId</a:t>
            </a:r>
            <a:r>
              <a:rPr lang="es-ES" baseline="0" dirty="0" smtClean="0"/>
              <a:t>).</a:t>
            </a:r>
          </a:p>
          <a:p>
            <a:endParaRPr lang="es-ES" baseline="0" dirty="0" smtClean="0"/>
          </a:p>
          <a:p>
            <a:r>
              <a:rPr lang="es-ES" baseline="0" dirty="0" smtClean="0"/>
              <a:t>Primero se debe crear los </a:t>
            </a:r>
            <a:r>
              <a:rPr lang="es-ES" baseline="0" dirty="0" err="1" smtClean="0"/>
              <a:t>flavors</a:t>
            </a:r>
            <a:r>
              <a:rPr lang="es-ES" baseline="0" dirty="0" smtClean="0"/>
              <a:t> en el </a:t>
            </a:r>
            <a:r>
              <a:rPr lang="es-ES" baseline="0" dirty="0" err="1" smtClean="0"/>
              <a:t>build.gradle</a:t>
            </a:r>
            <a:endParaRPr lang="es-ES" baseline="0" dirty="0" smtClean="0"/>
          </a:p>
          <a:p>
            <a:r>
              <a:rPr lang="es-ES" baseline="0" dirty="0" smtClean="0"/>
              <a:t>Segundo se crean las carpetas </a:t>
            </a:r>
            <a:r>
              <a:rPr lang="es-ES" baseline="0" dirty="0" err="1" smtClean="0"/>
              <a:t>src</a:t>
            </a:r>
            <a:endParaRPr lang="es-ES" baseline="0" dirty="0" smtClean="0"/>
          </a:p>
          <a:p>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16</a:t>
            </a:fld>
            <a:endParaRPr lang="tr-TR">
              <a:latin typeface="+mn-lt"/>
            </a:endParaRPr>
          </a:p>
        </p:txBody>
      </p:sp>
    </p:spTree>
    <p:extLst>
      <p:ext uri="{BB962C8B-B14F-4D97-AF65-F5344CB8AC3E}">
        <p14:creationId xmlns:p14="http://schemas.microsoft.com/office/powerpoint/2010/main" val="187362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Para los desarrolladores en</a:t>
            </a:r>
            <a:r>
              <a:rPr lang="es-PE" baseline="0" dirty="0" smtClean="0"/>
              <a:t> .net es muy común este </a:t>
            </a:r>
            <a:r>
              <a:rPr lang="es-PE" baseline="0" dirty="0" smtClean="0"/>
              <a:t>concepto (web forms o knockout + mvc). </a:t>
            </a:r>
            <a:r>
              <a:rPr lang="es-PE" baseline="0" dirty="0" err="1" smtClean="0"/>
              <a:t>Tambien</a:t>
            </a:r>
            <a:r>
              <a:rPr lang="es-PE" baseline="0" dirty="0" smtClean="0"/>
              <a:t> es común en desarrollo de aplicaciones para escritorio. La programación con Data Binding en Android es distinta.</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17</a:t>
            </a:fld>
            <a:endParaRPr lang="es-PE">
              <a:latin typeface="+mn-lt"/>
            </a:endParaRPr>
          </a:p>
        </p:txBody>
      </p:sp>
    </p:spTree>
    <p:extLst>
      <p:ext uri="{BB962C8B-B14F-4D97-AF65-F5344CB8AC3E}">
        <p14:creationId xmlns:p14="http://schemas.microsoft.com/office/powerpoint/2010/main" val="49180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dirty="0" smtClean="0"/>
              <a:t>Ver </a:t>
            </a:r>
            <a:r>
              <a:rPr lang="es-ES" dirty="0" err="1" smtClean="0"/>
              <a:t>codigo</a:t>
            </a:r>
            <a:r>
              <a:rPr lang="es-ES" dirty="0" smtClean="0"/>
              <a:t> con data </a:t>
            </a:r>
            <a:r>
              <a:rPr lang="es-ES" dirty="0" err="1" smtClean="0"/>
              <a:t>binding</a:t>
            </a:r>
            <a:r>
              <a:rPr lang="es-ES" dirty="0" smtClean="0"/>
              <a:t> y sin data </a:t>
            </a:r>
            <a:r>
              <a:rPr lang="es-ES" dirty="0" err="1" smtClean="0"/>
              <a:t>binding</a:t>
            </a:r>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18</a:t>
            </a:fld>
            <a:endParaRPr lang="tr-TR">
              <a:latin typeface="+mn-lt"/>
            </a:endParaRPr>
          </a:p>
        </p:txBody>
      </p:sp>
    </p:spTree>
    <p:extLst>
      <p:ext uri="{BB962C8B-B14F-4D97-AF65-F5344CB8AC3E}">
        <p14:creationId xmlns:p14="http://schemas.microsoft.com/office/powerpoint/2010/main" val="146241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93BB9C6E-500F-47BE-AE49-0801451F9900}" type="slidenum">
              <a:rPr lang="tr-TR" smtClean="0"/>
              <a:pPr>
                <a:defRPr/>
              </a:pPr>
              <a:t>19</a:t>
            </a:fld>
            <a:endParaRPr lang="tr-TR">
              <a:latin typeface="+mn-lt"/>
            </a:endParaRPr>
          </a:p>
        </p:txBody>
      </p:sp>
    </p:spTree>
    <p:extLst>
      <p:ext uri="{BB962C8B-B14F-4D97-AF65-F5344CB8AC3E}">
        <p14:creationId xmlns:p14="http://schemas.microsoft.com/office/powerpoint/2010/main" val="413242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s-PE" dirty="0" smtClean="0">
                <a:solidFill>
                  <a:srgbClr val="000000"/>
                </a:solidFill>
                <a:latin typeface="+mn-lt"/>
              </a:rPr>
              <a:t>Es un entorno de desarrollo para la plataforma Android basado en Intellij IDEA de JetBrains. Fue anunciado en el Google I/O de 2013 y se mantuvo en beta hasta mediados del 2014, desde entonces ha ido desplegando nuevas funcionalidades hasta llegar a la versión más reciente 1.4.</a:t>
            </a:r>
          </a:p>
          <a:p>
            <a:endParaRPr lang="es-PE" dirty="0" smtClean="0"/>
          </a:p>
          <a:p>
            <a:r>
              <a:rPr lang="es-PE" dirty="0" smtClean="0"/>
              <a:t>AS </a:t>
            </a:r>
            <a:r>
              <a:rPr lang="es-PE" dirty="0" smtClean="0"/>
              <a:t>es un software</a:t>
            </a:r>
            <a:r>
              <a:rPr lang="es-PE" baseline="0" dirty="0" smtClean="0"/>
              <a:t> especializado en el desarrollo nativo de aplicaciones Android. Provee de distintas herramientas útiles para el desarrollo de aplicaciones Android y es en el momento el IDE mas usado para el desarrollo en la plataforma.</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2</a:t>
            </a:fld>
            <a:endParaRPr lang="es-PE">
              <a:latin typeface="+mn-lt"/>
            </a:endParaRPr>
          </a:p>
        </p:txBody>
      </p:sp>
    </p:spTree>
    <p:extLst>
      <p:ext uri="{BB962C8B-B14F-4D97-AF65-F5344CB8AC3E}">
        <p14:creationId xmlns:p14="http://schemas.microsoft.com/office/powerpoint/2010/main" val="396101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s-PE" dirty="0" smtClean="0">
                <a:solidFill>
                  <a:srgbClr val="000000"/>
                </a:solidFill>
                <a:latin typeface="+mn-lt"/>
              </a:rPr>
              <a:t>Es un entorno de desarrollo para la plataforma Android basado en Intellij IDEA de JetBrains. Fue anunciado en el Google I/O de 2013 y se mantuvo en beta hasta mediados del 2014, desde entonces ha ido desplegando nuevas funcionalidades hasta llegar a la versión más reciente 1.4.</a:t>
            </a:r>
          </a:p>
          <a:p>
            <a:endParaRPr lang="es-PE" dirty="0" smtClean="0"/>
          </a:p>
          <a:p>
            <a:r>
              <a:rPr lang="es-PE" dirty="0" smtClean="0"/>
              <a:t>AS </a:t>
            </a:r>
            <a:r>
              <a:rPr lang="es-PE" dirty="0" smtClean="0"/>
              <a:t>es un software</a:t>
            </a:r>
            <a:r>
              <a:rPr lang="es-PE" baseline="0" dirty="0" smtClean="0"/>
              <a:t> especializado en el desarrollo nativo de aplicaciones Android. Provee de distintas herramientas útiles para el desarrollo de aplicaciones Android y es en el momento el IDE mas usado para el desarrollo en la plataforma.</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3</a:t>
            </a:fld>
            <a:endParaRPr lang="es-PE">
              <a:latin typeface="+mn-lt"/>
            </a:endParaRPr>
          </a:p>
        </p:txBody>
      </p:sp>
    </p:spTree>
    <p:extLst>
      <p:ext uri="{BB962C8B-B14F-4D97-AF65-F5344CB8AC3E}">
        <p14:creationId xmlns:p14="http://schemas.microsoft.com/office/powerpoint/2010/main" val="396101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s-PE" dirty="0" smtClean="0">
                <a:solidFill>
                  <a:srgbClr val="000000"/>
                </a:solidFill>
                <a:latin typeface="+mn-lt"/>
              </a:rPr>
              <a:t>Es un entorno de desarrollo para la plataforma Android basado en Intellij IDEA de JetBrains. Fue anunciado en el Google I/O de 2013 y se mantuvo en beta hasta mediados del 2014, desde entonces ha ido desplegando nuevas funcionalidades hasta llegar a la versión más reciente 1.4.</a:t>
            </a:r>
          </a:p>
          <a:p>
            <a:endParaRPr lang="es-PE" dirty="0" smtClean="0"/>
          </a:p>
          <a:p>
            <a:r>
              <a:rPr lang="es-PE" dirty="0" smtClean="0"/>
              <a:t>AS </a:t>
            </a:r>
            <a:r>
              <a:rPr lang="es-PE" dirty="0" smtClean="0"/>
              <a:t>es un software</a:t>
            </a:r>
            <a:r>
              <a:rPr lang="es-PE" baseline="0" dirty="0" smtClean="0"/>
              <a:t> especializado en el desarrollo nativo de aplicaciones Android. Provee de distintas herramientas útiles para el desarrollo de aplicaciones Android y es en el momento el IDE mas usado para el desarrollo en la plataforma.</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4</a:t>
            </a:fld>
            <a:endParaRPr lang="es-PE">
              <a:latin typeface="+mn-lt"/>
            </a:endParaRPr>
          </a:p>
        </p:txBody>
      </p:sp>
    </p:spTree>
    <p:extLst>
      <p:ext uri="{BB962C8B-B14F-4D97-AF65-F5344CB8AC3E}">
        <p14:creationId xmlns:p14="http://schemas.microsoft.com/office/powerpoint/2010/main" val="39610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En la practica,</a:t>
            </a:r>
            <a:r>
              <a:rPr lang="es-PE" baseline="0" dirty="0" smtClean="0"/>
              <a:t> AS ocupa bastante RAM por eso es mejor tener no menos de 8 GB para una experiencia relativamente buena a la hora de programar (poder tener browser, </a:t>
            </a:r>
            <a:r>
              <a:rPr lang="es-PE" baseline="0" dirty="0" err="1" smtClean="0"/>
              <a:t>spotify</a:t>
            </a:r>
            <a:r>
              <a:rPr lang="es-PE" baseline="0" dirty="0" smtClean="0"/>
              <a:t> o </a:t>
            </a:r>
            <a:r>
              <a:rPr lang="es-PE" baseline="0" dirty="0" err="1" smtClean="0"/>
              <a:t>pdfs</a:t>
            </a:r>
            <a:r>
              <a:rPr lang="es-PE" baseline="0" dirty="0" smtClean="0"/>
              <a:t> abiertos)</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5</a:t>
            </a:fld>
            <a:endParaRPr lang="es-PE">
              <a:latin typeface="+mn-lt"/>
            </a:endParaRPr>
          </a:p>
        </p:txBody>
      </p:sp>
    </p:spTree>
    <p:extLst>
      <p:ext uri="{BB962C8B-B14F-4D97-AF65-F5344CB8AC3E}">
        <p14:creationId xmlns:p14="http://schemas.microsoft.com/office/powerpoint/2010/main" val="418088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Ambos poseen una interfaz similar.</a:t>
            </a:r>
          </a:p>
          <a:p>
            <a:r>
              <a:rPr lang="es-PE" dirty="0" smtClean="0"/>
              <a:t>AS se encuentra integrado con Gradle de manera automatica, Eclipse no.</a:t>
            </a:r>
          </a:p>
          <a:p>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6</a:t>
            </a:fld>
            <a:endParaRPr lang="es-PE">
              <a:latin typeface="+mn-lt"/>
            </a:endParaRPr>
          </a:p>
        </p:txBody>
      </p:sp>
    </p:spTree>
    <p:extLst>
      <p:ext uri="{BB962C8B-B14F-4D97-AF65-F5344CB8AC3E}">
        <p14:creationId xmlns:p14="http://schemas.microsoft.com/office/powerpoint/2010/main" val="399342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Google</a:t>
            </a:r>
            <a:r>
              <a:rPr lang="es-PE" baseline="0" dirty="0" smtClean="0"/>
              <a:t> da soporte directo a AS y anuncio que dejara de dar soporte a Eclipse.</a:t>
            </a:r>
          </a:p>
          <a:p>
            <a:r>
              <a:rPr lang="es-PE" baseline="0" dirty="0" smtClean="0"/>
              <a:t>Eclipse lleva ya 11 años en el mercado</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7</a:t>
            </a:fld>
            <a:endParaRPr lang="es-PE">
              <a:latin typeface="+mn-lt"/>
            </a:endParaRPr>
          </a:p>
        </p:txBody>
      </p:sp>
    </p:spTree>
    <p:extLst>
      <p:ext uri="{BB962C8B-B14F-4D97-AF65-F5344CB8AC3E}">
        <p14:creationId xmlns:p14="http://schemas.microsoft.com/office/powerpoint/2010/main" val="294459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Google</a:t>
            </a:r>
            <a:r>
              <a:rPr lang="es-PE" baseline="0" dirty="0" smtClean="0"/>
              <a:t> da soporte directo a AS y anuncio que dejara de dar soporte a Eclipse.</a:t>
            </a:r>
          </a:p>
          <a:p>
            <a:r>
              <a:rPr lang="es-PE" baseline="0" dirty="0" smtClean="0"/>
              <a:t>Eclipse lleva ya 11 años en el mercado</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8</a:t>
            </a:fld>
            <a:endParaRPr lang="es-PE">
              <a:latin typeface="+mn-lt"/>
            </a:endParaRPr>
          </a:p>
        </p:txBody>
      </p:sp>
    </p:spTree>
    <p:extLst>
      <p:ext uri="{BB962C8B-B14F-4D97-AF65-F5344CB8AC3E}">
        <p14:creationId xmlns:p14="http://schemas.microsoft.com/office/powerpoint/2010/main" val="294459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PE" dirty="0" smtClean="0"/>
              <a:t>Google</a:t>
            </a:r>
            <a:r>
              <a:rPr lang="es-PE" baseline="0" dirty="0" smtClean="0"/>
              <a:t> da soporte directo a AS y anuncio que dejara de dar soporte a Eclipse.</a:t>
            </a:r>
          </a:p>
          <a:p>
            <a:r>
              <a:rPr lang="es-PE" baseline="0" dirty="0" smtClean="0"/>
              <a:t>Eclipse lleva ya 11 años en el mercado</a:t>
            </a:r>
            <a:endParaRPr lang="es-PE" dirty="0"/>
          </a:p>
        </p:txBody>
      </p:sp>
      <p:sp>
        <p:nvSpPr>
          <p:cNvPr id="4" name="Marcador de número de diapositiva 3"/>
          <p:cNvSpPr>
            <a:spLocks noGrp="1"/>
          </p:cNvSpPr>
          <p:nvPr>
            <p:ph type="sldNum" idx="10"/>
          </p:nvPr>
        </p:nvSpPr>
        <p:spPr/>
        <p:txBody>
          <a:bodyPr/>
          <a:lstStyle/>
          <a:p>
            <a:pPr>
              <a:defRPr/>
            </a:pPr>
            <a:fld id="{93BB9C6E-500F-47BE-AE49-0801451F9900}" type="slidenum">
              <a:rPr lang="es-PE" smtClean="0"/>
              <a:pPr>
                <a:defRPr/>
              </a:pPr>
              <a:t>9</a:t>
            </a:fld>
            <a:endParaRPr lang="es-PE">
              <a:latin typeface="+mn-lt"/>
            </a:endParaRPr>
          </a:p>
        </p:txBody>
      </p:sp>
    </p:spTree>
    <p:extLst>
      <p:ext uri="{BB962C8B-B14F-4D97-AF65-F5344CB8AC3E}">
        <p14:creationId xmlns:p14="http://schemas.microsoft.com/office/powerpoint/2010/main" val="294459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lstStyle/>
          <a:p>
            <a:endParaRPr/>
          </a:p>
        </p:txBody>
      </p:sp>
      <p:sp>
        <p:nvSpPr>
          <p:cNvPr id="27" name="PlaceHolder 2"/>
          <p:cNvSpPr>
            <a:spLocks noGrp="1"/>
          </p:cNvSpPr>
          <p:nvPr>
            <p:ph type="body"/>
          </p:nvPr>
        </p:nvSpPr>
        <p:spPr>
          <a:xfrm>
            <a:off x="457200" y="1600200"/>
            <a:ext cx="8229240" cy="2158560"/>
          </a:xfrm>
          <a:prstGeom prst="rect">
            <a:avLst/>
          </a:prstGeom>
        </p:spPr>
        <p:txBody>
          <a:bodyPr/>
          <a:lstStyle/>
          <a:p>
            <a:endParaRPr/>
          </a:p>
        </p:txBody>
      </p:sp>
      <p:sp>
        <p:nvSpPr>
          <p:cNvPr id="28" name="PlaceHolder 3"/>
          <p:cNvSpPr>
            <a:spLocks noGrp="1"/>
          </p:cNvSpPr>
          <p:nvPr>
            <p:ph type="body"/>
          </p:nvPr>
        </p:nvSpPr>
        <p:spPr>
          <a:xfrm>
            <a:off x="457200" y="3964320"/>
            <a:ext cx="8229240" cy="2158560"/>
          </a:xfrm>
          <a:prstGeom prst="rect">
            <a:avLst/>
          </a:prstGeom>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lstStyle/>
          <a:p>
            <a:endParaRPr/>
          </a:p>
        </p:txBody>
      </p:sp>
      <p:sp>
        <p:nvSpPr>
          <p:cNvPr id="30" name="PlaceHolder 2"/>
          <p:cNvSpPr>
            <a:spLocks noGrp="1"/>
          </p:cNvSpPr>
          <p:nvPr>
            <p:ph type="body"/>
          </p:nvPr>
        </p:nvSpPr>
        <p:spPr>
          <a:xfrm>
            <a:off x="457200" y="1600200"/>
            <a:ext cx="4015800" cy="2158560"/>
          </a:xfrm>
          <a:prstGeom prst="rect">
            <a:avLst/>
          </a:prstGeom>
        </p:spPr>
        <p:txBody>
          <a:bodyPr/>
          <a:lstStyle/>
          <a:p>
            <a:endParaRPr/>
          </a:p>
        </p:txBody>
      </p:sp>
      <p:sp>
        <p:nvSpPr>
          <p:cNvPr id="31" name="PlaceHolder 3"/>
          <p:cNvSpPr>
            <a:spLocks noGrp="1"/>
          </p:cNvSpPr>
          <p:nvPr>
            <p:ph type="body"/>
          </p:nvPr>
        </p:nvSpPr>
        <p:spPr>
          <a:xfrm>
            <a:off x="4674240" y="1600200"/>
            <a:ext cx="4015800" cy="2158560"/>
          </a:xfrm>
          <a:prstGeom prst="rect">
            <a:avLst/>
          </a:prstGeom>
        </p:spPr>
        <p:txBody>
          <a:bodyPr/>
          <a:lstStyle/>
          <a:p>
            <a:endParaRPr/>
          </a:p>
        </p:txBody>
      </p:sp>
      <p:sp>
        <p:nvSpPr>
          <p:cNvPr id="32" name="PlaceHolder 4"/>
          <p:cNvSpPr>
            <a:spLocks noGrp="1"/>
          </p:cNvSpPr>
          <p:nvPr>
            <p:ph type="body"/>
          </p:nvPr>
        </p:nvSpPr>
        <p:spPr>
          <a:xfrm>
            <a:off x="4674240" y="3964320"/>
            <a:ext cx="4015800" cy="2158560"/>
          </a:xfrm>
          <a:prstGeom prst="rect">
            <a:avLst/>
          </a:prstGeom>
        </p:spPr>
        <p:txBody>
          <a:bodyPr/>
          <a:lstStyle/>
          <a:p>
            <a:endParaRPr/>
          </a:p>
        </p:txBody>
      </p:sp>
      <p:sp>
        <p:nvSpPr>
          <p:cNvPr id="33" name="PlaceHolder 5"/>
          <p:cNvSpPr>
            <a:spLocks noGrp="1"/>
          </p:cNvSpPr>
          <p:nvPr>
            <p:ph type="body"/>
          </p:nvPr>
        </p:nvSpPr>
        <p:spPr>
          <a:xfrm>
            <a:off x="457200" y="3964320"/>
            <a:ext cx="4015800" cy="2158560"/>
          </a:xfrm>
          <a:prstGeom prst="rect">
            <a:avLst/>
          </a:prstGeom>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1735138" y="1600200"/>
            <a:ext cx="5672137" cy="4525963"/>
          </a:xfrm>
          <a:prstGeom prst="rect">
            <a:avLst/>
          </a:prstGeom>
          <a:noFill/>
          <a:ln w="9525">
            <a:noFill/>
            <a:miter lim="800000"/>
            <a:headEnd/>
            <a:tailEnd/>
          </a:ln>
        </p:spPr>
      </p:pic>
      <p:pic>
        <p:nvPicPr>
          <p:cNvPr id="6" name="Picture 7"/>
          <p:cNvPicPr>
            <a:picLocks noChangeAspect="1" noChangeArrowheads="1"/>
          </p:cNvPicPr>
          <p:nvPr/>
        </p:nvPicPr>
        <p:blipFill>
          <a:blip r:embed="rId2" cstate="print"/>
          <a:srcRect/>
          <a:stretch>
            <a:fillRect/>
          </a:stretch>
        </p:blipFill>
        <p:spPr bwMode="auto">
          <a:xfrm>
            <a:off x="1735138" y="1600200"/>
            <a:ext cx="5672137" cy="4525963"/>
          </a:xfrm>
          <a:prstGeom prst="rect">
            <a:avLst/>
          </a:prstGeom>
          <a:noFill/>
          <a:ln w="9525">
            <a:noFill/>
            <a:miter lim="800000"/>
            <a:headEnd/>
            <a:tailEnd/>
          </a:ln>
        </p:spPr>
      </p:pic>
      <p:sp>
        <p:nvSpPr>
          <p:cNvPr id="34" name="PlaceHolder 1"/>
          <p:cNvSpPr>
            <a:spLocks noGrp="1"/>
          </p:cNvSpPr>
          <p:nvPr>
            <p:ph type="title"/>
          </p:nvPr>
        </p:nvSpPr>
        <p:spPr>
          <a:xfrm>
            <a:off x="457200" y="274680"/>
            <a:ext cx="8229240" cy="1143000"/>
          </a:xfrm>
          <a:prstGeom prst="rect">
            <a:avLst/>
          </a:prstGeom>
        </p:spPr>
        <p:txBody>
          <a:bodyPr/>
          <a:lstStyle/>
          <a:p>
            <a:endParaRPr/>
          </a:p>
        </p:txBody>
      </p:sp>
      <p:sp>
        <p:nvSpPr>
          <p:cNvPr id="35" name="PlaceHolder 2"/>
          <p:cNvSpPr>
            <a:spLocks noGrp="1"/>
          </p:cNvSpPr>
          <p:nvPr>
            <p:ph type="body"/>
          </p:nvPr>
        </p:nvSpPr>
        <p:spPr>
          <a:xfrm>
            <a:off x="457200" y="1600200"/>
            <a:ext cx="8229240" cy="4525560"/>
          </a:xfrm>
          <a:prstGeom prst="rect">
            <a:avLst/>
          </a:prstGeom>
        </p:spPr>
        <p:txBody>
          <a:bodyPr/>
          <a:lstStyle/>
          <a:p>
            <a:endParaRPr/>
          </a:p>
        </p:txBody>
      </p:sp>
      <p:sp>
        <p:nvSpPr>
          <p:cNvPr id="36" name="PlaceHolder 3"/>
          <p:cNvSpPr>
            <a:spLocks noGrp="1"/>
          </p:cNvSpPr>
          <p:nvPr>
            <p:ph type="body"/>
          </p:nvPr>
        </p:nvSpPr>
        <p:spPr>
          <a:xfrm>
            <a:off x="457200" y="1600200"/>
            <a:ext cx="8229240" cy="4525560"/>
          </a:xfrm>
          <a:prstGeom prst="rect">
            <a:avLst/>
          </a:prstGeom>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45" name="PlaceHolder 2"/>
          <p:cNvSpPr>
            <a:spLocks noGrp="1"/>
          </p:cNvSpPr>
          <p:nvPr>
            <p:ph type="subTitle"/>
          </p:nvPr>
        </p:nvSpPr>
        <p:spPr>
          <a:xfrm>
            <a:off x="457200" y="1600200"/>
            <a:ext cx="8229240" cy="4525920"/>
          </a:xfrm>
          <a:prstGeom prst="rect">
            <a:avLst/>
          </a:prstGeom>
        </p:spPr>
        <p:txBody>
          <a:bodyPr lIns="0" tIns="0" rIns="0" bIns="0" anchor="ct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tIns="0" rIns="0" bIns="0" anchor="ct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lstStyle/>
          <a:p>
            <a:endParaRPr/>
          </a:p>
        </p:txBody>
      </p:sp>
      <p:sp>
        <p:nvSpPr>
          <p:cNvPr id="6" name="PlaceHolder 2"/>
          <p:cNvSpPr>
            <a:spLocks noGrp="1"/>
          </p:cNvSpPr>
          <p:nvPr>
            <p:ph type="subTitle"/>
          </p:nvPr>
        </p:nvSpPr>
        <p:spPr>
          <a:xfrm>
            <a:off x="457200" y="1600200"/>
            <a:ext cx="8229240" cy="4525920"/>
          </a:xfrm>
          <a:prstGeom prst="rect">
            <a:avLst/>
          </a:prstGeom>
        </p:spPr>
        <p:txBody>
          <a:bodyPr anchor="ct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1735138" y="1600200"/>
            <a:ext cx="5672137" cy="4525963"/>
          </a:xfrm>
          <a:prstGeom prst="rect">
            <a:avLst/>
          </a:prstGeom>
          <a:noFill/>
          <a:ln w="9525">
            <a:noFill/>
            <a:miter lim="800000"/>
            <a:headEnd/>
            <a:tailEnd/>
          </a:ln>
        </p:spPr>
      </p:pic>
      <p:pic>
        <p:nvPicPr>
          <p:cNvPr id="6" name="Picture 7"/>
          <p:cNvPicPr>
            <a:picLocks noChangeAspect="1" noChangeArrowheads="1"/>
          </p:cNvPicPr>
          <p:nvPr/>
        </p:nvPicPr>
        <p:blipFill>
          <a:blip r:embed="rId2" cstate="print"/>
          <a:srcRect/>
          <a:stretch>
            <a:fillRect/>
          </a:stretch>
        </p:blipFill>
        <p:spPr bwMode="auto">
          <a:xfrm>
            <a:off x="1735138" y="1600200"/>
            <a:ext cx="5672137" cy="4525963"/>
          </a:xfrm>
          <a:prstGeom prst="rect">
            <a:avLst/>
          </a:prstGeom>
          <a:noFill/>
          <a:ln w="9525">
            <a:noFill/>
            <a:miter lim="800000"/>
            <a:headEnd/>
            <a:tailEnd/>
          </a:ln>
        </p:spPr>
      </p:pic>
      <p:sp>
        <p:nvSpPr>
          <p:cNvPr id="73" name="PlaceHolder 1"/>
          <p:cNvSpPr>
            <a:spLocks noGrp="1"/>
          </p:cNvSpPr>
          <p:nvPr>
            <p:ph type="title"/>
          </p:nvPr>
        </p:nvSpPr>
        <p:spPr>
          <a:xfrm>
            <a:off x="457200" y="274680"/>
            <a:ext cx="8229240" cy="1143000"/>
          </a:xfrm>
          <a:prstGeom prst="rect">
            <a:avLst/>
          </a:prstGeom>
        </p:spPr>
        <p:txBody>
          <a:bodyPr lIns="0" tIns="0" rIns="0" bIns="0"/>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lstStyle/>
          <a:p>
            <a:endParaRPr/>
          </a:p>
        </p:txBody>
      </p:sp>
      <p:sp>
        <p:nvSpPr>
          <p:cNvPr id="8" name="PlaceHolder 2"/>
          <p:cNvSpPr>
            <a:spLocks noGrp="1"/>
          </p:cNvSpPr>
          <p:nvPr>
            <p:ph type="body"/>
          </p:nvPr>
        </p:nvSpPr>
        <p:spPr>
          <a:xfrm>
            <a:off x="457200" y="1600200"/>
            <a:ext cx="8229240" cy="4525560"/>
          </a:xfrm>
          <a:prstGeom prst="rect">
            <a:avLst/>
          </a:prstGeom>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lstStyle/>
          <a:p>
            <a:endParaRPr/>
          </a:p>
        </p:txBody>
      </p:sp>
      <p:sp>
        <p:nvSpPr>
          <p:cNvPr id="10" name="PlaceHolder 2"/>
          <p:cNvSpPr>
            <a:spLocks noGrp="1"/>
          </p:cNvSpPr>
          <p:nvPr>
            <p:ph type="body"/>
          </p:nvPr>
        </p:nvSpPr>
        <p:spPr>
          <a:xfrm>
            <a:off x="457200" y="1600200"/>
            <a:ext cx="4015800" cy="4525560"/>
          </a:xfrm>
          <a:prstGeom prst="rect">
            <a:avLst/>
          </a:prstGeom>
        </p:spPr>
        <p:txBody>
          <a:bodyPr/>
          <a:lstStyle/>
          <a:p>
            <a:endParaRPr/>
          </a:p>
        </p:txBody>
      </p:sp>
      <p:sp>
        <p:nvSpPr>
          <p:cNvPr id="11" name="PlaceHolder 3"/>
          <p:cNvSpPr>
            <a:spLocks noGrp="1"/>
          </p:cNvSpPr>
          <p:nvPr>
            <p:ph type="body"/>
          </p:nvPr>
        </p:nvSpPr>
        <p:spPr>
          <a:xfrm>
            <a:off x="4674240" y="1600200"/>
            <a:ext cx="4015800" cy="4525560"/>
          </a:xfrm>
          <a:prstGeom prst="rect">
            <a:avLst/>
          </a:prstGeom>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anchor="ct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lstStyle/>
          <a:p>
            <a:endParaRPr/>
          </a:p>
        </p:txBody>
      </p:sp>
      <p:sp>
        <p:nvSpPr>
          <p:cNvPr id="15" name="PlaceHolder 2"/>
          <p:cNvSpPr>
            <a:spLocks noGrp="1"/>
          </p:cNvSpPr>
          <p:nvPr>
            <p:ph type="body"/>
          </p:nvPr>
        </p:nvSpPr>
        <p:spPr>
          <a:xfrm>
            <a:off x="457200" y="1600200"/>
            <a:ext cx="4015800" cy="2158560"/>
          </a:xfrm>
          <a:prstGeom prst="rect">
            <a:avLst/>
          </a:prstGeom>
        </p:spPr>
        <p:txBody>
          <a:bodyPr/>
          <a:lstStyle/>
          <a:p>
            <a:endParaRPr/>
          </a:p>
        </p:txBody>
      </p:sp>
      <p:sp>
        <p:nvSpPr>
          <p:cNvPr id="16" name="PlaceHolder 3"/>
          <p:cNvSpPr>
            <a:spLocks noGrp="1"/>
          </p:cNvSpPr>
          <p:nvPr>
            <p:ph type="body"/>
          </p:nvPr>
        </p:nvSpPr>
        <p:spPr>
          <a:xfrm>
            <a:off x="457200" y="3964320"/>
            <a:ext cx="4015800" cy="2158560"/>
          </a:xfrm>
          <a:prstGeom prst="rect">
            <a:avLst/>
          </a:prstGeom>
        </p:spPr>
        <p:txBody>
          <a:bodyPr/>
          <a:lstStyle/>
          <a:p>
            <a:endParaRPr/>
          </a:p>
        </p:txBody>
      </p:sp>
      <p:sp>
        <p:nvSpPr>
          <p:cNvPr id="17" name="PlaceHolder 4"/>
          <p:cNvSpPr>
            <a:spLocks noGrp="1"/>
          </p:cNvSpPr>
          <p:nvPr>
            <p:ph type="body"/>
          </p:nvPr>
        </p:nvSpPr>
        <p:spPr>
          <a:xfrm>
            <a:off x="4674240" y="1600200"/>
            <a:ext cx="4015800" cy="4525560"/>
          </a:xfrm>
          <a:prstGeom prst="rect">
            <a:avLst/>
          </a:prstGeom>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lstStyle/>
          <a:p>
            <a:endParaRPr/>
          </a:p>
        </p:txBody>
      </p:sp>
      <p:sp>
        <p:nvSpPr>
          <p:cNvPr id="19" name="PlaceHolder 2"/>
          <p:cNvSpPr>
            <a:spLocks noGrp="1"/>
          </p:cNvSpPr>
          <p:nvPr>
            <p:ph type="body"/>
          </p:nvPr>
        </p:nvSpPr>
        <p:spPr>
          <a:xfrm>
            <a:off x="457200" y="1600200"/>
            <a:ext cx="4015800" cy="4525560"/>
          </a:xfrm>
          <a:prstGeom prst="rect">
            <a:avLst/>
          </a:prstGeom>
        </p:spPr>
        <p:txBody>
          <a:bodyPr/>
          <a:lstStyle/>
          <a:p>
            <a:endParaRPr/>
          </a:p>
        </p:txBody>
      </p:sp>
      <p:sp>
        <p:nvSpPr>
          <p:cNvPr id="20" name="PlaceHolder 3"/>
          <p:cNvSpPr>
            <a:spLocks noGrp="1"/>
          </p:cNvSpPr>
          <p:nvPr>
            <p:ph type="body"/>
          </p:nvPr>
        </p:nvSpPr>
        <p:spPr>
          <a:xfrm>
            <a:off x="4674240" y="1600200"/>
            <a:ext cx="4015800" cy="2158560"/>
          </a:xfrm>
          <a:prstGeom prst="rect">
            <a:avLst/>
          </a:prstGeom>
        </p:spPr>
        <p:txBody>
          <a:bodyPr/>
          <a:lstStyle/>
          <a:p>
            <a:endParaRPr/>
          </a:p>
        </p:txBody>
      </p:sp>
      <p:sp>
        <p:nvSpPr>
          <p:cNvPr id="21" name="PlaceHolder 4"/>
          <p:cNvSpPr>
            <a:spLocks noGrp="1"/>
          </p:cNvSpPr>
          <p:nvPr>
            <p:ph type="body"/>
          </p:nvPr>
        </p:nvSpPr>
        <p:spPr>
          <a:xfrm>
            <a:off x="4674240" y="3964320"/>
            <a:ext cx="4015800" cy="2158560"/>
          </a:xfrm>
          <a:prstGeom prst="rect">
            <a:avLst/>
          </a:prstGeom>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lstStyle/>
          <a:p>
            <a:endParaRPr/>
          </a:p>
        </p:txBody>
      </p:sp>
      <p:sp>
        <p:nvSpPr>
          <p:cNvPr id="23" name="PlaceHolder 2"/>
          <p:cNvSpPr>
            <a:spLocks noGrp="1"/>
          </p:cNvSpPr>
          <p:nvPr>
            <p:ph type="body"/>
          </p:nvPr>
        </p:nvSpPr>
        <p:spPr>
          <a:xfrm>
            <a:off x="457200" y="1600200"/>
            <a:ext cx="4015800" cy="2158560"/>
          </a:xfrm>
          <a:prstGeom prst="rect">
            <a:avLst/>
          </a:prstGeom>
        </p:spPr>
        <p:txBody>
          <a:bodyPr/>
          <a:lstStyle/>
          <a:p>
            <a:endParaRPr/>
          </a:p>
        </p:txBody>
      </p:sp>
      <p:sp>
        <p:nvSpPr>
          <p:cNvPr id="24" name="PlaceHolder 3"/>
          <p:cNvSpPr>
            <a:spLocks noGrp="1"/>
          </p:cNvSpPr>
          <p:nvPr>
            <p:ph type="body"/>
          </p:nvPr>
        </p:nvSpPr>
        <p:spPr>
          <a:xfrm>
            <a:off x="4674240" y="1600200"/>
            <a:ext cx="4015800" cy="2158560"/>
          </a:xfrm>
          <a:prstGeom prst="rect">
            <a:avLst/>
          </a:prstGeom>
        </p:spPr>
        <p:txBody>
          <a:bodyPr/>
          <a:lstStyle/>
          <a:p>
            <a:endParaRPr/>
          </a:p>
        </p:txBody>
      </p:sp>
      <p:sp>
        <p:nvSpPr>
          <p:cNvPr id="25" name="PlaceHolder 4"/>
          <p:cNvSpPr>
            <a:spLocks noGrp="1"/>
          </p:cNvSpPr>
          <p:nvPr>
            <p:ph type="body"/>
          </p:nvPr>
        </p:nvSpPr>
        <p:spPr>
          <a:xfrm>
            <a:off x="457200" y="3964320"/>
            <a:ext cx="8229240" cy="2158560"/>
          </a:xfrm>
          <a:prstGeom prst="rect">
            <a:avLst/>
          </a:prstGeom>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a:solidFill>
                  <a:srgbClr val="8B8B8B"/>
                </a:solidFill>
                <a:latin typeface="Calibri"/>
                <a:ea typeface="+mn-ea"/>
                <a:cs typeface="+mn-cs"/>
              </a:defRPr>
            </a:lvl1pPr>
          </a:lstStyle>
          <a:p>
            <a:pPr>
              <a:defRPr/>
            </a:pPr>
            <a:r>
              <a:rPr lang="es-PE"/>
              <a:t>16/09/14</a:t>
            </a:r>
            <a:endParaRPr>
              <a:latin typeface="+mn-lt"/>
            </a:endParaRPr>
          </a:p>
        </p:txBody>
      </p:sp>
      <p:sp>
        <p:nvSpPr>
          <p:cNvPr id="6" name="PlaceHolder 2"/>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a:latin typeface="+mn-lt"/>
                <a:ea typeface="+mn-ea"/>
                <a:cs typeface="+mn-cs"/>
              </a:defRPr>
            </a:lvl1pPr>
          </a:lstStyle>
          <a:p>
            <a:pPr>
              <a:defRPr/>
            </a:pPr>
            <a:endParaRPr/>
          </a:p>
        </p:txBody>
      </p:sp>
      <p:sp>
        <p:nvSpPr>
          <p:cNvPr id="2" name="PlaceHolder 3"/>
          <p:cNvSpPr>
            <a:spLocks noGrp="1"/>
          </p:cNvSpPr>
          <p:nvPr>
            <p:ph type="sldNum"/>
          </p:nvPr>
        </p:nvSpPr>
        <p:spPr>
          <a:xfrm>
            <a:off x="6553200" y="6356350"/>
            <a:ext cx="2133600" cy="365125"/>
          </a:xfrm>
          <a:prstGeom prst="rect">
            <a:avLst/>
          </a:prstGeom>
        </p:spPr>
        <p:txBody>
          <a:bodyPr anchor="ctr"/>
          <a:lstStyle>
            <a:lvl1pPr algn="r" fontAlgn="auto">
              <a:spcBef>
                <a:spcPts val="0"/>
              </a:spcBef>
              <a:spcAft>
                <a:spcPts val="0"/>
              </a:spcAft>
              <a:defRPr sz="1200">
                <a:solidFill>
                  <a:srgbClr val="8B8B8B"/>
                </a:solidFill>
                <a:latin typeface="Calibri"/>
                <a:ea typeface="+mn-ea"/>
                <a:cs typeface="+mn-cs"/>
              </a:defRPr>
            </a:lvl1pPr>
          </a:lstStyle>
          <a:p>
            <a:pPr>
              <a:defRPr/>
            </a:pPr>
            <a:fld id="{0BE029AF-DAE7-43E3-87E4-6743B41311FE}" type="slidenum">
              <a:rPr lang="es-PE"/>
              <a:pPr>
                <a:defRPr/>
              </a:pPr>
              <a:t>‹Nr.›</a:t>
            </a:fld>
            <a:endParaRPr>
              <a:latin typeface="+mn-lt"/>
            </a:endParaRPr>
          </a:p>
        </p:txBody>
      </p:sp>
      <p:sp>
        <p:nvSpPr>
          <p:cNvPr id="1029" name="PlaceHolder 4"/>
          <p:cNvSpPr>
            <a:spLocks noGrp="1"/>
          </p:cNvSpPr>
          <p:nvPr>
            <p:ph type="title"/>
          </p:nvPr>
        </p:nvSpPr>
        <p:spPr bwMode="auto">
          <a:xfrm>
            <a:off x="457200" y="273050"/>
            <a:ext cx="8229600" cy="11445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Pulse para editar el formato del texto de título</a:t>
            </a:r>
            <a:endParaRPr lang="es-PE" smtClean="0"/>
          </a:p>
        </p:txBody>
      </p:sp>
      <p:sp>
        <p:nvSpPr>
          <p:cNvPr id="4" name="PlaceHolder 5"/>
          <p:cNvSpPr>
            <a:spLocks noGrp="1"/>
          </p:cNvSpPr>
          <p:nvPr>
            <p:ph type="body"/>
          </p:nvPr>
        </p:nvSpPr>
        <p:spPr>
          <a:xfrm>
            <a:off x="457200" y="1604963"/>
            <a:ext cx="8229600" cy="3976687"/>
          </a:xfrm>
          <a:prstGeom prst="rect">
            <a:avLst/>
          </a:prstGeom>
        </p:spPr>
        <p:txBody>
          <a:bodyPr lIns="0" tIns="0" rIns="0" bIns="0"/>
          <a:lstStyle/>
          <a:p>
            <a:r>
              <a:rPr lang="en-US"/>
              <a:t>Pulse para editar el formato de esquema del texto</a:t>
            </a:r>
            <a:endParaRPr/>
          </a:p>
          <a:p>
            <a:pPr lvl="1"/>
            <a:r>
              <a:rPr lang="en-US"/>
              <a:t>Segundo nivel del esquema</a:t>
            </a:r>
            <a:endParaRPr/>
          </a:p>
          <a:p>
            <a:pPr lvl="2"/>
            <a:r>
              <a:rPr lang="en-US"/>
              <a:t>Tercer nivel del esquema</a:t>
            </a:r>
            <a:endParaRPr/>
          </a:p>
          <a:p>
            <a:pPr lvl="3"/>
            <a:r>
              <a:rPr lang="en-US"/>
              <a:t>Cuarto nivel del esquema</a:t>
            </a:r>
            <a:endParaRPr/>
          </a:p>
          <a:p>
            <a:pPr lvl="4"/>
            <a:r>
              <a:rPr lang="en-US"/>
              <a:t>Quinto nivel del esquema</a:t>
            </a:r>
            <a:endParaRPr/>
          </a:p>
          <a:p>
            <a:pPr lvl="5"/>
            <a:r>
              <a:rPr lang="en-US"/>
              <a:t>Sexto nivel del esquema</a:t>
            </a:r>
            <a:endParaRPr/>
          </a:p>
          <a:p>
            <a:pPr lvl="6"/>
            <a:r>
              <a:rPr lang="en-US"/>
              <a:t>Séptimo nivel del esquema</a:t>
            </a:r>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Pulse para editar el formato del texto de títuloClick to edit Master title style</a:t>
            </a:r>
            <a:endParaRPr lang="es-PE" smtClean="0"/>
          </a:p>
        </p:txBody>
      </p:sp>
      <p:sp>
        <p:nvSpPr>
          <p:cNvPr id="40" name="PlaceHolder 2"/>
          <p:cNvSpPr>
            <a:spLocks noGrp="1"/>
          </p:cNvSpPr>
          <p:nvPr>
            <p:ph type="body"/>
          </p:nvPr>
        </p:nvSpPr>
        <p:spPr>
          <a:xfrm>
            <a:off x="457200" y="1600200"/>
            <a:ext cx="8229600" cy="4525963"/>
          </a:xfrm>
          <a:prstGeom prst="rect">
            <a:avLst/>
          </a:prstGeom>
        </p:spPr>
        <p:txBody>
          <a:bodyPr/>
          <a:lstStyle/>
          <a:p>
            <a:r>
              <a:rPr lang="en-US"/>
              <a:t>Pulse para editar el formato de esquema del texto</a:t>
            </a:r>
            <a:endParaRPr/>
          </a:p>
          <a:p>
            <a:pPr lvl="1"/>
            <a:r>
              <a:rPr lang="en-US"/>
              <a:t>Segundo nivel del esquema</a:t>
            </a:r>
            <a:endParaRPr/>
          </a:p>
          <a:p>
            <a:pPr lvl="2"/>
            <a:r>
              <a:rPr lang="en-US"/>
              <a:t>Tercer nivel del esquema</a:t>
            </a:r>
            <a:endParaRPr/>
          </a:p>
          <a:p>
            <a:pPr lvl="3"/>
            <a:r>
              <a:rPr lang="en-US"/>
              <a:t>Cuarto nivel del esquema</a:t>
            </a:r>
            <a:endParaRPr/>
          </a:p>
          <a:p>
            <a:pPr lvl="4"/>
            <a:r>
              <a:rPr lang="en-US"/>
              <a:t>Quinto nivel del esquema</a:t>
            </a:r>
            <a:endParaRPr/>
          </a:p>
          <a:p>
            <a:pPr lvl="5"/>
            <a:r>
              <a:rPr lang="en-US"/>
              <a:t>Sexto nivel del esquema</a:t>
            </a:r>
            <a:endParaRPr/>
          </a:p>
          <a:p>
            <a:r>
              <a:rPr lang="en-US"/>
              <a:t>Séptimo nivel del esquemaClick to edit Master text styles</a:t>
            </a:r>
            <a:endParaRPr/>
          </a:p>
          <a:p>
            <a:pPr lvl="1"/>
            <a:r>
              <a:rPr lang="en-US"/>
              <a:t>Second level</a:t>
            </a:r>
            <a:endParaRPr/>
          </a:p>
          <a:p>
            <a:pPr lvl="2"/>
            <a:r>
              <a:rPr lang="en-US"/>
              <a:t>Third level</a:t>
            </a:r>
            <a:endParaRPr/>
          </a:p>
          <a:p>
            <a:pPr lvl="3"/>
            <a:r>
              <a:rPr lang="en-US"/>
              <a:t>Fourth level</a:t>
            </a:r>
            <a:endParaRPr/>
          </a:p>
          <a:p>
            <a:pPr lvl="4"/>
            <a:r>
              <a:rPr lang="en-US"/>
              <a:t>Fifth level</a:t>
            </a:r>
            <a:endParaRPr/>
          </a:p>
        </p:txBody>
      </p:sp>
      <p:sp>
        <p:nvSpPr>
          <p:cNvPr id="41" name="PlaceHolder 3"/>
          <p:cNvSpPr>
            <a:spLocks noGrp="1"/>
          </p:cNvSpPr>
          <p:nvPr>
            <p:ph type="dt"/>
          </p:nvPr>
        </p:nvSpPr>
        <p:spPr>
          <a:xfrm>
            <a:off x="457200" y="6356350"/>
            <a:ext cx="2133600" cy="365125"/>
          </a:xfrm>
          <a:prstGeom prst="rect">
            <a:avLst/>
          </a:prstGeom>
        </p:spPr>
        <p:txBody>
          <a:bodyPr anchor="ctr"/>
          <a:lstStyle>
            <a:lvl1pPr fontAlgn="auto">
              <a:spcBef>
                <a:spcPts val="0"/>
              </a:spcBef>
              <a:spcAft>
                <a:spcPts val="0"/>
              </a:spcAft>
              <a:defRPr sz="1200">
                <a:solidFill>
                  <a:srgbClr val="8B8B8B"/>
                </a:solidFill>
                <a:latin typeface="Calibri"/>
                <a:ea typeface="+mn-ea"/>
                <a:cs typeface="+mn-cs"/>
              </a:defRPr>
            </a:lvl1pPr>
          </a:lstStyle>
          <a:p>
            <a:pPr>
              <a:defRPr/>
            </a:pPr>
            <a:r>
              <a:rPr lang="es-PE"/>
              <a:t>16/09/14</a:t>
            </a:r>
            <a:endParaRPr>
              <a:latin typeface="+mn-lt"/>
            </a:endParaRPr>
          </a:p>
        </p:txBody>
      </p:sp>
      <p:sp>
        <p:nvSpPr>
          <p:cNvPr id="42" name="PlaceHolder 4"/>
          <p:cNvSpPr>
            <a:spLocks noGrp="1"/>
          </p:cNvSpPr>
          <p:nvPr>
            <p:ph type="ftr"/>
          </p:nvPr>
        </p:nvSpPr>
        <p:spPr>
          <a:xfrm>
            <a:off x="3124200" y="6356350"/>
            <a:ext cx="2895600" cy="365125"/>
          </a:xfrm>
          <a:prstGeom prst="rect">
            <a:avLst/>
          </a:prstGeom>
        </p:spPr>
        <p:txBody>
          <a:bodyPr anchor="ctr"/>
          <a:lstStyle>
            <a:lvl1pPr fontAlgn="auto">
              <a:spcBef>
                <a:spcPts val="0"/>
              </a:spcBef>
              <a:spcAft>
                <a:spcPts val="0"/>
              </a:spcAft>
              <a:defRPr>
                <a:latin typeface="+mn-lt"/>
                <a:ea typeface="+mn-ea"/>
                <a:cs typeface="+mn-cs"/>
              </a:defRPr>
            </a:lvl1pPr>
          </a:lstStyle>
          <a:p>
            <a:pPr>
              <a:defRPr/>
            </a:pPr>
            <a:endParaRPr/>
          </a:p>
        </p:txBody>
      </p:sp>
      <p:sp>
        <p:nvSpPr>
          <p:cNvPr id="43" name="PlaceHolder 5"/>
          <p:cNvSpPr>
            <a:spLocks noGrp="1"/>
          </p:cNvSpPr>
          <p:nvPr>
            <p:ph type="sldNum"/>
          </p:nvPr>
        </p:nvSpPr>
        <p:spPr>
          <a:xfrm>
            <a:off x="6553200" y="6356350"/>
            <a:ext cx="2133600" cy="365125"/>
          </a:xfrm>
          <a:prstGeom prst="rect">
            <a:avLst/>
          </a:prstGeom>
        </p:spPr>
        <p:txBody>
          <a:bodyPr anchor="ctr"/>
          <a:lstStyle>
            <a:lvl1pPr algn="r" fontAlgn="auto">
              <a:spcBef>
                <a:spcPts val="0"/>
              </a:spcBef>
              <a:spcAft>
                <a:spcPts val="0"/>
              </a:spcAft>
              <a:defRPr sz="1200">
                <a:solidFill>
                  <a:srgbClr val="8B8B8B"/>
                </a:solidFill>
                <a:latin typeface="Calibri"/>
                <a:ea typeface="+mn-ea"/>
                <a:cs typeface="+mn-cs"/>
              </a:defRPr>
            </a:lvl1pPr>
          </a:lstStyle>
          <a:p>
            <a:pPr>
              <a:defRPr/>
            </a:pPr>
            <a:fld id="{17001AAC-298A-4119-A2B1-FC3660D6B175}" type="slidenum">
              <a:rPr lang="es-PE"/>
              <a:pPr>
                <a:defRPr/>
              </a:pPr>
              <a:t>‹Nr.›</a:t>
            </a:fld>
            <a:endParaRPr>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ctr" rtl="0" eaLnBrk="0" fontAlgn="base" hangingPunct="0">
        <a:spcBef>
          <a:spcPct val="0"/>
        </a:spcBef>
        <a:spcAft>
          <a:spcPct val="0"/>
        </a:spcAft>
        <a:defRPr sz="4400">
          <a:solidFill>
            <a:schemeClr val="tx2"/>
          </a:solidFill>
          <a:latin typeface="Arial" pitchFamily="34" charset="0"/>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gradle.org" TargetMode="External"/><Relationship Id="rId4" Type="http://schemas.openxmlformats.org/officeDocument/2006/relationships/hyperlink" Target="http://stackoverflow.com/questions/16754643/what-is-gradle-in-android-studio" TargetMode="External"/><Relationship Id="rId5" Type="http://schemas.openxmlformats.org/officeDocument/2006/relationships/hyperlink" Target="http://tools.android.com/tech-docs/new-build-system/user-guide" TargetMode="External"/><Relationship Id="rId6" Type="http://schemas.openxmlformats.org/officeDocument/2006/relationships/hyperlink" Target="http://developer.android.com/intl/es/tools/building/configuring-gradle.html" TargetMode="External"/><Relationship Id="rId7"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hyperlink" Target="https://www.youtube.com/watch?v=LCJAgPkpmR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jpe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ustomShape 1"/>
          <p:cNvSpPr>
            <a:spLocks noChangeArrowheads="1"/>
          </p:cNvSpPr>
          <p:nvPr/>
        </p:nvSpPr>
        <p:spPr bwMode="auto">
          <a:xfrm>
            <a:off x="5508625" y="3317875"/>
            <a:ext cx="3455988" cy="2943225"/>
          </a:xfrm>
          <a:prstGeom prst="rect">
            <a:avLst/>
          </a:prstGeom>
          <a:noFill/>
          <a:ln w="9525">
            <a:noFill/>
            <a:miter lim="800000"/>
            <a:headEnd/>
            <a:tailEnd/>
          </a:ln>
        </p:spPr>
        <p:txBody>
          <a:bodyPr lIns="90000" tIns="45000" rIns="90000" bIns="45000"/>
          <a:lstStyle/>
          <a:p>
            <a:r>
              <a:rPr lang="es-PE" sz="2000" b="1" dirty="0" smtClean="0">
                <a:solidFill>
                  <a:srgbClr val="000000"/>
                </a:solidFill>
              </a:rPr>
              <a:t>Android Studio: Bondades y Funcionalidades</a:t>
            </a:r>
            <a:endParaRPr lang="es-PE" sz="2000" dirty="0"/>
          </a:p>
          <a:p>
            <a:r>
              <a:rPr lang="es-PE" sz="2500" dirty="0">
                <a:solidFill>
                  <a:srgbClr val="000000"/>
                </a:solidFill>
                <a:latin typeface="Calibri" pitchFamily="34" charset="0"/>
              </a:rPr>
              <a:t>Ing. </a:t>
            </a:r>
            <a:r>
              <a:rPr lang="es-PE" sz="2500" dirty="0" smtClean="0">
                <a:solidFill>
                  <a:srgbClr val="000000"/>
                </a:solidFill>
                <a:latin typeface="Calibri" pitchFamily="34" charset="0"/>
              </a:rPr>
              <a:t>Pablo Johnson</a:t>
            </a:r>
          </a:p>
          <a:p>
            <a:r>
              <a:rPr lang="es-ES" b="1" kern="0" dirty="0">
                <a:solidFill>
                  <a:schemeClr val="accent1"/>
                </a:solidFill>
                <a:latin typeface="Arial"/>
                <a:ea typeface="Arial"/>
                <a:cs typeface="Arial"/>
                <a:sym typeface="Arial"/>
              </a:rPr>
              <a:t>@pablojohnson88</a:t>
            </a:r>
          </a:p>
          <a:p>
            <a:endParaRPr lang="es-PE" dirty="0"/>
          </a:p>
        </p:txBody>
      </p:sp>
      <p:sp>
        <p:nvSpPr>
          <p:cNvPr id="27651" name="CustomShape 2"/>
          <p:cNvSpPr>
            <a:spLocks noChangeArrowheads="1"/>
          </p:cNvSpPr>
          <p:nvPr/>
        </p:nvSpPr>
        <p:spPr bwMode="auto">
          <a:xfrm flipV="1">
            <a:off x="4602163" y="4352925"/>
            <a:ext cx="752475" cy="754063"/>
          </a:xfrm>
          <a:prstGeom prst="rect">
            <a:avLst/>
          </a:prstGeom>
          <a:solidFill>
            <a:srgbClr val="8599B0"/>
          </a:solidFill>
          <a:ln w="9360">
            <a:noFill/>
            <a:miter lim="800000"/>
            <a:headEnd/>
            <a:tailEnd/>
          </a:ln>
        </p:spPr>
        <p:txBody>
          <a:bodyPr/>
          <a:lstStyle/>
          <a:p>
            <a:endParaRPr lang="es-PE"/>
          </a:p>
        </p:txBody>
      </p:sp>
      <p:sp>
        <p:nvSpPr>
          <p:cNvPr id="27652" name="CustomShape 3"/>
          <p:cNvSpPr>
            <a:spLocks noChangeArrowheads="1"/>
          </p:cNvSpPr>
          <p:nvPr/>
        </p:nvSpPr>
        <p:spPr bwMode="auto">
          <a:xfrm flipV="1">
            <a:off x="4602163" y="5229225"/>
            <a:ext cx="752475" cy="752475"/>
          </a:xfrm>
          <a:prstGeom prst="rect">
            <a:avLst/>
          </a:prstGeom>
          <a:solidFill>
            <a:srgbClr val="8599B0"/>
          </a:solidFill>
          <a:ln w="9360">
            <a:noFill/>
            <a:miter lim="800000"/>
            <a:headEnd/>
            <a:tailEnd/>
          </a:ln>
        </p:spPr>
        <p:txBody>
          <a:bodyPr/>
          <a:lstStyle/>
          <a:p>
            <a:endParaRPr lang="es-PE"/>
          </a:p>
        </p:txBody>
      </p:sp>
      <p:sp>
        <p:nvSpPr>
          <p:cNvPr id="27653" name="CustomShape 4"/>
          <p:cNvSpPr>
            <a:spLocks noChangeArrowheads="1"/>
          </p:cNvSpPr>
          <p:nvPr/>
        </p:nvSpPr>
        <p:spPr bwMode="auto">
          <a:xfrm flipV="1">
            <a:off x="4602163" y="852488"/>
            <a:ext cx="752475" cy="754062"/>
          </a:xfrm>
          <a:prstGeom prst="rect">
            <a:avLst/>
          </a:prstGeom>
          <a:solidFill>
            <a:srgbClr val="8599B0"/>
          </a:solidFill>
          <a:ln w="9360">
            <a:noFill/>
            <a:miter lim="800000"/>
            <a:headEnd/>
            <a:tailEnd/>
          </a:ln>
        </p:spPr>
        <p:txBody>
          <a:bodyPr/>
          <a:lstStyle/>
          <a:p>
            <a:endParaRPr lang="es-PE"/>
          </a:p>
        </p:txBody>
      </p:sp>
      <p:sp>
        <p:nvSpPr>
          <p:cNvPr id="27654" name="CustomShape 5"/>
          <p:cNvSpPr>
            <a:spLocks noChangeArrowheads="1"/>
          </p:cNvSpPr>
          <p:nvPr/>
        </p:nvSpPr>
        <p:spPr bwMode="auto">
          <a:xfrm flipV="1">
            <a:off x="4602163" y="3478213"/>
            <a:ext cx="752475" cy="754062"/>
          </a:xfrm>
          <a:prstGeom prst="rect">
            <a:avLst/>
          </a:prstGeom>
          <a:solidFill>
            <a:srgbClr val="F2F5F8"/>
          </a:solidFill>
          <a:ln w="9360">
            <a:noFill/>
            <a:miter lim="800000"/>
            <a:headEnd/>
            <a:tailEnd/>
          </a:ln>
        </p:spPr>
        <p:txBody>
          <a:bodyPr/>
          <a:lstStyle/>
          <a:p>
            <a:endParaRPr lang="es-PE"/>
          </a:p>
        </p:txBody>
      </p:sp>
      <p:sp>
        <p:nvSpPr>
          <p:cNvPr id="27655" name="CustomShape 6"/>
          <p:cNvSpPr>
            <a:spLocks noChangeArrowheads="1"/>
          </p:cNvSpPr>
          <p:nvPr/>
        </p:nvSpPr>
        <p:spPr bwMode="auto">
          <a:xfrm flipV="1">
            <a:off x="4602163" y="2601913"/>
            <a:ext cx="752475" cy="754062"/>
          </a:xfrm>
          <a:prstGeom prst="rect">
            <a:avLst/>
          </a:prstGeom>
          <a:solidFill>
            <a:srgbClr val="DCDEE4"/>
          </a:solidFill>
          <a:ln w="9360">
            <a:noFill/>
            <a:miter lim="800000"/>
            <a:headEnd/>
            <a:tailEnd/>
          </a:ln>
        </p:spPr>
        <p:txBody>
          <a:bodyPr/>
          <a:lstStyle/>
          <a:p>
            <a:endParaRPr lang="es-PE"/>
          </a:p>
        </p:txBody>
      </p:sp>
      <p:sp>
        <p:nvSpPr>
          <p:cNvPr id="27656" name="CustomShape 7"/>
          <p:cNvSpPr>
            <a:spLocks noChangeArrowheads="1"/>
          </p:cNvSpPr>
          <p:nvPr/>
        </p:nvSpPr>
        <p:spPr bwMode="auto">
          <a:xfrm flipV="1">
            <a:off x="4602163" y="6103938"/>
            <a:ext cx="752475" cy="754062"/>
          </a:xfrm>
          <a:prstGeom prst="rect">
            <a:avLst/>
          </a:prstGeom>
          <a:solidFill>
            <a:srgbClr val="DCDEE4"/>
          </a:solidFill>
          <a:ln w="9360">
            <a:noFill/>
            <a:miter lim="800000"/>
            <a:headEnd/>
            <a:tailEnd/>
          </a:ln>
        </p:spPr>
        <p:txBody>
          <a:bodyPr/>
          <a:lstStyle/>
          <a:p>
            <a:endParaRPr lang="es-PE"/>
          </a:p>
        </p:txBody>
      </p:sp>
      <p:sp>
        <p:nvSpPr>
          <p:cNvPr id="27657" name="CustomShape 8"/>
          <p:cNvSpPr>
            <a:spLocks noChangeArrowheads="1"/>
          </p:cNvSpPr>
          <p:nvPr/>
        </p:nvSpPr>
        <p:spPr bwMode="auto">
          <a:xfrm flipV="1">
            <a:off x="5508625" y="5229225"/>
            <a:ext cx="752475" cy="752475"/>
          </a:xfrm>
          <a:prstGeom prst="rect">
            <a:avLst/>
          </a:prstGeom>
          <a:solidFill>
            <a:srgbClr val="F2F5F8"/>
          </a:solidFill>
          <a:ln w="9360">
            <a:noFill/>
            <a:miter lim="800000"/>
            <a:headEnd/>
            <a:tailEnd/>
          </a:ln>
        </p:spPr>
        <p:txBody>
          <a:bodyPr/>
          <a:lstStyle/>
          <a:p>
            <a:endParaRPr lang="es-PE"/>
          </a:p>
        </p:txBody>
      </p:sp>
      <p:sp>
        <p:nvSpPr>
          <p:cNvPr id="27658" name="CustomShape 9"/>
          <p:cNvSpPr>
            <a:spLocks noChangeArrowheads="1"/>
          </p:cNvSpPr>
          <p:nvPr/>
        </p:nvSpPr>
        <p:spPr bwMode="auto">
          <a:xfrm flipV="1">
            <a:off x="6416675" y="5229225"/>
            <a:ext cx="754063" cy="752475"/>
          </a:xfrm>
          <a:prstGeom prst="rect">
            <a:avLst/>
          </a:prstGeom>
          <a:solidFill>
            <a:srgbClr val="8599B0"/>
          </a:solidFill>
          <a:ln w="9360">
            <a:noFill/>
            <a:miter lim="800000"/>
            <a:headEnd/>
            <a:tailEnd/>
          </a:ln>
        </p:spPr>
        <p:txBody>
          <a:bodyPr/>
          <a:lstStyle/>
          <a:p>
            <a:endParaRPr lang="es-PE"/>
          </a:p>
        </p:txBody>
      </p:sp>
      <p:sp>
        <p:nvSpPr>
          <p:cNvPr id="27659" name="CustomShape 10"/>
          <p:cNvSpPr>
            <a:spLocks noChangeArrowheads="1"/>
          </p:cNvSpPr>
          <p:nvPr/>
        </p:nvSpPr>
        <p:spPr bwMode="auto">
          <a:xfrm flipV="1">
            <a:off x="5508625" y="6103938"/>
            <a:ext cx="752475" cy="754062"/>
          </a:xfrm>
          <a:prstGeom prst="rect">
            <a:avLst/>
          </a:prstGeom>
          <a:solidFill>
            <a:srgbClr val="DCDEE4"/>
          </a:solidFill>
          <a:ln w="9360">
            <a:noFill/>
            <a:miter lim="800000"/>
            <a:headEnd/>
            <a:tailEnd/>
          </a:ln>
        </p:spPr>
        <p:txBody>
          <a:bodyPr/>
          <a:lstStyle/>
          <a:p>
            <a:endParaRPr lang="es-PE"/>
          </a:p>
        </p:txBody>
      </p:sp>
      <p:sp>
        <p:nvSpPr>
          <p:cNvPr id="27660" name="CustomShape 11"/>
          <p:cNvSpPr>
            <a:spLocks noChangeArrowheads="1"/>
          </p:cNvSpPr>
          <p:nvPr/>
        </p:nvSpPr>
        <p:spPr bwMode="auto">
          <a:xfrm flipV="1">
            <a:off x="7699375" y="474663"/>
            <a:ext cx="754063" cy="754062"/>
          </a:xfrm>
          <a:prstGeom prst="rect">
            <a:avLst/>
          </a:prstGeom>
          <a:solidFill>
            <a:srgbClr val="DCDEE4"/>
          </a:solidFill>
          <a:ln w="9360">
            <a:noFill/>
            <a:miter lim="800000"/>
            <a:headEnd/>
            <a:tailEnd/>
          </a:ln>
        </p:spPr>
        <p:txBody>
          <a:bodyPr/>
          <a:lstStyle/>
          <a:p>
            <a:endParaRPr lang="es-PE"/>
          </a:p>
        </p:txBody>
      </p:sp>
      <p:sp>
        <p:nvSpPr>
          <p:cNvPr id="27661" name="CustomShape 12"/>
          <p:cNvSpPr>
            <a:spLocks noChangeArrowheads="1"/>
          </p:cNvSpPr>
          <p:nvPr/>
        </p:nvSpPr>
        <p:spPr bwMode="auto">
          <a:xfrm flipV="1">
            <a:off x="300038" y="4730750"/>
            <a:ext cx="754062" cy="754063"/>
          </a:xfrm>
          <a:prstGeom prst="rect">
            <a:avLst/>
          </a:prstGeom>
          <a:solidFill>
            <a:srgbClr val="DCDEE4"/>
          </a:solidFill>
          <a:ln w="9360">
            <a:noFill/>
            <a:miter lim="800000"/>
            <a:headEnd/>
            <a:tailEnd/>
          </a:ln>
        </p:spPr>
        <p:txBody>
          <a:bodyPr/>
          <a:lstStyle/>
          <a:p>
            <a:endParaRPr lang="es-PE"/>
          </a:p>
        </p:txBody>
      </p:sp>
      <p:sp>
        <p:nvSpPr>
          <p:cNvPr id="27662" name="CustomShape 13"/>
          <p:cNvSpPr>
            <a:spLocks noChangeArrowheads="1"/>
          </p:cNvSpPr>
          <p:nvPr/>
        </p:nvSpPr>
        <p:spPr bwMode="auto">
          <a:xfrm flipV="1">
            <a:off x="1223963" y="5726113"/>
            <a:ext cx="752475" cy="754062"/>
          </a:xfrm>
          <a:prstGeom prst="rect">
            <a:avLst/>
          </a:prstGeom>
          <a:solidFill>
            <a:srgbClr val="DCDEE4"/>
          </a:solidFill>
          <a:ln w="9360">
            <a:noFill/>
            <a:miter lim="800000"/>
            <a:headEnd/>
            <a:tailEnd/>
          </a:ln>
        </p:spPr>
        <p:txBody>
          <a:bodyPr/>
          <a:lstStyle/>
          <a:p>
            <a:endParaRPr lang="es-PE"/>
          </a:p>
        </p:txBody>
      </p:sp>
      <p:pic>
        <p:nvPicPr>
          <p:cNvPr id="27663" name="Picture 2"/>
          <p:cNvPicPr>
            <a:picLocks noChangeAspect="1" noChangeArrowheads="1"/>
          </p:cNvPicPr>
          <p:nvPr/>
        </p:nvPicPr>
        <p:blipFill>
          <a:blip r:embed="rId3" cstate="print"/>
          <a:srcRect/>
          <a:stretch>
            <a:fillRect/>
          </a:stretch>
        </p:blipFill>
        <p:spPr bwMode="auto">
          <a:xfrm>
            <a:off x="471488" y="1606550"/>
            <a:ext cx="5557837" cy="955675"/>
          </a:xfrm>
          <a:prstGeom prst="rect">
            <a:avLst/>
          </a:prstGeom>
          <a:noFill/>
          <a:ln w="9525">
            <a:noFill/>
            <a:miter lim="800000"/>
            <a:headEnd/>
            <a:tailEnd/>
          </a:ln>
        </p:spPr>
      </p:pic>
      <p:sp>
        <p:nvSpPr>
          <p:cNvPr id="27664" name="CustomShape 14"/>
          <p:cNvSpPr>
            <a:spLocks noChangeArrowheads="1"/>
          </p:cNvSpPr>
          <p:nvPr/>
        </p:nvSpPr>
        <p:spPr bwMode="auto">
          <a:xfrm flipV="1">
            <a:off x="6416675" y="6103938"/>
            <a:ext cx="754063" cy="754062"/>
          </a:xfrm>
          <a:prstGeom prst="rect">
            <a:avLst/>
          </a:prstGeom>
          <a:solidFill>
            <a:srgbClr val="F2F5F8"/>
          </a:solidFill>
          <a:ln w="9360">
            <a:noFill/>
            <a:miter lim="800000"/>
            <a:headEnd/>
            <a:tailEnd/>
          </a:ln>
        </p:spPr>
        <p:txBody>
          <a:bodyPr/>
          <a:lstStyle/>
          <a:p>
            <a:endParaRPr lang="es-PE"/>
          </a:p>
        </p:txBody>
      </p:sp>
      <p:sp>
        <p:nvSpPr>
          <p:cNvPr id="27665" name="CustomShape 15"/>
          <p:cNvSpPr>
            <a:spLocks noChangeArrowheads="1"/>
          </p:cNvSpPr>
          <p:nvPr/>
        </p:nvSpPr>
        <p:spPr bwMode="auto">
          <a:xfrm flipV="1">
            <a:off x="7323138" y="5229225"/>
            <a:ext cx="754062" cy="752475"/>
          </a:xfrm>
          <a:prstGeom prst="rect">
            <a:avLst/>
          </a:prstGeom>
          <a:solidFill>
            <a:srgbClr val="DCDEE4"/>
          </a:solidFill>
          <a:ln w="9360">
            <a:noFill/>
            <a:miter lim="800000"/>
            <a:headEnd/>
            <a:tailEnd/>
          </a:ln>
        </p:spPr>
        <p:txBody>
          <a:bodyPr/>
          <a:lstStyle/>
          <a:p>
            <a:endParaRPr lang="es-PE"/>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Gradle</a:t>
            </a:r>
            <a:endParaRPr lang="es-PE" sz="2400" dirty="0"/>
          </a:p>
        </p:txBody>
      </p:sp>
      <p:sp>
        <p:nvSpPr>
          <p:cNvPr id="28675" name="CustomShape 2"/>
          <p:cNvSpPr>
            <a:spLocks noChangeArrowheads="1"/>
          </p:cNvSpPr>
          <p:nvPr/>
        </p:nvSpPr>
        <p:spPr bwMode="auto">
          <a:xfrm>
            <a:off x="683568" y="1844824"/>
            <a:ext cx="5472608" cy="4104456"/>
          </a:xfrm>
          <a:prstGeom prst="rect">
            <a:avLst/>
          </a:prstGeom>
          <a:noFill/>
          <a:ln w="9525">
            <a:noFill/>
            <a:miter lim="800000"/>
            <a:headEnd/>
            <a:tailEnd/>
          </a:ln>
        </p:spPr>
        <p:txBody>
          <a:bodyPr lIns="90000" tIns="45000" rIns="90000" bIns="45000"/>
          <a:lstStyle/>
          <a:p>
            <a:r>
              <a:rPr lang="es-PE" sz="2400" b="1" dirty="0">
                <a:solidFill>
                  <a:srgbClr val="000000"/>
                </a:solidFill>
                <a:latin typeface="Calibri" pitchFamily="34" charset="0"/>
              </a:rPr>
              <a:t>¿</a:t>
            </a:r>
            <a:r>
              <a:rPr lang="es-PE" sz="2400" b="1" dirty="0" smtClean="0">
                <a:solidFill>
                  <a:srgbClr val="000000"/>
                </a:solidFill>
                <a:latin typeface="Calibri" pitchFamily="34" charset="0"/>
              </a:rPr>
              <a:t>Qué </a:t>
            </a:r>
            <a:r>
              <a:rPr lang="es-PE" sz="2400" b="1" dirty="0">
                <a:solidFill>
                  <a:srgbClr val="000000"/>
                </a:solidFill>
                <a:latin typeface="Calibri" pitchFamily="34" charset="0"/>
              </a:rPr>
              <a:t>es</a:t>
            </a:r>
            <a:r>
              <a:rPr lang="es-PE" sz="2400" b="1" dirty="0" smtClean="0">
                <a:solidFill>
                  <a:srgbClr val="000000"/>
                </a:solidFill>
                <a:latin typeface="Calibri" pitchFamily="34" charset="0"/>
              </a:rPr>
              <a:t>?</a:t>
            </a:r>
          </a:p>
          <a:p>
            <a:endParaRPr lang="es-PE" sz="2400" b="1" dirty="0">
              <a:solidFill>
                <a:srgbClr val="000000"/>
              </a:solidFill>
              <a:latin typeface="Calibri" pitchFamily="34" charset="0"/>
            </a:endParaRPr>
          </a:p>
          <a:p>
            <a:r>
              <a:rPr lang="es-PE" dirty="0">
                <a:solidFill>
                  <a:srgbClr val="000000"/>
                </a:solidFill>
                <a:latin typeface="+mn-lt"/>
              </a:rPr>
              <a:t>Es un sistema open source basado en groovy para automatizar la </a:t>
            </a:r>
            <a:r>
              <a:rPr lang="es-PE" dirty="0" smtClean="0">
                <a:solidFill>
                  <a:srgbClr val="000000"/>
                </a:solidFill>
                <a:latin typeface="+mn-lt"/>
              </a:rPr>
              <a:t>construcción </a:t>
            </a:r>
            <a:r>
              <a:rPr lang="es-PE" dirty="0">
                <a:solidFill>
                  <a:srgbClr val="000000"/>
                </a:solidFill>
                <a:latin typeface="+mn-lt"/>
              </a:rPr>
              <a:t>de nuestros </a:t>
            </a:r>
            <a:r>
              <a:rPr lang="es-PE" dirty="0" smtClean="0">
                <a:solidFill>
                  <a:srgbClr val="000000"/>
                </a:solidFill>
                <a:latin typeface="+mn-lt"/>
              </a:rPr>
              <a:t>proyectos.</a:t>
            </a:r>
          </a:p>
          <a:p>
            <a:endParaRPr lang="es-PE" dirty="0">
              <a:solidFill>
                <a:srgbClr val="000000"/>
              </a:solidFill>
            </a:endParaRPr>
          </a:p>
          <a:p>
            <a:r>
              <a:rPr lang="es-PE" dirty="0">
                <a:solidFill>
                  <a:srgbClr val="000000"/>
                </a:solidFill>
              </a:rPr>
              <a:t>Combina lo mejor de Ant y Maven, la personalización para la construcción y la automatización de las dependencias respectivamente</a:t>
            </a:r>
            <a:r>
              <a:rPr lang="es-PE" dirty="0" smtClean="0">
                <a:solidFill>
                  <a:srgbClr val="000000"/>
                </a:solidFill>
              </a:rPr>
              <a:t>.</a:t>
            </a:r>
          </a:p>
          <a:p>
            <a:endParaRPr lang="es-PE" dirty="0">
              <a:solidFill>
                <a:srgbClr val="000000"/>
              </a:solidFill>
              <a:latin typeface="+mn-lt"/>
            </a:endParaRPr>
          </a:p>
          <a:p>
            <a:r>
              <a:rPr lang="es-PE" dirty="0" smtClean="0">
                <a:solidFill>
                  <a:srgbClr val="000000"/>
                </a:solidFill>
              </a:rPr>
              <a:t>Da soporte </a:t>
            </a:r>
            <a:r>
              <a:rPr lang="es-PE" dirty="0">
                <a:solidFill>
                  <a:srgbClr val="000000"/>
                </a:solidFill>
              </a:rPr>
              <a:t>a distintas plataformas tales como Java, Android, iOS, C/C++ e incluso algunas no </a:t>
            </a:r>
            <a:r>
              <a:rPr lang="es-PE" dirty="0" smtClean="0">
                <a:solidFill>
                  <a:srgbClr val="000000"/>
                </a:solidFill>
              </a:rPr>
              <a:t>tan conocidas </a:t>
            </a:r>
            <a:r>
              <a:rPr lang="es-PE" dirty="0">
                <a:solidFill>
                  <a:srgbClr val="000000"/>
                </a:solidFill>
              </a:rPr>
              <a:t>como Hadoop y Scala</a:t>
            </a:r>
            <a:r>
              <a:rPr lang="es-PE" dirty="0" smtClean="0">
                <a:solidFill>
                  <a:srgbClr val="000000"/>
                </a:solidFill>
              </a:rPr>
              <a:t>.</a:t>
            </a:r>
            <a:endParaRPr lang="es-PE" sz="2400" b="1" dirty="0" smtClean="0">
              <a:solidFill>
                <a:srgbClr val="000000"/>
              </a:solidFill>
              <a:latin typeface="Calibri" pitchFamily="34" charset="0"/>
            </a:endParaRPr>
          </a:p>
          <a:p>
            <a:endParaRPr lang="es-PE" dirty="0" smtClean="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3074" name="Picture 2" descr="https://discuss.gradle.org/uploads/default/30/0f3745256b1d3433.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886" y="227687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68237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Gradle</a:t>
            </a:r>
            <a:endParaRPr lang="es-PE" sz="2400" dirty="0"/>
          </a:p>
        </p:txBody>
      </p:sp>
      <p:sp>
        <p:nvSpPr>
          <p:cNvPr id="28675" name="CustomShape 2"/>
          <p:cNvSpPr>
            <a:spLocks noChangeArrowheads="1"/>
          </p:cNvSpPr>
          <p:nvPr/>
        </p:nvSpPr>
        <p:spPr bwMode="auto">
          <a:xfrm>
            <a:off x="3320851" y="1809744"/>
            <a:ext cx="5472608" cy="4104456"/>
          </a:xfrm>
          <a:prstGeom prst="rect">
            <a:avLst/>
          </a:prstGeom>
          <a:noFill/>
          <a:ln w="9525">
            <a:noFill/>
            <a:miter lim="800000"/>
            <a:headEnd/>
            <a:tailEnd/>
          </a:ln>
        </p:spPr>
        <p:txBody>
          <a:bodyPr lIns="90000" tIns="45000" rIns="90000" bIns="45000"/>
          <a:lstStyle/>
          <a:p>
            <a:endParaRPr lang="es-PE" dirty="0" smtClean="0">
              <a:solidFill>
                <a:srgbClr val="000000"/>
              </a:solidFill>
            </a:endParaRPr>
          </a:p>
          <a:p>
            <a:r>
              <a:rPr lang="es-PE" dirty="0" smtClean="0">
                <a:solidFill>
                  <a:srgbClr val="000000"/>
                </a:solidFill>
              </a:rPr>
              <a:t>Brinda </a:t>
            </a:r>
            <a:r>
              <a:rPr lang="es-PE" dirty="0">
                <a:solidFill>
                  <a:srgbClr val="000000"/>
                </a:solidFill>
              </a:rPr>
              <a:t>la grandiosa posibilidad de crear plugins para casi cualquier tarea que uno necesite</a:t>
            </a:r>
            <a:r>
              <a:rPr lang="es-PE" dirty="0" smtClean="0">
                <a:solidFill>
                  <a:srgbClr val="000000"/>
                </a:solidFill>
              </a:rPr>
              <a:t>.</a:t>
            </a:r>
          </a:p>
          <a:p>
            <a:endParaRPr lang="es-PE" dirty="0">
              <a:solidFill>
                <a:srgbClr val="000000"/>
              </a:solidFill>
            </a:endParaRPr>
          </a:p>
          <a:p>
            <a:r>
              <a:rPr lang="es-PE" dirty="0">
                <a:solidFill>
                  <a:srgbClr val="000000"/>
                </a:solidFill>
              </a:rPr>
              <a:t>Lo mejor de todo es que muchas veces estos plugins ya </a:t>
            </a:r>
            <a:r>
              <a:rPr lang="es-PE" dirty="0" smtClean="0">
                <a:solidFill>
                  <a:srgbClr val="000000"/>
                </a:solidFill>
              </a:rPr>
              <a:t>existen</a:t>
            </a:r>
            <a:r>
              <a:rPr lang="es-PE" dirty="0" smtClean="0">
                <a:solidFill>
                  <a:srgbClr val="000000"/>
                </a:solidFill>
              </a:rPr>
              <a:t>!!</a:t>
            </a:r>
            <a:endParaRPr lang="es-PE" dirty="0" smtClean="0">
              <a:solidFill>
                <a:srgbClr val="000000"/>
              </a:solidFill>
            </a:endParaRPr>
          </a:p>
          <a:p>
            <a:endParaRPr lang="es-PE" dirty="0" smtClean="0">
              <a:solidFill>
                <a:srgbClr val="000000"/>
              </a:solidFill>
            </a:endParaRPr>
          </a:p>
          <a:p>
            <a:r>
              <a:rPr lang="es-PE" dirty="0" smtClean="0">
                <a:solidFill>
                  <a:srgbClr val="000000"/>
                </a:solidFill>
                <a:latin typeface="+mn-lt"/>
              </a:rPr>
              <a:t>Android Studio viene por defecto con el </a:t>
            </a:r>
            <a:r>
              <a:rPr lang="es-PE" b="1" dirty="0" smtClean="0">
                <a:solidFill>
                  <a:srgbClr val="000000"/>
                </a:solidFill>
                <a:latin typeface="+mn-lt"/>
              </a:rPr>
              <a:t>Android </a:t>
            </a:r>
            <a:r>
              <a:rPr lang="es-PE" b="1" dirty="0" err="1" smtClean="0">
                <a:solidFill>
                  <a:srgbClr val="000000"/>
                </a:solidFill>
                <a:latin typeface="+mn-lt"/>
              </a:rPr>
              <a:t>Plugin</a:t>
            </a:r>
            <a:r>
              <a:rPr lang="es-PE" b="1" dirty="0" smtClean="0">
                <a:solidFill>
                  <a:srgbClr val="000000"/>
                </a:solidFill>
                <a:latin typeface="+mn-lt"/>
              </a:rPr>
              <a:t> </a:t>
            </a:r>
            <a:r>
              <a:rPr lang="es-PE" b="1" dirty="0" err="1" smtClean="0">
                <a:solidFill>
                  <a:srgbClr val="000000"/>
                </a:solidFill>
                <a:latin typeface="+mn-lt"/>
              </a:rPr>
              <a:t>for</a:t>
            </a:r>
            <a:r>
              <a:rPr lang="es-PE" b="1" dirty="0" smtClean="0">
                <a:solidFill>
                  <a:srgbClr val="000000"/>
                </a:solidFill>
                <a:latin typeface="+mn-lt"/>
              </a:rPr>
              <a:t> Gradle</a:t>
            </a:r>
            <a:r>
              <a:rPr lang="es-PE" dirty="0" smtClean="0">
                <a:solidFill>
                  <a:srgbClr val="000000"/>
                </a:solidFill>
                <a:latin typeface="+mn-lt"/>
              </a:rPr>
              <a:t> el cual posibilita la integración con la plataforma Android.</a:t>
            </a:r>
          </a:p>
          <a:p>
            <a:endParaRPr lang="es-PE" dirty="0" smtClean="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3074" name="Picture 2" descr="https://discuss.gradle.org/uploads/default/30/0f3745256b1d3433.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40" y="215974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1465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Plugin for </a:t>
            </a:r>
            <a:r>
              <a:rPr lang="en-US" sz="2800" b="1" dirty="0" err="1" smtClean="0">
                <a:solidFill>
                  <a:srgbClr val="F79646"/>
                </a:solidFill>
              </a:rPr>
              <a:t>Gradle</a:t>
            </a:r>
            <a:endParaRPr lang="es-PE" sz="2400" dirty="0"/>
          </a:p>
        </p:txBody>
      </p:sp>
      <p:sp>
        <p:nvSpPr>
          <p:cNvPr id="28675" name="CustomShape 2"/>
          <p:cNvSpPr>
            <a:spLocks noChangeArrowheads="1"/>
          </p:cNvSpPr>
          <p:nvPr/>
        </p:nvSpPr>
        <p:spPr bwMode="auto">
          <a:xfrm>
            <a:off x="683568" y="1844824"/>
            <a:ext cx="6048672" cy="4320480"/>
          </a:xfrm>
          <a:prstGeom prst="rect">
            <a:avLst/>
          </a:prstGeom>
          <a:noFill/>
          <a:ln w="9525">
            <a:noFill/>
            <a:miter lim="800000"/>
            <a:headEnd/>
            <a:tailEnd/>
          </a:ln>
        </p:spPr>
        <p:txBody>
          <a:bodyPr lIns="90000" tIns="45000" rIns="90000" bIns="45000"/>
          <a:lstStyle/>
          <a:p>
            <a:r>
              <a:rPr lang="es-PE" sz="2400" b="1" dirty="0">
                <a:solidFill>
                  <a:srgbClr val="000000"/>
                </a:solidFill>
                <a:latin typeface="Calibri" pitchFamily="34" charset="0"/>
              </a:rPr>
              <a:t>¿</a:t>
            </a:r>
            <a:r>
              <a:rPr lang="es-PE" sz="2400" b="1" dirty="0" smtClean="0">
                <a:solidFill>
                  <a:srgbClr val="000000"/>
                </a:solidFill>
                <a:latin typeface="Calibri" pitchFamily="34" charset="0"/>
              </a:rPr>
              <a:t>Qué es</a:t>
            </a:r>
            <a:r>
              <a:rPr lang="es-PE" sz="2400" b="1" dirty="0" smtClean="0">
                <a:solidFill>
                  <a:srgbClr val="000000"/>
                </a:solidFill>
                <a:latin typeface="Calibri" pitchFamily="34" charset="0"/>
              </a:rPr>
              <a:t>?</a:t>
            </a:r>
          </a:p>
          <a:p>
            <a:endParaRPr lang="es-PE" sz="2400" b="1" dirty="0" smtClean="0">
              <a:solidFill>
                <a:srgbClr val="000000"/>
              </a:solidFill>
              <a:latin typeface="Calibri" pitchFamily="34" charset="0"/>
            </a:endParaRPr>
          </a:p>
          <a:p>
            <a:r>
              <a:rPr lang="es-PE" dirty="0" smtClean="0">
                <a:solidFill>
                  <a:srgbClr val="000000"/>
                </a:solidFill>
                <a:latin typeface="+mn-lt"/>
              </a:rPr>
              <a:t>Es el plugin de Gradle que posibilita la integraci</a:t>
            </a:r>
            <a:r>
              <a:rPr lang="es-PE" dirty="0" smtClean="0">
                <a:solidFill>
                  <a:srgbClr val="000000"/>
                </a:solidFill>
                <a:latin typeface="+mn-lt"/>
              </a:rPr>
              <a:t>ón entre Android Studio y Gradle.</a:t>
            </a:r>
          </a:p>
          <a:p>
            <a:endParaRPr lang="es-PE" dirty="0" smtClean="0">
              <a:solidFill>
                <a:srgbClr val="000000"/>
              </a:solidFill>
              <a:latin typeface="+mn-lt"/>
            </a:endParaRPr>
          </a:p>
          <a:p>
            <a:endParaRPr lang="es-PE" dirty="0">
              <a:solidFill>
                <a:srgbClr val="000000"/>
              </a:solidFill>
              <a:latin typeface="+mn-lt"/>
            </a:endParaRPr>
          </a:p>
          <a:p>
            <a:r>
              <a:rPr lang="es-PE" sz="2400" b="1" dirty="0">
                <a:solidFill>
                  <a:srgbClr val="000000"/>
                </a:solidFill>
                <a:latin typeface="Calibri" pitchFamily="34" charset="0"/>
              </a:rPr>
              <a:t>¿Por qué se eligió Gradle</a:t>
            </a:r>
            <a:r>
              <a:rPr lang="es-PE" sz="2400" b="1" dirty="0" smtClean="0">
                <a:solidFill>
                  <a:srgbClr val="000000"/>
                </a:solidFill>
                <a:latin typeface="Calibri" pitchFamily="34" charset="0"/>
              </a:rPr>
              <a:t>?</a:t>
            </a:r>
          </a:p>
          <a:p>
            <a:endParaRPr lang="es-PE" sz="2400" b="1" dirty="0">
              <a:solidFill>
                <a:srgbClr val="000000"/>
              </a:solidFill>
              <a:latin typeface="Calibri" pitchFamily="34" charset="0"/>
            </a:endParaRPr>
          </a:p>
          <a:p>
            <a:r>
              <a:rPr lang="es-PE" dirty="0" smtClean="0">
                <a:solidFill>
                  <a:srgbClr val="000000"/>
                </a:solidFill>
                <a:latin typeface="+mn-lt"/>
              </a:rPr>
              <a:t>Uno de los factores más importantes de la elección fue que Gradle supera las principales falencias de los más populares gestores de dependencias y sistemas de construcción tales como Maven y Ant </a:t>
            </a:r>
            <a:r>
              <a:rPr lang="es-PE" dirty="0" smtClean="0">
                <a:solidFill>
                  <a:srgbClr val="000000"/>
                </a:solidFill>
                <a:latin typeface="+mn-lt"/>
              </a:rPr>
              <a:t>respectivamente.</a:t>
            </a:r>
          </a:p>
          <a:p>
            <a:endParaRPr lang="es-PE" dirty="0">
              <a:solidFill>
                <a:srgbClr val="000000"/>
              </a:solidFill>
              <a:latin typeface="+mn-lt"/>
            </a:endParaRPr>
          </a:p>
          <a:p>
            <a:r>
              <a:rPr lang="es-PE" dirty="0">
                <a:solidFill>
                  <a:srgbClr val="000000"/>
                </a:solidFill>
              </a:rPr>
              <a:t>La última revisión </a:t>
            </a:r>
            <a:r>
              <a:rPr lang="es-PE" dirty="0" smtClean="0">
                <a:solidFill>
                  <a:srgbClr val="000000"/>
                </a:solidFill>
              </a:rPr>
              <a:t>estable a la fecha </a:t>
            </a:r>
            <a:r>
              <a:rPr lang="es-PE" dirty="0">
                <a:solidFill>
                  <a:srgbClr val="000000"/>
                </a:solidFill>
              </a:rPr>
              <a:t>es la </a:t>
            </a:r>
            <a:r>
              <a:rPr lang="es-PE" dirty="0" smtClean="0">
                <a:solidFill>
                  <a:srgbClr val="000000"/>
                </a:solidFill>
              </a:rPr>
              <a:t>1.3.1</a:t>
            </a:r>
            <a:endParaRPr lang="es-PE" dirty="0">
              <a:solidFill>
                <a:srgbClr val="000000"/>
              </a:solidFill>
            </a:endParaRPr>
          </a:p>
          <a:p>
            <a:endParaRPr lang="es-PE" dirty="0" smtClean="0">
              <a:solidFill>
                <a:srgbClr val="000000"/>
              </a:solidFill>
              <a:latin typeface="+mn-lt"/>
            </a:endParaRPr>
          </a:p>
          <a:p>
            <a:endParaRPr lang="es-PE" dirty="0" smtClean="0">
              <a:solidFill>
                <a:srgbClr val="000000"/>
              </a:solidFill>
              <a:latin typeface="+mn-lt"/>
            </a:endParaRPr>
          </a:p>
          <a:p>
            <a:endParaRPr lang="es-PE" dirty="0" smtClean="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6146" name="Picture 2" descr="http://trickyandroid.com/content/images/2015/03/logo_gradle_andro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606862"/>
            <a:ext cx="2438668" cy="244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59496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Plugin for </a:t>
            </a:r>
            <a:r>
              <a:rPr lang="en-US" sz="2800" b="1" dirty="0" err="1" smtClean="0">
                <a:solidFill>
                  <a:srgbClr val="F79646"/>
                </a:solidFill>
              </a:rPr>
              <a:t>Gradle</a:t>
            </a:r>
            <a:endParaRPr lang="es-PE" sz="2400" dirty="0"/>
          </a:p>
        </p:txBody>
      </p:sp>
      <p:sp>
        <p:nvSpPr>
          <p:cNvPr id="28675" name="CustomShape 2"/>
          <p:cNvSpPr>
            <a:spLocks noChangeArrowheads="1"/>
          </p:cNvSpPr>
          <p:nvPr/>
        </p:nvSpPr>
        <p:spPr bwMode="auto">
          <a:xfrm>
            <a:off x="467544" y="1628800"/>
            <a:ext cx="5626969" cy="3312368"/>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¿Cuáles son sus requerimientos?</a:t>
            </a:r>
            <a:endParaRPr lang="es-PE" sz="2400" b="1" dirty="0">
              <a:solidFill>
                <a:srgbClr val="000000"/>
              </a:solidFill>
              <a:latin typeface="Calibri" pitchFamily="34" charset="0"/>
            </a:endParaRPr>
          </a:p>
          <a:p>
            <a:endParaRPr lang="es-PE" dirty="0" smtClean="0">
              <a:solidFill>
                <a:srgbClr val="000000"/>
              </a:solidFill>
              <a:latin typeface="+mn-lt"/>
            </a:endParaRPr>
          </a:p>
          <a:p>
            <a:pPr marL="285750" indent="-285750">
              <a:buFont typeface="Arial" panose="020B0604020202020204" pitchFamily="34" charset="0"/>
              <a:buChar char="•"/>
            </a:pPr>
            <a:r>
              <a:rPr lang="es-PE" dirty="0" smtClean="0">
                <a:solidFill>
                  <a:srgbClr val="000000"/>
                </a:solidFill>
                <a:latin typeface="+mn-lt"/>
              </a:rPr>
              <a:t>Versión 1.12  o superior de Gradle.</a:t>
            </a:r>
          </a:p>
          <a:p>
            <a:pPr marL="285750" indent="-285750">
              <a:buFont typeface="Arial" panose="020B0604020202020204" pitchFamily="34" charset="0"/>
              <a:buChar char="•"/>
            </a:pPr>
            <a:endParaRPr lang="es-PE" dirty="0">
              <a:solidFill>
                <a:srgbClr val="000000"/>
              </a:solidFill>
              <a:latin typeface="+mn-lt"/>
            </a:endParaRPr>
          </a:p>
          <a:p>
            <a:pPr marL="285750" indent="-285750">
              <a:buFont typeface="Arial" panose="020B0604020202020204" pitchFamily="34" charset="0"/>
              <a:buChar char="•"/>
            </a:pPr>
            <a:r>
              <a:rPr lang="es-PE" dirty="0" smtClean="0">
                <a:solidFill>
                  <a:srgbClr val="000000"/>
                </a:solidFill>
                <a:latin typeface="+mn-lt"/>
              </a:rPr>
              <a:t>SDK con las herramientas de construcción (</a:t>
            </a:r>
            <a:r>
              <a:rPr lang="es-PE" dirty="0" err="1" smtClean="0">
                <a:solidFill>
                  <a:srgbClr val="000000"/>
                </a:solidFill>
                <a:latin typeface="+mn-lt"/>
              </a:rPr>
              <a:t>Build</a:t>
            </a:r>
            <a:r>
              <a:rPr lang="es-PE" dirty="0" smtClean="0">
                <a:solidFill>
                  <a:srgbClr val="000000"/>
                </a:solidFill>
                <a:latin typeface="+mn-lt"/>
              </a:rPr>
              <a:t> Tools) 19.0.0 aunque algunas funcionalidades pueden requerir una versión mas reciente.</a:t>
            </a:r>
          </a:p>
          <a:p>
            <a:endParaRPr lang="es-PE" dirty="0" smtClean="0">
              <a:solidFill>
                <a:srgbClr val="000000"/>
              </a:solidFill>
              <a:latin typeface="+mn-lt"/>
            </a:endParaRPr>
          </a:p>
          <a:p>
            <a:endParaRPr lang="es-PE" dirty="0" smtClean="0">
              <a:solidFill>
                <a:srgbClr val="000000"/>
              </a:solidFill>
              <a:latin typeface="+mn-lt"/>
            </a:endParaRPr>
          </a:p>
          <a:p>
            <a:endParaRPr lang="es-PE" dirty="0" smtClean="0"/>
          </a:p>
        </p:txBody>
      </p:sp>
      <p:pic>
        <p:nvPicPr>
          <p:cNvPr id="28676" name="Picture 2"/>
          <p:cNvPicPr>
            <a:picLocks noChangeAspect="1" noChangeArrowheads="1"/>
          </p:cNvPicPr>
          <p:nvPr/>
        </p:nvPicPr>
        <p:blipFill>
          <a:blip r:embed="rId2"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6146" name="Picture 2" descr="http://trickyandroid.com/content/images/2015/03/logo_gradle_andro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861048"/>
            <a:ext cx="2438668" cy="244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9982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Build variants – Flavors y Build Types</a:t>
            </a:r>
            <a:endParaRPr lang="es-PE" sz="2200" dirty="0"/>
          </a:p>
        </p:txBody>
      </p:sp>
      <p:sp>
        <p:nvSpPr>
          <p:cNvPr id="28675" name="CustomShape 2"/>
          <p:cNvSpPr>
            <a:spLocks noChangeArrowheads="1"/>
          </p:cNvSpPr>
          <p:nvPr/>
        </p:nvSpPr>
        <p:spPr bwMode="auto">
          <a:xfrm>
            <a:off x="611560" y="1628800"/>
            <a:ext cx="7632848" cy="4608512"/>
          </a:xfrm>
          <a:prstGeom prst="rect">
            <a:avLst/>
          </a:prstGeom>
          <a:noFill/>
          <a:ln w="9525">
            <a:noFill/>
            <a:miter lim="800000"/>
            <a:headEnd/>
            <a:tailEnd/>
          </a:ln>
        </p:spPr>
        <p:txBody>
          <a:bodyPr lIns="90000" tIns="45000" rIns="90000" bIns="45000"/>
          <a:lstStyle/>
          <a:p>
            <a:r>
              <a:rPr lang="es-PE" dirty="0" smtClean="0"/>
              <a:t>Android </a:t>
            </a:r>
            <a:r>
              <a:rPr lang="es-PE" dirty="0" smtClean="0"/>
              <a:t>Studio permite crear diferentes versiones de una misma </a:t>
            </a:r>
            <a:r>
              <a:rPr lang="es-PE" dirty="0" smtClean="0"/>
              <a:t>aplicación. </a:t>
            </a:r>
            <a:endParaRPr lang="es-PE" dirty="0"/>
          </a:p>
          <a:p>
            <a:endParaRPr lang="es-PE" dirty="0" smtClean="0"/>
          </a:p>
          <a:p>
            <a:r>
              <a:rPr lang="es-PE" dirty="0" smtClean="0"/>
              <a:t>Gradle utiliza </a:t>
            </a:r>
            <a:r>
              <a:rPr lang="es-PE" b="1" dirty="0" smtClean="0"/>
              <a:t>flavors</a:t>
            </a:r>
            <a:r>
              <a:rPr lang="es-PE" dirty="0" smtClean="0"/>
              <a:t> para crear diferentes versiones de la aplicación.  Cada una de estas versiones puede tener diferencias en funcionalidades o en requerimientos de </a:t>
            </a:r>
            <a:r>
              <a:rPr lang="es-PE" dirty="0" smtClean="0"/>
              <a:t>dispositivos</a:t>
            </a:r>
          </a:p>
          <a:p>
            <a:endParaRPr lang="es-PE" dirty="0"/>
          </a:p>
          <a:p>
            <a:endParaRPr lang="es-PE" dirty="0" smtClean="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4" name="Imagen 3" descr="Captura de pantalla 2015-10-23 a las 2.34.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573016"/>
            <a:ext cx="7467600" cy="2133600"/>
          </a:xfrm>
          <a:prstGeom prst="rect">
            <a:avLst/>
          </a:prstGeom>
        </p:spPr>
      </p:pic>
    </p:spTree>
    <p:extLst>
      <p:ext uri="{BB962C8B-B14F-4D97-AF65-F5344CB8AC3E}">
        <p14:creationId xmlns:p14="http://schemas.microsoft.com/office/powerpoint/2010/main" val="421777970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Build variants – Flavors y Build Types</a:t>
            </a:r>
            <a:endParaRPr lang="es-PE" sz="2200" dirty="0"/>
          </a:p>
        </p:txBody>
      </p:sp>
      <p:sp>
        <p:nvSpPr>
          <p:cNvPr id="28675" name="CustomShape 2"/>
          <p:cNvSpPr>
            <a:spLocks noChangeArrowheads="1"/>
          </p:cNvSpPr>
          <p:nvPr/>
        </p:nvSpPr>
        <p:spPr bwMode="auto">
          <a:xfrm>
            <a:off x="611560" y="1628800"/>
            <a:ext cx="7632848" cy="4608512"/>
          </a:xfrm>
          <a:prstGeom prst="rect">
            <a:avLst/>
          </a:prstGeom>
          <a:noFill/>
          <a:ln w="9525">
            <a:noFill/>
            <a:miter lim="800000"/>
            <a:headEnd/>
            <a:tailEnd/>
          </a:ln>
        </p:spPr>
        <p:txBody>
          <a:bodyPr lIns="90000" tIns="45000" rIns="90000" bIns="45000"/>
          <a:lstStyle/>
          <a:p>
            <a:r>
              <a:rPr lang="es-PE" dirty="0" smtClean="0"/>
              <a:t>Gradle </a:t>
            </a:r>
            <a:r>
              <a:rPr lang="es-PE" dirty="0" smtClean="0"/>
              <a:t>también utiliza </a:t>
            </a:r>
            <a:r>
              <a:rPr lang="es-PE" b="1" dirty="0" smtClean="0"/>
              <a:t>build types </a:t>
            </a:r>
            <a:r>
              <a:rPr lang="es-PE" dirty="0" smtClean="0"/>
              <a:t>para aplicar distintas configuraciones al empaquetado y construcción de la aplicación</a:t>
            </a:r>
            <a:r>
              <a:rPr lang="es-PE" dirty="0" smtClean="0"/>
              <a:t>.</a:t>
            </a:r>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3" name="Imagen 2" descr="Captura de pantalla 2015-10-23 a las 2.36.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2852936"/>
            <a:ext cx="8135888" cy="1872208"/>
          </a:xfrm>
          <a:prstGeom prst="rect">
            <a:avLst/>
          </a:prstGeom>
        </p:spPr>
      </p:pic>
    </p:spTree>
    <p:extLst>
      <p:ext uri="{BB962C8B-B14F-4D97-AF65-F5344CB8AC3E}">
        <p14:creationId xmlns:p14="http://schemas.microsoft.com/office/powerpoint/2010/main" val="216731789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Build variants – Flavors y Build Types</a:t>
            </a:r>
            <a:endParaRPr lang="es-PE" sz="2200" dirty="0"/>
          </a:p>
        </p:txBody>
      </p:sp>
      <p:sp>
        <p:nvSpPr>
          <p:cNvPr id="28675" name="CustomShape 2"/>
          <p:cNvSpPr>
            <a:spLocks noChangeArrowheads="1"/>
          </p:cNvSpPr>
          <p:nvPr/>
        </p:nvSpPr>
        <p:spPr bwMode="auto">
          <a:xfrm>
            <a:off x="611560" y="1628800"/>
            <a:ext cx="7632848" cy="4608512"/>
          </a:xfrm>
          <a:prstGeom prst="rect">
            <a:avLst/>
          </a:prstGeom>
          <a:noFill/>
          <a:ln w="9525">
            <a:noFill/>
            <a:miter lim="800000"/>
            <a:headEnd/>
            <a:tailEnd/>
          </a:ln>
        </p:spPr>
        <p:txBody>
          <a:bodyPr lIns="90000" tIns="45000" rIns="90000" bIns="45000"/>
          <a:lstStyle/>
          <a:p>
            <a:r>
              <a:rPr lang="es-PE" dirty="0" smtClean="0"/>
              <a:t>Cada </a:t>
            </a:r>
            <a:r>
              <a:rPr lang="es-PE" dirty="0" smtClean="0"/>
              <a:t>combinación entre un </a:t>
            </a:r>
            <a:r>
              <a:rPr lang="es-PE" b="1" dirty="0" smtClean="0"/>
              <a:t>flavor</a:t>
            </a:r>
            <a:r>
              <a:rPr lang="es-PE" dirty="0" smtClean="0"/>
              <a:t> y un </a:t>
            </a:r>
            <a:r>
              <a:rPr lang="es-PE" b="1" dirty="0" smtClean="0"/>
              <a:t>build type </a:t>
            </a:r>
            <a:r>
              <a:rPr lang="es-PE" dirty="0" smtClean="0"/>
              <a:t>forma un </a:t>
            </a:r>
            <a:r>
              <a:rPr lang="es-PE" b="1" dirty="0" smtClean="0"/>
              <a:t>build variant </a:t>
            </a:r>
            <a:r>
              <a:rPr lang="es-PE" dirty="0" smtClean="0"/>
              <a:t>y Gradle genera un APK para cada uno de estos.</a:t>
            </a:r>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6" name="Imagen 5" descr="Captura de pantalla 2015-10-23 a las 2.36.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2780928"/>
            <a:ext cx="4267200" cy="2857500"/>
          </a:xfrm>
          <a:prstGeom prst="rect">
            <a:avLst/>
          </a:prstGeom>
        </p:spPr>
      </p:pic>
    </p:spTree>
    <p:extLst>
      <p:ext uri="{BB962C8B-B14F-4D97-AF65-F5344CB8AC3E}">
        <p14:creationId xmlns:p14="http://schemas.microsoft.com/office/powerpoint/2010/main" val="35755456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Data Binding</a:t>
            </a:r>
            <a:endParaRPr lang="es-PE" sz="2400" dirty="0"/>
          </a:p>
        </p:txBody>
      </p:sp>
      <p:sp>
        <p:nvSpPr>
          <p:cNvPr id="28675" name="CustomShape 2"/>
          <p:cNvSpPr>
            <a:spLocks noChangeArrowheads="1"/>
          </p:cNvSpPr>
          <p:nvPr/>
        </p:nvSpPr>
        <p:spPr bwMode="auto">
          <a:xfrm>
            <a:off x="683568" y="1844824"/>
            <a:ext cx="7632848" cy="3672408"/>
          </a:xfrm>
          <a:prstGeom prst="rect">
            <a:avLst/>
          </a:prstGeom>
          <a:noFill/>
          <a:ln w="9525">
            <a:noFill/>
            <a:miter lim="800000"/>
            <a:headEnd/>
            <a:tailEnd/>
          </a:ln>
        </p:spPr>
        <p:txBody>
          <a:bodyPr lIns="90000" tIns="45000" rIns="90000" bIns="45000"/>
          <a:lstStyle/>
          <a:p>
            <a:r>
              <a:rPr lang="es-PE" sz="2400" b="1" dirty="0">
                <a:solidFill>
                  <a:srgbClr val="000000"/>
                </a:solidFill>
                <a:latin typeface="Calibri" pitchFamily="34" charset="0"/>
              </a:rPr>
              <a:t>¿</a:t>
            </a:r>
            <a:r>
              <a:rPr lang="es-PE" sz="2400" b="1" dirty="0" smtClean="0">
                <a:solidFill>
                  <a:srgbClr val="000000"/>
                </a:solidFill>
                <a:latin typeface="Calibri" pitchFamily="34" charset="0"/>
              </a:rPr>
              <a:t>Qué es?</a:t>
            </a:r>
          </a:p>
          <a:p>
            <a:r>
              <a:rPr lang="es-PE" dirty="0" smtClean="0">
                <a:solidFill>
                  <a:srgbClr val="000000"/>
                </a:solidFill>
                <a:latin typeface="+mn-lt"/>
              </a:rPr>
              <a:t>Es el proceso por el cual se relaciona de manera directa la interfaz de usuario con la lógica de negocio de manera tal que si la interfaz de usuario es modificada, lo es también la data de negocio y viceversa.</a:t>
            </a:r>
          </a:p>
          <a:p>
            <a:endParaRPr lang="es-PE" dirty="0" smtClean="0">
              <a:solidFill>
                <a:srgbClr val="000000"/>
              </a:solidFill>
              <a:latin typeface="+mn-lt"/>
            </a:endParaRPr>
          </a:p>
          <a:p>
            <a:r>
              <a:rPr lang="es-PE" sz="2400" b="1" dirty="0">
                <a:solidFill>
                  <a:srgbClr val="000000"/>
                </a:solidFill>
                <a:latin typeface="Calibri" pitchFamily="34" charset="0"/>
              </a:rPr>
              <a:t>Y… ¿Android lo tiene</a:t>
            </a:r>
            <a:r>
              <a:rPr lang="es-PE" sz="2400" b="1" dirty="0" smtClean="0">
                <a:solidFill>
                  <a:srgbClr val="000000"/>
                </a:solidFill>
                <a:latin typeface="Calibri" pitchFamily="34" charset="0"/>
              </a:rPr>
              <a:t>?</a:t>
            </a:r>
          </a:p>
          <a:p>
            <a:r>
              <a:rPr lang="es-PE" dirty="0" smtClean="0">
                <a:solidFill>
                  <a:srgbClr val="000000"/>
                </a:solidFill>
                <a:latin typeface="+mn-lt"/>
              </a:rPr>
              <a:t>Sí. Una de las funcionalidades que brinda Android Studio es el data binding. Para hacer uso de ella necesitas lo siguiente:</a:t>
            </a:r>
          </a:p>
          <a:p>
            <a:endParaRPr lang="es-PE" dirty="0">
              <a:solidFill>
                <a:srgbClr val="000000"/>
              </a:solidFill>
              <a:latin typeface="+mn-lt"/>
            </a:endParaRPr>
          </a:p>
          <a:p>
            <a:pPr marL="342900" indent="-342900">
              <a:buFont typeface="Arial"/>
              <a:buChar char="•"/>
            </a:pPr>
            <a:r>
              <a:rPr lang="es-PE" dirty="0" smtClean="0">
                <a:solidFill>
                  <a:srgbClr val="000000"/>
                </a:solidFill>
                <a:latin typeface="+mn-lt"/>
              </a:rPr>
              <a:t>Android plugin for Gradle 1.3.0-beta4 o superior.</a:t>
            </a:r>
          </a:p>
          <a:p>
            <a:endParaRPr lang="es-PE" dirty="0" smtClean="0">
              <a:solidFill>
                <a:srgbClr val="000000"/>
              </a:solidFill>
              <a:latin typeface="+mn-lt"/>
            </a:endParaRPr>
          </a:p>
          <a:p>
            <a:pPr marL="342900" indent="-342900">
              <a:buFont typeface="Arial"/>
              <a:buChar char="•"/>
            </a:pPr>
            <a:r>
              <a:rPr lang="es-PE" dirty="0" smtClean="0">
                <a:solidFill>
                  <a:srgbClr val="000000"/>
                </a:solidFill>
                <a:latin typeface="+mn-lt"/>
              </a:rPr>
              <a:t>Android Studio 1.3 o superior.</a:t>
            </a:r>
          </a:p>
          <a:p>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spTree>
    <p:extLst>
      <p:ext uri="{BB962C8B-B14F-4D97-AF65-F5344CB8AC3E}">
        <p14:creationId xmlns:p14="http://schemas.microsoft.com/office/powerpoint/2010/main" val="288146227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Data Binding </a:t>
            </a:r>
            <a:r>
              <a:rPr lang="en-US" sz="2200" b="1" dirty="0" smtClean="0">
                <a:solidFill>
                  <a:srgbClr val="F79646"/>
                </a:solidFill>
              </a:rPr>
              <a:t>– </a:t>
            </a:r>
            <a:r>
              <a:rPr lang="en-US" sz="2800" b="1" dirty="0" err="1" smtClean="0">
                <a:solidFill>
                  <a:srgbClr val="F79646"/>
                </a:solidFill>
              </a:rPr>
              <a:t>Entorno</a:t>
            </a:r>
            <a:r>
              <a:rPr lang="en-US" sz="2800" b="1" dirty="0" smtClean="0">
                <a:solidFill>
                  <a:srgbClr val="F79646"/>
                </a:solidFill>
              </a:rPr>
              <a:t> de </a:t>
            </a:r>
            <a:r>
              <a:rPr lang="en-US" sz="2800" b="1" dirty="0" err="1" smtClean="0">
                <a:solidFill>
                  <a:srgbClr val="F79646"/>
                </a:solidFill>
              </a:rPr>
              <a:t>construcción</a:t>
            </a:r>
            <a:endParaRPr lang="es-PE" sz="2200" dirty="0"/>
          </a:p>
        </p:txBody>
      </p:sp>
      <p:sp>
        <p:nvSpPr>
          <p:cNvPr id="28675" name="CustomShape 2"/>
          <p:cNvSpPr>
            <a:spLocks noChangeArrowheads="1"/>
          </p:cNvSpPr>
          <p:nvPr/>
        </p:nvSpPr>
        <p:spPr bwMode="auto">
          <a:xfrm>
            <a:off x="611560" y="1628800"/>
            <a:ext cx="7632848" cy="4608512"/>
          </a:xfrm>
          <a:prstGeom prst="rect">
            <a:avLst/>
          </a:prstGeom>
          <a:noFill/>
          <a:ln w="9525">
            <a:noFill/>
            <a:miter lim="800000"/>
            <a:headEnd/>
            <a:tailEnd/>
          </a:ln>
        </p:spPr>
        <p:txBody>
          <a:bodyPr lIns="90000" tIns="45000" rIns="90000" bIns="45000"/>
          <a:lstStyle/>
          <a:p>
            <a:r>
              <a:rPr lang="es-PE" dirty="0" smtClean="0"/>
              <a:t>Setear estas dos dependencias en el build.gradle del proyecto</a:t>
            </a:r>
            <a:endParaRPr lang="es-PE" dirty="0"/>
          </a:p>
          <a:p>
            <a:endParaRPr lang="es-PE" dirty="0"/>
          </a:p>
          <a:p>
            <a:endParaRPr lang="es-PE" dirty="0" smtClean="0"/>
          </a:p>
          <a:p>
            <a:endParaRPr lang="es-PE" dirty="0"/>
          </a:p>
          <a:p>
            <a:endParaRPr lang="es-PE" dirty="0" smtClean="0"/>
          </a:p>
          <a:p>
            <a:r>
              <a:rPr lang="es-PE" dirty="0" smtClean="0"/>
              <a:t>Asegurarse de que jcenter forma parte de la lista de repositorios</a:t>
            </a:r>
          </a:p>
          <a:p>
            <a:endParaRPr lang="es-PE" i="1" dirty="0" smtClean="0"/>
          </a:p>
          <a:p>
            <a:endParaRPr lang="es-PE" i="1" dirty="0"/>
          </a:p>
          <a:p>
            <a:endParaRPr lang="es-PE" i="1" dirty="0" smtClean="0"/>
          </a:p>
          <a:p>
            <a:endParaRPr lang="es-PE" i="1" dirty="0" smtClean="0"/>
          </a:p>
          <a:p>
            <a:endParaRPr lang="es-PE" i="1" dirty="0" smtClean="0"/>
          </a:p>
          <a:p>
            <a:r>
              <a:rPr lang="es-PE" dirty="0" smtClean="0"/>
              <a:t>Y por último, agregar el plugin de data binding en cada módulo en donde se desee usar</a:t>
            </a:r>
          </a:p>
          <a:p>
            <a:endParaRPr lang="es-PE" i="1"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3" name="Imagen 2" descr="Captura de pantalla 2015-10-22 a las 9.23.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2060848"/>
            <a:ext cx="6654800" cy="812800"/>
          </a:xfrm>
          <a:prstGeom prst="rect">
            <a:avLst/>
          </a:prstGeom>
        </p:spPr>
      </p:pic>
      <p:pic>
        <p:nvPicPr>
          <p:cNvPr id="4" name="Imagen 3" descr="Captura de pantalla 2015-10-22 a las 9.25.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3340720"/>
            <a:ext cx="6578600" cy="1168400"/>
          </a:xfrm>
          <a:prstGeom prst="rect">
            <a:avLst/>
          </a:prstGeom>
        </p:spPr>
      </p:pic>
      <p:pic>
        <p:nvPicPr>
          <p:cNvPr id="7" name="Imagen 6" descr="Captura de pantalla 2015-10-22 a las 9.28.3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84" y="5517232"/>
            <a:ext cx="5753100" cy="279400"/>
          </a:xfrm>
          <a:prstGeom prst="rect">
            <a:avLst/>
          </a:prstGeom>
        </p:spPr>
      </p:pic>
    </p:spTree>
    <p:extLst>
      <p:ext uri="{BB962C8B-B14F-4D97-AF65-F5344CB8AC3E}">
        <p14:creationId xmlns:p14="http://schemas.microsoft.com/office/powerpoint/2010/main" val="25319778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smtClean="0">
                <a:solidFill>
                  <a:srgbClr val="F79646"/>
                </a:solidFill>
              </a:rPr>
              <a:t>Multiproyectos</a:t>
            </a:r>
            <a:endParaRPr lang="en-US" sz="2800" b="1" dirty="0" smtClean="0">
              <a:solidFill>
                <a:srgbClr val="F79646"/>
              </a:solidFill>
            </a:endParaRPr>
          </a:p>
        </p:txBody>
      </p:sp>
      <p:sp>
        <p:nvSpPr>
          <p:cNvPr id="28675" name="CustomShape 2"/>
          <p:cNvSpPr>
            <a:spLocks noChangeArrowheads="1"/>
          </p:cNvSpPr>
          <p:nvPr/>
        </p:nvSpPr>
        <p:spPr bwMode="auto">
          <a:xfrm>
            <a:off x="611560" y="1628800"/>
            <a:ext cx="7632848" cy="4608512"/>
          </a:xfrm>
          <a:prstGeom prst="rect">
            <a:avLst/>
          </a:prstGeom>
          <a:noFill/>
          <a:ln w="9525">
            <a:noFill/>
            <a:miter lim="800000"/>
            <a:headEnd/>
            <a:tailEnd/>
          </a:ln>
        </p:spPr>
        <p:txBody>
          <a:bodyPr lIns="90000" tIns="45000" rIns="90000" bIns="45000"/>
          <a:lstStyle/>
          <a:p>
            <a:r>
              <a:rPr lang="es-PE" dirty="0" smtClean="0"/>
              <a:t>Cuando un proyecto Gradle contiene más de un módulo es llamado multiproyecto.</a:t>
            </a:r>
          </a:p>
          <a:p>
            <a:endParaRPr lang="es-PE" dirty="0" smtClean="0"/>
          </a:p>
          <a:p>
            <a:endParaRPr lang="es-PE" dirty="0" smtClean="0"/>
          </a:p>
          <a:p>
            <a:r>
              <a:rPr lang="es-PE" dirty="0" smtClean="0"/>
              <a:t>Es conveniente usar multiproyectos en proyectos de gran embergadura con grandes funcionalidades.</a:t>
            </a:r>
          </a:p>
          <a:p>
            <a:endParaRPr lang="es-PE" dirty="0" smtClean="0"/>
          </a:p>
          <a:p>
            <a:endParaRPr lang="es-PE" dirty="0"/>
          </a:p>
          <a:p>
            <a:r>
              <a:rPr lang="es-PE" dirty="0" smtClean="0"/>
              <a:t>Normalmente se suele separar las funcionalidades en distintos módulos con el fin de hacerlas independientes unas de otras y de esa manera facilitar el desarrollo, testeo y mantenimiento de estas</a:t>
            </a:r>
            <a:r>
              <a:rPr lang="es-PE" dirty="0" smtClean="0"/>
              <a:t>.</a:t>
            </a:r>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sp>
        <p:nvSpPr>
          <p:cNvPr id="7"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8"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Tree>
    <p:extLst>
      <p:ext uri="{BB962C8B-B14F-4D97-AF65-F5344CB8AC3E}">
        <p14:creationId xmlns:p14="http://schemas.microsoft.com/office/powerpoint/2010/main" val="349874120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6000" b="1" dirty="0" smtClean="0">
                <a:solidFill>
                  <a:srgbClr val="F79646"/>
                </a:solidFill>
              </a:rPr>
              <a:t>Android Studio</a:t>
            </a:r>
            <a:endParaRPr lang="es-PE" sz="6000" dirty="0"/>
          </a:p>
        </p:txBody>
      </p:sp>
      <p:sp>
        <p:nvSpPr>
          <p:cNvPr id="28675" name="CustomShape 2"/>
          <p:cNvSpPr>
            <a:spLocks noChangeArrowheads="1"/>
          </p:cNvSpPr>
          <p:nvPr/>
        </p:nvSpPr>
        <p:spPr bwMode="auto">
          <a:xfrm>
            <a:off x="755576" y="4941168"/>
            <a:ext cx="7560840" cy="792088"/>
          </a:xfrm>
          <a:prstGeom prst="rect">
            <a:avLst/>
          </a:prstGeom>
          <a:noFill/>
          <a:ln w="9525">
            <a:noFill/>
            <a:miter lim="800000"/>
            <a:headEnd/>
            <a:tailEnd/>
          </a:ln>
        </p:spPr>
        <p:txBody>
          <a:bodyPr lIns="90000" tIns="45000" rIns="90000" bIns="45000"/>
          <a:lstStyle/>
          <a:p>
            <a:pPr algn="ctr"/>
            <a:r>
              <a:rPr lang="es-PE" dirty="0" smtClean="0">
                <a:solidFill>
                  <a:srgbClr val="000000"/>
                </a:solidFill>
                <a:latin typeface="+mn-lt"/>
              </a:rPr>
              <a:t>Un IDE que har</a:t>
            </a:r>
            <a:r>
              <a:rPr lang="es-PE" dirty="0" smtClean="0">
                <a:solidFill>
                  <a:srgbClr val="000000"/>
                </a:solidFill>
                <a:latin typeface="+mn-lt"/>
              </a:rPr>
              <a:t>á que tu desarrollo en Android sea más rápido, intuitivo y divertido.</a:t>
            </a:r>
            <a:endParaRPr lang="es-PE" dirty="0" smtClean="0">
              <a:solidFill>
                <a:srgbClr val="000000"/>
              </a:solidFill>
              <a:latin typeface="+mn-lt"/>
            </a:endParaRPr>
          </a:p>
          <a:p>
            <a:endParaRPr lang="es-PE" dirty="0">
              <a:solidFill>
                <a:srgbClr val="000000"/>
              </a:solidFill>
              <a:latin typeface="+mn-lt"/>
            </a:endParaRPr>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1026" name="Picture 2" descr="http://4.bp.blogspot.com/-i1maQG0pYmg/VbqHs_0APSI/AAAAAAAAB6c/pbLTnzmMPkU/s1600/logo_android_studio_512d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700808"/>
            <a:ext cx="3240360" cy="291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7083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Fuentes</a:t>
            </a:r>
            <a:endParaRPr lang="es-PE" sz="2400" dirty="0"/>
          </a:p>
        </p:txBody>
      </p:sp>
      <p:sp>
        <p:nvSpPr>
          <p:cNvPr id="28675" name="CustomShape 2"/>
          <p:cNvSpPr>
            <a:spLocks noChangeArrowheads="1"/>
          </p:cNvSpPr>
          <p:nvPr/>
        </p:nvSpPr>
        <p:spPr bwMode="auto">
          <a:xfrm>
            <a:off x="683568" y="1844824"/>
            <a:ext cx="7632848" cy="3312368"/>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Gradle</a:t>
            </a:r>
          </a:p>
          <a:p>
            <a:pPr marL="342900" indent="-342900">
              <a:buFont typeface="Arial"/>
              <a:buChar char="•"/>
            </a:pPr>
            <a:r>
              <a:rPr lang="es-PE" dirty="0">
                <a:solidFill>
                  <a:srgbClr val="000000"/>
                </a:solidFill>
                <a:hlinkClick r:id="rId2"/>
              </a:rPr>
              <a:t>Google I/O 2013 - </a:t>
            </a:r>
            <a:r>
              <a:rPr lang="es-PE" dirty="0" err="1">
                <a:solidFill>
                  <a:srgbClr val="000000"/>
                </a:solidFill>
                <a:hlinkClick r:id="rId2"/>
              </a:rPr>
              <a:t>The</a:t>
            </a:r>
            <a:r>
              <a:rPr lang="es-PE" dirty="0">
                <a:solidFill>
                  <a:srgbClr val="000000"/>
                </a:solidFill>
                <a:hlinkClick r:id="rId2"/>
              </a:rPr>
              <a:t> New Android SDK </a:t>
            </a:r>
            <a:r>
              <a:rPr lang="es-PE" dirty="0" err="1">
                <a:solidFill>
                  <a:srgbClr val="000000"/>
                </a:solidFill>
                <a:hlinkClick r:id="rId2"/>
              </a:rPr>
              <a:t>Build</a:t>
            </a:r>
            <a:r>
              <a:rPr lang="es-PE" dirty="0">
                <a:solidFill>
                  <a:srgbClr val="000000"/>
                </a:solidFill>
                <a:hlinkClick r:id="rId2"/>
              </a:rPr>
              <a:t> </a:t>
            </a:r>
            <a:r>
              <a:rPr lang="es-PE" dirty="0" err="1">
                <a:solidFill>
                  <a:srgbClr val="000000"/>
                </a:solidFill>
                <a:hlinkClick r:id="rId2"/>
              </a:rPr>
              <a:t>System</a:t>
            </a:r>
            <a:endParaRPr lang="es-PE" dirty="0">
              <a:solidFill>
                <a:srgbClr val="000000"/>
              </a:solidFill>
            </a:endParaRPr>
          </a:p>
          <a:p>
            <a:pPr marL="342900" indent="-342900">
              <a:buFont typeface="Arial"/>
              <a:buChar char="•"/>
            </a:pPr>
            <a:r>
              <a:rPr lang="es-PE" dirty="0">
                <a:solidFill>
                  <a:srgbClr val="000000"/>
                </a:solidFill>
                <a:hlinkClick r:id="rId3"/>
              </a:rPr>
              <a:t>www.gradle.org</a:t>
            </a:r>
            <a:endParaRPr lang="es-PE" dirty="0">
              <a:solidFill>
                <a:srgbClr val="000000"/>
              </a:solidFill>
            </a:endParaRPr>
          </a:p>
          <a:p>
            <a:pPr marL="342900" indent="-342900">
              <a:buFont typeface="Arial"/>
              <a:buChar char="•"/>
            </a:pPr>
            <a:r>
              <a:rPr lang="es-PE" dirty="0" err="1" smtClean="0">
                <a:solidFill>
                  <a:srgbClr val="000000"/>
                </a:solidFill>
                <a:hlinkClick r:id="rId4"/>
              </a:rPr>
              <a:t>StackOverflow</a:t>
            </a:r>
            <a:endParaRPr lang="es-PE" dirty="0" smtClean="0">
              <a:solidFill>
                <a:srgbClr val="000000"/>
              </a:solidFill>
            </a:endParaRPr>
          </a:p>
          <a:p>
            <a:pPr marL="342900" indent="-342900">
              <a:buFont typeface="Arial"/>
              <a:buChar char="•"/>
            </a:pPr>
            <a:endParaRPr lang="es-PE" dirty="0">
              <a:solidFill>
                <a:srgbClr val="000000"/>
              </a:solidFill>
            </a:endParaRPr>
          </a:p>
          <a:p>
            <a:r>
              <a:rPr lang="es-PE" sz="2400" b="1" dirty="0">
                <a:solidFill>
                  <a:srgbClr val="000000"/>
                </a:solidFill>
                <a:latin typeface="Calibri" pitchFamily="34" charset="0"/>
              </a:rPr>
              <a:t>Android </a:t>
            </a:r>
            <a:r>
              <a:rPr lang="es-PE" sz="2400" b="1" dirty="0" err="1">
                <a:solidFill>
                  <a:srgbClr val="000000"/>
                </a:solidFill>
                <a:latin typeface="Calibri" pitchFamily="34" charset="0"/>
              </a:rPr>
              <a:t>Plugin</a:t>
            </a:r>
            <a:r>
              <a:rPr lang="es-PE" sz="2400" b="1" dirty="0">
                <a:solidFill>
                  <a:srgbClr val="000000"/>
                </a:solidFill>
                <a:latin typeface="Calibri" pitchFamily="34" charset="0"/>
              </a:rPr>
              <a:t> </a:t>
            </a:r>
            <a:r>
              <a:rPr lang="es-PE" sz="2400" b="1" dirty="0" err="1">
                <a:solidFill>
                  <a:srgbClr val="000000"/>
                </a:solidFill>
                <a:latin typeface="Calibri" pitchFamily="34" charset="0"/>
              </a:rPr>
              <a:t>for</a:t>
            </a:r>
            <a:r>
              <a:rPr lang="es-PE" sz="2400" b="1" dirty="0">
                <a:solidFill>
                  <a:srgbClr val="000000"/>
                </a:solidFill>
                <a:latin typeface="Calibri" pitchFamily="34" charset="0"/>
              </a:rPr>
              <a:t> Gradle</a:t>
            </a:r>
          </a:p>
          <a:p>
            <a:pPr marL="285750" indent="-285750">
              <a:buFont typeface="Arial" panose="020B0604020202020204" pitchFamily="34" charset="0"/>
              <a:buChar char="•"/>
            </a:pPr>
            <a:r>
              <a:rPr lang="es-PE" dirty="0" smtClean="0">
                <a:solidFill>
                  <a:srgbClr val="000000"/>
                </a:solidFill>
                <a:hlinkClick r:id="rId5"/>
              </a:rPr>
              <a:t>Gradle plugin user guide</a:t>
            </a:r>
            <a:endParaRPr lang="es-PE" dirty="0" smtClean="0">
              <a:solidFill>
                <a:srgbClr val="000000"/>
              </a:solidFill>
            </a:endParaRPr>
          </a:p>
          <a:p>
            <a:endParaRPr lang="es-PE" dirty="0" smtClean="0">
              <a:solidFill>
                <a:srgbClr val="000000"/>
              </a:solidFill>
            </a:endParaRPr>
          </a:p>
          <a:p>
            <a:r>
              <a:rPr lang="es-PE" sz="2400" b="1" dirty="0">
                <a:solidFill>
                  <a:srgbClr val="000000"/>
                </a:solidFill>
                <a:latin typeface="Calibri" pitchFamily="34" charset="0"/>
              </a:rPr>
              <a:t>Build Variants</a:t>
            </a:r>
          </a:p>
          <a:p>
            <a:pPr marL="285750" indent="-285750">
              <a:buFont typeface="Arial" panose="020B0604020202020204" pitchFamily="34" charset="0"/>
              <a:buChar char="•"/>
            </a:pPr>
            <a:r>
              <a:rPr lang="es-PE" dirty="0" smtClean="0">
                <a:solidFill>
                  <a:srgbClr val="000000"/>
                </a:solidFill>
                <a:hlinkClick r:id="rId6"/>
              </a:rPr>
              <a:t>Work with build variants</a:t>
            </a:r>
            <a:endParaRPr lang="es-PE" dirty="0" smtClean="0">
              <a:solidFill>
                <a:srgbClr val="000000"/>
              </a:solidFill>
            </a:endParaRPr>
          </a:p>
          <a:p>
            <a:pPr marL="285750" indent="-285750">
              <a:buFont typeface="Arial" panose="020B0604020202020204" pitchFamily="34" charset="0"/>
              <a:buChar char="•"/>
            </a:pPr>
            <a:endParaRPr lang="es-PE" dirty="0">
              <a:solidFill>
                <a:srgbClr val="000000"/>
              </a:solidFill>
            </a:endParaRPr>
          </a:p>
          <a:p>
            <a:pPr marL="285750" indent="-285750">
              <a:buFont typeface="Arial" panose="020B0604020202020204" pitchFamily="34" charset="0"/>
              <a:buChar char="•"/>
            </a:pPr>
            <a:endParaRPr lang="es-PE" dirty="0">
              <a:solidFill>
                <a:srgbClr val="000000"/>
              </a:solidFill>
            </a:endParaRPr>
          </a:p>
          <a:p>
            <a:endParaRPr lang="es-PE" dirty="0"/>
          </a:p>
        </p:txBody>
      </p:sp>
      <p:pic>
        <p:nvPicPr>
          <p:cNvPr id="28676" name="Picture 2"/>
          <p:cNvPicPr>
            <a:picLocks noChangeAspect="1" noChangeArrowheads="1"/>
          </p:cNvPicPr>
          <p:nvPr/>
        </p:nvPicPr>
        <p:blipFill>
          <a:blip r:embed="rId7"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cerron\Desktop\BELATRIX\HHRR\cuadraditos locos-03.jpg"/>
          <p:cNvPicPr>
            <a:picLocks noChangeAspect="1" noChangeArrowheads="1"/>
          </p:cNvPicPr>
          <p:nvPr/>
        </p:nvPicPr>
        <p:blipFill>
          <a:blip r:embed="rId2" cstate="print"/>
          <a:srcRect/>
          <a:stretch>
            <a:fillRect/>
          </a:stretch>
        </p:blipFill>
        <p:spPr bwMode="auto">
          <a:xfrm>
            <a:off x="0" y="5563693"/>
            <a:ext cx="9144000" cy="1294307"/>
          </a:xfrm>
          <a:prstGeom prst="rect">
            <a:avLst/>
          </a:prstGeom>
          <a:noFill/>
        </p:spPr>
      </p:pic>
      <p:pic>
        <p:nvPicPr>
          <p:cNvPr id="3" name="Picture 3" descr="C:\Users\kcerron\Desktop\BELATRIX\HHRR\cuadraditos locos-02.jpg"/>
          <p:cNvPicPr>
            <a:picLocks noChangeAspect="1" noChangeArrowheads="1"/>
          </p:cNvPicPr>
          <p:nvPr/>
        </p:nvPicPr>
        <p:blipFill>
          <a:blip r:embed="rId3" cstate="print"/>
          <a:srcRect/>
          <a:stretch>
            <a:fillRect/>
          </a:stretch>
        </p:blipFill>
        <p:spPr bwMode="auto">
          <a:xfrm>
            <a:off x="0" y="0"/>
            <a:ext cx="9144000" cy="1294307"/>
          </a:xfrm>
          <a:prstGeom prst="rect">
            <a:avLst/>
          </a:prstGeom>
          <a:noFill/>
        </p:spPr>
      </p:pic>
      <p:sp>
        <p:nvSpPr>
          <p:cNvPr id="4" name="Rectangle 3"/>
          <p:cNvSpPr/>
          <p:nvPr/>
        </p:nvSpPr>
        <p:spPr>
          <a:xfrm>
            <a:off x="551794" y="1923393"/>
            <a:ext cx="4099034" cy="2554545"/>
          </a:xfrm>
          <a:prstGeom prst="rect">
            <a:avLst/>
          </a:prstGeom>
        </p:spPr>
        <p:txBody>
          <a:bodyPr wrap="square">
            <a:spAutoFit/>
          </a:bodyPr>
          <a:lstStyle/>
          <a:p>
            <a:pPr algn="ctr" fontAlgn="auto">
              <a:spcBef>
                <a:spcPts val="0"/>
              </a:spcBef>
              <a:spcAft>
                <a:spcPts val="0"/>
              </a:spcAft>
              <a:defRPr/>
            </a:pPr>
            <a:r>
              <a:rPr lang="en-US" sz="8000" b="1" kern="0" dirty="0" smtClean="0">
                <a:solidFill>
                  <a:schemeClr val="accent6"/>
                </a:solidFill>
                <a:latin typeface="Calibri" pitchFamily="34" charset="0"/>
                <a:ea typeface="Arial"/>
                <a:cs typeface="Calibri" pitchFamily="34" charset="0"/>
                <a:sym typeface="Arial"/>
              </a:rPr>
              <a:t>¡</a:t>
            </a:r>
            <a:r>
              <a:rPr lang="en-US" sz="8000" b="1" kern="0" dirty="0" err="1" smtClean="0">
                <a:solidFill>
                  <a:schemeClr val="accent6"/>
                </a:solidFill>
                <a:latin typeface="Calibri" pitchFamily="34" charset="0"/>
                <a:ea typeface="Arial"/>
                <a:cs typeface="Calibri" pitchFamily="34" charset="0"/>
                <a:sym typeface="Arial"/>
              </a:rPr>
              <a:t>Muchas</a:t>
            </a:r>
            <a:r>
              <a:rPr lang="en-US" sz="8000" b="1" kern="0" dirty="0" smtClean="0">
                <a:solidFill>
                  <a:schemeClr val="accent6"/>
                </a:solidFill>
                <a:latin typeface="Calibri" pitchFamily="34" charset="0"/>
                <a:ea typeface="Arial"/>
                <a:cs typeface="Calibri" pitchFamily="34" charset="0"/>
                <a:sym typeface="Arial"/>
              </a:rPr>
              <a:t> gracias!</a:t>
            </a:r>
            <a:endParaRPr lang="en-US" sz="8000" kern="0" dirty="0">
              <a:solidFill>
                <a:schemeClr val="accent6"/>
              </a:solidFill>
              <a:latin typeface="Calibri" pitchFamily="34" charset="0"/>
              <a:ea typeface="Arial"/>
              <a:cs typeface="Calibri" pitchFamily="34" charset="0"/>
              <a:sym typeface="Arial"/>
            </a:endParaRPr>
          </a:p>
        </p:txBody>
      </p:sp>
      <p:sp>
        <p:nvSpPr>
          <p:cNvPr id="5" name="Rectangle 4"/>
          <p:cNvSpPr/>
          <p:nvPr/>
        </p:nvSpPr>
        <p:spPr>
          <a:xfrm>
            <a:off x="5436096" y="1772816"/>
            <a:ext cx="3452649" cy="3257302"/>
          </a:xfrm>
          <a:prstGeom prst="rect">
            <a:avLst/>
          </a:prstGeom>
        </p:spPr>
        <p:txBody>
          <a:bodyPr wrap="square">
            <a:spAutoFit/>
          </a:bodyPr>
          <a:lstStyle/>
          <a:p>
            <a:pPr fontAlgn="auto">
              <a:spcBef>
                <a:spcPts val="0"/>
              </a:spcBef>
              <a:spcAft>
                <a:spcPts val="0"/>
              </a:spcAft>
              <a:defRPr/>
            </a:pPr>
            <a:r>
              <a:rPr lang="es-ES" b="1" kern="0" dirty="0" smtClean="0">
                <a:solidFill>
                  <a:schemeClr val="accent1"/>
                </a:solidFill>
                <a:latin typeface="Arial"/>
                <a:ea typeface="Arial"/>
                <a:cs typeface="Arial"/>
                <a:sym typeface="Arial"/>
              </a:rPr>
              <a:t>Pablo Johnson Rojas</a:t>
            </a:r>
          </a:p>
          <a:p>
            <a:pPr fontAlgn="auto">
              <a:spcBef>
                <a:spcPts val="0"/>
              </a:spcBef>
              <a:spcAft>
                <a:spcPts val="0"/>
              </a:spcAft>
              <a:defRPr/>
            </a:pPr>
            <a:r>
              <a:rPr lang="es-ES" b="1" kern="0" dirty="0">
                <a:solidFill>
                  <a:schemeClr val="accent1"/>
                </a:solidFill>
                <a:latin typeface="Arial"/>
                <a:ea typeface="Arial"/>
                <a:cs typeface="Arial"/>
                <a:sym typeface="Arial"/>
              </a:rPr>
              <a:t>p</a:t>
            </a:r>
            <a:r>
              <a:rPr lang="es-ES" b="1" kern="0" dirty="0" smtClean="0">
                <a:solidFill>
                  <a:schemeClr val="accent1"/>
                </a:solidFill>
                <a:latin typeface="Arial"/>
                <a:ea typeface="Arial"/>
                <a:cs typeface="Arial"/>
                <a:sym typeface="Arial"/>
              </a:rPr>
              <a:t>ablo.88j@gmail.com</a:t>
            </a:r>
          </a:p>
          <a:p>
            <a:pPr fontAlgn="auto">
              <a:spcBef>
                <a:spcPts val="0"/>
              </a:spcBef>
              <a:spcAft>
                <a:spcPts val="0"/>
              </a:spcAft>
              <a:defRPr/>
            </a:pPr>
            <a:r>
              <a:rPr lang="es-ES" b="1" kern="0" dirty="0" smtClean="0">
                <a:solidFill>
                  <a:schemeClr val="accent1"/>
                </a:solidFill>
                <a:latin typeface="Arial"/>
                <a:ea typeface="Arial"/>
                <a:cs typeface="Arial"/>
                <a:sym typeface="Arial"/>
              </a:rPr>
              <a:t>@pablojohnson88</a:t>
            </a:r>
            <a:endParaRPr lang="es-ES" b="1" kern="0" dirty="0">
              <a:solidFill>
                <a:schemeClr val="accent1"/>
              </a:solidFill>
              <a:latin typeface="Arial"/>
              <a:ea typeface="Arial"/>
              <a:cs typeface="Arial"/>
              <a:sym typeface="Arial"/>
            </a:endParaRPr>
          </a:p>
          <a:p>
            <a:pPr fontAlgn="auto">
              <a:spcBef>
                <a:spcPts val="0"/>
              </a:spcBef>
              <a:spcAft>
                <a:spcPts val="0"/>
              </a:spcAft>
              <a:defRPr/>
            </a:pPr>
            <a:endParaRPr lang="es-ES" b="1" kern="0" dirty="0" smtClean="0">
              <a:solidFill>
                <a:schemeClr val="accent1"/>
              </a:solidFill>
              <a:latin typeface="Arial"/>
              <a:ea typeface="Arial"/>
              <a:cs typeface="Arial"/>
              <a:sym typeface="Arial"/>
            </a:endParaRPr>
          </a:p>
          <a:p>
            <a:pPr marL="285750" indent="-285750" fontAlgn="auto">
              <a:spcBef>
                <a:spcPts val="0"/>
              </a:spcBef>
              <a:spcAft>
                <a:spcPts val="0"/>
              </a:spcAft>
              <a:buFont typeface="Arial"/>
              <a:buChar char="•"/>
              <a:defRPr/>
            </a:pPr>
            <a:endParaRPr lang="es-ES" b="1" kern="0" dirty="0" smtClean="0">
              <a:solidFill>
                <a:schemeClr val="accent1"/>
              </a:solidFill>
              <a:latin typeface="Arial"/>
              <a:ea typeface="Arial"/>
              <a:cs typeface="Arial"/>
              <a:sym typeface="Arial"/>
            </a:endParaRPr>
          </a:p>
          <a:p>
            <a:pPr marL="285750" indent="-285750" fontAlgn="auto">
              <a:spcBef>
                <a:spcPts val="0"/>
              </a:spcBef>
              <a:spcAft>
                <a:spcPts val="0"/>
              </a:spcAft>
              <a:buFont typeface="Arial"/>
              <a:buChar char="•"/>
              <a:defRPr/>
            </a:pPr>
            <a:r>
              <a:rPr lang="es-ES" b="1" kern="0" dirty="0" err="1" smtClean="0">
                <a:solidFill>
                  <a:schemeClr val="accent1"/>
                </a:solidFill>
                <a:latin typeface="Arial"/>
                <a:ea typeface="Arial"/>
                <a:cs typeface="Arial"/>
                <a:sym typeface="Arial"/>
              </a:rPr>
              <a:t>curriculum@belatrixsf.com</a:t>
            </a:r>
            <a:endParaRPr lang="es-ES" b="1" kern="0" dirty="0">
              <a:solidFill>
                <a:schemeClr val="accent1"/>
              </a:solidFill>
              <a:latin typeface="Arial"/>
              <a:ea typeface="Arial"/>
              <a:cs typeface="Arial"/>
              <a:sym typeface="Arial"/>
            </a:endParaRPr>
          </a:p>
          <a:p>
            <a:pPr fontAlgn="auto">
              <a:spcBef>
                <a:spcPts val="0"/>
              </a:spcBef>
              <a:spcAft>
                <a:spcPts val="0"/>
              </a:spcAft>
              <a:defRPr/>
            </a:pPr>
            <a:endParaRPr lang="es-ES" kern="0" dirty="0" smtClean="0">
              <a:latin typeface="Arial"/>
              <a:ea typeface="Arial"/>
              <a:cs typeface="Arial"/>
              <a:sym typeface="Arial"/>
            </a:endParaRPr>
          </a:p>
          <a:p>
            <a:pPr marL="285750" indent="-285750" fontAlgn="auto">
              <a:lnSpc>
                <a:spcPts val="2400"/>
              </a:lnSpc>
              <a:spcBef>
                <a:spcPts val="0"/>
              </a:spcBef>
              <a:spcAft>
                <a:spcPts val="0"/>
              </a:spcAft>
              <a:buFont typeface="Arial"/>
              <a:buChar char="•"/>
              <a:defRPr/>
            </a:pPr>
            <a:r>
              <a:rPr lang="es-ES" b="1" kern="0" dirty="0" err="1" smtClean="0">
                <a:solidFill>
                  <a:schemeClr val="tx2">
                    <a:lumMod val="60000"/>
                    <a:lumOff val="40000"/>
                  </a:schemeClr>
                </a:solidFill>
                <a:latin typeface="Arial"/>
                <a:ea typeface="Arial"/>
                <a:cs typeface="Arial"/>
                <a:sym typeface="Arial"/>
              </a:rPr>
              <a:t>jobs.belatrixsf.com</a:t>
            </a:r>
            <a:endParaRPr lang="es-ES" b="1" kern="0" dirty="0" smtClean="0">
              <a:solidFill>
                <a:schemeClr val="tx2">
                  <a:lumMod val="60000"/>
                  <a:lumOff val="40000"/>
                </a:schemeClr>
              </a:solidFill>
              <a:latin typeface="Arial"/>
              <a:ea typeface="Arial"/>
              <a:cs typeface="Arial"/>
              <a:sym typeface="Arial"/>
            </a:endParaRPr>
          </a:p>
          <a:p>
            <a:pPr fontAlgn="auto">
              <a:lnSpc>
                <a:spcPts val="2400"/>
              </a:lnSpc>
              <a:spcBef>
                <a:spcPts val="0"/>
              </a:spcBef>
              <a:spcAft>
                <a:spcPts val="0"/>
              </a:spcAft>
              <a:buFont typeface="Wingdings" pitchFamily="2" charset="2"/>
              <a:buChar char="§"/>
              <a:defRPr/>
            </a:pPr>
            <a:endParaRPr lang="es-ES" b="1" kern="0" dirty="0" smtClean="0">
              <a:solidFill>
                <a:schemeClr val="tx2">
                  <a:lumMod val="60000"/>
                  <a:lumOff val="40000"/>
                </a:schemeClr>
              </a:solidFill>
              <a:latin typeface="Arial"/>
              <a:ea typeface="Arial"/>
              <a:cs typeface="Arial"/>
              <a:sym typeface="Arial"/>
            </a:endParaRPr>
          </a:p>
          <a:p>
            <a:pPr marL="285750" indent="-285750" fontAlgn="auto">
              <a:lnSpc>
                <a:spcPts val="2400"/>
              </a:lnSpc>
              <a:spcBef>
                <a:spcPts val="0"/>
              </a:spcBef>
              <a:spcAft>
                <a:spcPts val="0"/>
              </a:spcAft>
              <a:buFont typeface="Arial"/>
              <a:buChar char="•"/>
              <a:defRPr/>
            </a:pPr>
            <a:r>
              <a:rPr lang="es-ES" b="1" kern="0" dirty="0" smtClean="0">
                <a:solidFill>
                  <a:schemeClr val="tx2">
                    <a:lumMod val="60000"/>
                    <a:lumOff val="40000"/>
                  </a:schemeClr>
                </a:solidFill>
                <a:latin typeface="Arial"/>
                <a:ea typeface="Arial"/>
                <a:cs typeface="Arial"/>
                <a:sym typeface="Arial"/>
              </a:rPr>
              <a:t>careers.belatrixsf.com</a:t>
            </a:r>
          </a:p>
          <a:p>
            <a:pPr fontAlgn="auto">
              <a:lnSpc>
                <a:spcPts val="2400"/>
              </a:lnSpc>
              <a:spcBef>
                <a:spcPts val="0"/>
              </a:spcBef>
              <a:spcAft>
                <a:spcPts val="0"/>
              </a:spcAft>
              <a:defRPr/>
            </a:pPr>
            <a:endParaRPr lang="es-ES" kern="0" dirty="0" smtClean="0">
              <a:latin typeface="Arial"/>
              <a:ea typeface="Arial"/>
              <a:cs typeface="Arial"/>
              <a:sym typeface="Arial"/>
            </a:endParaRPr>
          </a:p>
        </p:txBody>
      </p:sp>
      <p:cxnSp>
        <p:nvCxnSpPr>
          <p:cNvPr id="6" name="Straight Connector 5"/>
          <p:cNvCxnSpPr/>
          <p:nvPr/>
        </p:nvCxnSpPr>
        <p:spPr>
          <a:xfrm flipV="1">
            <a:off x="5154694" y="1923393"/>
            <a:ext cx="0" cy="2535569"/>
          </a:xfrm>
          <a:prstGeom prst="line">
            <a:avLst/>
          </a:prstGeom>
          <a:ln w="41275"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60420" name="Picture 4"/>
          <p:cNvPicPr>
            <a:picLocks noChangeAspect="1" noChangeArrowheads="1"/>
          </p:cNvPicPr>
          <p:nvPr/>
        </p:nvPicPr>
        <p:blipFill>
          <a:blip r:embed="rId4" cstate="print"/>
          <a:srcRect/>
          <a:stretch>
            <a:fillRect/>
          </a:stretch>
        </p:blipFill>
        <p:spPr bwMode="auto">
          <a:xfrm>
            <a:off x="6055573" y="4941168"/>
            <a:ext cx="2032136" cy="41395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Studio</a:t>
            </a:r>
            <a:endParaRPr lang="es-PE" sz="2400" dirty="0"/>
          </a:p>
        </p:txBody>
      </p:sp>
      <p:sp>
        <p:nvSpPr>
          <p:cNvPr id="28675" name="CustomShape 2"/>
          <p:cNvSpPr>
            <a:spLocks noChangeArrowheads="1"/>
          </p:cNvSpPr>
          <p:nvPr/>
        </p:nvSpPr>
        <p:spPr bwMode="auto">
          <a:xfrm>
            <a:off x="683568" y="1844824"/>
            <a:ext cx="5040560" cy="3312368"/>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¿Qué es?</a:t>
            </a:r>
          </a:p>
          <a:p>
            <a:endParaRPr lang="es-PE" sz="2400" b="1" dirty="0" smtClean="0">
              <a:solidFill>
                <a:srgbClr val="000000"/>
              </a:solidFill>
              <a:latin typeface="Calibri" pitchFamily="34" charset="0"/>
            </a:endParaRPr>
          </a:p>
          <a:p>
            <a:r>
              <a:rPr lang="es-PE" dirty="0" smtClean="0">
                <a:solidFill>
                  <a:srgbClr val="000000"/>
                </a:solidFill>
                <a:latin typeface="+mn-lt"/>
              </a:rPr>
              <a:t>Es un entorno de desarrollo para la plataforma </a:t>
            </a:r>
            <a:r>
              <a:rPr lang="es-PE" dirty="0" smtClean="0">
                <a:solidFill>
                  <a:srgbClr val="000000"/>
                </a:solidFill>
                <a:latin typeface="+mn-lt"/>
              </a:rPr>
              <a:t>Android. </a:t>
            </a:r>
          </a:p>
          <a:p>
            <a:endParaRPr lang="es-PE" dirty="0">
              <a:solidFill>
                <a:srgbClr val="000000"/>
              </a:solidFill>
              <a:latin typeface="+mn-lt"/>
            </a:endParaRPr>
          </a:p>
          <a:p>
            <a:r>
              <a:rPr lang="es-PE" dirty="0" smtClean="0">
                <a:solidFill>
                  <a:srgbClr val="000000"/>
                </a:solidFill>
                <a:latin typeface="+mn-lt"/>
              </a:rPr>
              <a:t>Fue </a:t>
            </a:r>
            <a:r>
              <a:rPr lang="es-PE" dirty="0" smtClean="0">
                <a:solidFill>
                  <a:srgbClr val="000000"/>
                </a:solidFill>
                <a:latin typeface="+mn-lt"/>
              </a:rPr>
              <a:t>anunciado en el Google I/O de 2013 y se mantuvo en beta hasta mediados del </a:t>
            </a:r>
            <a:r>
              <a:rPr lang="es-PE" dirty="0" smtClean="0">
                <a:solidFill>
                  <a:srgbClr val="000000"/>
                </a:solidFill>
                <a:latin typeface="+mn-lt"/>
              </a:rPr>
              <a:t>2014.</a:t>
            </a:r>
          </a:p>
          <a:p>
            <a:endParaRPr lang="es-PE" dirty="0">
              <a:solidFill>
                <a:srgbClr val="000000"/>
              </a:solidFill>
              <a:latin typeface="+mn-lt"/>
            </a:endParaRPr>
          </a:p>
          <a:p>
            <a:r>
              <a:rPr lang="es-PE" dirty="0" smtClean="0">
                <a:solidFill>
                  <a:srgbClr val="000000"/>
                </a:solidFill>
                <a:latin typeface="+mn-lt"/>
              </a:rPr>
              <a:t>Actualmente, la </a:t>
            </a:r>
            <a:r>
              <a:rPr lang="es-PE" dirty="0" smtClean="0">
                <a:solidFill>
                  <a:srgbClr val="000000"/>
                </a:solidFill>
                <a:latin typeface="+mn-lt"/>
              </a:rPr>
              <a:t>última versión estable es la 1.4 y ha traido grandes avances desde su anunciamiento.</a:t>
            </a:r>
            <a:endParaRPr lang="es-PE" dirty="0" smtClean="0">
              <a:solidFill>
                <a:srgbClr val="000000"/>
              </a:solidFill>
              <a:latin typeface="+mn-lt"/>
            </a:endParaRPr>
          </a:p>
          <a:p>
            <a:endParaRPr lang="es-PE" sz="2400" b="1" dirty="0" smtClean="0">
              <a:solidFill>
                <a:srgbClr val="000000"/>
              </a:solidFill>
              <a:latin typeface="Calibri" pitchFamily="34" charset="0"/>
            </a:endParaRPr>
          </a:p>
          <a:p>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1026" name="Picture 2" descr="http://4.bp.blogspot.com/-i1maQG0pYmg/VbqHs_0APSI/AAAAAAAAB6c/pbLTnzmMPkU/s1600/logo_android_studio_512d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7174" y="2636912"/>
            <a:ext cx="2381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1401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Studio</a:t>
            </a:r>
            <a:endParaRPr lang="es-PE" sz="2400"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5" name="Imagen 4" descr="Captura de pantalla 2015-10-23 a las 2.04.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1268760"/>
            <a:ext cx="7236804" cy="4896544"/>
          </a:xfrm>
          <a:prstGeom prst="rect">
            <a:avLst/>
          </a:prstGeom>
        </p:spPr>
      </p:pic>
    </p:spTree>
    <p:extLst>
      <p:ext uri="{BB962C8B-B14F-4D97-AF65-F5344CB8AC3E}">
        <p14:creationId xmlns:p14="http://schemas.microsoft.com/office/powerpoint/2010/main" val="211092654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Studio</a:t>
            </a:r>
            <a:endParaRPr lang="es-PE" sz="2400" dirty="0"/>
          </a:p>
        </p:txBody>
      </p:sp>
      <p:sp>
        <p:nvSpPr>
          <p:cNvPr id="28675" name="CustomShape 2"/>
          <p:cNvSpPr>
            <a:spLocks noChangeArrowheads="1"/>
          </p:cNvSpPr>
          <p:nvPr/>
        </p:nvSpPr>
        <p:spPr bwMode="auto">
          <a:xfrm>
            <a:off x="683568" y="1844824"/>
            <a:ext cx="6912768" cy="3312368"/>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¿Qué necesito para instalarlo?</a:t>
            </a:r>
          </a:p>
          <a:p>
            <a:endParaRPr lang="es-PE" sz="2400" b="1" dirty="0" smtClean="0">
              <a:solidFill>
                <a:srgbClr val="000000"/>
              </a:solidFill>
              <a:latin typeface="Calibri" pitchFamily="34" charset="0"/>
            </a:endParaRPr>
          </a:p>
          <a:p>
            <a:pPr marL="342900" indent="-342900">
              <a:buFont typeface="Arial"/>
              <a:buChar char="•"/>
            </a:pPr>
            <a:r>
              <a:rPr lang="es-PE" dirty="0" smtClean="0">
                <a:solidFill>
                  <a:srgbClr val="000000"/>
                </a:solidFill>
                <a:latin typeface="+mn-lt"/>
              </a:rPr>
              <a:t>Es necesario mínimo 2 GB de memoria RAM pero se recomienda una memoria no menor de 4 GB.</a:t>
            </a:r>
          </a:p>
          <a:p>
            <a:pPr marL="342900" indent="-342900">
              <a:buFont typeface="Arial"/>
              <a:buChar char="•"/>
            </a:pPr>
            <a:endParaRPr lang="es-PE" dirty="0" smtClean="0">
              <a:solidFill>
                <a:srgbClr val="000000"/>
              </a:solidFill>
              <a:latin typeface="+mn-lt"/>
            </a:endParaRPr>
          </a:p>
          <a:p>
            <a:pPr marL="342900" indent="-342900">
              <a:buFont typeface="Arial"/>
              <a:buChar char="•"/>
            </a:pPr>
            <a:r>
              <a:rPr lang="es-PE" dirty="0" smtClean="0">
                <a:solidFill>
                  <a:srgbClr val="000000"/>
                </a:solidFill>
                <a:latin typeface="+mn-lt"/>
              </a:rPr>
              <a:t>400 MB de espacio libre en el disco duro.</a:t>
            </a:r>
          </a:p>
          <a:p>
            <a:pPr marL="342900" indent="-342900">
              <a:buFont typeface="Arial"/>
              <a:buChar char="•"/>
            </a:pPr>
            <a:endParaRPr lang="es-PE" dirty="0" smtClean="0">
              <a:solidFill>
                <a:srgbClr val="000000"/>
              </a:solidFill>
              <a:latin typeface="+mn-lt"/>
            </a:endParaRPr>
          </a:p>
          <a:p>
            <a:pPr marL="342900" indent="-342900">
              <a:buFont typeface="Arial"/>
              <a:buChar char="•"/>
            </a:pPr>
            <a:r>
              <a:rPr lang="es-PE" dirty="0" smtClean="0">
                <a:solidFill>
                  <a:srgbClr val="000000"/>
                </a:solidFill>
                <a:latin typeface="+mn-lt"/>
              </a:rPr>
              <a:t>Java Development Kit 7 o superior.</a:t>
            </a:r>
          </a:p>
          <a:p>
            <a:pPr marL="342900" indent="-342900">
              <a:buFont typeface="Arial"/>
              <a:buChar char="•"/>
            </a:pPr>
            <a:endParaRPr lang="es-PE" dirty="0" smtClean="0">
              <a:solidFill>
                <a:srgbClr val="000000"/>
              </a:solidFill>
              <a:latin typeface="+mn-lt"/>
            </a:endParaRPr>
          </a:p>
          <a:p>
            <a:pPr marL="342900" indent="-342900">
              <a:buFont typeface="Arial"/>
              <a:buChar char="•"/>
            </a:pPr>
            <a:r>
              <a:rPr lang="es-PE" dirty="0" smtClean="0">
                <a:solidFill>
                  <a:srgbClr val="000000"/>
                </a:solidFill>
                <a:latin typeface="+mn-lt"/>
              </a:rPr>
              <a:t>Sistema operativo Windows, Mac OS o Linux.</a:t>
            </a:r>
          </a:p>
          <a:p>
            <a:pPr marL="342900" indent="-342900">
              <a:buFont typeface="Arial"/>
              <a:buChar char="•"/>
            </a:pPr>
            <a:endParaRPr lang="es-PE" dirty="0"/>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sp>
        <p:nvSpPr>
          <p:cNvPr id="28678" name="CustomShape 4"/>
          <p:cNvSpPr>
            <a:spLocks noChangeArrowheads="1"/>
          </p:cNvSpPr>
          <p:nvPr/>
        </p:nvSpPr>
        <p:spPr bwMode="auto">
          <a:xfrm flipV="1">
            <a:off x="4491038" y="458788"/>
            <a:ext cx="366712" cy="366712"/>
          </a:xfrm>
          <a:prstGeom prst="rect">
            <a:avLst/>
          </a:prstGeom>
          <a:solidFill>
            <a:srgbClr val="8599B0"/>
          </a:solidFill>
          <a:ln w="9360">
            <a:noFill/>
            <a:miter lim="800000"/>
            <a:headEnd/>
            <a:tailEnd/>
          </a:ln>
        </p:spPr>
        <p:txBody>
          <a:bodyPr/>
          <a:lstStyle/>
          <a:p>
            <a:endParaRPr lang="es-PE"/>
          </a:p>
        </p:txBody>
      </p:sp>
      <p:sp>
        <p:nvSpPr>
          <p:cNvPr id="28679" name="CustomShape 5"/>
          <p:cNvSpPr>
            <a:spLocks noChangeArrowheads="1"/>
          </p:cNvSpPr>
          <p:nvPr/>
        </p:nvSpPr>
        <p:spPr bwMode="auto">
          <a:xfrm flipV="1">
            <a:off x="4491038" y="874713"/>
            <a:ext cx="366712" cy="365125"/>
          </a:xfrm>
          <a:prstGeom prst="rect">
            <a:avLst/>
          </a:prstGeom>
          <a:solidFill>
            <a:srgbClr val="DCDEE4"/>
          </a:solidFill>
          <a:ln w="9360">
            <a:noFill/>
            <a:miter lim="800000"/>
            <a:headEnd/>
            <a:tailEnd/>
          </a:ln>
        </p:spPr>
        <p:txBody>
          <a:bodyPr/>
          <a:lstStyle/>
          <a:p>
            <a:endParaRPr lang="es-PE"/>
          </a:p>
        </p:txBody>
      </p:sp>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1028" name="Picture 4" descr="http://t3.gstatic.com/images?q=tbn:ANd9GcR1LHhv71f_kjnloWqOJLEBbS4DY4kBeVf5CTwSSS2QYJjz3qk65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298" y="42863"/>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Studio vs Eclipse (ADT)</a:t>
            </a:r>
            <a:endParaRPr lang="es-PE" sz="2400" dirty="0"/>
          </a:p>
        </p:txBody>
      </p:sp>
      <p:sp>
        <p:nvSpPr>
          <p:cNvPr id="28675" name="CustomShape 2"/>
          <p:cNvSpPr>
            <a:spLocks noChangeArrowheads="1"/>
          </p:cNvSpPr>
          <p:nvPr/>
        </p:nvSpPr>
        <p:spPr bwMode="auto">
          <a:xfrm>
            <a:off x="683568" y="1844824"/>
            <a:ext cx="3807470" cy="4320480"/>
          </a:xfrm>
          <a:prstGeom prst="rect">
            <a:avLst/>
          </a:prstGeom>
          <a:noFill/>
          <a:ln w="9525">
            <a:noFill/>
            <a:miter lim="800000"/>
            <a:headEnd/>
            <a:tailEnd/>
          </a:ln>
        </p:spPr>
        <p:txBody>
          <a:bodyPr lIns="90000" tIns="45000" rIns="90000" bIns="45000"/>
          <a:lstStyle/>
          <a:p>
            <a:r>
              <a:rPr lang="es-PE" sz="2400" b="1" dirty="0">
                <a:solidFill>
                  <a:srgbClr val="000000"/>
                </a:solidFill>
                <a:latin typeface="Calibri" pitchFamily="34" charset="0"/>
              </a:rPr>
              <a:t>Android Studio</a:t>
            </a:r>
            <a:r>
              <a:rPr lang="es-PE" sz="2400" b="1" dirty="0" smtClean="0">
                <a:solidFill>
                  <a:srgbClr val="000000"/>
                </a:solidFill>
                <a:latin typeface="Calibri" pitchFamily="34" charset="0"/>
              </a:rPr>
              <a:t>:</a:t>
            </a:r>
          </a:p>
          <a:p>
            <a:endParaRPr lang="es-PE" sz="2400" b="1" dirty="0">
              <a:solidFill>
                <a:srgbClr val="000000"/>
              </a:solidFill>
              <a:latin typeface="Calibri" pitchFamily="34" charset="0"/>
            </a:endParaRPr>
          </a:p>
          <a:p>
            <a:pPr marL="285750" indent="-285750">
              <a:buFont typeface="Arial" panose="020B0604020202020204" pitchFamily="34" charset="0"/>
              <a:buChar char="•"/>
            </a:pPr>
            <a:r>
              <a:rPr lang="es-PE" dirty="0" smtClean="0"/>
              <a:t>Tiene una instalación relativamente sencilla</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Trabaja con solo un proyecto por instancia</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Brinda </a:t>
            </a:r>
            <a:r>
              <a:rPr lang="es-PE" dirty="0" smtClean="0"/>
              <a:t>un autocompletado de código más inteligente que el de Eclipse</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Brinda </a:t>
            </a:r>
            <a:r>
              <a:rPr lang="es-PE" dirty="0" smtClean="0"/>
              <a:t>un ayudante para la migración de proyectos en Eclipse hacia AS.</a:t>
            </a:r>
          </a:p>
        </p:txBody>
      </p:sp>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sp>
        <p:nvSpPr>
          <p:cNvPr id="10" name="CustomShape 2"/>
          <p:cNvSpPr>
            <a:spLocks noChangeArrowheads="1"/>
          </p:cNvSpPr>
          <p:nvPr/>
        </p:nvSpPr>
        <p:spPr bwMode="auto">
          <a:xfrm>
            <a:off x="4643546" y="1844824"/>
            <a:ext cx="3807470" cy="4320480"/>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Eclipse (ADT)</a:t>
            </a:r>
            <a:r>
              <a:rPr lang="es-PE" sz="2400" b="1" dirty="0" smtClean="0">
                <a:solidFill>
                  <a:srgbClr val="000000"/>
                </a:solidFill>
                <a:latin typeface="Calibri" pitchFamily="34" charset="0"/>
              </a:rPr>
              <a:t>:</a:t>
            </a:r>
          </a:p>
          <a:p>
            <a:endParaRPr lang="es-PE" sz="2400" b="1" dirty="0" smtClean="0">
              <a:solidFill>
                <a:srgbClr val="000000"/>
              </a:solidFill>
              <a:latin typeface="Calibri" pitchFamily="34" charset="0"/>
            </a:endParaRPr>
          </a:p>
          <a:p>
            <a:pPr marL="285750" indent="-285750">
              <a:buFont typeface="Arial" panose="020B0604020202020204" pitchFamily="34" charset="0"/>
              <a:buChar char="•"/>
            </a:pPr>
            <a:r>
              <a:rPr lang="es-PE" dirty="0"/>
              <a:t>Instalación más complicada en comparación a AS</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Se puede trabajar con múltiples proyectos en una sola instancia</a:t>
            </a:r>
            <a:r>
              <a:rPr lang="es-PE" dirty="0" smtClean="0"/>
              <a:t>.</a:t>
            </a:r>
          </a:p>
          <a:p>
            <a:pPr marL="285750" indent="-285750">
              <a:buFont typeface="Arial" panose="020B0604020202020204" pitchFamily="34" charset="0"/>
              <a:buChar char="•"/>
            </a:pPr>
            <a:endParaRPr lang="es-PE" dirty="0"/>
          </a:p>
          <a:p>
            <a:pPr marL="342900" indent="-342900">
              <a:buFont typeface="Arial"/>
              <a:buChar char="•"/>
            </a:pPr>
            <a:r>
              <a:rPr lang="es-PE" dirty="0" smtClean="0"/>
              <a:t>También </a:t>
            </a:r>
            <a:r>
              <a:rPr lang="es-PE" dirty="0" smtClean="0"/>
              <a:t>brinda autocompletado de código.</a:t>
            </a:r>
          </a:p>
          <a:p>
            <a:pPr marL="342900" indent="-342900">
              <a:buFont typeface="Arial"/>
              <a:buChar char="•"/>
            </a:pPr>
            <a:endParaRPr lang="es-PE" dirty="0" smtClean="0"/>
          </a:p>
          <a:p>
            <a:pPr marL="342900" indent="-342900">
              <a:buFont typeface="Arial"/>
              <a:buChar char="•"/>
            </a:pPr>
            <a:endParaRPr lang="es-PE" dirty="0"/>
          </a:p>
          <a:p>
            <a:pPr marL="342900" indent="-342900">
              <a:buFont typeface="Arial"/>
              <a:buChar char="•"/>
            </a:pPr>
            <a:r>
              <a:rPr lang="es-PE" dirty="0" smtClean="0"/>
              <a:t>No </a:t>
            </a:r>
            <a:r>
              <a:rPr lang="es-PE" dirty="0" smtClean="0"/>
              <a:t>ofrece ningún tipo de ayuda para la migración de AS hacia Eclipse.</a:t>
            </a:r>
            <a:endParaRPr lang="es-PE" dirty="0"/>
          </a:p>
        </p:txBody>
      </p:sp>
    </p:spTree>
    <p:extLst>
      <p:ext uri="{BB962C8B-B14F-4D97-AF65-F5344CB8AC3E}">
        <p14:creationId xmlns:p14="http://schemas.microsoft.com/office/powerpoint/2010/main" val="231331531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smtClean="0">
                <a:solidFill>
                  <a:srgbClr val="F79646"/>
                </a:solidFill>
              </a:rPr>
              <a:t>Android Studio vs Eclipse (ADT)</a:t>
            </a:r>
            <a:endParaRPr lang="es-PE" sz="2400" dirty="0"/>
          </a:p>
        </p:txBody>
      </p:sp>
      <p:sp>
        <p:nvSpPr>
          <p:cNvPr id="28675" name="CustomShape 2"/>
          <p:cNvSpPr>
            <a:spLocks noChangeArrowheads="1"/>
          </p:cNvSpPr>
          <p:nvPr/>
        </p:nvSpPr>
        <p:spPr bwMode="auto">
          <a:xfrm>
            <a:off x="683568" y="1844824"/>
            <a:ext cx="3807470" cy="4320480"/>
          </a:xfrm>
          <a:prstGeom prst="rect">
            <a:avLst/>
          </a:prstGeom>
          <a:noFill/>
          <a:ln w="9525">
            <a:noFill/>
            <a:miter lim="800000"/>
            <a:headEnd/>
            <a:tailEnd/>
          </a:ln>
        </p:spPr>
        <p:txBody>
          <a:bodyPr lIns="90000" tIns="45000" rIns="90000" bIns="45000"/>
          <a:lstStyle/>
          <a:p>
            <a:r>
              <a:rPr lang="es-PE" sz="2400" b="1" dirty="0">
                <a:solidFill>
                  <a:srgbClr val="000000"/>
                </a:solidFill>
                <a:latin typeface="Calibri" pitchFamily="34" charset="0"/>
              </a:rPr>
              <a:t>Android Studio</a:t>
            </a:r>
            <a:r>
              <a:rPr lang="es-PE" sz="2400" b="1" dirty="0" smtClean="0">
                <a:solidFill>
                  <a:srgbClr val="000000"/>
                </a:solidFill>
                <a:latin typeface="Calibri" pitchFamily="34" charset="0"/>
              </a:rPr>
              <a:t>:</a:t>
            </a:r>
          </a:p>
          <a:p>
            <a:endParaRPr lang="es-PE" sz="2400" b="1" dirty="0">
              <a:solidFill>
                <a:srgbClr val="000000"/>
              </a:solidFill>
              <a:latin typeface="Calibri" pitchFamily="34" charset="0"/>
            </a:endParaRPr>
          </a:p>
          <a:p>
            <a:pPr marL="285750" indent="-285750">
              <a:buFont typeface="Arial" panose="020B0604020202020204" pitchFamily="34" charset="0"/>
              <a:buChar char="•"/>
            </a:pPr>
            <a:r>
              <a:rPr lang="es-PE" dirty="0" smtClean="0"/>
              <a:t>Consume aproximadamente 1GB de RAM por instancia</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La integración con Gradle demanda un mayor tiempo al momento de correr </a:t>
            </a:r>
            <a:r>
              <a:rPr lang="es-PE" dirty="0" smtClean="0"/>
              <a:t>la aplicaci</a:t>
            </a:r>
            <a:r>
              <a:rPr lang="es-PE" dirty="0" smtClean="0"/>
              <a:t>ón</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Integrado por defecto con controladores de versiones como Git y SVN</a:t>
            </a:r>
            <a:r>
              <a:rPr lang="es-PE" dirty="0" smtClean="0"/>
              <a:t>.</a:t>
            </a:r>
            <a:endParaRPr lang="es-PE" dirty="0" smtClean="0"/>
          </a:p>
        </p:txBody>
      </p:sp>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sp>
        <p:nvSpPr>
          <p:cNvPr id="10" name="CustomShape 2"/>
          <p:cNvSpPr>
            <a:spLocks noChangeArrowheads="1"/>
          </p:cNvSpPr>
          <p:nvPr/>
        </p:nvSpPr>
        <p:spPr bwMode="auto">
          <a:xfrm>
            <a:off x="4643546" y="1844824"/>
            <a:ext cx="3807470" cy="4320480"/>
          </a:xfrm>
          <a:prstGeom prst="rect">
            <a:avLst/>
          </a:prstGeom>
          <a:noFill/>
          <a:ln w="9525">
            <a:noFill/>
            <a:miter lim="800000"/>
            <a:headEnd/>
            <a:tailEnd/>
          </a:ln>
        </p:spPr>
        <p:txBody>
          <a:bodyPr lIns="90000" tIns="45000" rIns="90000" bIns="45000"/>
          <a:lstStyle/>
          <a:p>
            <a:r>
              <a:rPr lang="es-PE" sz="2400" b="1" dirty="0" smtClean="0">
                <a:solidFill>
                  <a:srgbClr val="000000"/>
                </a:solidFill>
                <a:latin typeface="Calibri" pitchFamily="34" charset="0"/>
              </a:rPr>
              <a:t>Eclipse (ADT)</a:t>
            </a:r>
            <a:r>
              <a:rPr lang="es-PE" sz="2400" b="1" dirty="0" smtClean="0">
                <a:solidFill>
                  <a:srgbClr val="000000"/>
                </a:solidFill>
                <a:latin typeface="Calibri" pitchFamily="34" charset="0"/>
              </a:rPr>
              <a:t>:</a:t>
            </a:r>
          </a:p>
          <a:p>
            <a:endParaRPr lang="es-PE" sz="2400" b="1" dirty="0" smtClean="0">
              <a:solidFill>
                <a:srgbClr val="000000"/>
              </a:solidFill>
              <a:latin typeface="Calibri" pitchFamily="34" charset="0"/>
            </a:endParaRPr>
          </a:p>
          <a:p>
            <a:pPr marL="285750" indent="-285750">
              <a:buFont typeface="Arial" panose="020B0604020202020204" pitchFamily="34" charset="0"/>
              <a:buChar char="•"/>
            </a:pPr>
            <a:r>
              <a:rPr lang="es-PE" dirty="0" smtClean="0"/>
              <a:t>Consume aproximadamente 600-800 MB por instancia</a:t>
            </a:r>
            <a:r>
              <a:rPr lang="es-PE" dirty="0" smtClean="0"/>
              <a:t>.</a:t>
            </a:r>
          </a:p>
          <a:p>
            <a:pPr marL="285750" indent="-285750">
              <a:buFont typeface="Arial" panose="020B0604020202020204" pitchFamily="34" charset="0"/>
              <a:buChar char="•"/>
            </a:pPr>
            <a:endParaRPr lang="es-PE" dirty="0" smtClean="0"/>
          </a:p>
          <a:p>
            <a:pPr marL="285750" indent="-285750">
              <a:buFont typeface="Arial" panose="020B0604020202020204" pitchFamily="34" charset="0"/>
              <a:buChar char="•"/>
            </a:pPr>
            <a:r>
              <a:rPr lang="es-PE" dirty="0" smtClean="0"/>
              <a:t>Dependiendo de que tanto código se compile, </a:t>
            </a:r>
            <a:r>
              <a:rPr lang="es-PE" dirty="0" smtClean="0"/>
              <a:t>la ejecuci</a:t>
            </a:r>
            <a:r>
              <a:rPr lang="es-PE" dirty="0" smtClean="0"/>
              <a:t>ón de la aplicación es</a:t>
            </a:r>
            <a:r>
              <a:rPr lang="es-PE" dirty="0" smtClean="0"/>
              <a:t> </a:t>
            </a:r>
            <a:r>
              <a:rPr lang="es-PE" dirty="0" smtClean="0"/>
              <a:t>relativamente </a:t>
            </a:r>
            <a:r>
              <a:rPr lang="es-PE" dirty="0" smtClean="0"/>
              <a:t>rápida.</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smtClean="0"/>
              <a:t>Necesita plugins para integrarse con controladores de versiones.</a:t>
            </a:r>
          </a:p>
          <a:p>
            <a:pPr marL="285750" indent="-285750">
              <a:buFont typeface="Arial" panose="020B0604020202020204" pitchFamily="34" charset="0"/>
              <a:buChar char="•"/>
            </a:pPr>
            <a:endParaRPr lang="es-PE" dirty="0"/>
          </a:p>
        </p:txBody>
      </p:sp>
    </p:spTree>
    <p:extLst>
      <p:ext uri="{BB962C8B-B14F-4D97-AF65-F5344CB8AC3E}">
        <p14:creationId xmlns:p14="http://schemas.microsoft.com/office/powerpoint/2010/main" val="61742676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err="1" smtClean="0">
                <a:solidFill>
                  <a:srgbClr val="F79646"/>
                </a:solidFill>
              </a:rPr>
              <a:t>Mult-dispositivo</a:t>
            </a:r>
            <a:endParaRPr lang="es-PE" sz="2400" dirty="0"/>
          </a:p>
        </p:txBody>
      </p:sp>
      <p:sp>
        <p:nvSpPr>
          <p:cNvPr id="28675" name="CustomShape 2"/>
          <p:cNvSpPr>
            <a:spLocks noChangeArrowheads="1"/>
          </p:cNvSpPr>
          <p:nvPr/>
        </p:nvSpPr>
        <p:spPr bwMode="auto">
          <a:xfrm>
            <a:off x="683568" y="1628800"/>
            <a:ext cx="7992888" cy="720080"/>
          </a:xfrm>
          <a:prstGeom prst="rect">
            <a:avLst/>
          </a:prstGeom>
          <a:noFill/>
          <a:ln w="9525">
            <a:noFill/>
            <a:miter lim="800000"/>
            <a:headEnd/>
            <a:tailEnd/>
          </a:ln>
        </p:spPr>
        <p:txBody>
          <a:bodyPr lIns="90000" tIns="45000" rIns="90000" bIns="45000"/>
          <a:lstStyle/>
          <a:p>
            <a:r>
              <a:rPr lang="es-PE" dirty="0" smtClean="0">
                <a:solidFill>
                  <a:srgbClr val="000000"/>
                </a:solidFill>
                <a:latin typeface="Arial"/>
                <a:cs typeface="Arial"/>
              </a:rPr>
              <a:t>Nos da la opci</a:t>
            </a:r>
            <a:r>
              <a:rPr lang="es-PE" dirty="0" smtClean="0">
                <a:solidFill>
                  <a:srgbClr val="000000"/>
                </a:solidFill>
                <a:latin typeface="Arial"/>
                <a:cs typeface="Arial"/>
              </a:rPr>
              <a:t>ón de desarrollar la aplicación para mas de un tipo de device. </a:t>
            </a:r>
            <a:endParaRPr lang="es-PE" dirty="0" smtClean="0">
              <a:latin typeface="Arial"/>
              <a:cs typeface="Arial"/>
            </a:endParaRPr>
          </a:p>
        </p:txBody>
      </p:sp>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5" name="Imagen 4" descr="Captura de pantalla 2015-10-23 a las 3.30.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2368617"/>
            <a:ext cx="6156176" cy="3921754"/>
          </a:xfrm>
          <a:prstGeom prst="rect">
            <a:avLst/>
          </a:prstGeom>
        </p:spPr>
      </p:pic>
    </p:spTree>
    <p:extLst>
      <p:ext uri="{BB962C8B-B14F-4D97-AF65-F5344CB8AC3E}">
        <p14:creationId xmlns:p14="http://schemas.microsoft.com/office/powerpoint/2010/main" val="137689233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r>
              <a:rPr lang="en-US" sz="2800" b="1" dirty="0" err="1" smtClean="0">
                <a:solidFill>
                  <a:srgbClr val="F79646"/>
                </a:solidFill>
              </a:rPr>
              <a:t>Muestras</a:t>
            </a:r>
            <a:r>
              <a:rPr lang="en-US" sz="2800" b="1" dirty="0" smtClean="0">
                <a:solidFill>
                  <a:srgbClr val="F79646"/>
                </a:solidFill>
              </a:rPr>
              <a:t> de </a:t>
            </a:r>
            <a:r>
              <a:rPr lang="en-US" sz="2800" b="1" dirty="0" err="1" smtClean="0">
                <a:solidFill>
                  <a:srgbClr val="F79646"/>
                </a:solidFill>
              </a:rPr>
              <a:t>c</a:t>
            </a:r>
            <a:r>
              <a:rPr lang="en-US" sz="2800" b="1" dirty="0" err="1" smtClean="0">
                <a:solidFill>
                  <a:srgbClr val="F79646"/>
                </a:solidFill>
              </a:rPr>
              <a:t>ódigo</a:t>
            </a:r>
            <a:endParaRPr lang="es-PE" sz="2400" dirty="0"/>
          </a:p>
        </p:txBody>
      </p:sp>
      <p:sp>
        <p:nvSpPr>
          <p:cNvPr id="28675" name="CustomShape 2"/>
          <p:cNvSpPr>
            <a:spLocks noChangeArrowheads="1"/>
          </p:cNvSpPr>
          <p:nvPr/>
        </p:nvSpPr>
        <p:spPr bwMode="auto">
          <a:xfrm>
            <a:off x="683568" y="1628800"/>
            <a:ext cx="7992888" cy="720080"/>
          </a:xfrm>
          <a:prstGeom prst="rect">
            <a:avLst/>
          </a:prstGeom>
          <a:noFill/>
          <a:ln w="9525">
            <a:noFill/>
            <a:miter lim="800000"/>
            <a:headEnd/>
            <a:tailEnd/>
          </a:ln>
        </p:spPr>
        <p:txBody>
          <a:bodyPr lIns="90000" tIns="45000" rIns="90000" bIns="45000"/>
          <a:lstStyle/>
          <a:p>
            <a:r>
              <a:rPr lang="es-PE" dirty="0" smtClean="0">
                <a:solidFill>
                  <a:srgbClr val="000000"/>
                </a:solidFill>
                <a:latin typeface="Arial"/>
                <a:cs typeface="Arial"/>
              </a:rPr>
              <a:t>Android Studio nos permite descargar  muestras de c</a:t>
            </a:r>
            <a:r>
              <a:rPr lang="es-PE" dirty="0" smtClean="0">
                <a:solidFill>
                  <a:srgbClr val="000000"/>
                </a:solidFill>
                <a:latin typeface="Arial"/>
                <a:cs typeface="Arial"/>
              </a:rPr>
              <a:t>ódigo de distintas funcionalidades hechas directamente por Google.</a:t>
            </a:r>
            <a:endParaRPr lang="es-PE" dirty="0" smtClean="0">
              <a:latin typeface="Arial"/>
              <a:cs typeface="Arial"/>
            </a:endParaRPr>
          </a:p>
        </p:txBody>
      </p:sp>
      <p:sp>
        <p:nvSpPr>
          <p:cNvPr id="28677" name="CustomShape 3"/>
          <p:cNvSpPr>
            <a:spLocks noChangeArrowheads="1"/>
          </p:cNvSpPr>
          <p:nvPr/>
        </p:nvSpPr>
        <p:spPr bwMode="auto">
          <a:xfrm flipV="1">
            <a:off x="4491038" y="42863"/>
            <a:ext cx="366712" cy="366712"/>
          </a:xfrm>
          <a:prstGeom prst="rect">
            <a:avLst/>
          </a:prstGeom>
          <a:solidFill>
            <a:srgbClr val="8599B0"/>
          </a:solidFill>
          <a:ln w="9360">
            <a:noFill/>
            <a:miter lim="800000"/>
            <a:headEnd/>
            <a:tailEnd/>
          </a:ln>
        </p:spPr>
        <p:txBody>
          <a:bodyPr/>
          <a:lstStyle/>
          <a:p>
            <a:endParaRPr lang="es-PE"/>
          </a:p>
        </p:txBody>
      </p:sp>
      <p:pic>
        <p:nvPicPr>
          <p:cNvPr id="28676" name="Picture 2"/>
          <p:cNvPicPr>
            <a:picLocks noChangeAspect="1" noChangeArrowheads="1"/>
          </p:cNvPicPr>
          <p:nvPr/>
        </p:nvPicPr>
        <p:blipFill>
          <a:blip r:embed="rId3" cstate="print"/>
          <a:srcRect/>
          <a:stretch>
            <a:fillRect/>
          </a:stretch>
        </p:blipFill>
        <p:spPr bwMode="auto">
          <a:xfrm>
            <a:off x="6640513" y="6343650"/>
            <a:ext cx="2284412" cy="392113"/>
          </a:xfrm>
          <a:prstGeom prst="rect">
            <a:avLst/>
          </a:prstGeom>
          <a:noFill/>
          <a:ln w="9525">
            <a:noFill/>
            <a:miter lim="800000"/>
            <a:headEnd/>
            <a:tailEnd/>
          </a:ln>
        </p:spPr>
      </p:pic>
      <p:sp>
        <p:nvSpPr>
          <p:cNvPr id="2" name="CuadroTexto 1"/>
          <p:cNvSpPr txBox="1"/>
          <p:nvPr/>
        </p:nvSpPr>
        <p:spPr>
          <a:xfrm>
            <a:off x="3136185" y="2732616"/>
            <a:ext cx="184666" cy="646331"/>
          </a:xfrm>
          <a:prstGeom prst="rect">
            <a:avLst/>
          </a:prstGeom>
          <a:noFill/>
        </p:spPr>
        <p:txBody>
          <a:bodyPr wrap="none" rtlCol="0">
            <a:spAutoFit/>
          </a:bodyPr>
          <a:lstStyle/>
          <a:p>
            <a:endParaRPr lang="es-PE" dirty="0"/>
          </a:p>
          <a:p>
            <a:endParaRPr lang="es-ES" dirty="0"/>
          </a:p>
        </p:txBody>
      </p:sp>
      <p:pic>
        <p:nvPicPr>
          <p:cNvPr id="4" name="Imagen 3" descr="Captura de pantalla 2015-10-23 a las 3.23.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77" y="2428444"/>
            <a:ext cx="6375843" cy="3808868"/>
          </a:xfrm>
          <a:prstGeom prst="rect">
            <a:avLst/>
          </a:prstGeom>
        </p:spPr>
      </p:pic>
    </p:spTree>
    <p:extLst>
      <p:ext uri="{BB962C8B-B14F-4D97-AF65-F5344CB8AC3E}">
        <p14:creationId xmlns:p14="http://schemas.microsoft.com/office/powerpoint/2010/main" val="341104796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3604</TotalTime>
  <Words>1844</Words>
  <Application>Microsoft Macintosh PowerPoint</Application>
  <PresentationFormat>Presentación en pantalla (4:3)</PresentationFormat>
  <Paragraphs>235</Paragraphs>
  <Slides>21</Slides>
  <Notes>18</Notes>
  <HiddenSlides>0</HiddenSlides>
  <MMClips>0</MMClips>
  <ScaleCrop>false</ScaleCrop>
  <HeadingPairs>
    <vt:vector size="4" baseType="variant">
      <vt:variant>
        <vt:lpstr>Tema</vt:lpstr>
      </vt:variant>
      <vt:variant>
        <vt:i4>2</vt:i4>
      </vt:variant>
      <vt:variant>
        <vt:lpstr>Títulos de diapositiva</vt:lpstr>
      </vt:variant>
      <vt:variant>
        <vt:i4>21</vt:i4>
      </vt:variant>
    </vt:vector>
  </HeadingPairs>
  <TitlesOfParts>
    <vt:vector size="23" baseType="lpstr">
      <vt:lpstr>Office Theme</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dc:creator>
  <cp:lastModifiedBy>Pablo Johnson Rojas</cp:lastModifiedBy>
  <cp:revision>60</cp:revision>
  <dcterms:modified xsi:type="dcterms:W3CDTF">2015-10-23T21:36:56Z</dcterms:modified>
</cp:coreProperties>
</file>