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0" r:id="rId3"/>
    <p:sldId id="261" r:id="rId4"/>
    <p:sldId id="263" r:id="rId5"/>
    <p:sldId id="264" r:id="rId6"/>
    <p:sldId id="266" r:id="rId7"/>
    <p:sldId id="273" r:id="rId8"/>
    <p:sldId id="274" r:id="rId9"/>
    <p:sldId id="275" r:id="rId10"/>
    <p:sldId id="276" r:id="rId11"/>
    <p:sldId id="271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1663F2-E587-29E9-0CD4-E55E5B893816}" v="3" dt="2021-08-13T18:57:45.651"/>
    <p1510:client id="{AD87CF13-EA30-84B4-2814-60964BD61078}" v="4742" dt="2021-08-16T18:28:41.821"/>
    <p1510:client id="{F137F3EE-CB81-45A2-A73F-E24C2B5C6AA2}" v="21" dt="2021-08-11T18:13:15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16.08.2021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16.08.2021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16.08.2021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16.08.2021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16.08.2021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16.08.2021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16.08.2021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16.08.2021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16.08.2021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16.08.2021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16.08.2021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16.08.2021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blo-sa-souza/PitchCompasso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1C1318-0356-4A32-AE1A-423F065A0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033" y="681629"/>
            <a:ext cx="5573478" cy="36836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200" b="1">
                <a:solidFill>
                  <a:schemeClr val="bg1"/>
                </a:solidFill>
              </a:rPr>
              <a:t>DESAFIO COMPASSO PAG SEGURO</a:t>
            </a:r>
          </a:p>
        </p:txBody>
      </p:sp>
      <p:grpSp>
        <p:nvGrpSpPr>
          <p:cNvPr id="23" name="Group 15">
            <a:extLst>
              <a:ext uri="{FF2B5EF4-FFF2-40B4-BE49-F238E27FC236}">
                <a16:creationId xmlns:a16="http://schemas.microsoft.com/office/drawing/2014/main" id="{26B5F537-3960-4E10-AE03-D496B4CD5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4F9A94D1-9FCD-4778-A663-68663B4D3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BB080F40-90BD-4CAA-9447-8DC3FCD0F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Imagem 6">
            <a:extLst>
              <a:ext uri="{FF2B5EF4-FFF2-40B4-BE49-F238E27FC236}">
                <a16:creationId xmlns:a16="http://schemas.microsoft.com/office/drawing/2014/main" id="{9F61EBE1-56AF-41E2-BA39-552500E16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282" y="1775415"/>
            <a:ext cx="3449589" cy="845149"/>
          </a:xfrm>
          <a:prstGeom prst="rect">
            <a:avLst/>
          </a:prstGeom>
        </p:spPr>
      </p:pic>
      <p:pic>
        <p:nvPicPr>
          <p:cNvPr id="7" name="Imagem 7" descr="Texto&#10;&#10;Descrição gerada automaticamente">
            <a:extLst>
              <a:ext uri="{FF2B5EF4-FFF2-40B4-BE49-F238E27FC236}">
                <a16:creationId xmlns:a16="http://schemas.microsoft.com/office/drawing/2014/main" id="{E1E08D2D-6286-415D-AA1C-411E8617D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122" y="4013942"/>
            <a:ext cx="3440749" cy="1333290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3B83BCA2-65C3-4373-B9CA-A5C8685F57AF}"/>
              </a:ext>
            </a:extLst>
          </p:cNvPr>
          <p:cNvSpPr txBox="1">
            <a:spLocks/>
          </p:cNvSpPr>
          <p:nvPr/>
        </p:nvSpPr>
        <p:spPr>
          <a:xfrm>
            <a:off x="179130" y="5885530"/>
            <a:ext cx="2460430" cy="923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chemeClr val="bg1"/>
                </a:solidFill>
              </a:rPr>
              <a:t>Pablo Souza</a:t>
            </a:r>
            <a:endParaRPr lang="pt-BR" sz="280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5095560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17393D-D9F6-4456-9FD2-80CC3DC7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59" y="1780661"/>
            <a:ext cx="4176804" cy="1463472"/>
          </a:xfrm>
        </p:spPr>
        <p:txBody>
          <a:bodyPr anchor="t">
            <a:normAutofit/>
          </a:bodyPr>
          <a:lstStyle/>
          <a:p>
            <a:r>
              <a:rPr lang="pt-BR" sz="4800" b="1">
                <a:solidFill>
                  <a:schemeClr val="bg1"/>
                </a:solidFill>
                <a:ea typeface="+mj-lt"/>
                <a:cs typeface="+mj-lt"/>
              </a:rPr>
              <a:t>Power BI:</a:t>
            </a:r>
            <a:endParaRPr lang="pt-BR" sz="4800">
              <a:solidFill>
                <a:schemeClr val="bg1"/>
              </a:solidFill>
              <a:ea typeface="+mj-lt"/>
              <a:cs typeface="+mj-lt"/>
            </a:endParaRPr>
          </a:p>
          <a:p>
            <a:endParaRPr lang="pt-BR" sz="4800" b="1" dirty="0">
              <a:solidFill>
                <a:schemeClr val="bg1"/>
              </a:solidFill>
              <a:cs typeface="Calibri Light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DAFA45-A0A4-42EB-90E2-25DDBD84D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22" y="2955658"/>
            <a:ext cx="3832974" cy="32114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 sz="2000" dirty="0">
                <a:solidFill>
                  <a:srgbClr val="FFFFFF"/>
                </a:solidFill>
                <a:ea typeface="+mn-lt"/>
                <a:cs typeface="+mn-lt"/>
              </a:rPr>
              <a:t>Por fim, os dados foram carregados e tratados na </a:t>
            </a:r>
            <a:r>
              <a:rPr lang="pt-BR" sz="2000">
                <a:solidFill>
                  <a:srgbClr val="FFFFFF"/>
                </a:solidFill>
                <a:ea typeface="+mn-lt"/>
                <a:cs typeface="+mn-lt"/>
              </a:rPr>
              <a:t>camada visual para visualização e análise: </a:t>
            </a:r>
            <a:endParaRPr lang="pt-BR"/>
          </a:p>
        </p:txBody>
      </p:sp>
      <p:pic>
        <p:nvPicPr>
          <p:cNvPr id="4" name="Imagem 9" descr="Ícone&#10;&#10;Descrição gerada automaticamente">
            <a:extLst>
              <a:ext uri="{FF2B5EF4-FFF2-40B4-BE49-F238E27FC236}">
                <a16:creationId xmlns:a16="http://schemas.microsoft.com/office/drawing/2014/main" id="{A92E9060-A3E9-45A2-AB7B-FD7EA31D0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549" y="27358"/>
            <a:ext cx="1410282" cy="939020"/>
          </a:xfrm>
          <a:prstGeom prst="rect">
            <a:avLst/>
          </a:prstGeom>
        </p:spPr>
      </p:pic>
      <p:pic>
        <p:nvPicPr>
          <p:cNvPr id="8" name="Imagem 17" descr="Interface gráfica do usuário&#10;&#10;Descrição gerada automaticamente">
            <a:extLst>
              <a:ext uri="{FF2B5EF4-FFF2-40B4-BE49-F238E27FC236}">
                <a16:creationId xmlns:a16="http://schemas.microsoft.com/office/drawing/2014/main" id="{C4D76CB7-864A-4532-B05B-37ADD9D69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443" y="169056"/>
            <a:ext cx="6423306" cy="3612527"/>
          </a:xfrm>
          <a:prstGeom prst="rect">
            <a:avLst/>
          </a:prstGeom>
        </p:spPr>
      </p:pic>
      <p:pic>
        <p:nvPicPr>
          <p:cNvPr id="9" name="Imagem 18" descr="Gráfico&#10;&#10;Descrição gerada automaticamente">
            <a:extLst>
              <a:ext uri="{FF2B5EF4-FFF2-40B4-BE49-F238E27FC236}">
                <a16:creationId xmlns:a16="http://schemas.microsoft.com/office/drawing/2014/main" id="{0C20035C-8BCB-464A-A1E8-66E521960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445" y="1435021"/>
            <a:ext cx="6423306" cy="3613778"/>
          </a:xfrm>
          <a:prstGeom prst="rect">
            <a:avLst/>
          </a:prstGeom>
        </p:spPr>
      </p:pic>
      <p:pic>
        <p:nvPicPr>
          <p:cNvPr id="10" name="Imagem 15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6FB9E7FD-AB9B-47EB-9B45-FAA99FC02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2299" y="3185156"/>
            <a:ext cx="6302503" cy="35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24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5">
            <a:extLst>
              <a:ext uri="{FF2B5EF4-FFF2-40B4-BE49-F238E27FC236}">
                <a16:creationId xmlns:a16="http://schemas.microsoft.com/office/drawing/2014/main" id="{DD2C398D-CD10-4B91-A2A4-6BD7AA241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266" b="1218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5A60F9BE-21BC-444B-AF8A-9BEAD79A5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44" y="2062956"/>
            <a:ext cx="11691937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pablo-sa-souza/PitchCompasso: Repositório para apresentação do Pitch (github.com)</a:t>
            </a:r>
            <a:endParaRPr lang="en-US" sz="5100">
              <a:solidFill>
                <a:srgbClr val="FFFFFF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21C8181-76B1-4AB5-804D-A230A16DE857}"/>
              </a:ext>
            </a:extLst>
          </p:cNvPr>
          <p:cNvSpPr txBox="1">
            <a:spLocks/>
          </p:cNvSpPr>
          <p:nvPr/>
        </p:nvSpPr>
        <p:spPr>
          <a:xfrm>
            <a:off x="1524000" y="289873"/>
            <a:ext cx="9144000" cy="1098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5400" b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OBRIGADO!</a:t>
            </a:r>
            <a:endParaRPr lang="en-US" sz="5400">
              <a:solidFill>
                <a:srgbClr val="FFFFFF"/>
              </a:solidFill>
              <a:latin typeface="+mn-lt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3791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1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A60F9BE-21BC-444B-AF8A-9BEAD79A5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71" y="2140228"/>
            <a:ext cx="5296454" cy="24097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300" b="1" kern="1200">
                <a:latin typeface="+mj-lt"/>
                <a:ea typeface="+mj-ea"/>
                <a:cs typeface="+mj-cs"/>
              </a:rPr>
              <a:t>PagSeguro é uma empresa brasileira de pagamentos online que oferece diferentes tipos de maquininhas de cartão no Brasil. Além disso, a PagSeguro conta com o serviço de banco digital PagBank com rendimento superior ao da poupança.</a:t>
            </a:r>
            <a:endParaRPr lang="pt-BR">
              <a:ea typeface="+mj-ea"/>
              <a:cs typeface="+mj-cs"/>
            </a:endParaRPr>
          </a:p>
        </p:txBody>
      </p:sp>
      <p:sp>
        <p:nvSpPr>
          <p:cNvPr id="11" name="Freeform: Shape 13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4493" y="1333265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31480" y="1075612"/>
            <a:ext cx="1128382" cy="847206"/>
            <a:chOff x="7393391" y="1075612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Imagem 7" descr="Texto&#10;&#10;Descrição gerada automaticamente">
            <a:extLst>
              <a:ext uri="{FF2B5EF4-FFF2-40B4-BE49-F238E27FC236}">
                <a16:creationId xmlns:a16="http://schemas.microsoft.com/office/drawing/2014/main" id="{E1E08D2D-6286-415D-AA1C-411E8617D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982" y="2904328"/>
            <a:ext cx="2963421" cy="1148325"/>
          </a:xfrm>
          <a:prstGeom prst="rect">
            <a:avLst/>
          </a:prstGeom>
        </p:spPr>
      </p:pic>
      <p:sp>
        <p:nvSpPr>
          <p:cNvPr id="3" name="Título 3">
            <a:extLst>
              <a:ext uri="{FF2B5EF4-FFF2-40B4-BE49-F238E27FC236}">
                <a16:creationId xmlns:a16="http://schemas.microsoft.com/office/drawing/2014/main" id="{23C21BFE-051C-4E3D-95B1-72C4B05AA65B}"/>
              </a:ext>
            </a:extLst>
          </p:cNvPr>
          <p:cNvSpPr txBox="1">
            <a:spLocks/>
          </p:cNvSpPr>
          <p:nvPr/>
        </p:nvSpPr>
        <p:spPr>
          <a:xfrm>
            <a:off x="299244" y="4417569"/>
            <a:ext cx="5469636" cy="374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1800" b="1">
                <a:cs typeface="Calibri Light"/>
              </a:rPr>
              <a:t>PagSeguro é lider no mercado de</a:t>
            </a:r>
            <a:r>
              <a:rPr lang="en-US" sz="1800" b="1" dirty="0">
                <a:cs typeface="Calibri Light"/>
              </a:rPr>
              <a:t> pagamentos online.</a:t>
            </a:r>
            <a:endParaRPr lang="pt-BR" b="1">
              <a:cs typeface="Calibri Light" panose="020F0302020204030204"/>
            </a:endParaRPr>
          </a:p>
          <a:p>
            <a:endParaRPr lang="en-US" sz="2300" dirty="0">
              <a:cs typeface="Calibri Light"/>
            </a:endParaRPr>
          </a:p>
        </p:txBody>
      </p:sp>
      <p:sp>
        <p:nvSpPr>
          <p:cNvPr id="13" name="Título 3">
            <a:extLst>
              <a:ext uri="{FF2B5EF4-FFF2-40B4-BE49-F238E27FC236}">
                <a16:creationId xmlns:a16="http://schemas.microsoft.com/office/drawing/2014/main" id="{00E8224D-D18D-46B3-959B-9E528C263FB4}"/>
              </a:ext>
            </a:extLst>
          </p:cNvPr>
          <p:cNvSpPr txBox="1">
            <a:spLocks/>
          </p:cNvSpPr>
          <p:nvPr/>
        </p:nvSpPr>
        <p:spPr>
          <a:xfrm>
            <a:off x="317828" y="4902478"/>
            <a:ext cx="6837771" cy="374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US" sz="1800" b="1">
                <a:cs typeface="Calibri Light"/>
              </a:rPr>
              <a:t>Alguns números da PagSeguro no último ano (2020):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1A05A6D-6CF6-4BE0-AB1E-792D88E606B0}"/>
              </a:ext>
            </a:extLst>
          </p:cNvPr>
          <p:cNvSpPr txBox="1"/>
          <p:nvPr/>
        </p:nvSpPr>
        <p:spPr>
          <a:xfrm>
            <a:off x="680604" y="5278582"/>
            <a:ext cx="625879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1600" b="1">
                <a:latin typeface="Calibri Light"/>
                <a:cs typeface="Arial"/>
              </a:rPr>
              <a:t>Seu valor de mercado fechou em torno de US$ 19 Bi.</a:t>
            </a:r>
            <a:r>
              <a:rPr lang="en-US" sz="1600" dirty="0">
                <a:latin typeface="Calibri Light"/>
                <a:cs typeface="Arial"/>
              </a:rPr>
              <a:t>​</a:t>
            </a:r>
            <a:endParaRPr lang="pt-BR" sz="1600" dirty="0">
              <a:cs typeface="Calibri" panose="020F0502020204030204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FC5BDC5-71E2-4710-9C52-45BE8EBD0731}"/>
              </a:ext>
            </a:extLst>
          </p:cNvPr>
          <p:cNvSpPr txBox="1"/>
          <p:nvPr/>
        </p:nvSpPr>
        <p:spPr>
          <a:xfrm>
            <a:off x="680603" y="5616286"/>
            <a:ext cx="625879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1600" b="1">
                <a:latin typeface="Calibri Light"/>
                <a:cs typeface="Arial"/>
              </a:rPr>
              <a:t>Seu lucro foi de R$ 1,434 milhões.</a:t>
            </a:r>
            <a:endParaRPr lang="pt-BR" sz="1600">
              <a:cs typeface="Calibri" panose="020F0502020204030204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4936F4A-B579-4924-B5F5-D88F6FE7CE07}"/>
              </a:ext>
            </a:extLst>
          </p:cNvPr>
          <p:cNvSpPr txBox="1"/>
          <p:nvPr/>
        </p:nvSpPr>
        <p:spPr>
          <a:xfrm>
            <a:off x="680602" y="5953990"/>
            <a:ext cx="625879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1600" b="1">
                <a:latin typeface="Calibri Light"/>
                <a:cs typeface="Arial"/>
              </a:rPr>
              <a:t>Faturamento foi de R$ 7,382 Bi.</a:t>
            </a:r>
            <a:endParaRPr lang="pt-BR" sz="16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05926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5" grpId="0"/>
      <p:bldP spid="15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17393D-D9F6-4456-9FD2-80CC3DC7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698" y="109170"/>
            <a:ext cx="5834145" cy="886372"/>
          </a:xfrm>
        </p:spPr>
        <p:txBody>
          <a:bodyPr anchor="b">
            <a:noAutofit/>
          </a:bodyPr>
          <a:lstStyle/>
          <a:p>
            <a:r>
              <a:rPr lang="pt-BR" sz="5400" b="1" dirty="0">
                <a:solidFill>
                  <a:schemeClr val="bg1"/>
                </a:solidFill>
                <a:cs typeface="Calibri Light"/>
              </a:rPr>
              <a:t>QUAL O DESAFIO?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DAFA45-A0A4-42EB-90E2-25DDBD84D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08" y="3515521"/>
            <a:ext cx="5643645" cy="4682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sz="2000">
                <a:solidFill>
                  <a:schemeClr val="bg1"/>
                </a:solidFill>
                <a:cs typeface="Calibri"/>
              </a:rPr>
              <a:t>Coletar dados fictícios da web. </a:t>
            </a:r>
            <a:endParaRPr lang="pt-BR" sz="20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84B84E1D-5265-4CC9-B0FD-19FE810DD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911" y="-2307"/>
            <a:ext cx="6227845" cy="6251657"/>
          </a:xfrm>
          <a:prstGeom prst="rect">
            <a:avLst/>
          </a:prstGeom>
        </p:spPr>
      </p:pic>
      <p:grpSp>
        <p:nvGrpSpPr>
          <p:cNvPr id="19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8CBCEFD-DF73-413C-B6BD-5262FC3E8EC8}"/>
              </a:ext>
            </a:extLst>
          </p:cNvPr>
          <p:cNvSpPr txBox="1">
            <a:spLocks/>
          </p:cNvSpPr>
          <p:nvPr/>
        </p:nvSpPr>
        <p:spPr>
          <a:xfrm>
            <a:off x="140644" y="3979648"/>
            <a:ext cx="6154531" cy="7366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>
                <a:solidFill>
                  <a:schemeClr val="bg1"/>
                </a:solidFill>
                <a:ea typeface="+mn-lt"/>
                <a:cs typeface="+mn-lt"/>
              </a:rPr>
              <a:t>Tratar os dados respeitando as regras de negócio estabelecidas no escopo do projeto.</a:t>
            </a:r>
            <a:endParaRPr lang="en-US" sz="2000">
              <a:solidFill>
                <a:schemeClr val="bg1"/>
              </a:solidFill>
              <a:ea typeface="+mn-lt"/>
              <a:cs typeface="+mn-lt"/>
            </a:endParaRPr>
          </a:p>
          <a:p>
            <a:pPr algn="just"/>
            <a:endParaRPr lang="pt-BR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1493C86-F4B2-48AF-8A7B-949B3160BA2D}"/>
              </a:ext>
            </a:extLst>
          </p:cNvPr>
          <p:cNvSpPr txBox="1">
            <a:spLocks/>
          </p:cNvSpPr>
          <p:nvPr/>
        </p:nvSpPr>
        <p:spPr>
          <a:xfrm>
            <a:off x="140644" y="4655057"/>
            <a:ext cx="5643645" cy="4682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>
                <a:solidFill>
                  <a:schemeClr val="bg1"/>
                </a:solidFill>
                <a:cs typeface="Calibri"/>
              </a:rPr>
              <a:t>Inserir</a:t>
            </a:r>
            <a:r>
              <a:rPr lang="pt-BR" sz="2000">
                <a:solidFill>
                  <a:schemeClr val="bg1"/>
                </a:solidFill>
                <a:ea typeface="+mn-lt"/>
                <a:cs typeface="+mn-lt"/>
              </a:rPr>
              <a:t> os dados no banco de dados.</a:t>
            </a:r>
            <a:endParaRPr lang="pt-BR" sz="2000">
              <a:solidFill>
                <a:schemeClr val="bg1"/>
              </a:solidFill>
              <a:cs typeface="Calibri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F2F4E63-0E04-4AFF-9EE8-80F3D764721F}"/>
              </a:ext>
            </a:extLst>
          </p:cNvPr>
          <p:cNvSpPr txBox="1">
            <a:spLocks/>
          </p:cNvSpPr>
          <p:nvPr/>
        </p:nvSpPr>
        <p:spPr>
          <a:xfrm>
            <a:off x="137180" y="5179798"/>
            <a:ext cx="5643645" cy="4682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>
                <a:solidFill>
                  <a:schemeClr val="bg1"/>
                </a:solidFill>
                <a:ea typeface="+mn-lt"/>
                <a:cs typeface="+mn-lt"/>
              </a:rPr>
              <a:t>Apresentar os dados em um dashboard para análise.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1B149C27-AB4C-4D17-B0D3-FE3CF45D524D}"/>
              </a:ext>
            </a:extLst>
          </p:cNvPr>
          <p:cNvSpPr txBox="1">
            <a:spLocks/>
          </p:cNvSpPr>
          <p:nvPr/>
        </p:nvSpPr>
        <p:spPr>
          <a:xfrm>
            <a:off x="133716" y="5704539"/>
            <a:ext cx="5643645" cy="4682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>
                <a:solidFill>
                  <a:schemeClr val="bg1"/>
                </a:solidFill>
                <a:ea typeface="+mn-lt"/>
                <a:cs typeface="+mn-lt"/>
              </a:rPr>
              <a:t>Realizar o projeto completo em 5 dias.</a:t>
            </a:r>
            <a:endParaRPr lang="pt-BR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2668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17393D-D9F6-4456-9FD2-80CC3DC7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4761461" cy="1351722"/>
          </a:xfrm>
        </p:spPr>
        <p:txBody>
          <a:bodyPr anchor="ctr">
            <a:normAutofit/>
          </a:bodyPr>
          <a:lstStyle/>
          <a:p>
            <a:r>
              <a:rPr lang="pt-BR" b="1">
                <a:solidFill>
                  <a:schemeClr val="bg1"/>
                </a:solidFill>
                <a:cs typeface="Calibri Light"/>
              </a:rPr>
              <a:t>Problemas a serem resolvidos:</a:t>
            </a:r>
            <a:endParaRPr lang="pt-BR">
              <a:solidFill>
                <a:schemeClr val="bg1"/>
              </a:solidFill>
              <a:cs typeface="Calibri Light" panose="020F0302020204030204"/>
            </a:endParaRPr>
          </a:p>
        </p:txBody>
      </p:sp>
      <p:pic>
        <p:nvPicPr>
          <p:cNvPr id="4" name="Imagem 4" descr="Ícone&#10;&#10;Descrição gerada automaticamente">
            <a:extLst>
              <a:ext uri="{FF2B5EF4-FFF2-40B4-BE49-F238E27FC236}">
                <a16:creationId xmlns:a16="http://schemas.microsoft.com/office/drawing/2014/main" id="{5AC95D62-2FA3-403D-BAAF-64A206583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576" y="1261638"/>
            <a:ext cx="3858600" cy="3858600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6EFBB99-0C61-4043-A345-FFACC8708E64}"/>
              </a:ext>
            </a:extLst>
          </p:cNvPr>
          <p:cNvSpPr txBox="1">
            <a:spLocks/>
          </p:cNvSpPr>
          <p:nvPr/>
        </p:nvSpPr>
        <p:spPr>
          <a:xfrm>
            <a:off x="144108" y="3515521"/>
            <a:ext cx="5643645" cy="4682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>
                <a:solidFill>
                  <a:schemeClr val="bg1"/>
                </a:solidFill>
                <a:cs typeface="Calibri"/>
              </a:rPr>
              <a:t>Automatizar processos.</a:t>
            </a:r>
            <a:endParaRPr lang="pt-BR" sz="2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95EA9D6-452B-4785-A4E5-2FD34A967135}"/>
              </a:ext>
            </a:extLst>
          </p:cNvPr>
          <p:cNvSpPr txBox="1">
            <a:spLocks/>
          </p:cNvSpPr>
          <p:nvPr/>
        </p:nvSpPr>
        <p:spPr>
          <a:xfrm>
            <a:off x="495667" y="4005625"/>
            <a:ext cx="5643645" cy="5115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20B0604020202020204" pitchFamily="34" charset="0"/>
              <a:buChar char="§"/>
            </a:pPr>
            <a:r>
              <a:rPr lang="pt-BR" sz="2000">
                <a:solidFill>
                  <a:schemeClr val="bg1"/>
                </a:solidFill>
                <a:cs typeface="Calibri"/>
              </a:rPr>
              <a:t>Como automatizar um processo que depende de várias etapas?</a:t>
            </a:r>
            <a:endParaRPr lang="pt-BR" sz="20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D8731C1-FECA-42E5-B2BE-B64CFC837189}"/>
              </a:ext>
            </a:extLst>
          </p:cNvPr>
          <p:cNvSpPr txBox="1">
            <a:spLocks/>
          </p:cNvSpPr>
          <p:nvPr/>
        </p:nvSpPr>
        <p:spPr>
          <a:xfrm>
            <a:off x="911303" y="4507853"/>
            <a:ext cx="5643645" cy="5115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20B0604020202020204" pitchFamily="34" charset="0"/>
              <a:buChar char="§"/>
            </a:pPr>
            <a:r>
              <a:rPr lang="pt-BR" sz="2000">
                <a:solidFill>
                  <a:schemeClr val="bg1"/>
                </a:solidFill>
                <a:cs typeface="Calibri"/>
              </a:rPr>
              <a:t>Como fazer com que as automações sigam um fluxo por diferentes tecnologias?</a:t>
            </a:r>
            <a:endParaRPr lang="pt-BR" sz="20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0271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9" descr="Ícone&#10;&#10;Descrição gerada automaticamente">
            <a:extLst>
              <a:ext uri="{FF2B5EF4-FFF2-40B4-BE49-F238E27FC236}">
                <a16:creationId xmlns:a16="http://schemas.microsoft.com/office/drawing/2014/main" id="{89C06F79-3075-4AAE-BDDF-ECD99C91CB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1218" b="4220"/>
          <a:stretch/>
        </p:blipFill>
        <p:spPr>
          <a:xfrm>
            <a:off x="20" y="1021"/>
            <a:ext cx="12191980" cy="685595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F17393D-D9F6-4456-9FD2-80CC3DC7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52" y="668925"/>
            <a:ext cx="4624342" cy="1325563"/>
          </a:xfrm>
        </p:spPr>
        <p:txBody>
          <a:bodyPr>
            <a:noAutofit/>
          </a:bodyPr>
          <a:lstStyle/>
          <a:p>
            <a:r>
              <a:rPr lang="pt-BR" sz="6000" b="1">
                <a:cs typeface="Calibri Light"/>
              </a:rPr>
              <a:t>Tecnologias utilizadas:</a:t>
            </a:r>
          </a:p>
        </p:txBody>
      </p:sp>
      <p:sp>
        <p:nvSpPr>
          <p:cNvPr id="26" name="Oval 28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49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4" descr="Ícone&#10;&#10;Descrição gerada automaticamente">
            <a:extLst>
              <a:ext uri="{FF2B5EF4-FFF2-40B4-BE49-F238E27FC236}">
                <a16:creationId xmlns:a16="http://schemas.microsoft.com/office/drawing/2014/main" id="{CF3DEF20-3D55-4822-A993-98338CDB23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-2"/>
          <a:stretch/>
        </p:blipFill>
        <p:spPr>
          <a:xfrm>
            <a:off x="5680087" y="361702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DAFA45-A0A4-42EB-90E2-25DDBD84D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sz="3200">
                <a:ea typeface="+mn-lt"/>
                <a:cs typeface="+mn-lt"/>
              </a:rPr>
              <a:t>Python</a:t>
            </a:r>
            <a:endParaRPr lang="pt-BR" sz="3200">
              <a:cs typeface="Calibri" panose="020F0502020204030204"/>
            </a:endParaRPr>
          </a:p>
          <a:p>
            <a:pPr algn="just"/>
            <a:r>
              <a:rPr lang="pt-BR" sz="3200">
                <a:cs typeface="Calibri" panose="020F0502020204030204"/>
              </a:rPr>
              <a:t>Airflow</a:t>
            </a:r>
          </a:p>
          <a:p>
            <a:pPr algn="just"/>
            <a:r>
              <a:rPr lang="pt-BR" sz="3200">
                <a:cs typeface="Calibri" panose="020F0502020204030204"/>
              </a:rPr>
              <a:t>MySQL</a:t>
            </a:r>
          </a:p>
          <a:p>
            <a:pPr algn="just"/>
            <a:r>
              <a:rPr lang="pt-BR" sz="3200">
                <a:cs typeface="Calibri" panose="020F0502020204030204"/>
              </a:rPr>
              <a:t>PowerBI</a:t>
            </a:r>
          </a:p>
          <a:p>
            <a:pPr algn="just"/>
            <a:r>
              <a:rPr lang="pt-BR" sz="3200">
                <a:cs typeface="Calibri" panose="020F0502020204030204"/>
              </a:rPr>
              <a:t>GIT</a:t>
            </a:r>
            <a:endParaRPr lang="pt-BR" sz="3200" dirty="0">
              <a:cs typeface="Calibri" panose="020F0502020204030204"/>
            </a:endParaRPr>
          </a:p>
          <a:p>
            <a:pPr marL="0" indent="0">
              <a:buNone/>
            </a:pPr>
            <a:endParaRPr lang="pt-BR" sz="1800">
              <a:cs typeface="Calibri" panose="020F0502020204030204"/>
            </a:endParaRPr>
          </a:p>
          <a:p>
            <a:pPr marL="0" indent="0">
              <a:buNone/>
            </a:pPr>
            <a:endParaRPr lang="pt-BR" sz="1800">
              <a:cs typeface="Calibri" panose="020F0502020204030204"/>
            </a:endParaRPr>
          </a:p>
          <a:p>
            <a:pPr marL="0" indent="0">
              <a:buNone/>
            </a:pPr>
            <a:endParaRPr lang="pt-BR" sz="1800">
              <a:cs typeface="Calibri" panose="020F0502020204030204"/>
            </a:endParaRPr>
          </a:p>
        </p:txBody>
      </p:sp>
      <p:sp>
        <p:nvSpPr>
          <p:cNvPr id="27" name="Freeform: Shape 30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32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3660" y="2557569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6" descr="Uma imagem contendo objeto, catavento&#10;&#10;Descrição gerada automaticamente">
            <a:extLst>
              <a:ext uri="{FF2B5EF4-FFF2-40B4-BE49-F238E27FC236}">
                <a16:creationId xmlns:a16="http://schemas.microsoft.com/office/drawing/2014/main" id="{D3F4624D-1B0F-4682-97D8-8E36EEFAFB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5838252" y="2722161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</p:spPr>
      </p:pic>
      <p:pic>
        <p:nvPicPr>
          <p:cNvPr id="9" name="Imagem 7" descr="Logotipo&#10;&#10;Descrição gerada automaticamente">
            <a:extLst>
              <a:ext uri="{FF2B5EF4-FFF2-40B4-BE49-F238E27FC236}">
                <a16:creationId xmlns:a16="http://schemas.microsoft.com/office/drawing/2014/main" id="{41229C80-BA18-4714-AA07-360E706E25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145" r="-4" b="-4"/>
          <a:stretch/>
        </p:blipFill>
        <p:spPr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</p:spPr>
      </p:pic>
      <p:sp>
        <p:nvSpPr>
          <p:cNvPr id="30" name="Freeform: Shape 34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5" descr="Logotipo, Ícone&#10;&#10;Descrição gerada automaticamente">
            <a:extLst>
              <a:ext uri="{FF2B5EF4-FFF2-40B4-BE49-F238E27FC236}">
                <a16:creationId xmlns:a16="http://schemas.microsoft.com/office/drawing/2014/main" id="{2418A47A-FC60-4359-865C-DCD9E43A5A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572" r="3" b="5664"/>
          <a:stretch/>
        </p:blipFill>
        <p:spPr>
          <a:xfrm>
            <a:off x="9009416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9922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17393D-D9F6-4456-9FD2-80CC3DC7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41752"/>
            <a:ext cx="4394200" cy="1323439"/>
          </a:xfrm>
        </p:spPr>
        <p:txBody>
          <a:bodyPr anchor="t">
            <a:normAutofit/>
          </a:bodyPr>
          <a:lstStyle/>
          <a:p>
            <a:r>
              <a:rPr lang="pt-BR" sz="4000" b="1">
                <a:solidFill>
                  <a:schemeClr val="bg1"/>
                </a:solidFill>
                <a:cs typeface="Calibri Light"/>
              </a:rPr>
              <a:t>Decisões a serem tomadas: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DAFA45-A0A4-42EB-90E2-25DDBD84D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146400"/>
            <a:ext cx="4394200" cy="24543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pt-BR" sz="24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Decidir como utilizar cada tecnologia para que o projeto se tornasse eficiente e funcional foi um dos maiores desafios!</a:t>
            </a:r>
            <a:endParaRPr lang="pt-BR" sz="2400">
              <a:solidFill>
                <a:schemeClr val="bg1">
                  <a:alpha val="80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pt-BR" sz="2400">
              <a:solidFill>
                <a:schemeClr val="bg1">
                  <a:alpha val="80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pt-BR" sz="2400">
              <a:solidFill>
                <a:schemeClr val="bg1">
                  <a:alpha val="80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pt-BR" sz="2400">
              <a:solidFill>
                <a:schemeClr val="bg1">
                  <a:alpha val="80000"/>
                </a:schemeClr>
              </a:solidFill>
              <a:cs typeface="Calibri" panose="020F0502020204030204"/>
            </a:endParaRPr>
          </a:p>
        </p:txBody>
      </p:sp>
      <p:pic>
        <p:nvPicPr>
          <p:cNvPr id="4" name="Imagem 4" descr="Ícone&#10;&#10;Descrição gerada automaticamente">
            <a:extLst>
              <a:ext uri="{FF2B5EF4-FFF2-40B4-BE49-F238E27FC236}">
                <a16:creationId xmlns:a16="http://schemas.microsoft.com/office/drawing/2014/main" id="{5DA9E835-3638-481B-8E9C-F3940ACFCC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39"/>
          <a:stretch/>
        </p:blipFill>
        <p:spPr>
          <a:xfrm>
            <a:off x="6232230" y="3521929"/>
            <a:ext cx="6377940" cy="3333749"/>
          </a:xfrm>
          <a:custGeom>
            <a:avLst/>
            <a:gdLst/>
            <a:ahLst/>
            <a:cxnLst/>
            <a:rect l="l" t="t" r="r" b="b"/>
            <a:pathLst>
              <a:path w="6377940" h="3333749">
                <a:moveTo>
                  <a:pt x="0" y="0"/>
                </a:moveTo>
                <a:lnTo>
                  <a:pt x="6377940" y="0"/>
                </a:lnTo>
                <a:lnTo>
                  <a:pt x="6377940" y="3333749"/>
                </a:lnTo>
                <a:lnTo>
                  <a:pt x="174585" y="3333749"/>
                </a:lnTo>
                <a:lnTo>
                  <a:pt x="0" y="2202180"/>
                </a:lnTo>
                <a:close/>
              </a:path>
            </a:pathLst>
          </a:cu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64A290D-B7BC-40B4-AB97-0C801BCCE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8" y="544"/>
            <a:ext cx="874716" cy="6857455"/>
            <a:chOff x="5632358" y="544"/>
            <a:chExt cx="874716" cy="685745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C60D1EB-842B-4027-9728-E57314926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914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0" dist="152400" dir="10800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4E103E5-C039-4EA4-843B-AD566B5C9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914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651589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17393D-D9F6-4456-9FD2-80CC3DC7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59" y="1780661"/>
            <a:ext cx="4176804" cy="1463472"/>
          </a:xfrm>
        </p:spPr>
        <p:txBody>
          <a:bodyPr anchor="t">
            <a:normAutofit fontScale="90000"/>
          </a:bodyPr>
          <a:lstStyle/>
          <a:p>
            <a:r>
              <a:rPr lang="pt-BR" sz="4800" b="1">
                <a:solidFill>
                  <a:schemeClr val="bg1"/>
                </a:solidFill>
                <a:ea typeface="+mj-lt"/>
                <a:cs typeface="+mj-lt"/>
              </a:rPr>
              <a:t>Realizando o fluxo de trabalho:</a:t>
            </a:r>
            <a:endParaRPr lang="pt-BR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DAFA45-A0A4-42EB-90E2-25DDBD84D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24" y="3373828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t-BR" sz="2400" dirty="0">
                <a:solidFill>
                  <a:srgbClr val="FFFFFF"/>
                </a:solidFill>
                <a:cs typeface="Calibri" panose="020F0502020204030204"/>
              </a:rPr>
              <a:t>O processo completo desde a extração de dados até a apresentação em BI </a:t>
            </a:r>
            <a:r>
              <a:rPr lang="pt-BR" sz="2400">
                <a:solidFill>
                  <a:srgbClr val="FFFFFF"/>
                </a:solidFill>
                <a:cs typeface="Calibri" panose="020F0502020204030204"/>
              </a:rPr>
              <a:t>foi realizado conforme o gráfico ao lado</a:t>
            </a:r>
            <a:r>
              <a:rPr lang="pt-BR" sz="2000" dirty="0">
                <a:solidFill>
                  <a:srgbClr val="FFFFFF"/>
                </a:solidFill>
                <a:cs typeface="Calibri" panose="020F0502020204030204"/>
              </a:rPr>
              <a:t>:</a:t>
            </a:r>
            <a:endParaRPr lang="pt-BR" dirty="0">
              <a:cs typeface="Calibri" panose="020F0502020204030204"/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FB4E4C4-4C29-4151-9BE8-AAAEF8702D9E}"/>
              </a:ext>
            </a:extLst>
          </p:cNvPr>
          <p:cNvCxnSpPr>
            <a:cxnSpLocks/>
          </p:cNvCxnSpPr>
          <p:nvPr/>
        </p:nvCxnSpPr>
        <p:spPr>
          <a:xfrm flipH="1">
            <a:off x="8814197" y="4856495"/>
            <a:ext cx="2384" cy="820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BCE77953-01B3-4F84-8707-D5EF6A8A49BC}"/>
              </a:ext>
            </a:extLst>
          </p:cNvPr>
          <p:cNvGrpSpPr/>
          <p:nvPr/>
        </p:nvGrpSpPr>
        <p:grpSpPr>
          <a:xfrm>
            <a:off x="4857750" y="299733"/>
            <a:ext cx="4342647" cy="1006240"/>
            <a:chOff x="4857750" y="299733"/>
            <a:chExt cx="4342647" cy="1006240"/>
          </a:xfrm>
        </p:grpSpPr>
        <p:pic>
          <p:nvPicPr>
            <p:cNvPr id="8" name="Imagem 4">
              <a:extLst>
                <a:ext uri="{FF2B5EF4-FFF2-40B4-BE49-F238E27FC236}">
                  <a16:creationId xmlns:a16="http://schemas.microsoft.com/office/drawing/2014/main" id="{BF43BBD0-977B-49F2-A5AC-6EB74523B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3132" y="299733"/>
              <a:ext cx="957265" cy="1006240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47F85F5F-4C11-4B39-8776-2D3C26BE32F9}"/>
                </a:ext>
              </a:extLst>
            </p:cNvPr>
            <p:cNvSpPr txBox="1"/>
            <p:nvPr/>
          </p:nvSpPr>
          <p:spPr>
            <a:xfrm>
              <a:off x="4857750" y="650875"/>
              <a:ext cx="3171825" cy="30638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1400"/>
                <a:t>Repositório dos dados no formato CSV.</a:t>
              </a:r>
              <a:endParaRPr lang="pt-BR" sz="1400">
                <a:cs typeface="Calibri"/>
              </a:endParaRP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07126215-FD53-4B2A-AD95-516957FB8D64}"/>
              </a:ext>
            </a:extLst>
          </p:cNvPr>
          <p:cNvGrpSpPr/>
          <p:nvPr/>
        </p:nvGrpSpPr>
        <p:grpSpPr>
          <a:xfrm>
            <a:off x="4876910" y="2143170"/>
            <a:ext cx="4389512" cy="933451"/>
            <a:chOff x="4876910" y="2143170"/>
            <a:chExt cx="4389512" cy="933451"/>
          </a:xfrm>
        </p:grpSpPr>
        <p:pic>
          <p:nvPicPr>
            <p:cNvPr id="5" name="Imagem 6" descr="Uma imagem contendo objeto, catavento&#10;&#10;Descrição gerada automaticamente">
              <a:extLst>
                <a:ext uri="{FF2B5EF4-FFF2-40B4-BE49-F238E27FC236}">
                  <a16:creationId xmlns:a16="http://schemas.microsoft.com/office/drawing/2014/main" id="{BEF7E37B-242E-40B9-B460-83F9FDAE4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21064" y="2143170"/>
              <a:ext cx="945358" cy="933451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0BA02B20-04EF-4E5B-9CD2-093DA949734C}"/>
                </a:ext>
              </a:extLst>
            </p:cNvPr>
            <p:cNvSpPr txBox="1"/>
            <p:nvPr/>
          </p:nvSpPr>
          <p:spPr>
            <a:xfrm>
              <a:off x="4876910" y="2333670"/>
              <a:ext cx="2470438" cy="7386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1400"/>
                <a:t>Requisição dos dados.</a:t>
              </a:r>
              <a:endParaRPr lang="pt-BR" sz="1400">
                <a:cs typeface="Calibri"/>
              </a:endParaRPr>
            </a:p>
            <a:p>
              <a:r>
                <a:rPr lang="pt-BR" sz="1400">
                  <a:cs typeface="Calibri"/>
                </a:rPr>
                <a:t>Tratamento dos dados.</a:t>
              </a:r>
            </a:p>
            <a:p>
              <a:r>
                <a:rPr lang="pt-BR" sz="1400">
                  <a:cs typeface="Calibri"/>
                </a:rPr>
                <a:t>Injestão de dados no banco.</a:t>
              </a:r>
              <a:endParaRPr lang="pt-BR" sz="1400" dirty="0">
                <a:cs typeface="Calibri"/>
              </a:endParaRPr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0DAE4A9C-3278-4CD2-B358-2625779A2DE7}"/>
              </a:ext>
            </a:extLst>
          </p:cNvPr>
          <p:cNvGrpSpPr/>
          <p:nvPr/>
        </p:nvGrpSpPr>
        <p:grpSpPr>
          <a:xfrm>
            <a:off x="4854182" y="3654182"/>
            <a:ext cx="4635212" cy="1326359"/>
            <a:chOff x="4854182" y="3654182"/>
            <a:chExt cx="4635212" cy="1326359"/>
          </a:xfrm>
        </p:grpSpPr>
        <p:pic>
          <p:nvPicPr>
            <p:cNvPr id="6" name="Imagem 7" descr="Logotipo&#10;&#10;Descrição gerada automaticamente">
              <a:extLst>
                <a:ext uri="{FF2B5EF4-FFF2-40B4-BE49-F238E27FC236}">
                  <a16:creationId xmlns:a16="http://schemas.microsoft.com/office/drawing/2014/main" id="{6B33DF38-01F3-4AA4-AFDA-AF5CF0E6E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1599" y="3654182"/>
              <a:ext cx="1397795" cy="1326359"/>
            </a:xfrm>
            <a:prstGeom prst="rect">
              <a:avLst/>
            </a:prstGeom>
          </p:spPr>
        </p:pic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76354B2D-77C2-4969-BB43-317636C59D08}"/>
                </a:ext>
              </a:extLst>
            </p:cNvPr>
            <p:cNvSpPr txBox="1"/>
            <p:nvPr/>
          </p:nvSpPr>
          <p:spPr>
            <a:xfrm>
              <a:off x="4854182" y="4081724"/>
              <a:ext cx="2992147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1400">
                  <a:cs typeface="Calibri"/>
                </a:rPr>
                <a:t>Banco de dados com esquema solicitado para o projeto.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CEE85C46-505C-492B-BAAC-676EE9D2BCB2}"/>
              </a:ext>
            </a:extLst>
          </p:cNvPr>
          <p:cNvGrpSpPr/>
          <p:nvPr/>
        </p:nvGrpSpPr>
        <p:grpSpPr>
          <a:xfrm>
            <a:off x="4793567" y="5796160"/>
            <a:ext cx="4580011" cy="827508"/>
            <a:chOff x="4793567" y="5796160"/>
            <a:chExt cx="4580011" cy="827508"/>
          </a:xfrm>
        </p:grpSpPr>
        <p:pic>
          <p:nvPicPr>
            <p:cNvPr id="7" name="Imagem 9" descr="Ícone&#10;&#10;Descrição gerada automaticamente">
              <a:extLst>
                <a:ext uri="{FF2B5EF4-FFF2-40B4-BE49-F238E27FC236}">
                  <a16:creationId xmlns:a16="http://schemas.microsoft.com/office/drawing/2014/main" id="{72F73756-F6D9-4408-A9D8-5D4F5324D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0564" y="5796160"/>
              <a:ext cx="1243014" cy="827508"/>
            </a:xfrm>
            <a:prstGeom prst="rect">
              <a:avLst/>
            </a:prstGeom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40142F7E-C1FD-431D-9EFB-B251E7510806}"/>
                </a:ext>
              </a:extLst>
            </p:cNvPr>
            <p:cNvSpPr txBox="1"/>
            <p:nvPr/>
          </p:nvSpPr>
          <p:spPr>
            <a:xfrm>
              <a:off x="4793567" y="5943428"/>
              <a:ext cx="3336347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1400"/>
                <a:t>Apresentação dos dados para insigths e análise.</a:t>
              </a:r>
              <a:endParaRPr lang="pt-BR" sz="1400">
                <a:cs typeface="Calibri"/>
              </a:endParaRPr>
            </a:p>
          </p:txBody>
        </p:sp>
      </p:grp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0BC8E47F-1BF6-410C-9F66-C75DFFBE0DA0}"/>
              </a:ext>
            </a:extLst>
          </p:cNvPr>
          <p:cNvCxnSpPr>
            <a:cxnSpLocks/>
          </p:cNvCxnSpPr>
          <p:nvPr/>
        </p:nvCxnSpPr>
        <p:spPr>
          <a:xfrm flipH="1">
            <a:off x="8814196" y="3072722"/>
            <a:ext cx="2384" cy="820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86575019-542C-4D8A-B101-F1678A30EF8C}"/>
              </a:ext>
            </a:extLst>
          </p:cNvPr>
          <p:cNvCxnSpPr>
            <a:cxnSpLocks/>
          </p:cNvCxnSpPr>
          <p:nvPr/>
        </p:nvCxnSpPr>
        <p:spPr>
          <a:xfrm flipH="1">
            <a:off x="8814196" y="1323586"/>
            <a:ext cx="2384" cy="820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D4C787DC-96CE-4543-8594-4A6F72253238}"/>
              </a:ext>
            </a:extLst>
          </p:cNvPr>
          <p:cNvGrpSpPr/>
          <p:nvPr/>
        </p:nvGrpSpPr>
        <p:grpSpPr>
          <a:xfrm>
            <a:off x="8297140" y="244359"/>
            <a:ext cx="1937146" cy="6485660"/>
            <a:chOff x="8297140" y="244359"/>
            <a:chExt cx="1937146" cy="6485660"/>
          </a:xfrm>
        </p:grpSpPr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A3D0D604-36DD-4715-BAE6-D0C8FCC3EA75}"/>
                </a:ext>
              </a:extLst>
            </p:cNvPr>
            <p:cNvCxnSpPr>
              <a:cxnSpLocks/>
            </p:cNvCxnSpPr>
            <p:nvPr/>
          </p:nvCxnSpPr>
          <p:spPr>
            <a:xfrm>
              <a:off x="9448694" y="3289200"/>
              <a:ext cx="785592" cy="62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de Seta Reta 50">
              <a:extLst>
                <a:ext uri="{FF2B5EF4-FFF2-40B4-BE49-F238E27FC236}">
                  <a16:creationId xmlns:a16="http://schemas.microsoft.com/office/drawing/2014/main" id="{2404FBA7-FA75-40E4-93A3-3EEAAE592958}"/>
                </a:ext>
              </a:extLst>
            </p:cNvPr>
            <p:cNvCxnSpPr/>
            <p:nvPr/>
          </p:nvCxnSpPr>
          <p:spPr>
            <a:xfrm>
              <a:off x="9422822" y="252845"/>
              <a:ext cx="25977" cy="6476998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FD4F08EA-2C41-4724-B883-94B67F1B79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1776" y="6730018"/>
              <a:ext cx="1117022" cy="1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392B6ABE-D552-4DDA-96F4-E1B22AE0B7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7140" y="244359"/>
              <a:ext cx="1134339" cy="17319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A6886650-EF2B-460A-914D-F9360596DD91}"/>
              </a:ext>
            </a:extLst>
          </p:cNvPr>
          <p:cNvGrpSpPr/>
          <p:nvPr/>
        </p:nvGrpSpPr>
        <p:grpSpPr>
          <a:xfrm>
            <a:off x="9899183" y="2761536"/>
            <a:ext cx="2245302" cy="1905104"/>
            <a:chOff x="9899183" y="2761536"/>
            <a:chExt cx="2245302" cy="1905104"/>
          </a:xfrm>
        </p:grpSpPr>
        <p:pic>
          <p:nvPicPr>
            <p:cNvPr id="50" name="Imagem 4" descr="Ícone&#10;&#10;Descrição gerada automaticamente">
              <a:extLst>
                <a:ext uri="{FF2B5EF4-FFF2-40B4-BE49-F238E27FC236}">
                  <a16:creationId xmlns:a16="http://schemas.microsoft.com/office/drawing/2014/main" id="{B3EA0EE1-E82B-4F37-9281-FB385D87E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-2" b="-2"/>
            <a:stretch/>
          </p:blipFill>
          <p:spPr>
            <a:xfrm>
              <a:off x="10363809" y="2761536"/>
              <a:ext cx="1319300" cy="1319300"/>
            </a:xfrm>
            <a:custGeom>
              <a:avLst/>
              <a:gdLst/>
              <a:ahLst/>
              <a:cxnLst/>
              <a:rect l="l" t="t" r="r" b="b"/>
              <a:pathLst>
                <a:path w="1956816" h="1956816">
                  <a:moveTo>
                    <a:pt x="978408" y="0"/>
                  </a:moveTo>
                  <a:cubicBezTo>
                    <a:pt x="1518768" y="0"/>
                    <a:pt x="1956816" y="438048"/>
                    <a:pt x="1956816" y="978408"/>
                  </a:cubicBezTo>
                  <a:cubicBezTo>
                    <a:pt x="1956816" y="1518768"/>
                    <a:pt x="1518768" y="1956816"/>
                    <a:pt x="978408" y="1956816"/>
                  </a:cubicBezTo>
                  <a:cubicBezTo>
                    <a:pt x="438048" y="1956816"/>
                    <a:pt x="0" y="1518768"/>
                    <a:pt x="0" y="978408"/>
                  </a:cubicBezTo>
                  <a:cubicBezTo>
                    <a:pt x="0" y="438048"/>
                    <a:pt x="438048" y="0"/>
                    <a:pt x="978408" y="0"/>
                  </a:cubicBezTo>
                  <a:close/>
                </a:path>
              </a:pathLst>
            </a:custGeom>
          </p:spPr>
        </p:pic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238BACC8-259F-4BDD-AD33-555570A0296D}"/>
                </a:ext>
              </a:extLst>
            </p:cNvPr>
            <p:cNvSpPr txBox="1"/>
            <p:nvPr/>
          </p:nvSpPr>
          <p:spPr>
            <a:xfrm>
              <a:off x="9899183" y="4143420"/>
              <a:ext cx="2245302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1400">
                  <a:cs typeface="Calibri"/>
                </a:rPr>
                <a:t>Versionamento de código e envio para repositório.</a:t>
              </a:r>
              <a:endParaRPr lang="pt-BR" sz="1400" dirty="0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8392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17393D-D9F6-4456-9FD2-80CC3DC7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59" y="1780661"/>
            <a:ext cx="4176804" cy="1463472"/>
          </a:xfrm>
        </p:spPr>
        <p:txBody>
          <a:bodyPr anchor="t">
            <a:normAutofit/>
          </a:bodyPr>
          <a:lstStyle/>
          <a:p>
            <a:r>
              <a:rPr lang="pt-BR" sz="4800" b="1">
                <a:solidFill>
                  <a:schemeClr val="bg1"/>
                </a:solidFill>
                <a:ea typeface="+mj-lt"/>
                <a:cs typeface="+mj-lt"/>
              </a:rPr>
              <a:t>Airflow:</a:t>
            </a:r>
            <a:endParaRPr lang="pt-BR" sz="4800">
              <a:solidFill>
                <a:schemeClr val="bg1"/>
              </a:solidFill>
              <a:ea typeface="+mj-lt"/>
              <a:cs typeface="+mj-lt"/>
            </a:endParaRPr>
          </a:p>
          <a:p>
            <a:endParaRPr lang="pt-BR" sz="4800" b="1" dirty="0">
              <a:solidFill>
                <a:schemeClr val="bg1"/>
              </a:solidFill>
              <a:cs typeface="Calibri Light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DAFA45-A0A4-42EB-90E2-25DDBD84D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24" y="3373828"/>
            <a:ext cx="3582072" cy="279325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pt-BR" sz="2000">
                <a:solidFill>
                  <a:srgbClr val="FFFFFF"/>
                </a:solidFill>
                <a:ea typeface="+mn-lt"/>
                <a:cs typeface="+mn-lt"/>
              </a:rPr>
              <a:t>Foi desenvolvido uma DAG para o Airflow com um fluxo de três etapas: </a:t>
            </a:r>
            <a:endParaRPr lang="pt-BR" dirty="0">
              <a:solidFill>
                <a:srgbClr val="FFFFFF"/>
              </a:solidFill>
              <a:cs typeface="Calibri"/>
            </a:endParaRPr>
          </a:p>
          <a:p>
            <a:pPr>
              <a:buNone/>
            </a:pPr>
            <a:endParaRPr lang="pt-BR" dirty="0">
              <a:solidFill>
                <a:srgbClr val="FFFFFF"/>
              </a:solidFill>
              <a:cs typeface="Calibri"/>
            </a:endParaRPr>
          </a:p>
          <a:p>
            <a:pPr>
              <a:buNone/>
            </a:pPr>
            <a:r>
              <a:rPr lang="pt-BR" sz="2000">
                <a:solidFill>
                  <a:srgbClr val="FFFFFF"/>
                </a:solidFill>
                <a:ea typeface="+mn-lt"/>
                <a:cs typeface="+mn-lt"/>
              </a:rPr>
              <a:t>1- Requisição dos dados; </a:t>
            </a:r>
            <a:endParaRPr lang="pt-BR" dirty="0">
              <a:solidFill>
                <a:srgbClr val="FFFFFF"/>
              </a:solidFill>
              <a:cs typeface="Calibri"/>
            </a:endParaRPr>
          </a:p>
          <a:p>
            <a:pPr>
              <a:buNone/>
            </a:pPr>
            <a:endParaRPr lang="pt-BR" dirty="0">
              <a:solidFill>
                <a:srgbClr val="FFFFFF"/>
              </a:solidFill>
              <a:cs typeface="Calibri"/>
            </a:endParaRPr>
          </a:p>
          <a:p>
            <a:pPr>
              <a:buNone/>
            </a:pPr>
            <a:r>
              <a:rPr lang="pt-BR" sz="2000">
                <a:solidFill>
                  <a:srgbClr val="FFFFFF"/>
                </a:solidFill>
                <a:ea typeface="+mn-lt"/>
                <a:cs typeface="+mn-lt"/>
              </a:rPr>
              <a:t>2- Processo dos dados (ETL); </a:t>
            </a:r>
            <a:endParaRPr lang="pt-BR" dirty="0">
              <a:solidFill>
                <a:srgbClr val="FFFFFF"/>
              </a:solidFill>
              <a:cs typeface="Calibri"/>
            </a:endParaRPr>
          </a:p>
          <a:p>
            <a:pPr>
              <a:buNone/>
            </a:pPr>
            <a:endParaRPr lang="pt-BR" dirty="0">
              <a:solidFill>
                <a:srgbClr val="FFFFFF"/>
              </a:solidFill>
              <a:cs typeface="Calibri"/>
            </a:endParaRPr>
          </a:p>
          <a:p>
            <a:pPr marL="0" indent="0">
              <a:buNone/>
            </a:pPr>
            <a:r>
              <a:rPr lang="pt-BR" sz="2000">
                <a:solidFill>
                  <a:srgbClr val="FFFFFF"/>
                </a:solidFill>
                <a:ea typeface="+mn-lt"/>
                <a:cs typeface="+mn-lt"/>
              </a:rPr>
              <a:t>3- Injestão de dados no banco.</a:t>
            </a:r>
            <a:endParaRPr lang="pt-BR">
              <a:solidFill>
                <a:srgbClr val="FFFFFF"/>
              </a:solidFill>
              <a:cs typeface="Calibri" panose="020F0502020204030204"/>
            </a:endParaRPr>
          </a:p>
        </p:txBody>
      </p:sp>
      <p:pic>
        <p:nvPicPr>
          <p:cNvPr id="4" name="Imagem 6" descr="Uma imagem contendo objeto, catavento&#10;&#10;Descrição gerada automaticamente">
            <a:extLst>
              <a:ext uri="{FF2B5EF4-FFF2-40B4-BE49-F238E27FC236}">
                <a16:creationId xmlns:a16="http://schemas.microsoft.com/office/drawing/2014/main" id="{8B86CCDD-9C3A-4A97-9D9B-4895E7B65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340" y="126420"/>
            <a:ext cx="945358" cy="933451"/>
          </a:xfrm>
          <a:prstGeom prst="rect">
            <a:avLst/>
          </a:prstGeom>
        </p:spPr>
      </p:pic>
      <p:pic>
        <p:nvPicPr>
          <p:cNvPr id="8" name="Imagem 13" descr="Texto&#10;&#10;Descrição gerada automaticamente">
            <a:extLst>
              <a:ext uri="{FF2B5EF4-FFF2-40B4-BE49-F238E27FC236}">
                <a16:creationId xmlns:a16="http://schemas.microsoft.com/office/drawing/2014/main" id="{07283E33-76DA-42F6-AE8E-BACD14207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034" y="333942"/>
            <a:ext cx="7110760" cy="2984140"/>
          </a:xfrm>
          <a:prstGeom prst="rect">
            <a:avLst/>
          </a:prstGeom>
        </p:spPr>
      </p:pic>
      <p:pic>
        <p:nvPicPr>
          <p:cNvPr id="14" name="Imagem 14" descr="Gráfico, Gráfico de cascata&#10;&#10;Descrição gerada automaticamente">
            <a:extLst>
              <a:ext uri="{FF2B5EF4-FFF2-40B4-BE49-F238E27FC236}">
                <a16:creationId xmlns:a16="http://schemas.microsoft.com/office/drawing/2014/main" id="{16AEC216-F244-4FD2-831C-86780E8A1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716" y="5171442"/>
            <a:ext cx="6906321" cy="1551752"/>
          </a:xfrm>
          <a:prstGeom prst="rect">
            <a:avLst/>
          </a:prstGeom>
        </p:spPr>
      </p:pic>
      <p:pic>
        <p:nvPicPr>
          <p:cNvPr id="15" name="Imagem 15" descr="Texto, chat ou mensagem de texto&#10;&#10;Descrição gerada automaticamente">
            <a:extLst>
              <a:ext uri="{FF2B5EF4-FFF2-40B4-BE49-F238E27FC236}">
                <a16:creationId xmlns:a16="http://schemas.microsoft.com/office/drawing/2014/main" id="{3D2BE359-684E-4095-B548-16C2ADDCB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059" y="3462964"/>
            <a:ext cx="5373029" cy="160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08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17393D-D9F6-4456-9FD2-80CC3DC7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59" y="1780661"/>
            <a:ext cx="4176804" cy="1463472"/>
          </a:xfrm>
        </p:spPr>
        <p:txBody>
          <a:bodyPr anchor="t">
            <a:normAutofit/>
          </a:bodyPr>
          <a:lstStyle/>
          <a:p>
            <a:r>
              <a:rPr lang="pt-BR" sz="4800" b="1">
                <a:solidFill>
                  <a:schemeClr val="bg1"/>
                </a:solidFill>
                <a:ea typeface="+mj-lt"/>
                <a:cs typeface="+mj-lt"/>
              </a:rPr>
              <a:t>My SQL:</a:t>
            </a:r>
            <a:endParaRPr lang="pt-BR" sz="4800">
              <a:solidFill>
                <a:schemeClr val="bg1"/>
              </a:solidFill>
              <a:ea typeface="+mj-lt"/>
              <a:cs typeface="+mj-lt"/>
            </a:endParaRPr>
          </a:p>
          <a:p>
            <a:endParaRPr lang="pt-BR" sz="4800" b="1" dirty="0">
              <a:solidFill>
                <a:schemeClr val="bg1"/>
              </a:solidFill>
              <a:cs typeface="Calibri Light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DAFA45-A0A4-42EB-90E2-25DDBD84D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24" y="2955658"/>
            <a:ext cx="3582072" cy="32114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BR" sz="2000">
                <a:solidFill>
                  <a:srgbClr val="FFFFFF"/>
                </a:solidFill>
                <a:ea typeface="+mn-lt"/>
                <a:cs typeface="+mn-lt"/>
              </a:rPr>
              <a:t>1- Criados dois schemas (db e analytic); </a:t>
            </a:r>
            <a:endParaRPr lang="pt-BR" sz="2000" dirty="0">
              <a:ea typeface="+mn-lt"/>
              <a:cs typeface="+mn-lt"/>
            </a:endParaRPr>
          </a:p>
          <a:p>
            <a:pPr lvl="1"/>
            <a:r>
              <a:rPr lang="pt-BR" sz="1600">
                <a:solidFill>
                  <a:srgbClr val="FFFFFF"/>
                </a:solidFill>
                <a:ea typeface="+mn-lt"/>
                <a:cs typeface="+mn-lt"/>
              </a:rPr>
              <a:t>Db (dados brutos)</a:t>
            </a:r>
            <a:endParaRPr lang="pt-BR" sz="1600" dirty="0">
              <a:solidFill>
                <a:srgbClr val="FFFFFF"/>
              </a:solidFill>
              <a:ea typeface="+mn-lt"/>
              <a:cs typeface="+mn-lt"/>
            </a:endParaRPr>
          </a:p>
          <a:p>
            <a:pPr lvl="1"/>
            <a:r>
              <a:rPr lang="pt-BR" sz="1600">
                <a:solidFill>
                  <a:srgbClr val="FFFFFF"/>
                </a:solidFill>
                <a:ea typeface="+mn-lt"/>
                <a:cs typeface="+mn-lt"/>
              </a:rPr>
              <a:t>Analityc (três tabelas, duas fato e uma dimensão)</a:t>
            </a:r>
            <a:endParaRPr lang="pt-BR" sz="1600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buNone/>
            </a:pPr>
            <a:endParaRPr lang="pt-BR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pt-BR" sz="2000" dirty="0">
                <a:solidFill>
                  <a:srgbClr val="FFFFFF"/>
                </a:solidFill>
                <a:ea typeface="+mn-lt"/>
                <a:cs typeface="+mn-lt"/>
              </a:rPr>
              <a:t>2- Procedure para injestão de dados no </a:t>
            </a:r>
            <a:r>
              <a:rPr lang="pt-BR" sz="2000">
                <a:solidFill>
                  <a:srgbClr val="FFFFFF"/>
                </a:solidFill>
                <a:ea typeface="+mn-lt"/>
                <a:cs typeface="+mn-lt"/>
              </a:rPr>
              <a:t>schema analytic; </a:t>
            </a:r>
            <a:endParaRPr lang="pt-BR">
              <a:cs typeface="Calibri" panose="020F0502020204030204"/>
            </a:endParaRPr>
          </a:p>
        </p:txBody>
      </p:sp>
      <p:pic>
        <p:nvPicPr>
          <p:cNvPr id="5" name="Imagem 7" descr="Logotipo&#10;&#10;Descrição gerada automaticamente">
            <a:extLst>
              <a:ext uri="{FF2B5EF4-FFF2-40B4-BE49-F238E27FC236}">
                <a16:creationId xmlns:a16="http://schemas.microsoft.com/office/drawing/2014/main" id="{B05D835D-9EF7-4E0F-BB47-1DC68A5DB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077" y="-182058"/>
            <a:ext cx="1237786" cy="1237786"/>
          </a:xfrm>
          <a:prstGeom prst="rect">
            <a:avLst/>
          </a:prstGeom>
        </p:spPr>
      </p:pic>
      <p:pic>
        <p:nvPicPr>
          <p:cNvPr id="6" name="Imagem 4" descr="Diagrama&#10;&#10;Descrição gerada automaticamente">
            <a:extLst>
              <a:ext uri="{FF2B5EF4-FFF2-40B4-BE49-F238E27FC236}">
                <a16:creationId xmlns:a16="http://schemas.microsoft.com/office/drawing/2014/main" id="{783B1FE3-952C-4A97-BA69-A45190166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543" y="2825749"/>
            <a:ext cx="7133790" cy="3196432"/>
          </a:xfrm>
          <a:prstGeom prst="rect">
            <a:avLst/>
          </a:prstGeom>
        </p:spPr>
      </p:pic>
      <p:pic>
        <p:nvPicPr>
          <p:cNvPr id="7" name="Imagem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5670DF5-5858-44BE-AC90-A95D999DA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276" y="375835"/>
            <a:ext cx="5660230" cy="190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1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DESAFIO COMPASSO PAG SEGURO</vt:lpstr>
      <vt:lpstr>PagSeguro é uma empresa brasileira de pagamentos online que oferece diferentes tipos de maquininhas de cartão no Brasil. Além disso, a PagSeguro conta com o serviço de banco digital PagBank com rendimento superior ao da poupança.</vt:lpstr>
      <vt:lpstr>QUAL O DESAFIO?</vt:lpstr>
      <vt:lpstr>Problemas a serem resolvidos:</vt:lpstr>
      <vt:lpstr>Tecnologias utilizadas:</vt:lpstr>
      <vt:lpstr>Decisões a serem tomadas:</vt:lpstr>
      <vt:lpstr>Realizando o fluxo de trabalho:</vt:lpstr>
      <vt:lpstr>Airflow: </vt:lpstr>
      <vt:lpstr>My SQL: </vt:lpstr>
      <vt:lpstr>Power BI: </vt:lpstr>
      <vt:lpstr>pablo-sa-souza/PitchCompasso: Repositório para apresentação do Pitch (github.com)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966</cp:revision>
  <dcterms:created xsi:type="dcterms:W3CDTF">2021-08-11T18:11:05Z</dcterms:created>
  <dcterms:modified xsi:type="dcterms:W3CDTF">2021-08-16T18:43:40Z</dcterms:modified>
</cp:coreProperties>
</file>