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70" r:id="rId3"/>
    <p:sldId id="277" r:id="rId4"/>
    <p:sldId id="261" r:id="rId5"/>
    <p:sldId id="263" r:id="rId6"/>
    <p:sldId id="264" r:id="rId7"/>
    <p:sldId id="266" r:id="rId8"/>
    <p:sldId id="273" r:id="rId9"/>
    <p:sldId id="274" r:id="rId10"/>
    <p:sldId id="275" r:id="rId11"/>
    <p:sldId id="276" r:id="rId12"/>
    <p:sldId id="271" r:id="rId1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41663F2-E587-29E9-0CD4-E55E5B893816}" v="3" dt="2021-08-13T18:57:45.651"/>
    <p1510:client id="{35E7CFD2-7AD2-3A05-6968-A057ED561726}" v="139" dt="2021-08-18T16:44:14.898"/>
    <p1510:client id="{AD87CF13-EA30-84B4-2814-60964BD61078}" v="4742" dt="2021-08-16T18:28:41.821"/>
    <p1510:client id="{C3BC8BE6-0986-C9C8-A619-97DBCC1AFF7D}" v="37" dt="2021-08-17T15:31:22.540"/>
    <p1510:client id="{F137F3EE-CB81-45A2-A73F-E24C2B5C6AA2}" v="21" dt="2021-08-11T18:13:15.5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18.08.2021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7683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18.08.2021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6588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18.08.2021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639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18.08.2021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005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18.08.2021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1375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18.08.2021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4613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18.08.2021</a:t>
            </a:fld>
            <a:endParaRPr lang="de-DE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4421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18.08.2021</a:t>
            </a:fld>
            <a:endParaRPr lang="de-DE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8533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18.08.2021</a:t>
            </a:fld>
            <a:endParaRPr lang="de-DE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8281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18.08.2021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7836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18.08.2021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5566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E51C7C-CEA3-4CAA-BE4B-344879E7C377}" type="datetimeFigureOut">
              <a:rPr lang="de-DE" smtClean="0"/>
              <a:t>18.08.2021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5746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ablo-sa-souza/PitchCompasso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1">
            <a:extLst>
              <a:ext uri="{FF2B5EF4-FFF2-40B4-BE49-F238E27FC236}">
                <a16:creationId xmlns:a16="http://schemas.microsoft.com/office/drawing/2014/main" id="{16F9E488-0718-4E1E-9D12-26779F606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Freeform: Shape 13">
            <a:extLst>
              <a:ext uri="{FF2B5EF4-FFF2-40B4-BE49-F238E27FC236}">
                <a16:creationId xmlns:a16="http://schemas.microsoft.com/office/drawing/2014/main" id="{09BE6F6B-19BD-443C-8FB0-FA45F13F95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39505" cy="6857542"/>
          </a:xfrm>
          <a:custGeom>
            <a:avLst/>
            <a:gdLst>
              <a:gd name="connsiteX0" fmla="*/ 0 w 7539505"/>
              <a:gd name="connsiteY0" fmla="*/ 0 h 6857542"/>
              <a:gd name="connsiteX1" fmla="*/ 6392832 w 7539505"/>
              <a:gd name="connsiteY1" fmla="*/ 0 h 6857542"/>
              <a:gd name="connsiteX2" fmla="*/ 6405479 w 7539505"/>
              <a:gd name="connsiteY2" fmla="*/ 31774 h 6857542"/>
              <a:gd name="connsiteX3" fmla="*/ 7460487 w 7539505"/>
              <a:gd name="connsiteY3" fmla="*/ 2682457 h 6857542"/>
              <a:gd name="connsiteX4" fmla="*/ 7460487 w 7539505"/>
              <a:gd name="connsiteY4" fmla="*/ 3752208 h 6857542"/>
              <a:gd name="connsiteX5" fmla="*/ 6302983 w 7539505"/>
              <a:gd name="connsiteY5" fmla="*/ 6660411 h 6857542"/>
              <a:gd name="connsiteX6" fmla="*/ 6224521 w 7539505"/>
              <a:gd name="connsiteY6" fmla="*/ 6857542 h 6857542"/>
              <a:gd name="connsiteX7" fmla="*/ 0 w 7539505"/>
              <a:gd name="connsiteY7" fmla="*/ 6857542 h 6857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39505" h="6857542">
                <a:moveTo>
                  <a:pt x="0" y="0"/>
                </a:moveTo>
                <a:lnTo>
                  <a:pt x="6392832" y="0"/>
                </a:lnTo>
                <a:lnTo>
                  <a:pt x="6405479" y="31774"/>
                </a:lnTo>
                <a:cubicBezTo>
                  <a:pt x="7460487" y="2682457"/>
                  <a:pt x="7460487" y="2682457"/>
                  <a:pt x="7460487" y="2682457"/>
                </a:cubicBezTo>
                <a:cubicBezTo>
                  <a:pt x="7565845" y="2988100"/>
                  <a:pt x="7565845" y="3446565"/>
                  <a:pt x="7460487" y="3752208"/>
                </a:cubicBezTo>
                <a:cubicBezTo>
                  <a:pt x="6976500" y="4968215"/>
                  <a:pt x="6598385" y="5918220"/>
                  <a:pt x="6302983" y="6660411"/>
                </a:cubicBezTo>
                <a:lnTo>
                  <a:pt x="6224521" y="6857542"/>
                </a:lnTo>
                <a:lnTo>
                  <a:pt x="0" y="68575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C1C1318-0356-4A32-AE1A-423F065A0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033" y="681629"/>
            <a:ext cx="5573478" cy="368363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7200" b="1" dirty="0">
                <a:solidFill>
                  <a:schemeClr val="bg1"/>
                </a:solidFill>
              </a:rPr>
              <a:t>DESAFIO COMPASSO </a:t>
            </a:r>
            <a:r>
              <a:rPr lang="en-US" sz="7200" b="1">
                <a:solidFill>
                  <a:schemeClr val="bg1"/>
                </a:solidFill>
              </a:rPr>
              <a:t>PAGSEGURO</a:t>
            </a:r>
          </a:p>
        </p:txBody>
      </p:sp>
      <p:grpSp>
        <p:nvGrpSpPr>
          <p:cNvPr id="23" name="Group 15">
            <a:extLst>
              <a:ext uri="{FF2B5EF4-FFF2-40B4-BE49-F238E27FC236}">
                <a16:creationId xmlns:a16="http://schemas.microsoft.com/office/drawing/2014/main" id="{26B5F537-3960-4E10-AE03-D496B4CD5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0080" y="640080"/>
            <a:ext cx="1128382" cy="847206"/>
            <a:chOff x="5307830" y="325570"/>
            <a:chExt cx="1128382" cy="847206"/>
          </a:xfrm>
        </p:grpSpPr>
        <p:sp>
          <p:nvSpPr>
            <p:cNvPr id="25" name="Freeform 5">
              <a:extLst>
                <a:ext uri="{FF2B5EF4-FFF2-40B4-BE49-F238E27FC236}">
                  <a16:creationId xmlns:a16="http://schemas.microsoft.com/office/drawing/2014/main" id="{4F9A94D1-9FCD-4778-A663-68663B4D3F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5">
              <a:extLst>
                <a:ext uri="{FF2B5EF4-FFF2-40B4-BE49-F238E27FC236}">
                  <a16:creationId xmlns:a16="http://schemas.microsoft.com/office/drawing/2014/main" id="{BB080F40-90BD-4CAA-9447-8DC3FCD0F2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6" name="Imagem 6">
            <a:extLst>
              <a:ext uri="{FF2B5EF4-FFF2-40B4-BE49-F238E27FC236}">
                <a16:creationId xmlns:a16="http://schemas.microsoft.com/office/drawing/2014/main" id="{9F61EBE1-56AF-41E2-BA39-552500E164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8282" y="1775415"/>
            <a:ext cx="3449589" cy="845149"/>
          </a:xfrm>
          <a:prstGeom prst="rect">
            <a:avLst/>
          </a:prstGeom>
        </p:spPr>
      </p:pic>
      <p:pic>
        <p:nvPicPr>
          <p:cNvPr id="7" name="Imagem 7" descr="Texto&#10;&#10;Descrição gerada automaticamente">
            <a:extLst>
              <a:ext uri="{FF2B5EF4-FFF2-40B4-BE49-F238E27FC236}">
                <a16:creationId xmlns:a16="http://schemas.microsoft.com/office/drawing/2014/main" id="{E1E08D2D-6286-415D-AA1C-411E8617D9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7122" y="4013942"/>
            <a:ext cx="3440749" cy="1333290"/>
          </a:xfrm>
          <a:prstGeom prst="rect">
            <a:avLst/>
          </a:prstGeom>
        </p:spPr>
      </p:pic>
      <p:sp>
        <p:nvSpPr>
          <p:cNvPr id="3" name="Título 1">
            <a:extLst>
              <a:ext uri="{FF2B5EF4-FFF2-40B4-BE49-F238E27FC236}">
                <a16:creationId xmlns:a16="http://schemas.microsoft.com/office/drawing/2014/main" id="{3B83BCA2-65C3-4373-B9CA-A5C8685F57AF}"/>
              </a:ext>
            </a:extLst>
          </p:cNvPr>
          <p:cNvSpPr txBox="1">
            <a:spLocks/>
          </p:cNvSpPr>
          <p:nvPr/>
        </p:nvSpPr>
        <p:spPr>
          <a:xfrm>
            <a:off x="179130" y="5885530"/>
            <a:ext cx="2460430" cy="9237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>
                <a:solidFill>
                  <a:schemeClr val="bg1"/>
                </a:solidFill>
              </a:rPr>
              <a:t>Pablo Souza</a:t>
            </a:r>
            <a:endParaRPr lang="pt-BR" sz="2800">
              <a:solidFill>
                <a:schemeClr val="bg1"/>
              </a:solidFill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550955604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F17393D-D9F6-4456-9FD2-80CC3DC7C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559" y="1780661"/>
            <a:ext cx="4176804" cy="1463472"/>
          </a:xfrm>
        </p:spPr>
        <p:txBody>
          <a:bodyPr anchor="t">
            <a:normAutofit/>
          </a:bodyPr>
          <a:lstStyle/>
          <a:p>
            <a:r>
              <a:rPr lang="pt-BR" sz="4800" b="1">
                <a:solidFill>
                  <a:schemeClr val="bg1"/>
                </a:solidFill>
                <a:ea typeface="+mj-lt"/>
                <a:cs typeface="+mj-lt"/>
              </a:rPr>
              <a:t>My SQL:</a:t>
            </a:r>
            <a:endParaRPr lang="pt-BR" sz="4800">
              <a:solidFill>
                <a:schemeClr val="bg1"/>
              </a:solidFill>
              <a:ea typeface="+mj-lt"/>
              <a:cs typeface="+mj-lt"/>
            </a:endParaRPr>
          </a:p>
          <a:p>
            <a:endParaRPr lang="pt-BR" sz="4800" b="1" dirty="0">
              <a:solidFill>
                <a:schemeClr val="bg1"/>
              </a:solidFill>
              <a:cs typeface="Calibri Light"/>
            </a:endParaRP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34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8DAFA45-A0A4-42EB-90E2-25DDBD84D4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924" y="2955658"/>
            <a:ext cx="3582072" cy="3211421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pt-BR" sz="2000">
                <a:solidFill>
                  <a:srgbClr val="FFFFFF"/>
                </a:solidFill>
                <a:ea typeface="+mn-lt"/>
                <a:cs typeface="+mn-lt"/>
              </a:rPr>
              <a:t>1- Criados dois schemas (db e analytic); </a:t>
            </a:r>
            <a:endParaRPr lang="pt-BR" sz="2000" dirty="0">
              <a:ea typeface="+mn-lt"/>
              <a:cs typeface="+mn-lt"/>
            </a:endParaRPr>
          </a:p>
          <a:p>
            <a:pPr lvl="1"/>
            <a:r>
              <a:rPr lang="pt-BR" sz="1600">
                <a:solidFill>
                  <a:srgbClr val="FFFFFF"/>
                </a:solidFill>
                <a:ea typeface="+mn-lt"/>
                <a:cs typeface="+mn-lt"/>
              </a:rPr>
              <a:t>db (dados brutos)</a:t>
            </a:r>
            <a:endParaRPr lang="pt-BR" sz="1600" dirty="0">
              <a:solidFill>
                <a:srgbClr val="FFFFFF"/>
              </a:solidFill>
              <a:ea typeface="+mn-lt"/>
              <a:cs typeface="+mn-lt"/>
            </a:endParaRPr>
          </a:p>
          <a:p>
            <a:pPr lvl="1"/>
            <a:r>
              <a:rPr lang="pt-BR" sz="1600">
                <a:solidFill>
                  <a:srgbClr val="FFFFFF"/>
                </a:solidFill>
                <a:ea typeface="+mn-lt"/>
                <a:cs typeface="+mn-lt"/>
              </a:rPr>
              <a:t>Analityc (três tabelas, duas fato e uma dimensão)</a:t>
            </a:r>
            <a:endParaRPr lang="pt-BR" sz="1600" dirty="0">
              <a:solidFill>
                <a:srgbClr val="FFFFFF"/>
              </a:solidFill>
              <a:ea typeface="+mn-lt"/>
              <a:cs typeface="+mn-lt"/>
            </a:endParaRPr>
          </a:p>
          <a:p>
            <a:pPr>
              <a:buNone/>
            </a:pPr>
            <a:endParaRPr lang="pt-BR" sz="2000" dirty="0">
              <a:solidFill>
                <a:srgbClr val="000000"/>
              </a:solidFill>
              <a:ea typeface="+mn-lt"/>
              <a:cs typeface="+mn-lt"/>
            </a:endParaRPr>
          </a:p>
          <a:p>
            <a:pPr>
              <a:buNone/>
            </a:pPr>
            <a:r>
              <a:rPr lang="pt-BR" sz="2000">
                <a:solidFill>
                  <a:srgbClr val="FFFFFF"/>
                </a:solidFill>
                <a:ea typeface="+mn-lt"/>
                <a:cs typeface="+mn-lt"/>
              </a:rPr>
              <a:t>2- Procedure para ingestão de </a:t>
            </a:r>
            <a:r>
              <a:rPr lang="pt-BR" sz="2000" dirty="0">
                <a:solidFill>
                  <a:srgbClr val="FFFFFF"/>
                </a:solidFill>
                <a:ea typeface="+mn-lt"/>
                <a:cs typeface="+mn-lt"/>
              </a:rPr>
              <a:t>dados no schema analytic; </a:t>
            </a:r>
            <a:endParaRPr lang="pt-BR" dirty="0">
              <a:cs typeface="Calibri" panose="020F0502020204030204"/>
            </a:endParaRPr>
          </a:p>
        </p:txBody>
      </p:sp>
      <p:pic>
        <p:nvPicPr>
          <p:cNvPr id="5" name="Imagem 7" descr="Logotipo&#10;&#10;Descrição gerada automaticamente">
            <a:extLst>
              <a:ext uri="{FF2B5EF4-FFF2-40B4-BE49-F238E27FC236}">
                <a16:creationId xmlns:a16="http://schemas.microsoft.com/office/drawing/2014/main" id="{B05D835D-9EF7-4E0F-BB47-1DC68A5DBB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0077" y="-182058"/>
            <a:ext cx="1237786" cy="1237786"/>
          </a:xfrm>
          <a:prstGeom prst="rect">
            <a:avLst/>
          </a:prstGeom>
        </p:spPr>
      </p:pic>
      <p:pic>
        <p:nvPicPr>
          <p:cNvPr id="6" name="Imagem 4" descr="Diagrama&#10;&#10;Descrição gerada automaticamente">
            <a:extLst>
              <a:ext uri="{FF2B5EF4-FFF2-40B4-BE49-F238E27FC236}">
                <a16:creationId xmlns:a16="http://schemas.microsoft.com/office/drawing/2014/main" id="{783B1FE3-952C-4A97-BA69-A45190166F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6543" y="2825749"/>
            <a:ext cx="7133790" cy="3196432"/>
          </a:xfrm>
          <a:prstGeom prst="rect">
            <a:avLst/>
          </a:prstGeom>
        </p:spPr>
      </p:pic>
      <p:pic>
        <p:nvPicPr>
          <p:cNvPr id="7" name="Imagem 8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05670DF5-5858-44BE-AC90-A95D999DA9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9276" y="375835"/>
            <a:ext cx="5660230" cy="1903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7117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F17393D-D9F6-4456-9FD2-80CC3DC7C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559" y="1780661"/>
            <a:ext cx="4176804" cy="1463472"/>
          </a:xfrm>
        </p:spPr>
        <p:txBody>
          <a:bodyPr anchor="t">
            <a:normAutofit/>
          </a:bodyPr>
          <a:lstStyle/>
          <a:p>
            <a:r>
              <a:rPr lang="pt-BR" sz="4800" b="1">
                <a:solidFill>
                  <a:schemeClr val="bg1"/>
                </a:solidFill>
                <a:ea typeface="+mj-lt"/>
                <a:cs typeface="+mj-lt"/>
              </a:rPr>
              <a:t>Power BI:</a:t>
            </a:r>
            <a:endParaRPr lang="pt-BR" sz="4800">
              <a:solidFill>
                <a:schemeClr val="bg1"/>
              </a:solidFill>
              <a:ea typeface="+mj-lt"/>
              <a:cs typeface="+mj-lt"/>
            </a:endParaRPr>
          </a:p>
          <a:p>
            <a:endParaRPr lang="pt-BR" sz="4800" b="1" dirty="0">
              <a:solidFill>
                <a:schemeClr val="bg1"/>
              </a:solidFill>
              <a:cs typeface="Calibri Light"/>
            </a:endParaRP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34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8DAFA45-A0A4-42EB-90E2-25DDBD84D4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022" y="2955658"/>
            <a:ext cx="3832974" cy="3211421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pt-BR" sz="2000" dirty="0">
                <a:solidFill>
                  <a:srgbClr val="FFFFFF"/>
                </a:solidFill>
                <a:ea typeface="+mn-lt"/>
                <a:cs typeface="+mn-lt"/>
              </a:rPr>
              <a:t>Por fim, os dados foram carregados e tratados na camada visual </a:t>
            </a:r>
            <a:r>
              <a:rPr lang="pt-BR" sz="2000">
                <a:solidFill>
                  <a:srgbClr val="FFFFFF"/>
                </a:solidFill>
                <a:ea typeface="+mn-lt"/>
                <a:cs typeface="+mn-lt"/>
              </a:rPr>
              <a:t>para análise: </a:t>
            </a:r>
            <a:endParaRPr lang="pt-BR"/>
          </a:p>
        </p:txBody>
      </p:sp>
      <p:pic>
        <p:nvPicPr>
          <p:cNvPr id="4" name="Imagem 9" descr="Ícone&#10;&#10;Descrição gerada automaticamente">
            <a:extLst>
              <a:ext uri="{FF2B5EF4-FFF2-40B4-BE49-F238E27FC236}">
                <a16:creationId xmlns:a16="http://schemas.microsoft.com/office/drawing/2014/main" id="{A92E9060-A3E9-45A2-AB7B-FD7EA31D03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0549" y="27358"/>
            <a:ext cx="1410282" cy="939020"/>
          </a:xfrm>
          <a:prstGeom prst="rect">
            <a:avLst/>
          </a:prstGeom>
        </p:spPr>
      </p:pic>
      <p:pic>
        <p:nvPicPr>
          <p:cNvPr id="8" name="Imagem 17" descr="Interface gráfica do usuário&#10;&#10;Descrição gerada automaticamente">
            <a:extLst>
              <a:ext uri="{FF2B5EF4-FFF2-40B4-BE49-F238E27FC236}">
                <a16:creationId xmlns:a16="http://schemas.microsoft.com/office/drawing/2014/main" id="{C4D76CB7-864A-4532-B05B-37ADD9D69E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8443" y="169056"/>
            <a:ext cx="6423306" cy="3612527"/>
          </a:xfrm>
          <a:prstGeom prst="rect">
            <a:avLst/>
          </a:prstGeom>
        </p:spPr>
      </p:pic>
      <p:pic>
        <p:nvPicPr>
          <p:cNvPr id="5" name="Imagem 5" descr="Interface gráfica do usuário, Site&#10;&#10;Descrição gerada automaticamente">
            <a:extLst>
              <a:ext uri="{FF2B5EF4-FFF2-40B4-BE49-F238E27FC236}">
                <a16:creationId xmlns:a16="http://schemas.microsoft.com/office/drawing/2014/main" id="{A11F766E-260E-4510-B7C2-279D00D90F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5497" y="1148802"/>
            <a:ext cx="6418032" cy="3616553"/>
          </a:xfrm>
          <a:prstGeom prst="rect">
            <a:avLst/>
          </a:prstGeom>
        </p:spPr>
      </p:pic>
      <p:pic>
        <p:nvPicPr>
          <p:cNvPr id="6" name="Imagem 6" descr="Gráfico&#10;&#10;Descrição gerada automaticamente">
            <a:extLst>
              <a:ext uri="{FF2B5EF4-FFF2-40B4-BE49-F238E27FC236}">
                <a16:creationId xmlns:a16="http://schemas.microsoft.com/office/drawing/2014/main" id="{2B40826C-B45F-49EB-93A8-4CC2D7F3F4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97913" y="2792335"/>
            <a:ext cx="6469566" cy="3605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4249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m 5">
            <a:extLst>
              <a:ext uri="{FF2B5EF4-FFF2-40B4-BE49-F238E27FC236}">
                <a16:creationId xmlns:a16="http://schemas.microsoft.com/office/drawing/2014/main" id="{DD2C398D-CD10-4B91-A2A4-6BD7AA2411D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2266" b="12182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4" name="Título 3">
            <a:extLst>
              <a:ext uri="{FF2B5EF4-FFF2-40B4-BE49-F238E27FC236}">
                <a16:creationId xmlns:a16="http://schemas.microsoft.com/office/drawing/2014/main" id="{5A60F9BE-21BC-444B-AF8A-9BEAD79A5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44" y="2062956"/>
            <a:ext cx="11691937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100">
                <a:solidFill>
                  <a:srgbClr val="FFFF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pablo-sa-souza/PitchCompasso: Repositório para apresentação do Pitch (github.com)</a:t>
            </a:r>
            <a:endParaRPr lang="en-US" sz="5100">
              <a:solidFill>
                <a:srgbClr val="FFFFFF"/>
              </a:solidFill>
            </a:endParaRP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021C8181-76B1-4AB5-804D-A230A16DE857}"/>
              </a:ext>
            </a:extLst>
          </p:cNvPr>
          <p:cNvSpPr txBox="1">
            <a:spLocks/>
          </p:cNvSpPr>
          <p:nvPr/>
        </p:nvSpPr>
        <p:spPr>
          <a:xfrm>
            <a:off x="1524000" y="289873"/>
            <a:ext cx="9144000" cy="109839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1000"/>
              </a:spcBef>
            </a:pPr>
            <a:r>
              <a:rPr lang="en-US" sz="5400" b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OBRIGADO!</a:t>
            </a:r>
            <a:endParaRPr lang="en-US" sz="5400">
              <a:solidFill>
                <a:srgbClr val="FFFFFF"/>
              </a:solidFill>
              <a:latin typeface="+mn-lt"/>
              <a:ea typeface="+mn-ea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237914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11">
            <a:extLst>
              <a:ext uri="{FF2B5EF4-FFF2-40B4-BE49-F238E27FC236}">
                <a16:creationId xmlns:a16="http://schemas.microsoft.com/office/drawing/2014/main" id="{16F9E488-0718-4E1E-9D12-26779F606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5A60F9BE-21BC-444B-AF8A-9BEAD79A5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171" y="2140228"/>
            <a:ext cx="5296454" cy="240976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US" sz="2300" b="1" kern="1200">
                <a:ea typeface="+mj-lt"/>
                <a:cs typeface="+mj-lt"/>
              </a:rPr>
              <a:t>PagSeguro é uma empresa brasileira de</a:t>
            </a:r>
            <a:r>
              <a:rPr lang="en-US" sz="2300" b="1">
                <a:ea typeface="+mj-lt"/>
                <a:cs typeface="+mj-lt"/>
              </a:rPr>
              <a:t> </a:t>
            </a:r>
            <a:r>
              <a:rPr lang="en-US" sz="2300" b="1" kern="1200">
                <a:ea typeface="+mj-lt"/>
                <a:cs typeface="+mj-lt"/>
              </a:rPr>
              <a:t>pagamentos online que oferece diferentes</a:t>
            </a:r>
            <a:r>
              <a:rPr lang="en-US" sz="2300" b="1">
                <a:ea typeface="+mj-lt"/>
                <a:cs typeface="+mj-lt"/>
              </a:rPr>
              <a:t> </a:t>
            </a:r>
            <a:r>
              <a:rPr lang="en-US" sz="2300" b="1" kern="1200">
                <a:ea typeface="+mj-lt"/>
                <a:cs typeface="+mj-lt"/>
              </a:rPr>
              <a:t>tipos de maquininhas de cartão no</a:t>
            </a:r>
            <a:r>
              <a:rPr lang="en-US" sz="2300" b="1">
                <a:ea typeface="+mj-lt"/>
                <a:cs typeface="+mj-lt"/>
              </a:rPr>
              <a:t> </a:t>
            </a:r>
            <a:r>
              <a:rPr lang="en-US" sz="2300" b="1" kern="1200">
                <a:ea typeface="+mj-lt"/>
                <a:cs typeface="+mj-lt"/>
              </a:rPr>
              <a:t>Brasil</a:t>
            </a:r>
            <a:r>
              <a:rPr lang="en-US" sz="2300" b="1">
                <a:ea typeface="+mj-lt"/>
                <a:cs typeface="+mj-lt"/>
              </a:rPr>
              <a:t>, além </a:t>
            </a:r>
            <a:r>
              <a:rPr lang="en-US" sz="2300" b="1" kern="1200">
                <a:ea typeface="+mj-lt"/>
                <a:cs typeface="+mj-lt"/>
              </a:rPr>
              <a:t>disso, a PagSeguro conta com o</a:t>
            </a:r>
            <a:r>
              <a:rPr lang="en-US" sz="2300" b="1">
                <a:ea typeface="+mj-lt"/>
                <a:cs typeface="+mj-lt"/>
              </a:rPr>
              <a:t> </a:t>
            </a:r>
            <a:r>
              <a:rPr lang="en-US" sz="2300" b="1" kern="1200">
                <a:ea typeface="+mj-lt"/>
                <a:cs typeface="+mj-lt"/>
              </a:rPr>
              <a:t>serviço de banco digital PagBank com</a:t>
            </a:r>
            <a:r>
              <a:rPr lang="en-US" sz="2300" b="1">
                <a:ea typeface="+mj-lt"/>
                <a:cs typeface="+mj-lt"/>
              </a:rPr>
              <a:t> </a:t>
            </a:r>
            <a:r>
              <a:rPr lang="en-US" sz="2300" b="1" kern="1200">
                <a:ea typeface="+mj-lt"/>
                <a:cs typeface="+mj-lt"/>
              </a:rPr>
              <a:t>rendimento superior ao da poupança.</a:t>
            </a:r>
            <a:endParaRPr lang="pt-BR" b="1">
              <a:ea typeface="+mj-lt"/>
              <a:cs typeface="+mj-lt"/>
            </a:endParaRPr>
          </a:p>
        </p:txBody>
      </p:sp>
      <p:sp>
        <p:nvSpPr>
          <p:cNvPr id="11" name="Freeform: Shape 13">
            <a:extLst>
              <a:ext uri="{FF2B5EF4-FFF2-40B4-BE49-F238E27FC236}">
                <a16:creationId xmlns:a16="http://schemas.microsoft.com/office/drawing/2014/main" id="{FA6F8ABB-6C5D-4349-9E1B-198D1ABFA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4493" y="1333265"/>
            <a:ext cx="4840399" cy="4290450"/>
          </a:xfrm>
          <a:custGeom>
            <a:avLst/>
            <a:gdLst>
              <a:gd name="connsiteX0" fmla="*/ 853538 w 2991693"/>
              <a:gd name="connsiteY0" fmla="*/ 0 h 2651787"/>
              <a:gd name="connsiteX1" fmla="*/ 2141030 w 2991693"/>
              <a:gd name="connsiteY1" fmla="*/ 0 h 2651787"/>
              <a:gd name="connsiteX2" fmla="*/ 2324957 w 2991693"/>
              <a:gd name="connsiteY2" fmla="*/ 103466 h 2651787"/>
              <a:gd name="connsiteX3" fmla="*/ 2968702 w 2991693"/>
              <a:gd name="connsiteY3" fmla="*/ 1218596 h 2651787"/>
              <a:gd name="connsiteX4" fmla="*/ 2968702 w 2991693"/>
              <a:gd name="connsiteY4" fmla="*/ 1433192 h 2651787"/>
              <a:gd name="connsiteX5" fmla="*/ 2324957 w 2991693"/>
              <a:gd name="connsiteY5" fmla="*/ 2548321 h 2651787"/>
              <a:gd name="connsiteX6" fmla="*/ 2141030 w 2991693"/>
              <a:gd name="connsiteY6" fmla="*/ 2651787 h 2651787"/>
              <a:gd name="connsiteX7" fmla="*/ 853538 w 2991693"/>
              <a:gd name="connsiteY7" fmla="*/ 2651787 h 2651787"/>
              <a:gd name="connsiteX8" fmla="*/ 669612 w 2991693"/>
              <a:gd name="connsiteY8" fmla="*/ 2548321 h 2651787"/>
              <a:gd name="connsiteX9" fmla="*/ 25866 w 2991693"/>
              <a:gd name="connsiteY9" fmla="*/ 1433192 h 2651787"/>
              <a:gd name="connsiteX10" fmla="*/ 25866 w 2991693"/>
              <a:gd name="connsiteY10" fmla="*/ 1218596 h 2651787"/>
              <a:gd name="connsiteX11" fmla="*/ 669612 w 2991693"/>
              <a:gd name="connsiteY11" fmla="*/ 103466 h 2651787"/>
              <a:gd name="connsiteX12" fmla="*/ 853538 w 2991693"/>
              <a:gd name="connsiteY12" fmla="*/ 0 h 26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91693" h="2651787">
                <a:moveTo>
                  <a:pt x="853538" y="0"/>
                </a:moveTo>
                <a:cubicBezTo>
                  <a:pt x="2141030" y="0"/>
                  <a:pt x="2141030" y="0"/>
                  <a:pt x="2141030" y="0"/>
                </a:cubicBezTo>
                <a:cubicBezTo>
                  <a:pt x="2206170" y="0"/>
                  <a:pt x="2290471" y="45985"/>
                  <a:pt x="2324957" y="103466"/>
                </a:cubicBezTo>
                <a:cubicBezTo>
                  <a:pt x="2968702" y="1218596"/>
                  <a:pt x="2968702" y="1218596"/>
                  <a:pt x="2968702" y="1218596"/>
                </a:cubicBezTo>
                <a:cubicBezTo>
                  <a:pt x="2999357" y="1279909"/>
                  <a:pt x="2999357" y="1371878"/>
                  <a:pt x="2968702" y="1433192"/>
                </a:cubicBezTo>
                <a:cubicBezTo>
                  <a:pt x="2324957" y="2548321"/>
                  <a:pt x="2324957" y="2548321"/>
                  <a:pt x="2324957" y="2548321"/>
                </a:cubicBezTo>
                <a:cubicBezTo>
                  <a:pt x="2290471" y="2605803"/>
                  <a:pt x="2206170" y="2651787"/>
                  <a:pt x="2141030" y="2651787"/>
                </a:cubicBezTo>
                <a:lnTo>
                  <a:pt x="853538" y="2651787"/>
                </a:lnTo>
                <a:cubicBezTo>
                  <a:pt x="784566" y="2651787"/>
                  <a:pt x="700266" y="2605803"/>
                  <a:pt x="669612" y="2548321"/>
                </a:cubicBezTo>
                <a:cubicBezTo>
                  <a:pt x="25866" y="1433192"/>
                  <a:pt x="25866" y="1433192"/>
                  <a:pt x="25866" y="1433192"/>
                </a:cubicBezTo>
                <a:cubicBezTo>
                  <a:pt x="-8621" y="1371878"/>
                  <a:pt x="-8621" y="1279909"/>
                  <a:pt x="25866" y="1218596"/>
                </a:cubicBezTo>
                <a:cubicBezTo>
                  <a:pt x="669612" y="103466"/>
                  <a:pt x="669612" y="103466"/>
                  <a:pt x="669612" y="103466"/>
                </a:cubicBezTo>
                <a:cubicBezTo>
                  <a:pt x="700266" y="45985"/>
                  <a:pt x="784566" y="0"/>
                  <a:pt x="853538" y="0"/>
                </a:cubicBezTo>
                <a:close/>
              </a:path>
            </a:pathLst>
          </a:custGeom>
          <a:noFill/>
          <a:ln w="50800" cmpd="sng"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CA4BCD1-F813-4A68-8727-7A3DE67AC5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31480" y="1075612"/>
            <a:ext cx="1128382" cy="847206"/>
            <a:chOff x="7393391" y="1075612"/>
            <a:chExt cx="1128382" cy="847206"/>
          </a:xfrm>
        </p:grpSpPr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A152F29E-C625-4313-96BF-5675B357C0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93391" y="1327438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C2A5CB78-6497-4151-83B6-568BD27EC5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971281" y="1075612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7" name="Imagem 7" descr="Texto&#10;&#10;Descrição gerada automaticamente">
            <a:extLst>
              <a:ext uri="{FF2B5EF4-FFF2-40B4-BE49-F238E27FC236}">
                <a16:creationId xmlns:a16="http://schemas.microsoft.com/office/drawing/2014/main" id="{E1E08D2D-6286-415D-AA1C-411E8617D9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2982" y="2904328"/>
            <a:ext cx="2963421" cy="1148325"/>
          </a:xfrm>
          <a:prstGeom prst="rect">
            <a:avLst/>
          </a:prstGeom>
        </p:spPr>
      </p:pic>
      <p:sp>
        <p:nvSpPr>
          <p:cNvPr id="3" name="Título 3">
            <a:extLst>
              <a:ext uri="{FF2B5EF4-FFF2-40B4-BE49-F238E27FC236}">
                <a16:creationId xmlns:a16="http://schemas.microsoft.com/office/drawing/2014/main" id="{23C21BFE-051C-4E3D-95B1-72C4B05AA65B}"/>
              </a:ext>
            </a:extLst>
          </p:cNvPr>
          <p:cNvSpPr txBox="1">
            <a:spLocks/>
          </p:cNvSpPr>
          <p:nvPr/>
        </p:nvSpPr>
        <p:spPr>
          <a:xfrm>
            <a:off x="299244" y="4417569"/>
            <a:ext cx="5469636" cy="3748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/>
              <a:buChar char="•"/>
            </a:pPr>
            <a:r>
              <a:rPr lang="en-US" sz="1800" b="1">
                <a:cs typeface="Calibri Light"/>
              </a:rPr>
              <a:t>PagSeguro é lider no mercado de</a:t>
            </a:r>
            <a:r>
              <a:rPr lang="en-US" sz="1800" b="1" dirty="0">
                <a:cs typeface="Calibri Light"/>
              </a:rPr>
              <a:t> pagamentos online.</a:t>
            </a:r>
            <a:endParaRPr lang="pt-BR" b="1">
              <a:cs typeface="Calibri Light" panose="020F0302020204030204"/>
            </a:endParaRPr>
          </a:p>
          <a:p>
            <a:endParaRPr lang="en-US" sz="2300" dirty="0">
              <a:cs typeface="Calibri Light"/>
            </a:endParaRPr>
          </a:p>
        </p:txBody>
      </p:sp>
      <p:sp>
        <p:nvSpPr>
          <p:cNvPr id="13" name="Título 3">
            <a:extLst>
              <a:ext uri="{FF2B5EF4-FFF2-40B4-BE49-F238E27FC236}">
                <a16:creationId xmlns:a16="http://schemas.microsoft.com/office/drawing/2014/main" id="{00E8224D-D18D-46B3-959B-9E528C263FB4}"/>
              </a:ext>
            </a:extLst>
          </p:cNvPr>
          <p:cNvSpPr txBox="1">
            <a:spLocks/>
          </p:cNvSpPr>
          <p:nvPr/>
        </p:nvSpPr>
        <p:spPr>
          <a:xfrm>
            <a:off x="317828" y="4902478"/>
            <a:ext cx="6837771" cy="3748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buFont typeface="Arial"/>
              <a:buChar char="•"/>
            </a:pPr>
            <a:r>
              <a:rPr lang="en-US" sz="1800" b="1">
                <a:cs typeface="Calibri Light"/>
              </a:rPr>
              <a:t>Alguns números da PagSeguro no último ano (2020):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1A05A6D-6CF6-4BE0-AB1E-792D88E606B0}"/>
              </a:ext>
            </a:extLst>
          </p:cNvPr>
          <p:cNvSpPr txBox="1"/>
          <p:nvPr/>
        </p:nvSpPr>
        <p:spPr>
          <a:xfrm>
            <a:off x="680604" y="5278582"/>
            <a:ext cx="6258790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§"/>
            </a:pPr>
            <a:r>
              <a:rPr lang="en-US" sz="1600" b="1">
                <a:latin typeface="Calibri Light"/>
                <a:cs typeface="Arial"/>
              </a:rPr>
              <a:t>Seu valor de mercado fechou em torno de US$ 19 Bi.</a:t>
            </a:r>
            <a:r>
              <a:rPr lang="en-US" sz="1600" dirty="0">
                <a:latin typeface="Calibri Light"/>
                <a:cs typeface="Arial"/>
              </a:rPr>
              <a:t>​</a:t>
            </a:r>
            <a:endParaRPr lang="pt-BR" sz="1600" dirty="0">
              <a:cs typeface="Calibri" panose="020F0502020204030204"/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7FC5BDC5-71E2-4710-9C52-45BE8EBD0731}"/>
              </a:ext>
            </a:extLst>
          </p:cNvPr>
          <p:cNvSpPr txBox="1"/>
          <p:nvPr/>
        </p:nvSpPr>
        <p:spPr>
          <a:xfrm>
            <a:off x="680603" y="5616286"/>
            <a:ext cx="6258790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§"/>
            </a:pPr>
            <a:r>
              <a:rPr lang="en-US" sz="1600" b="1">
                <a:latin typeface="Calibri Light"/>
                <a:cs typeface="Arial"/>
              </a:rPr>
              <a:t>Seu lucro foi de R$ 1,434 milhões.</a:t>
            </a:r>
            <a:endParaRPr lang="pt-BR" sz="1600">
              <a:cs typeface="Calibri" panose="020F0502020204030204"/>
            </a:endParaRP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D4936F4A-B579-4924-B5F5-D88F6FE7CE07}"/>
              </a:ext>
            </a:extLst>
          </p:cNvPr>
          <p:cNvSpPr txBox="1"/>
          <p:nvPr/>
        </p:nvSpPr>
        <p:spPr>
          <a:xfrm>
            <a:off x="680602" y="5953990"/>
            <a:ext cx="6258790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§"/>
            </a:pPr>
            <a:r>
              <a:rPr lang="en-US" sz="1600" b="1">
                <a:latin typeface="Calibri Light"/>
                <a:cs typeface="Arial"/>
              </a:rPr>
              <a:t>Faturamento foi de R$ 7,382 Bi.</a:t>
            </a:r>
            <a:endParaRPr lang="pt-BR" sz="160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8059268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3" grpId="0"/>
      <p:bldP spid="5" grpId="0"/>
      <p:bldP spid="15" grpId="0"/>
      <p:bldP spid="1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11">
            <a:extLst>
              <a:ext uri="{FF2B5EF4-FFF2-40B4-BE49-F238E27FC236}">
                <a16:creationId xmlns:a16="http://schemas.microsoft.com/office/drawing/2014/main" id="{16F9E488-0718-4E1E-9D12-26779F606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5A60F9BE-21BC-444B-AF8A-9BEAD79A5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830" y="2140228"/>
            <a:ext cx="5287795" cy="64330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US" sz="2300" b="1" dirty="0" err="1">
                <a:cs typeface="Calibri Light"/>
              </a:rPr>
              <a:t>Missão</a:t>
            </a:r>
            <a:r>
              <a:rPr lang="en-US" sz="2300" b="1" dirty="0">
                <a:cs typeface="Calibri Light"/>
              </a:rPr>
              <a:t> e Valores:</a:t>
            </a:r>
          </a:p>
        </p:txBody>
      </p:sp>
      <p:sp>
        <p:nvSpPr>
          <p:cNvPr id="11" name="Freeform: Shape 13">
            <a:extLst>
              <a:ext uri="{FF2B5EF4-FFF2-40B4-BE49-F238E27FC236}">
                <a16:creationId xmlns:a16="http://schemas.microsoft.com/office/drawing/2014/main" id="{FA6F8ABB-6C5D-4349-9E1B-198D1ABFA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4493" y="1333265"/>
            <a:ext cx="4840399" cy="4290450"/>
          </a:xfrm>
          <a:custGeom>
            <a:avLst/>
            <a:gdLst>
              <a:gd name="connsiteX0" fmla="*/ 853538 w 2991693"/>
              <a:gd name="connsiteY0" fmla="*/ 0 h 2651787"/>
              <a:gd name="connsiteX1" fmla="*/ 2141030 w 2991693"/>
              <a:gd name="connsiteY1" fmla="*/ 0 h 2651787"/>
              <a:gd name="connsiteX2" fmla="*/ 2324957 w 2991693"/>
              <a:gd name="connsiteY2" fmla="*/ 103466 h 2651787"/>
              <a:gd name="connsiteX3" fmla="*/ 2968702 w 2991693"/>
              <a:gd name="connsiteY3" fmla="*/ 1218596 h 2651787"/>
              <a:gd name="connsiteX4" fmla="*/ 2968702 w 2991693"/>
              <a:gd name="connsiteY4" fmla="*/ 1433192 h 2651787"/>
              <a:gd name="connsiteX5" fmla="*/ 2324957 w 2991693"/>
              <a:gd name="connsiteY5" fmla="*/ 2548321 h 2651787"/>
              <a:gd name="connsiteX6" fmla="*/ 2141030 w 2991693"/>
              <a:gd name="connsiteY6" fmla="*/ 2651787 h 2651787"/>
              <a:gd name="connsiteX7" fmla="*/ 853538 w 2991693"/>
              <a:gd name="connsiteY7" fmla="*/ 2651787 h 2651787"/>
              <a:gd name="connsiteX8" fmla="*/ 669612 w 2991693"/>
              <a:gd name="connsiteY8" fmla="*/ 2548321 h 2651787"/>
              <a:gd name="connsiteX9" fmla="*/ 25866 w 2991693"/>
              <a:gd name="connsiteY9" fmla="*/ 1433192 h 2651787"/>
              <a:gd name="connsiteX10" fmla="*/ 25866 w 2991693"/>
              <a:gd name="connsiteY10" fmla="*/ 1218596 h 2651787"/>
              <a:gd name="connsiteX11" fmla="*/ 669612 w 2991693"/>
              <a:gd name="connsiteY11" fmla="*/ 103466 h 2651787"/>
              <a:gd name="connsiteX12" fmla="*/ 853538 w 2991693"/>
              <a:gd name="connsiteY12" fmla="*/ 0 h 26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91693" h="2651787">
                <a:moveTo>
                  <a:pt x="853538" y="0"/>
                </a:moveTo>
                <a:cubicBezTo>
                  <a:pt x="2141030" y="0"/>
                  <a:pt x="2141030" y="0"/>
                  <a:pt x="2141030" y="0"/>
                </a:cubicBezTo>
                <a:cubicBezTo>
                  <a:pt x="2206170" y="0"/>
                  <a:pt x="2290471" y="45985"/>
                  <a:pt x="2324957" y="103466"/>
                </a:cubicBezTo>
                <a:cubicBezTo>
                  <a:pt x="2968702" y="1218596"/>
                  <a:pt x="2968702" y="1218596"/>
                  <a:pt x="2968702" y="1218596"/>
                </a:cubicBezTo>
                <a:cubicBezTo>
                  <a:pt x="2999357" y="1279909"/>
                  <a:pt x="2999357" y="1371878"/>
                  <a:pt x="2968702" y="1433192"/>
                </a:cubicBezTo>
                <a:cubicBezTo>
                  <a:pt x="2324957" y="2548321"/>
                  <a:pt x="2324957" y="2548321"/>
                  <a:pt x="2324957" y="2548321"/>
                </a:cubicBezTo>
                <a:cubicBezTo>
                  <a:pt x="2290471" y="2605803"/>
                  <a:pt x="2206170" y="2651787"/>
                  <a:pt x="2141030" y="2651787"/>
                </a:cubicBezTo>
                <a:lnTo>
                  <a:pt x="853538" y="2651787"/>
                </a:lnTo>
                <a:cubicBezTo>
                  <a:pt x="784566" y="2651787"/>
                  <a:pt x="700266" y="2605803"/>
                  <a:pt x="669612" y="2548321"/>
                </a:cubicBezTo>
                <a:cubicBezTo>
                  <a:pt x="25866" y="1433192"/>
                  <a:pt x="25866" y="1433192"/>
                  <a:pt x="25866" y="1433192"/>
                </a:cubicBezTo>
                <a:cubicBezTo>
                  <a:pt x="-8621" y="1371878"/>
                  <a:pt x="-8621" y="1279909"/>
                  <a:pt x="25866" y="1218596"/>
                </a:cubicBezTo>
                <a:cubicBezTo>
                  <a:pt x="669612" y="103466"/>
                  <a:pt x="669612" y="103466"/>
                  <a:pt x="669612" y="103466"/>
                </a:cubicBezTo>
                <a:cubicBezTo>
                  <a:pt x="700266" y="45985"/>
                  <a:pt x="784566" y="0"/>
                  <a:pt x="853538" y="0"/>
                </a:cubicBezTo>
                <a:close/>
              </a:path>
            </a:pathLst>
          </a:custGeom>
          <a:noFill/>
          <a:ln w="50800" cmpd="sng"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CA4BCD1-F813-4A68-8727-7A3DE67AC5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31480" y="1075612"/>
            <a:ext cx="1128382" cy="847206"/>
            <a:chOff x="7393391" y="1075612"/>
            <a:chExt cx="1128382" cy="847206"/>
          </a:xfrm>
        </p:grpSpPr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A152F29E-C625-4313-96BF-5675B357C0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93391" y="1327438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C2A5CB78-6497-4151-83B6-568BD27EC5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971281" y="1075612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7" name="Imagem 7" descr="Texto&#10;&#10;Descrição gerada automaticamente">
            <a:extLst>
              <a:ext uri="{FF2B5EF4-FFF2-40B4-BE49-F238E27FC236}">
                <a16:creationId xmlns:a16="http://schemas.microsoft.com/office/drawing/2014/main" id="{E1E08D2D-6286-415D-AA1C-411E8617D9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2982" y="2904328"/>
            <a:ext cx="2963421" cy="1148325"/>
          </a:xfrm>
          <a:prstGeom prst="rect">
            <a:avLst/>
          </a:prstGeom>
        </p:spPr>
      </p:pic>
      <p:sp>
        <p:nvSpPr>
          <p:cNvPr id="3" name="Título 3">
            <a:extLst>
              <a:ext uri="{FF2B5EF4-FFF2-40B4-BE49-F238E27FC236}">
                <a16:creationId xmlns:a16="http://schemas.microsoft.com/office/drawing/2014/main" id="{23C21BFE-051C-4E3D-95B1-72C4B05AA65B}"/>
              </a:ext>
            </a:extLst>
          </p:cNvPr>
          <p:cNvSpPr txBox="1">
            <a:spLocks/>
          </p:cNvSpPr>
          <p:nvPr/>
        </p:nvSpPr>
        <p:spPr>
          <a:xfrm>
            <a:off x="316562" y="3196637"/>
            <a:ext cx="5469636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just">
              <a:buFont typeface="Wingdings"/>
              <a:buChar char="§"/>
            </a:pPr>
            <a:r>
              <a:rPr lang="en-US" sz="1600" b="1">
                <a:latin typeface="Calibri Light"/>
                <a:ea typeface="+mn-ea"/>
                <a:cs typeface="Arial"/>
              </a:rPr>
              <a:t>Desenvolver produtos disruptivos para democratizar os serviços financeiros no Brasil, oferecendo aos vendedores e consumidores um completo ecossistema digital que seja simples, mobile-first, seguro e acessível.</a:t>
            </a:r>
            <a:endParaRPr lang="pt-BR" sz="1600" b="1">
              <a:latin typeface="Calibri Light"/>
              <a:ea typeface="+mn-ea"/>
              <a:cs typeface="Arial"/>
            </a:endParaRPr>
          </a:p>
          <a:p>
            <a:pPr marL="285750" indent="-285750">
              <a:buFont typeface="Wingdings"/>
              <a:buChar char="§"/>
            </a:pPr>
            <a:endParaRPr lang="en-US" sz="1600" b="1" dirty="0">
              <a:latin typeface="Calibri Light"/>
              <a:ea typeface="+mn-ea"/>
              <a:cs typeface="Arial"/>
            </a:endParaRPr>
          </a:p>
        </p:txBody>
      </p:sp>
      <p:sp>
        <p:nvSpPr>
          <p:cNvPr id="13" name="Título 3">
            <a:extLst>
              <a:ext uri="{FF2B5EF4-FFF2-40B4-BE49-F238E27FC236}">
                <a16:creationId xmlns:a16="http://schemas.microsoft.com/office/drawing/2014/main" id="{00E8224D-D18D-46B3-959B-9E528C263FB4}"/>
              </a:ext>
            </a:extLst>
          </p:cNvPr>
          <p:cNvSpPr txBox="1">
            <a:spLocks/>
          </p:cNvSpPr>
          <p:nvPr/>
        </p:nvSpPr>
        <p:spPr>
          <a:xfrm>
            <a:off x="317828" y="4902478"/>
            <a:ext cx="6837771" cy="3748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buFont typeface="Arial"/>
              <a:buChar char="•"/>
            </a:pPr>
            <a:endParaRPr lang="en-US" sz="1800" b="1" dirty="0"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0038990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C1D1FA3-6212-4B97-9B1E-C7F81247C2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2"/>
            <a:ext cx="2232251" cy="2361890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1C51958-04D4-4687-95A2-95DCDCF474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2"/>
            <a:ext cx="2232251" cy="2361890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6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79AFCB35-9C04-4524-A0B1-57FF6865D0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92656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D11AD2AD-0BA0-4DD3-8EEA-84686A0E71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2391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F17393D-D9F6-4456-9FD2-80CC3DC7C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6698" y="109170"/>
            <a:ext cx="5834145" cy="886372"/>
          </a:xfrm>
        </p:spPr>
        <p:txBody>
          <a:bodyPr anchor="b">
            <a:noAutofit/>
          </a:bodyPr>
          <a:lstStyle/>
          <a:p>
            <a:r>
              <a:rPr lang="pt-BR" sz="5400" b="1" dirty="0">
                <a:solidFill>
                  <a:schemeClr val="bg1"/>
                </a:solidFill>
                <a:cs typeface="Calibri Light"/>
              </a:rPr>
              <a:t>QUAL O DESAFIO?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8DAFA45-A0A4-42EB-90E2-25DDBD84D4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108" y="3515521"/>
            <a:ext cx="5643645" cy="46825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pt-BR" sz="2000">
                <a:solidFill>
                  <a:schemeClr val="bg1"/>
                </a:solidFill>
                <a:cs typeface="Calibri"/>
              </a:rPr>
              <a:t>Coletar dados fictícios da web (Kaggle). </a:t>
            </a:r>
            <a:endParaRPr lang="pt-BR" sz="2000" dirty="0">
              <a:solidFill>
                <a:schemeClr val="bg1"/>
              </a:solidFill>
              <a:cs typeface="Calibri"/>
            </a:endParaRPr>
          </a:p>
        </p:txBody>
      </p:sp>
      <p:pic>
        <p:nvPicPr>
          <p:cNvPr id="4" name="Imagem 4">
            <a:extLst>
              <a:ext uri="{FF2B5EF4-FFF2-40B4-BE49-F238E27FC236}">
                <a16:creationId xmlns:a16="http://schemas.microsoft.com/office/drawing/2014/main" id="{84B84E1D-5265-4CC9-B0FD-19FE810DD5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2911" y="-2307"/>
            <a:ext cx="6227845" cy="6251657"/>
          </a:xfrm>
          <a:prstGeom prst="rect">
            <a:avLst/>
          </a:prstGeom>
        </p:spPr>
      </p:pic>
      <p:grpSp>
        <p:nvGrpSpPr>
          <p:cNvPr id="19" name="Graphic 185">
            <a:extLst>
              <a:ext uri="{FF2B5EF4-FFF2-40B4-BE49-F238E27FC236}">
                <a16:creationId xmlns:a16="http://schemas.microsoft.com/office/drawing/2014/main" id="{0C156BF8-7FF7-440F-BE2B-417DFFE8BF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7067280-C3E7-4DF6-A345-B9FEF6EF8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78365A8-666B-4417-9D3C-554E6E6B2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E71CAAFA-0A31-4308-AB9F-B1C84ABDF9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96AB1D25-144D-4BB4-A45C-60B8A094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069F0FB4-779A-48FC-AC33-784F177C92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88CBCEFD-DF73-413C-B6BD-5262FC3E8EC8}"/>
              </a:ext>
            </a:extLst>
          </p:cNvPr>
          <p:cNvSpPr txBox="1">
            <a:spLocks/>
          </p:cNvSpPr>
          <p:nvPr/>
        </p:nvSpPr>
        <p:spPr>
          <a:xfrm>
            <a:off x="140644" y="3979648"/>
            <a:ext cx="6154531" cy="73669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2000">
                <a:solidFill>
                  <a:schemeClr val="bg1"/>
                </a:solidFill>
                <a:ea typeface="+mn-lt"/>
                <a:cs typeface="+mn-lt"/>
              </a:rPr>
              <a:t>Tratar os dados respeitando as regras de negócio estabelecidas no escopo do projeto.</a:t>
            </a:r>
            <a:endParaRPr lang="en-US" sz="2000">
              <a:solidFill>
                <a:schemeClr val="bg1"/>
              </a:solidFill>
              <a:ea typeface="+mn-lt"/>
              <a:cs typeface="+mn-lt"/>
            </a:endParaRPr>
          </a:p>
          <a:p>
            <a:pPr algn="just"/>
            <a:endParaRPr lang="pt-BR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B1493C86-F4B2-48AF-8A7B-949B3160BA2D}"/>
              </a:ext>
            </a:extLst>
          </p:cNvPr>
          <p:cNvSpPr txBox="1">
            <a:spLocks/>
          </p:cNvSpPr>
          <p:nvPr/>
        </p:nvSpPr>
        <p:spPr>
          <a:xfrm>
            <a:off x="140644" y="4655057"/>
            <a:ext cx="5643645" cy="46825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2000">
                <a:solidFill>
                  <a:schemeClr val="bg1"/>
                </a:solidFill>
                <a:cs typeface="Calibri"/>
              </a:rPr>
              <a:t>Inserir</a:t>
            </a:r>
            <a:r>
              <a:rPr lang="pt-BR" sz="2000">
                <a:solidFill>
                  <a:schemeClr val="bg1"/>
                </a:solidFill>
                <a:ea typeface="+mn-lt"/>
                <a:cs typeface="+mn-lt"/>
              </a:rPr>
              <a:t> os dados em um banco de dados.</a:t>
            </a:r>
            <a:endParaRPr lang="pt-BR" sz="2000">
              <a:solidFill>
                <a:schemeClr val="bg1"/>
              </a:solidFill>
              <a:cs typeface="Calibri"/>
            </a:endParaRPr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4F2F4E63-0E04-4AFF-9EE8-80F3D764721F}"/>
              </a:ext>
            </a:extLst>
          </p:cNvPr>
          <p:cNvSpPr txBox="1">
            <a:spLocks/>
          </p:cNvSpPr>
          <p:nvPr/>
        </p:nvSpPr>
        <p:spPr>
          <a:xfrm>
            <a:off x="137180" y="5179798"/>
            <a:ext cx="5643645" cy="46825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2000">
                <a:solidFill>
                  <a:schemeClr val="bg1"/>
                </a:solidFill>
                <a:ea typeface="+mn-lt"/>
                <a:cs typeface="+mn-lt"/>
              </a:rPr>
              <a:t>Apresentar os dados em um dashboard para análise.</a:t>
            </a:r>
          </a:p>
        </p:txBody>
      </p:sp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1B149C27-AB4C-4D17-B0D3-FE3CF45D524D}"/>
              </a:ext>
            </a:extLst>
          </p:cNvPr>
          <p:cNvSpPr txBox="1">
            <a:spLocks/>
          </p:cNvSpPr>
          <p:nvPr/>
        </p:nvSpPr>
        <p:spPr>
          <a:xfrm>
            <a:off x="133716" y="5704539"/>
            <a:ext cx="5643645" cy="46825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2000">
                <a:solidFill>
                  <a:schemeClr val="bg1"/>
                </a:solidFill>
                <a:ea typeface="+mn-lt"/>
                <a:cs typeface="+mn-lt"/>
              </a:rPr>
              <a:t>Realizar o projeto completo em 5 dias.</a:t>
            </a:r>
            <a:endParaRPr lang="pt-BR">
              <a:solidFill>
                <a:schemeClr val="bg1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626684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7" grpId="0"/>
      <p:bldP spid="8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1557A916-FDD1-44A1-A7A1-70009FD6B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4B874C19-9B23-4B12-823E-D67615A9B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743949" cy="6858000"/>
          </a:xfrm>
          <a:custGeom>
            <a:avLst/>
            <a:gdLst>
              <a:gd name="connsiteX0" fmla="*/ 956085 w 7743949"/>
              <a:gd name="connsiteY0" fmla="*/ 2071857 h 6858000"/>
              <a:gd name="connsiteX1" fmla="*/ 4999548 w 7743949"/>
              <a:gd name="connsiteY1" fmla="*/ 2071857 h 6858000"/>
              <a:gd name="connsiteX2" fmla="*/ 5619604 w 7743949"/>
              <a:gd name="connsiteY2" fmla="*/ 2437296 h 6858000"/>
              <a:gd name="connsiteX3" fmla="*/ 7645701 w 7743949"/>
              <a:gd name="connsiteY3" fmla="*/ 5926372 h 6858000"/>
              <a:gd name="connsiteX4" fmla="*/ 7645701 w 7743949"/>
              <a:gd name="connsiteY4" fmla="*/ 6639850 h 6858000"/>
              <a:gd name="connsiteX5" fmla="*/ 7538856 w 7743949"/>
              <a:gd name="connsiteY5" fmla="*/ 6823844 h 6858000"/>
              <a:gd name="connsiteX6" fmla="*/ 7519022 w 7743949"/>
              <a:gd name="connsiteY6" fmla="*/ 6858000 h 6858000"/>
              <a:gd name="connsiteX7" fmla="*/ 0 w 7743949"/>
              <a:gd name="connsiteY7" fmla="*/ 6858000 h 6858000"/>
              <a:gd name="connsiteX8" fmla="*/ 0 w 7743949"/>
              <a:gd name="connsiteY8" fmla="*/ 3003362 h 6858000"/>
              <a:gd name="connsiteX9" fmla="*/ 144017 w 7743949"/>
              <a:gd name="connsiteY9" fmla="*/ 2754282 h 6858000"/>
              <a:gd name="connsiteX10" fmla="*/ 327296 w 7743949"/>
              <a:gd name="connsiteY10" fmla="*/ 2437296 h 6858000"/>
              <a:gd name="connsiteX11" fmla="*/ 956085 w 7743949"/>
              <a:gd name="connsiteY11" fmla="*/ 2071857 h 6858000"/>
              <a:gd name="connsiteX12" fmla="*/ 6281397 w 7743949"/>
              <a:gd name="connsiteY12" fmla="*/ 1163923 h 6858000"/>
              <a:gd name="connsiteX13" fmla="*/ 7148441 w 7743949"/>
              <a:gd name="connsiteY13" fmla="*/ 1163923 h 6858000"/>
              <a:gd name="connsiteX14" fmla="*/ 7281401 w 7743949"/>
              <a:gd name="connsiteY14" fmla="*/ 1242285 h 6858000"/>
              <a:gd name="connsiteX15" fmla="*/ 7715859 w 7743949"/>
              <a:gd name="connsiteY15" fmla="*/ 1990451 h 6858000"/>
              <a:gd name="connsiteX16" fmla="*/ 7715859 w 7743949"/>
              <a:gd name="connsiteY16" fmla="*/ 2143443 h 6858000"/>
              <a:gd name="connsiteX17" fmla="*/ 7281401 w 7743949"/>
              <a:gd name="connsiteY17" fmla="*/ 2891610 h 6858000"/>
              <a:gd name="connsiteX18" fmla="*/ 7148441 w 7743949"/>
              <a:gd name="connsiteY18" fmla="*/ 2969971 h 6858000"/>
              <a:gd name="connsiteX19" fmla="*/ 6281397 w 7743949"/>
              <a:gd name="connsiteY19" fmla="*/ 2969971 h 6858000"/>
              <a:gd name="connsiteX20" fmla="*/ 6146565 w 7743949"/>
              <a:gd name="connsiteY20" fmla="*/ 2891610 h 6858000"/>
              <a:gd name="connsiteX21" fmla="*/ 5713979 w 7743949"/>
              <a:gd name="connsiteY21" fmla="*/ 2143443 h 6858000"/>
              <a:gd name="connsiteX22" fmla="*/ 5713979 w 7743949"/>
              <a:gd name="connsiteY22" fmla="*/ 1990451 h 6858000"/>
              <a:gd name="connsiteX23" fmla="*/ 6146565 w 7743949"/>
              <a:gd name="connsiteY23" fmla="*/ 1242285 h 6858000"/>
              <a:gd name="connsiteX24" fmla="*/ 6281397 w 7743949"/>
              <a:gd name="connsiteY24" fmla="*/ 1163923 h 6858000"/>
              <a:gd name="connsiteX25" fmla="*/ 0 w 7743949"/>
              <a:gd name="connsiteY25" fmla="*/ 0 h 6858000"/>
              <a:gd name="connsiteX26" fmla="*/ 6600525 w 7743949"/>
              <a:gd name="connsiteY26" fmla="*/ 0 h 6858000"/>
              <a:gd name="connsiteX27" fmla="*/ 6486618 w 7743949"/>
              <a:gd name="connsiteY27" fmla="*/ 196155 h 6858000"/>
              <a:gd name="connsiteX28" fmla="*/ 5677553 w 7743949"/>
              <a:gd name="connsiteY28" fmla="*/ 1589421 h 6858000"/>
              <a:gd name="connsiteX29" fmla="*/ 5057496 w 7743949"/>
              <a:gd name="connsiteY29" fmla="*/ 1954861 h 6858000"/>
              <a:gd name="connsiteX30" fmla="*/ 1014033 w 7743949"/>
              <a:gd name="connsiteY30" fmla="*/ 1954861 h 6858000"/>
              <a:gd name="connsiteX31" fmla="*/ 385244 w 7743949"/>
              <a:gd name="connsiteY31" fmla="*/ 1589421 h 6858000"/>
              <a:gd name="connsiteX32" fmla="*/ 69234 w 7743949"/>
              <a:gd name="connsiteY32" fmla="*/ 1042874 h 6858000"/>
              <a:gd name="connsiteX33" fmla="*/ 0 w 7743949"/>
              <a:gd name="connsiteY33" fmla="*/ 9231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7743949" h="6858000">
                <a:moveTo>
                  <a:pt x="956085" y="2071857"/>
                </a:moveTo>
                <a:cubicBezTo>
                  <a:pt x="956085" y="2071857"/>
                  <a:pt x="956085" y="2071857"/>
                  <a:pt x="4999548" y="2071857"/>
                </a:cubicBezTo>
                <a:cubicBezTo>
                  <a:pt x="5252811" y="2071857"/>
                  <a:pt x="5497339" y="2211072"/>
                  <a:pt x="5619604" y="2437296"/>
                </a:cubicBezTo>
                <a:cubicBezTo>
                  <a:pt x="5619604" y="2437296"/>
                  <a:pt x="5619604" y="2437296"/>
                  <a:pt x="7645701" y="5926372"/>
                </a:cubicBezTo>
                <a:cubicBezTo>
                  <a:pt x="7776699" y="6143896"/>
                  <a:pt x="7776699" y="6422327"/>
                  <a:pt x="7645701" y="6639850"/>
                </a:cubicBezTo>
                <a:cubicBezTo>
                  <a:pt x="7645701" y="6639850"/>
                  <a:pt x="7645701" y="6639850"/>
                  <a:pt x="7538856" y="6823844"/>
                </a:cubicBezTo>
                <a:lnTo>
                  <a:pt x="7519022" y="6858000"/>
                </a:lnTo>
                <a:lnTo>
                  <a:pt x="0" y="6858000"/>
                </a:lnTo>
                <a:lnTo>
                  <a:pt x="0" y="3003362"/>
                </a:lnTo>
                <a:lnTo>
                  <a:pt x="144017" y="2754282"/>
                </a:lnTo>
                <a:cubicBezTo>
                  <a:pt x="203181" y="2651956"/>
                  <a:pt x="264254" y="2546330"/>
                  <a:pt x="327296" y="2437296"/>
                </a:cubicBezTo>
                <a:cubicBezTo>
                  <a:pt x="458294" y="2211072"/>
                  <a:pt x="694090" y="2071857"/>
                  <a:pt x="956085" y="2071857"/>
                </a:cubicBezTo>
                <a:close/>
                <a:moveTo>
                  <a:pt x="6281397" y="1163923"/>
                </a:moveTo>
                <a:cubicBezTo>
                  <a:pt x="6281397" y="1163923"/>
                  <a:pt x="6281397" y="1163923"/>
                  <a:pt x="7148441" y="1163923"/>
                </a:cubicBezTo>
                <a:cubicBezTo>
                  <a:pt x="7202749" y="1163923"/>
                  <a:pt x="7255183" y="1193775"/>
                  <a:pt x="7281401" y="1242285"/>
                </a:cubicBezTo>
                <a:cubicBezTo>
                  <a:pt x="7281401" y="1242285"/>
                  <a:pt x="7281401" y="1242285"/>
                  <a:pt x="7715859" y="1990451"/>
                </a:cubicBezTo>
                <a:cubicBezTo>
                  <a:pt x="7743949" y="2037095"/>
                  <a:pt x="7743949" y="2096799"/>
                  <a:pt x="7715859" y="2143443"/>
                </a:cubicBezTo>
                <a:cubicBezTo>
                  <a:pt x="7715859" y="2143443"/>
                  <a:pt x="7715859" y="2143443"/>
                  <a:pt x="7281401" y="2891610"/>
                </a:cubicBezTo>
                <a:cubicBezTo>
                  <a:pt x="7255183" y="2940119"/>
                  <a:pt x="7202749" y="2969971"/>
                  <a:pt x="7148441" y="2969971"/>
                </a:cubicBezTo>
                <a:cubicBezTo>
                  <a:pt x="7148441" y="2969971"/>
                  <a:pt x="7148441" y="2969971"/>
                  <a:pt x="6281397" y="2969971"/>
                </a:cubicBezTo>
                <a:cubicBezTo>
                  <a:pt x="6225217" y="2969971"/>
                  <a:pt x="6174655" y="2940119"/>
                  <a:pt x="6146565" y="2891610"/>
                </a:cubicBezTo>
                <a:cubicBezTo>
                  <a:pt x="6146565" y="2891610"/>
                  <a:pt x="6146565" y="2891610"/>
                  <a:pt x="5713979" y="2143443"/>
                </a:cubicBezTo>
                <a:cubicBezTo>
                  <a:pt x="5685889" y="2096799"/>
                  <a:pt x="5685889" y="2037095"/>
                  <a:pt x="5713979" y="1990451"/>
                </a:cubicBezTo>
                <a:cubicBezTo>
                  <a:pt x="5713979" y="1990451"/>
                  <a:pt x="5713979" y="1990451"/>
                  <a:pt x="6146565" y="1242285"/>
                </a:cubicBezTo>
                <a:cubicBezTo>
                  <a:pt x="6174655" y="1193775"/>
                  <a:pt x="6225217" y="1163923"/>
                  <a:pt x="6281397" y="1163923"/>
                </a:cubicBezTo>
                <a:close/>
                <a:moveTo>
                  <a:pt x="0" y="0"/>
                </a:moveTo>
                <a:lnTo>
                  <a:pt x="6600525" y="0"/>
                </a:lnTo>
                <a:lnTo>
                  <a:pt x="6486618" y="196155"/>
                </a:lnTo>
                <a:cubicBezTo>
                  <a:pt x="6261242" y="584267"/>
                  <a:pt x="5994130" y="1044253"/>
                  <a:pt x="5677553" y="1589421"/>
                </a:cubicBezTo>
                <a:cubicBezTo>
                  <a:pt x="5555288" y="1815646"/>
                  <a:pt x="5310759" y="1954861"/>
                  <a:pt x="5057496" y="1954861"/>
                </a:cubicBezTo>
                <a:cubicBezTo>
                  <a:pt x="5057496" y="1954861"/>
                  <a:pt x="5057496" y="1954861"/>
                  <a:pt x="1014033" y="1954861"/>
                </a:cubicBezTo>
                <a:cubicBezTo>
                  <a:pt x="752038" y="1954861"/>
                  <a:pt x="516243" y="1815646"/>
                  <a:pt x="385244" y="1589421"/>
                </a:cubicBezTo>
                <a:cubicBezTo>
                  <a:pt x="385244" y="1589421"/>
                  <a:pt x="385244" y="1589421"/>
                  <a:pt x="69234" y="1042874"/>
                </a:cubicBezTo>
                <a:lnTo>
                  <a:pt x="0" y="9231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F17393D-D9F6-4456-9FD2-80CC3DC7C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6744" y="349858"/>
            <a:ext cx="4761461" cy="1351722"/>
          </a:xfrm>
        </p:spPr>
        <p:txBody>
          <a:bodyPr anchor="ctr">
            <a:normAutofit/>
          </a:bodyPr>
          <a:lstStyle/>
          <a:p>
            <a:r>
              <a:rPr lang="pt-BR" b="1">
                <a:solidFill>
                  <a:schemeClr val="bg1"/>
                </a:solidFill>
                <a:cs typeface="Calibri Light"/>
              </a:rPr>
              <a:t>Problemas a serem resolvidos:</a:t>
            </a:r>
            <a:endParaRPr lang="pt-BR">
              <a:solidFill>
                <a:schemeClr val="bg1"/>
              </a:solidFill>
              <a:cs typeface="Calibri Light" panose="020F0302020204030204"/>
            </a:endParaRPr>
          </a:p>
        </p:txBody>
      </p:sp>
      <p:pic>
        <p:nvPicPr>
          <p:cNvPr id="4" name="Imagem 4" descr="Ícone&#10;&#10;Descrição gerada automaticamente">
            <a:extLst>
              <a:ext uri="{FF2B5EF4-FFF2-40B4-BE49-F238E27FC236}">
                <a16:creationId xmlns:a16="http://schemas.microsoft.com/office/drawing/2014/main" id="{5AC95D62-2FA3-403D-BAAF-64A206583F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6576" y="1261638"/>
            <a:ext cx="3858600" cy="3858600"/>
          </a:xfrm>
          <a:prstGeom prst="rect">
            <a:avLst/>
          </a:prstGeom>
        </p:spPr>
      </p:pic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06EFBB99-0C61-4043-A345-FFACC8708E64}"/>
              </a:ext>
            </a:extLst>
          </p:cNvPr>
          <p:cNvSpPr txBox="1">
            <a:spLocks/>
          </p:cNvSpPr>
          <p:nvPr/>
        </p:nvSpPr>
        <p:spPr>
          <a:xfrm>
            <a:off x="144108" y="3515521"/>
            <a:ext cx="5643645" cy="46825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2400">
                <a:solidFill>
                  <a:schemeClr val="bg1"/>
                </a:solidFill>
                <a:cs typeface="Calibri"/>
              </a:rPr>
              <a:t>Automatizar processos.</a:t>
            </a:r>
            <a:endParaRPr lang="pt-BR" sz="2400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B95EA9D6-452B-4785-A4E5-2FD34A967135}"/>
              </a:ext>
            </a:extLst>
          </p:cNvPr>
          <p:cNvSpPr txBox="1">
            <a:spLocks/>
          </p:cNvSpPr>
          <p:nvPr/>
        </p:nvSpPr>
        <p:spPr>
          <a:xfrm>
            <a:off x="495667" y="4005625"/>
            <a:ext cx="5643645" cy="51155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" panose="020B0604020202020204" pitchFamily="34" charset="0"/>
              <a:buChar char="§"/>
            </a:pPr>
            <a:r>
              <a:rPr lang="pt-BR" sz="2000">
                <a:solidFill>
                  <a:schemeClr val="bg1"/>
                </a:solidFill>
                <a:cs typeface="Calibri"/>
              </a:rPr>
              <a:t>Como automatizar um processo que depende de várias etapas?</a:t>
            </a:r>
            <a:endParaRPr lang="pt-BR" sz="2000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0D8731C1-FECA-42E5-B2BE-B64CFC837189}"/>
              </a:ext>
            </a:extLst>
          </p:cNvPr>
          <p:cNvSpPr txBox="1">
            <a:spLocks/>
          </p:cNvSpPr>
          <p:nvPr/>
        </p:nvSpPr>
        <p:spPr>
          <a:xfrm>
            <a:off x="911303" y="4507853"/>
            <a:ext cx="5643645" cy="51155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" panose="020B0604020202020204" pitchFamily="34" charset="0"/>
              <a:buChar char="§"/>
            </a:pPr>
            <a:r>
              <a:rPr lang="pt-BR" sz="2000">
                <a:solidFill>
                  <a:schemeClr val="bg1"/>
                </a:solidFill>
                <a:cs typeface="Calibri"/>
              </a:rPr>
              <a:t>Como fazer com que as automações sigam um fluxo por diferentes tecnologias?</a:t>
            </a:r>
            <a:endParaRPr lang="pt-BR" sz="2000" dirty="0">
              <a:solidFill>
                <a:schemeClr val="bg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702715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9" descr="Ícone&#10;&#10;Descrição gerada automaticamente">
            <a:extLst>
              <a:ext uri="{FF2B5EF4-FFF2-40B4-BE49-F238E27FC236}">
                <a16:creationId xmlns:a16="http://schemas.microsoft.com/office/drawing/2014/main" id="{89C06F79-3075-4AAE-BDDF-ECD99C91CBB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1218" b="4220"/>
          <a:stretch/>
        </p:blipFill>
        <p:spPr>
          <a:xfrm>
            <a:off x="20" y="1021"/>
            <a:ext cx="12191980" cy="6855958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F17393D-D9F6-4456-9FD2-80CC3DC7C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052" y="668925"/>
            <a:ext cx="4624342" cy="1325563"/>
          </a:xfrm>
        </p:spPr>
        <p:txBody>
          <a:bodyPr>
            <a:noAutofit/>
          </a:bodyPr>
          <a:lstStyle/>
          <a:p>
            <a:r>
              <a:rPr lang="pt-BR" sz="6000" b="1">
                <a:cs typeface="Calibri Light"/>
              </a:rPr>
              <a:t>Tecnologias utilizadas:</a:t>
            </a:r>
          </a:p>
        </p:txBody>
      </p:sp>
      <p:sp>
        <p:nvSpPr>
          <p:cNvPr id="26" name="Oval 28">
            <a:extLst>
              <a:ext uri="{FF2B5EF4-FFF2-40B4-BE49-F238E27FC236}">
                <a16:creationId xmlns:a16="http://schemas.microsoft.com/office/drawing/2014/main" id="{07977D39-626F-40D7-B00F-16E02602DD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495" y="197110"/>
            <a:ext cx="2020824" cy="2020824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Imagem 4" descr="Ícone&#10;&#10;Descrição gerada automaticamente">
            <a:extLst>
              <a:ext uri="{FF2B5EF4-FFF2-40B4-BE49-F238E27FC236}">
                <a16:creationId xmlns:a16="http://schemas.microsoft.com/office/drawing/2014/main" id="{CF3DEF20-3D55-4822-A993-98338CDB235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-2" b="-2"/>
          <a:stretch/>
        </p:blipFill>
        <p:spPr>
          <a:xfrm>
            <a:off x="5680087" y="361702"/>
            <a:ext cx="1691640" cy="1691640"/>
          </a:xfrm>
          <a:custGeom>
            <a:avLst/>
            <a:gdLst/>
            <a:ahLst/>
            <a:cxnLst/>
            <a:rect l="l" t="t" r="r" b="b"/>
            <a:pathLst>
              <a:path w="1956816" h="1956816">
                <a:moveTo>
                  <a:pt x="978408" y="0"/>
                </a:moveTo>
                <a:cubicBezTo>
                  <a:pt x="1518768" y="0"/>
                  <a:pt x="1956816" y="438048"/>
                  <a:pt x="1956816" y="978408"/>
                </a:cubicBezTo>
                <a:cubicBezTo>
                  <a:pt x="1956816" y="1518768"/>
                  <a:pt x="1518768" y="1956816"/>
                  <a:pt x="978408" y="1956816"/>
                </a:cubicBezTo>
                <a:cubicBezTo>
                  <a:pt x="438048" y="1956816"/>
                  <a:pt x="0" y="1518768"/>
                  <a:pt x="0" y="978408"/>
                </a:cubicBezTo>
                <a:cubicBezTo>
                  <a:pt x="0" y="438048"/>
                  <a:pt x="438048" y="0"/>
                  <a:pt x="978408" y="0"/>
                </a:cubicBezTo>
                <a:close/>
              </a:path>
            </a:pathLst>
          </a:custGeom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8DAFA45-A0A4-42EB-90E2-25DDBD84D4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543" y="2871982"/>
            <a:ext cx="4558309" cy="3181684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pt-BR" sz="3200">
                <a:ea typeface="+mn-lt"/>
                <a:cs typeface="+mn-lt"/>
              </a:rPr>
              <a:t>Python</a:t>
            </a:r>
            <a:endParaRPr lang="pt-BR" sz="3200">
              <a:cs typeface="Calibri" panose="020F0502020204030204"/>
            </a:endParaRPr>
          </a:p>
          <a:p>
            <a:pPr algn="just"/>
            <a:r>
              <a:rPr lang="pt-BR" sz="3200">
                <a:cs typeface="Calibri" panose="020F0502020204030204"/>
              </a:rPr>
              <a:t>Airflow</a:t>
            </a:r>
          </a:p>
          <a:p>
            <a:pPr algn="just"/>
            <a:r>
              <a:rPr lang="pt-BR" sz="3200">
                <a:cs typeface="Calibri" panose="020F0502020204030204"/>
              </a:rPr>
              <a:t>MySQL</a:t>
            </a:r>
          </a:p>
          <a:p>
            <a:pPr algn="just"/>
            <a:r>
              <a:rPr lang="pt-BR" sz="3200">
                <a:cs typeface="Calibri" panose="020F0502020204030204"/>
              </a:rPr>
              <a:t>PowerBI</a:t>
            </a:r>
          </a:p>
          <a:p>
            <a:pPr algn="just"/>
            <a:r>
              <a:rPr lang="pt-BR" sz="3200">
                <a:cs typeface="Calibri" panose="020F0502020204030204"/>
              </a:rPr>
              <a:t>GIT</a:t>
            </a:r>
            <a:endParaRPr lang="pt-BR" sz="3200" dirty="0">
              <a:cs typeface="Calibri" panose="020F0502020204030204"/>
            </a:endParaRPr>
          </a:p>
          <a:p>
            <a:pPr marL="0" indent="0">
              <a:buNone/>
            </a:pPr>
            <a:endParaRPr lang="pt-BR" sz="1800">
              <a:cs typeface="Calibri" panose="020F0502020204030204"/>
            </a:endParaRPr>
          </a:p>
          <a:p>
            <a:pPr marL="0" indent="0">
              <a:buNone/>
            </a:pPr>
            <a:endParaRPr lang="pt-BR" sz="1800">
              <a:cs typeface="Calibri" panose="020F0502020204030204"/>
            </a:endParaRPr>
          </a:p>
          <a:p>
            <a:pPr marL="0" indent="0">
              <a:buNone/>
            </a:pPr>
            <a:endParaRPr lang="pt-BR" sz="1800">
              <a:cs typeface="Calibri" panose="020F0502020204030204"/>
            </a:endParaRPr>
          </a:p>
        </p:txBody>
      </p:sp>
      <p:sp>
        <p:nvSpPr>
          <p:cNvPr id="27" name="Freeform: Shape 30">
            <a:extLst>
              <a:ext uri="{FF2B5EF4-FFF2-40B4-BE49-F238E27FC236}">
                <a16:creationId xmlns:a16="http://schemas.microsoft.com/office/drawing/2014/main" id="{B905CDE4-B751-4B3E-B625-6E59F89034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4932" y="1"/>
            <a:ext cx="4077068" cy="3445261"/>
          </a:xfrm>
          <a:custGeom>
            <a:avLst/>
            <a:gdLst>
              <a:gd name="connsiteX0" fmla="*/ 250035 w 4077068"/>
              <a:gd name="connsiteY0" fmla="*/ 0 h 3445261"/>
              <a:gd name="connsiteX1" fmla="*/ 4077068 w 4077068"/>
              <a:gd name="connsiteY1" fmla="*/ 0 h 3445261"/>
              <a:gd name="connsiteX2" fmla="*/ 4077068 w 4077068"/>
              <a:gd name="connsiteY2" fmla="*/ 2743040 h 3445261"/>
              <a:gd name="connsiteX3" fmla="*/ 4074154 w 4077068"/>
              <a:gd name="connsiteY3" fmla="*/ 2746247 h 3445261"/>
              <a:gd name="connsiteX4" fmla="*/ 2386584 w 4077068"/>
              <a:gd name="connsiteY4" fmla="*/ 3445261 h 3445261"/>
              <a:gd name="connsiteX5" fmla="*/ 0 w 4077068"/>
              <a:gd name="connsiteY5" fmla="*/ 1058677 h 3445261"/>
              <a:gd name="connsiteX6" fmla="*/ 187550 w 4077068"/>
              <a:gd name="connsiteY6" fmla="*/ 129711 h 3445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77068" h="3445261">
                <a:moveTo>
                  <a:pt x="250035" y="0"/>
                </a:moveTo>
                <a:lnTo>
                  <a:pt x="4077068" y="0"/>
                </a:lnTo>
                <a:lnTo>
                  <a:pt x="4077068" y="2743040"/>
                </a:lnTo>
                <a:lnTo>
                  <a:pt x="4074154" y="2746247"/>
                </a:lnTo>
                <a:cubicBezTo>
                  <a:pt x="3642267" y="3178134"/>
                  <a:pt x="3045621" y="3445261"/>
                  <a:pt x="2386584" y="3445261"/>
                </a:cubicBezTo>
                <a:cubicBezTo>
                  <a:pt x="1068510" y="3445261"/>
                  <a:pt x="0" y="2376751"/>
                  <a:pt x="0" y="1058677"/>
                </a:cubicBezTo>
                <a:cubicBezTo>
                  <a:pt x="0" y="729159"/>
                  <a:pt x="66782" y="415238"/>
                  <a:pt x="187550" y="129711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Oval 32">
            <a:extLst>
              <a:ext uri="{FF2B5EF4-FFF2-40B4-BE49-F238E27FC236}">
                <a16:creationId xmlns:a16="http://schemas.microsoft.com/office/drawing/2014/main" id="{08108C16-F4C0-44AA-999D-17BD39219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3660" y="2557569"/>
            <a:ext cx="3072384" cy="3072384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Imagem 6" descr="Uma imagem contendo objeto, catavento&#10;&#10;Descrição gerada automaticamente">
            <a:extLst>
              <a:ext uri="{FF2B5EF4-FFF2-40B4-BE49-F238E27FC236}">
                <a16:creationId xmlns:a16="http://schemas.microsoft.com/office/drawing/2014/main" id="{D3F4624D-1B0F-4682-97D8-8E36EEFAFBD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/>
          <a:stretch/>
        </p:blipFill>
        <p:spPr>
          <a:xfrm>
            <a:off x="5838252" y="2722161"/>
            <a:ext cx="2743200" cy="2743200"/>
          </a:xfrm>
          <a:custGeom>
            <a:avLst/>
            <a:gdLst/>
            <a:ahLst/>
            <a:cxnLst/>
            <a:rect l="l" t="t" r="r" b="b"/>
            <a:pathLst>
              <a:path w="2834640" h="2834640">
                <a:moveTo>
                  <a:pt x="1417320" y="0"/>
                </a:moveTo>
                <a:cubicBezTo>
                  <a:pt x="2200084" y="0"/>
                  <a:pt x="2834640" y="634556"/>
                  <a:pt x="2834640" y="1417320"/>
                </a:cubicBezTo>
                <a:cubicBezTo>
                  <a:pt x="2834640" y="2200084"/>
                  <a:pt x="2200084" y="2834640"/>
                  <a:pt x="1417320" y="2834640"/>
                </a:cubicBezTo>
                <a:cubicBezTo>
                  <a:pt x="634556" y="2834640"/>
                  <a:pt x="0" y="2200084"/>
                  <a:pt x="0" y="1417320"/>
                </a:cubicBezTo>
                <a:cubicBezTo>
                  <a:pt x="0" y="634556"/>
                  <a:pt x="634556" y="0"/>
                  <a:pt x="1417320" y="0"/>
                </a:cubicBezTo>
                <a:close/>
              </a:path>
            </a:pathLst>
          </a:custGeom>
        </p:spPr>
      </p:pic>
      <p:pic>
        <p:nvPicPr>
          <p:cNvPr id="9" name="Imagem 7" descr="Logotipo&#10;&#10;Descrição gerada automaticamente">
            <a:extLst>
              <a:ext uri="{FF2B5EF4-FFF2-40B4-BE49-F238E27FC236}">
                <a16:creationId xmlns:a16="http://schemas.microsoft.com/office/drawing/2014/main" id="{41229C80-BA18-4714-AA07-360E706E257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6145" r="-4" b="-4"/>
          <a:stretch/>
        </p:blipFill>
        <p:spPr>
          <a:xfrm>
            <a:off x="8278624" y="2"/>
            <a:ext cx="3913376" cy="3281569"/>
          </a:xfrm>
          <a:custGeom>
            <a:avLst/>
            <a:gdLst/>
            <a:ahLst/>
            <a:cxnLst/>
            <a:rect l="l" t="t" r="r" b="b"/>
            <a:pathLst>
              <a:path w="3913376" h="3281569">
                <a:moveTo>
                  <a:pt x="267865" y="0"/>
                </a:moveTo>
                <a:lnTo>
                  <a:pt x="3913376" y="0"/>
                </a:lnTo>
                <a:lnTo>
                  <a:pt x="3913376" y="2499938"/>
                </a:lnTo>
                <a:lnTo>
                  <a:pt x="3794714" y="2630499"/>
                </a:lnTo>
                <a:cubicBezTo>
                  <a:pt x="3392450" y="3032763"/>
                  <a:pt x="2836727" y="3281569"/>
                  <a:pt x="2222892" y="3281569"/>
                </a:cubicBezTo>
                <a:cubicBezTo>
                  <a:pt x="995223" y="3281569"/>
                  <a:pt x="0" y="2286346"/>
                  <a:pt x="0" y="1058677"/>
                </a:cubicBezTo>
                <a:cubicBezTo>
                  <a:pt x="0" y="751760"/>
                  <a:pt x="62202" y="459370"/>
                  <a:pt x="174686" y="193427"/>
                </a:cubicBezTo>
                <a:close/>
              </a:path>
            </a:pathLst>
          </a:custGeom>
        </p:spPr>
      </p:pic>
      <p:sp>
        <p:nvSpPr>
          <p:cNvPr id="30" name="Freeform: Shape 34">
            <a:extLst>
              <a:ext uri="{FF2B5EF4-FFF2-40B4-BE49-F238E27FC236}">
                <a16:creationId xmlns:a16="http://schemas.microsoft.com/office/drawing/2014/main" id="{C8F10CB3-3B5E-4C7A-98CF-B87454DDFA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48370" y="3966828"/>
            <a:ext cx="3339958" cy="2891173"/>
          </a:xfrm>
          <a:custGeom>
            <a:avLst/>
            <a:gdLst>
              <a:gd name="connsiteX0" fmla="*/ 2002536 w 3339958"/>
              <a:gd name="connsiteY0" fmla="*/ 0 h 2891173"/>
              <a:gd name="connsiteX1" fmla="*/ 3276335 w 3339958"/>
              <a:gd name="connsiteY1" fmla="*/ 457282 h 2891173"/>
              <a:gd name="connsiteX2" fmla="*/ 3339958 w 3339958"/>
              <a:gd name="connsiteY2" fmla="*/ 515107 h 2891173"/>
              <a:gd name="connsiteX3" fmla="*/ 3339958 w 3339958"/>
              <a:gd name="connsiteY3" fmla="*/ 2891173 h 2891173"/>
              <a:gd name="connsiteX4" fmla="*/ 209954 w 3339958"/>
              <a:gd name="connsiteY4" fmla="*/ 2891173 h 2891173"/>
              <a:gd name="connsiteX5" fmla="*/ 157369 w 3339958"/>
              <a:gd name="connsiteY5" fmla="*/ 2782014 h 2891173"/>
              <a:gd name="connsiteX6" fmla="*/ 0 w 3339958"/>
              <a:gd name="connsiteY6" fmla="*/ 2002536 h 2891173"/>
              <a:gd name="connsiteX7" fmla="*/ 2002536 w 3339958"/>
              <a:gd name="connsiteY7" fmla="*/ 0 h 2891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39958" h="2891173">
                <a:moveTo>
                  <a:pt x="2002536" y="0"/>
                </a:moveTo>
                <a:cubicBezTo>
                  <a:pt x="2486398" y="0"/>
                  <a:pt x="2930179" y="171609"/>
                  <a:pt x="3276335" y="457282"/>
                </a:cubicBezTo>
                <a:lnTo>
                  <a:pt x="3339958" y="515107"/>
                </a:lnTo>
                <a:lnTo>
                  <a:pt x="3339958" y="2891173"/>
                </a:lnTo>
                <a:lnTo>
                  <a:pt x="209954" y="2891173"/>
                </a:lnTo>
                <a:lnTo>
                  <a:pt x="157369" y="2782014"/>
                </a:lnTo>
                <a:cubicBezTo>
                  <a:pt x="56036" y="2542434"/>
                  <a:pt x="0" y="2279029"/>
                  <a:pt x="0" y="2002536"/>
                </a:cubicBezTo>
                <a:cubicBezTo>
                  <a:pt x="0" y="896566"/>
                  <a:pt x="896566" y="0"/>
                  <a:pt x="2002536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Imagem 5" descr="Logotipo, Ícone&#10;&#10;Descrição gerada automaticamente">
            <a:extLst>
              <a:ext uri="{FF2B5EF4-FFF2-40B4-BE49-F238E27FC236}">
                <a16:creationId xmlns:a16="http://schemas.microsoft.com/office/drawing/2014/main" id="{2418A47A-FC60-4359-865C-DCD9E43A5A9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8572" r="3" b="5664"/>
          <a:stretch/>
        </p:blipFill>
        <p:spPr>
          <a:xfrm>
            <a:off x="9009416" y="4131546"/>
            <a:ext cx="3178912" cy="2726454"/>
          </a:xfrm>
          <a:custGeom>
            <a:avLst/>
            <a:gdLst/>
            <a:ahLst/>
            <a:cxnLst/>
            <a:rect l="l" t="t" r="r" b="b"/>
            <a:pathLst>
              <a:path w="3178912" h="2726454">
                <a:moveTo>
                  <a:pt x="1837818" y="0"/>
                </a:moveTo>
                <a:cubicBezTo>
                  <a:pt x="2345318" y="0"/>
                  <a:pt x="2804772" y="205705"/>
                  <a:pt x="3137352" y="538285"/>
                </a:cubicBezTo>
                <a:lnTo>
                  <a:pt x="3178912" y="584013"/>
                </a:lnTo>
                <a:lnTo>
                  <a:pt x="3178912" y="2726454"/>
                </a:lnTo>
                <a:lnTo>
                  <a:pt x="229483" y="2726454"/>
                </a:lnTo>
                <a:lnTo>
                  <a:pt x="221815" y="2713832"/>
                </a:lnTo>
                <a:cubicBezTo>
                  <a:pt x="80353" y="2453425"/>
                  <a:pt x="0" y="2155005"/>
                  <a:pt x="0" y="1837818"/>
                </a:cubicBezTo>
                <a:cubicBezTo>
                  <a:pt x="0" y="822819"/>
                  <a:pt x="822819" y="0"/>
                  <a:pt x="1837818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6992236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F17393D-D9F6-4456-9FD2-80CC3DC7C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1641752"/>
            <a:ext cx="4394200" cy="1323439"/>
          </a:xfrm>
        </p:spPr>
        <p:txBody>
          <a:bodyPr anchor="t">
            <a:normAutofit fontScale="90000"/>
          </a:bodyPr>
          <a:lstStyle/>
          <a:p>
            <a:r>
              <a:rPr lang="pt-BR" sz="4000">
                <a:solidFill>
                  <a:schemeClr val="bg1">
                    <a:alpha val="80000"/>
                  </a:schemeClr>
                </a:solidFill>
                <a:latin typeface="Calibri"/>
                <a:cs typeface="Calibri"/>
              </a:rPr>
              <a:t>Decidir como utilizar cada tecnologia para que o projeto se tornasse eficiente e funcional foi um dos maiores desafios!</a:t>
            </a:r>
            <a:endParaRPr lang="pt-BR" sz="4000">
              <a:ea typeface="+mj-lt"/>
              <a:cs typeface="+mj-lt"/>
            </a:endParaRPr>
          </a:p>
          <a:p>
            <a:endParaRPr lang="pt-BR" sz="4000" b="1" dirty="0">
              <a:solidFill>
                <a:schemeClr val="bg1"/>
              </a:solidFill>
              <a:cs typeface="Calibri Light"/>
            </a:endParaRPr>
          </a:p>
        </p:txBody>
      </p:sp>
      <p:pic>
        <p:nvPicPr>
          <p:cNvPr id="4" name="Imagem 4" descr="Ícone&#10;&#10;Descrição gerada automaticamente">
            <a:extLst>
              <a:ext uri="{FF2B5EF4-FFF2-40B4-BE49-F238E27FC236}">
                <a16:creationId xmlns:a16="http://schemas.microsoft.com/office/drawing/2014/main" id="{5DA9E835-3638-481B-8E9C-F3940ACFCC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" b="439"/>
          <a:stretch/>
        </p:blipFill>
        <p:spPr>
          <a:xfrm>
            <a:off x="6232230" y="3521929"/>
            <a:ext cx="6377940" cy="3333749"/>
          </a:xfrm>
          <a:custGeom>
            <a:avLst/>
            <a:gdLst/>
            <a:ahLst/>
            <a:cxnLst/>
            <a:rect l="l" t="t" r="r" b="b"/>
            <a:pathLst>
              <a:path w="6377940" h="3333749">
                <a:moveTo>
                  <a:pt x="0" y="0"/>
                </a:moveTo>
                <a:lnTo>
                  <a:pt x="6377940" y="0"/>
                </a:lnTo>
                <a:lnTo>
                  <a:pt x="6377940" y="3333749"/>
                </a:lnTo>
                <a:lnTo>
                  <a:pt x="174585" y="3333749"/>
                </a:lnTo>
                <a:lnTo>
                  <a:pt x="0" y="2202180"/>
                </a:lnTo>
                <a:close/>
              </a:path>
            </a:pathLst>
          </a:custGeom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364A290D-B7BC-40B4-AB97-0C801BCCE2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32358" y="544"/>
            <a:ext cx="874716" cy="6857455"/>
            <a:chOff x="5632358" y="544"/>
            <a:chExt cx="874716" cy="685745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3C60D1EB-842B-4027-9728-E573149266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2640988" y="2991914"/>
              <a:ext cx="6857455" cy="874716"/>
            </a:xfrm>
            <a:custGeom>
              <a:avLst/>
              <a:gdLst>
                <a:gd name="connsiteX0" fmla="*/ 6857455 w 6857455"/>
                <a:gd name="connsiteY0" fmla="*/ 804643 h 874716"/>
                <a:gd name="connsiteX1" fmla="*/ 6857455 w 6857455"/>
                <a:gd name="connsiteY1" fmla="*/ 562246 h 874716"/>
                <a:gd name="connsiteX2" fmla="*/ 6829178 w 6857455"/>
                <a:gd name="connsiteY2" fmla="*/ 551284 h 874716"/>
                <a:gd name="connsiteX3" fmla="*/ 6766024 w 6857455"/>
                <a:gd name="connsiteY3" fmla="*/ 500372 h 874716"/>
                <a:gd name="connsiteX4" fmla="*/ 6734971 w 6857455"/>
                <a:gd name="connsiteY4" fmla="*/ 500944 h 874716"/>
                <a:gd name="connsiteX5" fmla="*/ 6683915 w 6857455"/>
                <a:gd name="connsiteY5" fmla="*/ 507040 h 874716"/>
                <a:gd name="connsiteX6" fmla="*/ 6628860 w 6857455"/>
                <a:gd name="connsiteY6" fmla="*/ 495418 h 874716"/>
                <a:gd name="connsiteX7" fmla="*/ 6588662 w 6857455"/>
                <a:gd name="connsiteY7" fmla="*/ 487227 h 874716"/>
                <a:gd name="connsiteX8" fmla="*/ 6476074 w 6857455"/>
                <a:gd name="connsiteY8" fmla="*/ 511230 h 874716"/>
                <a:gd name="connsiteX9" fmla="*/ 6382345 w 6857455"/>
                <a:gd name="connsiteY9" fmla="*/ 534853 h 874716"/>
                <a:gd name="connsiteX10" fmla="*/ 6369391 w 6857455"/>
                <a:gd name="connsiteY10" fmla="*/ 531615 h 874716"/>
                <a:gd name="connsiteX11" fmla="*/ 6244799 w 6857455"/>
                <a:gd name="connsiteY11" fmla="*/ 512182 h 874716"/>
                <a:gd name="connsiteX12" fmla="*/ 6190315 w 6857455"/>
                <a:gd name="connsiteY12" fmla="*/ 485703 h 874716"/>
                <a:gd name="connsiteX13" fmla="*/ 6115446 w 6857455"/>
                <a:gd name="connsiteY13" fmla="*/ 462270 h 874716"/>
                <a:gd name="connsiteX14" fmla="*/ 6032194 w 6857455"/>
                <a:gd name="connsiteY14" fmla="*/ 434266 h 874716"/>
                <a:gd name="connsiteX15" fmla="*/ 5971042 w 6857455"/>
                <a:gd name="connsiteY15" fmla="*/ 420738 h 874716"/>
                <a:gd name="connsiteX16" fmla="*/ 5880933 w 6857455"/>
                <a:gd name="connsiteY16" fmla="*/ 430646 h 874716"/>
                <a:gd name="connsiteX17" fmla="*/ 5862452 w 6857455"/>
                <a:gd name="connsiteY17" fmla="*/ 438648 h 874716"/>
                <a:gd name="connsiteX18" fmla="*/ 5685283 w 6857455"/>
                <a:gd name="connsiteY18" fmla="*/ 498658 h 874716"/>
                <a:gd name="connsiteX19" fmla="*/ 5567169 w 6857455"/>
                <a:gd name="connsiteY19" fmla="*/ 499420 h 874716"/>
                <a:gd name="connsiteX20" fmla="*/ 5527923 w 6857455"/>
                <a:gd name="connsiteY20" fmla="*/ 490466 h 874716"/>
                <a:gd name="connsiteX21" fmla="*/ 5456292 w 6857455"/>
                <a:gd name="connsiteY21" fmla="*/ 450650 h 874716"/>
                <a:gd name="connsiteX22" fmla="*/ 5424670 w 6857455"/>
                <a:gd name="connsiteY22" fmla="*/ 444934 h 874716"/>
                <a:gd name="connsiteX23" fmla="*/ 5368662 w 6857455"/>
                <a:gd name="connsiteY23" fmla="*/ 441124 h 874716"/>
                <a:gd name="connsiteX24" fmla="*/ 5247118 w 6857455"/>
                <a:gd name="connsiteY24" fmla="*/ 444934 h 874716"/>
                <a:gd name="connsiteX25" fmla="*/ 5088617 w 6857455"/>
                <a:gd name="connsiteY25" fmla="*/ 428742 h 874716"/>
                <a:gd name="connsiteX26" fmla="*/ 5025750 w 6857455"/>
                <a:gd name="connsiteY26" fmla="*/ 433694 h 874716"/>
                <a:gd name="connsiteX27" fmla="*/ 4957930 w 6857455"/>
                <a:gd name="connsiteY27" fmla="*/ 442268 h 874716"/>
                <a:gd name="connsiteX28" fmla="*/ 4938116 w 6857455"/>
                <a:gd name="connsiteY28" fmla="*/ 441886 h 874716"/>
                <a:gd name="connsiteX29" fmla="*/ 4833910 w 6857455"/>
                <a:gd name="connsiteY29" fmla="*/ 421693 h 874716"/>
                <a:gd name="connsiteX30" fmla="*/ 4810095 w 6857455"/>
                <a:gd name="connsiteY30" fmla="*/ 408167 h 874716"/>
                <a:gd name="connsiteX31" fmla="*/ 4747991 w 6857455"/>
                <a:gd name="connsiteY31" fmla="*/ 413691 h 874716"/>
                <a:gd name="connsiteX32" fmla="*/ 4692745 w 6857455"/>
                <a:gd name="connsiteY32" fmla="*/ 435790 h 874716"/>
                <a:gd name="connsiteX33" fmla="*/ 4375933 w 6857455"/>
                <a:gd name="connsiteY33" fmla="*/ 483417 h 874716"/>
                <a:gd name="connsiteX34" fmla="*/ 4185426 w 6857455"/>
                <a:gd name="connsiteY34" fmla="*/ 484179 h 874716"/>
                <a:gd name="connsiteX35" fmla="*/ 4052072 w 6857455"/>
                <a:gd name="connsiteY35" fmla="*/ 505134 h 874716"/>
                <a:gd name="connsiteX36" fmla="*/ 4029973 w 6857455"/>
                <a:gd name="connsiteY36" fmla="*/ 527233 h 874716"/>
                <a:gd name="connsiteX37" fmla="*/ 3948626 w 6857455"/>
                <a:gd name="connsiteY37" fmla="*/ 550666 h 874716"/>
                <a:gd name="connsiteX38" fmla="*/ 3871280 w 6857455"/>
                <a:gd name="connsiteY38" fmla="*/ 502275 h 874716"/>
                <a:gd name="connsiteX39" fmla="*/ 3774312 w 6857455"/>
                <a:gd name="connsiteY39" fmla="*/ 429122 h 874716"/>
                <a:gd name="connsiteX40" fmla="*/ 3721543 w 6857455"/>
                <a:gd name="connsiteY40" fmla="*/ 428552 h 874716"/>
                <a:gd name="connsiteX41" fmla="*/ 3612763 w 6857455"/>
                <a:gd name="connsiteY41" fmla="*/ 414263 h 874716"/>
                <a:gd name="connsiteX42" fmla="*/ 3537323 w 6857455"/>
                <a:gd name="connsiteY42" fmla="*/ 389878 h 874716"/>
                <a:gd name="connsiteX43" fmla="*/ 3431593 w 6857455"/>
                <a:gd name="connsiteY43" fmla="*/ 360921 h 874716"/>
                <a:gd name="connsiteX44" fmla="*/ 3392158 w 6857455"/>
                <a:gd name="connsiteY44" fmla="*/ 345681 h 874716"/>
                <a:gd name="connsiteX45" fmla="*/ 3297856 w 6857455"/>
                <a:gd name="connsiteY45" fmla="*/ 323010 h 874716"/>
                <a:gd name="connsiteX46" fmla="*/ 3219748 w 6857455"/>
                <a:gd name="connsiteY46" fmla="*/ 308151 h 874716"/>
                <a:gd name="connsiteX47" fmla="*/ 3156692 w 6857455"/>
                <a:gd name="connsiteY47" fmla="*/ 261668 h 874716"/>
                <a:gd name="connsiteX48" fmla="*/ 3136497 w 6857455"/>
                <a:gd name="connsiteY48" fmla="*/ 237663 h 874716"/>
                <a:gd name="connsiteX49" fmla="*/ 3119733 w 6857455"/>
                <a:gd name="connsiteY49" fmla="*/ 222233 h 874716"/>
                <a:gd name="connsiteX50" fmla="*/ 3045436 w 6857455"/>
                <a:gd name="connsiteY50" fmla="*/ 131742 h 874716"/>
                <a:gd name="connsiteX51" fmla="*/ 3037054 w 6857455"/>
                <a:gd name="connsiteY51" fmla="*/ 124121 h 874716"/>
                <a:gd name="connsiteX52" fmla="*/ 2936466 w 6857455"/>
                <a:gd name="connsiteY52" fmla="*/ 82400 h 874716"/>
                <a:gd name="connsiteX53" fmla="*/ 2901031 w 6857455"/>
                <a:gd name="connsiteY53" fmla="*/ 59731 h 874716"/>
                <a:gd name="connsiteX54" fmla="*/ 2828259 w 6857455"/>
                <a:gd name="connsiteY54" fmla="*/ 3149 h 874716"/>
                <a:gd name="connsiteX55" fmla="*/ 2799492 w 6857455"/>
                <a:gd name="connsiteY55" fmla="*/ 1245 h 874716"/>
                <a:gd name="connsiteX56" fmla="*/ 2693570 w 6857455"/>
                <a:gd name="connsiteY56" fmla="*/ 35154 h 874716"/>
                <a:gd name="connsiteX57" fmla="*/ 2639847 w 6857455"/>
                <a:gd name="connsiteY57" fmla="*/ 73448 h 874716"/>
                <a:gd name="connsiteX58" fmla="*/ 2621178 w 6857455"/>
                <a:gd name="connsiteY58" fmla="*/ 88688 h 874716"/>
                <a:gd name="connsiteX59" fmla="*/ 2489348 w 6857455"/>
                <a:gd name="connsiteY59" fmla="*/ 72304 h 874716"/>
                <a:gd name="connsiteX60" fmla="*/ 2452580 w 6857455"/>
                <a:gd name="connsiteY60" fmla="*/ 68683 h 874716"/>
                <a:gd name="connsiteX61" fmla="*/ 2326464 w 6857455"/>
                <a:gd name="connsiteY61" fmla="*/ 50395 h 874716"/>
                <a:gd name="connsiteX62" fmla="*/ 2300365 w 6857455"/>
                <a:gd name="connsiteY62" fmla="*/ 54777 h 874716"/>
                <a:gd name="connsiteX63" fmla="*/ 2130434 w 6857455"/>
                <a:gd name="connsiteY63" fmla="*/ 58397 h 874716"/>
                <a:gd name="connsiteX64" fmla="*/ 2118621 w 6857455"/>
                <a:gd name="connsiteY64" fmla="*/ 47919 h 874716"/>
                <a:gd name="connsiteX65" fmla="*/ 2057659 w 6857455"/>
                <a:gd name="connsiteY65" fmla="*/ 16866 h 874716"/>
                <a:gd name="connsiteX66" fmla="*/ 1976314 w 6857455"/>
                <a:gd name="connsiteY66" fmla="*/ 8865 h 874716"/>
                <a:gd name="connsiteX67" fmla="*/ 1961454 w 6857455"/>
                <a:gd name="connsiteY67" fmla="*/ 11724 h 874716"/>
                <a:gd name="connsiteX68" fmla="*/ 1906588 w 6857455"/>
                <a:gd name="connsiteY68" fmla="*/ 30964 h 874716"/>
                <a:gd name="connsiteX69" fmla="*/ 1783330 w 6857455"/>
                <a:gd name="connsiteY69" fmla="*/ 48871 h 874716"/>
                <a:gd name="connsiteX70" fmla="*/ 1759327 w 6857455"/>
                <a:gd name="connsiteY70" fmla="*/ 55349 h 874716"/>
                <a:gd name="connsiteX71" fmla="*/ 1716082 w 6857455"/>
                <a:gd name="connsiteY71" fmla="*/ 65445 h 874716"/>
                <a:gd name="connsiteX72" fmla="*/ 1598920 w 6857455"/>
                <a:gd name="connsiteY72" fmla="*/ 72114 h 874716"/>
                <a:gd name="connsiteX73" fmla="*/ 1542150 w 6857455"/>
                <a:gd name="connsiteY73" fmla="*/ 62207 h 874716"/>
                <a:gd name="connsiteX74" fmla="*/ 1516813 w 6857455"/>
                <a:gd name="connsiteY74" fmla="*/ 62779 h 874716"/>
                <a:gd name="connsiteX75" fmla="*/ 1432228 w 6857455"/>
                <a:gd name="connsiteY75" fmla="*/ 88116 h 874716"/>
                <a:gd name="connsiteX76" fmla="*/ 1224765 w 6857455"/>
                <a:gd name="connsiteY76" fmla="*/ 71924 h 874716"/>
                <a:gd name="connsiteX77" fmla="*/ 1159231 w 6857455"/>
                <a:gd name="connsiteY77" fmla="*/ 58207 h 874716"/>
                <a:gd name="connsiteX78" fmla="*/ 1124370 w 6857455"/>
                <a:gd name="connsiteY78" fmla="*/ 56301 h 874716"/>
                <a:gd name="connsiteX79" fmla="*/ 1075600 w 6857455"/>
                <a:gd name="connsiteY79" fmla="*/ 75542 h 874716"/>
                <a:gd name="connsiteX80" fmla="*/ 986633 w 6857455"/>
                <a:gd name="connsiteY80" fmla="*/ 79162 h 874716"/>
                <a:gd name="connsiteX81" fmla="*/ 861089 w 6857455"/>
                <a:gd name="connsiteY81" fmla="*/ 76304 h 874716"/>
                <a:gd name="connsiteX82" fmla="*/ 759168 w 6857455"/>
                <a:gd name="connsiteY82" fmla="*/ 104689 h 874716"/>
                <a:gd name="connsiteX83" fmla="*/ 723735 w 6857455"/>
                <a:gd name="connsiteY83" fmla="*/ 140696 h 874716"/>
                <a:gd name="connsiteX84" fmla="*/ 647532 w 6857455"/>
                <a:gd name="connsiteY84" fmla="*/ 147934 h 874716"/>
                <a:gd name="connsiteX85" fmla="*/ 552659 w 6857455"/>
                <a:gd name="connsiteY85" fmla="*/ 95926 h 874716"/>
                <a:gd name="connsiteX86" fmla="*/ 541800 w 6857455"/>
                <a:gd name="connsiteY86" fmla="*/ 97640 h 874716"/>
                <a:gd name="connsiteX87" fmla="*/ 375107 w 6857455"/>
                <a:gd name="connsiteY87" fmla="*/ 123169 h 874716"/>
                <a:gd name="connsiteX88" fmla="*/ 273567 w 6857455"/>
                <a:gd name="connsiteY88" fmla="*/ 145458 h 874716"/>
                <a:gd name="connsiteX89" fmla="*/ 264043 w 6857455"/>
                <a:gd name="connsiteY89" fmla="*/ 154792 h 874716"/>
                <a:gd name="connsiteX90" fmla="*/ 169360 w 6857455"/>
                <a:gd name="connsiteY90" fmla="*/ 177273 h 874716"/>
                <a:gd name="connsiteX91" fmla="*/ 89347 w 6857455"/>
                <a:gd name="connsiteY91" fmla="*/ 157460 h 874716"/>
                <a:gd name="connsiteX92" fmla="*/ 34291 w 6857455"/>
                <a:gd name="connsiteY92" fmla="*/ 145268 h 874716"/>
                <a:gd name="connsiteX93" fmla="*/ 0 w 6857455"/>
                <a:gd name="connsiteY93" fmla="*/ 142056 h 874716"/>
                <a:gd name="connsiteX94" fmla="*/ 0 w 6857455"/>
                <a:gd name="connsiteY94" fmla="*/ 849556 h 874716"/>
                <a:gd name="connsiteX95" fmla="*/ 60652 w 6857455"/>
                <a:gd name="connsiteY95" fmla="*/ 844783 h 874716"/>
                <a:gd name="connsiteX96" fmla="*/ 119068 w 6857455"/>
                <a:gd name="connsiteY96" fmla="*/ 827281 h 874716"/>
                <a:gd name="connsiteX97" fmla="*/ 171840 w 6857455"/>
                <a:gd name="connsiteY97" fmla="*/ 804420 h 874716"/>
                <a:gd name="connsiteX98" fmla="*/ 274329 w 6857455"/>
                <a:gd name="connsiteY98" fmla="*/ 794324 h 874716"/>
                <a:gd name="connsiteX99" fmla="*/ 306715 w 6857455"/>
                <a:gd name="connsiteY99" fmla="*/ 788798 h 874716"/>
                <a:gd name="connsiteX100" fmla="*/ 393967 w 6857455"/>
                <a:gd name="connsiteY100" fmla="*/ 765937 h 874716"/>
                <a:gd name="connsiteX101" fmla="*/ 493793 w 6857455"/>
                <a:gd name="connsiteY101" fmla="*/ 725549 h 874716"/>
                <a:gd name="connsiteX102" fmla="*/ 546373 w 6857455"/>
                <a:gd name="connsiteY102" fmla="*/ 740600 h 874716"/>
                <a:gd name="connsiteX103" fmla="*/ 730211 w 6857455"/>
                <a:gd name="connsiteY103" fmla="*/ 698116 h 874716"/>
                <a:gd name="connsiteX104" fmla="*/ 784889 w 6857455"/>
                <a:gd name="connsiteY104" fmla="*/ 676018 h 874716"/>
                <a:gd name="connsiteX105" fmla="*/ 800509 w 6857455"/>
                <a:gd name="connsiteY105" fmla="*/ 661349 h 874716"/>
                <a:gd name="connsiteX106" fmla="*/ 857661 w 6857455"/>
                <a:gd name="connsiteY106" fmla="*/ 626868 h 874716"/>
                <a:gd name="connsiteX107" fmla="*/ 949102 w 6857455"/>
                <a:gd name="connsiteY107" fmla="*/ 614676 h 874716"/>
                <a:gd name="connsiteX108" fmla="*/ 960342 w 6857455"/>
                <a:gd name="connsiteY108" fmla="*/ 607435 h 874716"/>
                <a:gd name="connsiteX109" fmla="*/ 977109 w 6857455"/>
                <a:gd name="connsiteY109" fmla="*/ 595815 h 874716"/>
                <a:gd name="connsiteX110" fmla="*/ 1071218 w 6857455"/>
                <a:gd name="connsiteY110" fmla="*/ 575240 h 874716"/>
                <a:gd name="connsiteX111" fmla="*/ 1091983 w 6857455"/>
                <a:gd name="connsiteY111" fmla="*/ 568764 h 874716"/>
                <a:gd name="connsiteX112" fmla="*/ 1109321 w 6857455"/>
                <a:gd name="connsiteY112" fmla="*/ 557904 h 874716"/>
                <a:gd name="connsiteX113" fmla="*/ 1162279 w 6857455"/>
                <a:gd name="connsiteY113" fmla="*/ 532949 h 874716"/>
                <a:gd name="connsiteX114" fmla="*/ 1206097 w 6857455"/>
                <a:gd name="connsiteY114" fmla="*/ 532187 h 874716"/>
                <a:gd name="connsiteX115" fmla="*/ 1266867 w 6857455"/>
                <a:gd name="connsiteY115" fmla="*/ 518088 h 874716"/>
                <a:gd name="connsiteX116" fmla="*/ 1380219 w 6857455"/>
                <a:gd name="connsiteY116" fmla="*/ 504182 h 874716"/>
                <a:gd name="connsiteX117" fmla="*/ 1403461 w 6857455"/>
                <a:gd name="connsiteY117" fmla="*/ 496180 h 874716"/>
                <a:gd name="connsiteX118" fmla="*/ 1544054 w 6857455"/>
                <a:gd name="connsiteY118" fmla="*/ 458268 h 874716"/>
                <a:gd name="connsiteX119" fmla="*/ 1656644 w 6857455"/>
                <a:gd name="connsiteY119" fmla="*/ 459032 h 874716"/>
                <a:gd name="connsiteX120" fmla="*/ 1665406 w 6857455"/>
                <a:gd name="connsiteY120" fmla="*/ 460747 h 874716"/>
                <a:gd name="connsiteX121" fmla="*/ 1708461 w 6857455"/>
                <a:gd name="connsiteY121" fmla="*/ 473318 h 874716"/>
                <a:gd name="connsiteX122" fmla="*/ 1775140 w 6857455"/>
                <a:gd name="connsiteY122" fmla="*/ 469891 h 874716"/>
                <a:gd name="connsiteX123" fmla="*/ 1821051 w 6857455"/>
                <a:gd name="connsiteY123" fmla="*/ 452554 h 874716"/>
                <a:gd name="connsiteX124" fmla="*/ 1878203 w 6857455"/>
                <a:gd name="connsiteY124" fmla="*/ 451792 h 874716"/>
                <a:gd name="connsiteX125" fmla="*/ 1943547 w 6857455"/>
                <a:gd name="connsiteY125" fmla="*/ 462651 h 874716"/>
                <a:gd name="connsiteX126" fmla="*/ 1972884 w 6857455"/>
                <a:gd name="connsiteY126" fmla="*/ 464937 h 874716"/>
                <a:gd name="connsiteX127" fmla="*/ 2053469 w 6857455"/>
                <a:gd name="connsiteY127" fmla="*/ 487417 h 874716"/>
                <a:gd name="connsiteX128" fmla="*/ 2101477 w 6857455"/>
                <a:gd name="connsiteY128" fmla="*/ 481893 h 874716"/>
                <a:gd name="connsiteX129" fmla="*/ 2148722 w 6857455"/>
                <a:gd name="connsiteY129" fmla="*/ 467033 h 874716"/>
                <a:gd name="connsiteX130" fmla="*/ 2179011 w 6857455"/>
                <a:gd name="connsiteY130" fmla="*/ 452744 h 874716"/>
                <a:gd name="connsiteX131" fmla="*/ 2240165 w 6857455"/>
                <a:gd name="connsiteY131" fmla="*/ 442648 h 874716"/>
                <a:gd name="connsiteX132" fmla="*/ 2251404 w 6857455"/>
                <a:gd name="connsiteY132" fmla="*/ 444172 h 874716"/>
                <a:gd name="connsiteX133" fmla="*/ 2433912 w 6857455"/>
                <a:gd name="connsiteY133" fmla="*/ 456746 h 874716"/>
                <a:gd name="connsiteX134" fmla="*/ 2506302 w 6857455"/>
                <a:gd name="connsiteY134" fmla="*/ 476939 h 874716"/>
                <a:gd name="connsiteX135" fmla="*/ 2521735 w 6857455"/>
                <a:gd name="connsiteY135" fmla="*/ 479415 h 874716"/>
                <a:gd name="connsiteX136" fmla="*/ 2675854 w 6857455"/>
                <a:gd name="connsiteY136" fmla="*/ 502086 h 874716"/>
                <a:gd name="connsiteX137" fmla="*/ 2692998 w 6857455"/>
                <a:gd name="connsiteY137" fmla="*/ 503038 h 874716"/>
                <a:gd name="connsiteX138" fmla="*/ 2740816 w 6857455"/>
                <a:gd name="connsiteY138" fmla="*/ 499037 h 874716"/>
                <a:gd name="connsiteX139" fmla="*/ 2853596 w 6857455"/>
                <a:gd name="connsiteY139" fmla="*/ 540187 h 874716"/>
                <a:gd name="connsiteX140" fmla="*/ 2966565 w 6857455"/>
                <a:gd name="connsiteY140" fmla="*/ 554286 h 874716"/>
                <a:gd name="connsiteX141" fmla="*/ 3028671 w 6857455"/>
                <a:gd name="connsiteY141" fmla="*/ 554094 h 874716"/>
                <a:gd name="connsiteX142" fmla="*/ 3073059 w 6857455"/>
                <a:gd name="connsiteY142" fmla="*/ 564192 h 874716"/>
                <a:gd name="connsiteX143" fmla="*/ 3182219 w 6857455"/>
                <a:gd name="connsiteY143" fmla="*/ 594862 h 874716"/>
                <a:gd name="connsiteX144" fmla="*/ 3233656 w 6857455"/>
                <a:gd name="connsiteY144" fmla="*/ 599625 h 874716"/>
                <a:gd name="connsiteX145" fmla="*/ 3288332 w 6857455"/>
                <a:gd name="connsiteY145" fmla="*/ 609914 h 874716"/>
                <a:gd name="connsiteX146" fmla="*/ 3423591 w 6857455"/>
                <a:gd name="connsiteY146" fmla="*/ 656015 h 874716"/>
                <a:gd name="connsiteX147" fmla="*/ 3534084 w 6857455"/>
                <a:gd name="connsiteY147" fmla="*/ 653349 h 874716"/>
                <a:gd name="connsiteX148" fmla="*/ 3604571 w 6857455"/>
                <a:gd name="connsiteY148" fmla="*/ 653918 h 874716"/>
                <a:gd name="connsiteX149" fmla="*/ 3688586 w 6857455"/>
                <a:gd name="connsiteY149" fmla="*/ 669160 h 874716"/>
                <a:gd name="connsiteX150" fmla="*/ 3757358 w 6857455"/>
                <a:gd name="connsiteY150" fmla="*/ 691450 h 874716"/>
                <a:gd name="connsiteX151" fmla="*/ 3852421 w 6857455"/>
                <a:gd name="connsiteY151" fmla="*/ 709167 h 874716"/>
                <a:gd name="connsiteX152" fmla="*/ 3947104 w 6857455"/>
                <a:gd name="connsiteY152" fmla="*/ 743267 h 874716"/>
                <a:gd name="connsiteX153" fmla="*/ 4013208 w 6857455"/>
                <a:gd name="connsiteY153" fmla="*/ 769367 h 874716"/>
                <a:gd name="connsiteX154" fmla="*/ 4105222 w 6857455"/>
                <a:gd name="connsiteY154" fmla="*/ 792418 h 874716"/>
                <a:gd name="connsiteX155" fmla="*/ 4246006 w 6857455"/>
                <a:gd name="connsiteY155" fmla="*/ 808610 h 874716"/>
                <a:gd name="connsiteX156" fmla="*/ 4310779 w 6857455"/>
                <a:gd name="connsiteY156" fmla="*/ 810326 h 874716"/>
                <a:gd name="connsiteX157" fmla="*/ 4413272 w 6857455"/>
                <a:gd name="connsiteY157" fmla="*/ 848235 h 874716"/>
                <a:gd name="connsiteX158" fmla="*/ 4457087 w 6857455"/>
                <a:gd name="connsiteY158" fmla="*/ 866524 h 874716"/>
                <a:gd name="connsiteX159" fmla="*/ 4496523 w 6857455"/>
                <a:gd name="connsiteY159" fmla="*/ 851284 h 874716"/>
                <a:gd name="connsiteX160" fmla="*/ 4522050 w 6857455"/>
                <a:gd name="connsiteY160" fmla="*/ 833757 h 874716"/>
                <a:gd name="connsiteX161" fmla="*/ 4602824 w 6857455"/>
                <a:gd name="connsiteY161" fmla="*/ 848618 h 874716"/>
                <a:gd name="connsiteX162" fmla="*/ 4688553 w 6857455"/>
                <a:gd name="connsiteY162" fmla="*/ 864238 h 874716"/>
                <a:gd name="connsiteX163" fmla="*/ 4749895 w 6857455"/>
                <a:gd name="connsiteY163" fmla="*/ 874716 h 874716"/>
                <a:gd name="connsiteX164" fmla="*/ 4826480 w 6857455"/>
                <a:gd name="connsiteY164" fmla="*/ 866334 h 874716"/>
                <a:gd name="connsiteX165" fmla="*/ 4886870 w 6857455"/>
                <a:gd name="connsiteY165" fmla="*/ 862906 h 874716"/>
                <a:gd name="connsiteX166" fmla="*/ 4935639 w 6857455"/>
                <a:gd name="connsiteY166" fmla="*/ 853190 h 874716"/>
                <a:gd name="connsiteX167" fmla="*/ 4952784 w 6857455"/>
                <a:gd name="connsiteY167" fmla="*/ 847473 h 874716"/>
                <a:gd name="connsiteX168" fmla="*/ 5088617 w 6857455"/>
                <a:gd name="connsiteY168" fmla="*/ 802896 h 874716"/>
                <a:gd name="connsiteX169" fmla="*/ 5233781 w 6857455"/>
                <a:gd name="connsiteY169" fmla="*/ 767271 h 874716"/>
                <a:gd name="connsiteX170" fmla="*/ 5327893 w 6857455"/>
                <a:gd name="connsiteY170" fmla="*/ 789752 h 874716"/>
                <a:gd name="connsiteX171" fmla="*/ 5362946 w 6857455"/>
                <a:gd name="connsiteY171" fmla="*/ 789370 h 874716"/>
                <a:gd name="connsiteX172" fmla="*/ 5524115 w 6857455"/>
                <a:gd name="connsiteY172" fmla="*/ 794514 h 874716"/>
                <a:gd name="connsiteX173" fmla="*/ 5552500 w 6857455"/>
                <a:gd name="connsiteY173" fmla="*/ 800038 h 874716"/>
                <a:gd name="connsiteX174" fmla="*/ 5705857 w 6857455"/>
                <a:gd name="connsiteY174" fmla="*/ 777367 h 874716"/>
                <a:gd name="connsiteX175" fmla="*/ 5761485 w 6857455"/>
                <a:gd name="connsiteY175" fmla="*/ 773557 h 874716"/>
                <a:gd name="connsiteX176" fmla="*/ 5812731 w 6857455"/>
                <a:gd name="connsiteY176" fmla="*/ 767271 h 874716"/>
                <a:gd name="connsiteX177" fmla="*/ 5884361 w 6857455"/>
                <a:gd name="connsiteY177" fmla="*/ 765747 h 874716"/>
                <a:gd name="connsiteX178" fmla="*/ 5958660 w 6857455"/>
                <a:gd name="connsiteY178" fmla="*/ 768605 h 874716"/>
                <a:gd name="connsiteX179" fmla="*/ 6041528 w 6857455"/>
                <a:gd name="connsiteY179" fmla="*/ 768033 h 874716"/>
                <a:gd name="connsiteX180" fmla="*/ 6074297 w 6857455"/>
                <a:gd name="connsiteY180" fmla="*/ 763081 h 874716"/>
                <a:gd name="connsiteX181" fmla="*/ 6162880 w 6857455"/>
                <a:gd name="connsiteY181" fmla="*/ 766509 h 874716"/>
                <a:gd name="connsiteX182" fmla="*/ 6209364 w 6857455"/>
                <a:gd name="connsiteY182" fmla="*/ 760795 h 874716"/>
                <a:gd name="connsiteX183" fmla="*/ 6285948 w 6857455"/>
                <a:gd name="connsiteY183" fmla="*/ 759651 h 874716"/>
                <a:gd name="connsiteX184" fmla="*/ 6310905 w 6857455"/>
                <a:gd name="connsiteY184" fmla="*/ 758316 h 874716"/>
                <a:gd name="connsiteX185" fmla="*/ 6333194 w 6857455"/>
                <a:gd name="connsiteY185" fmla="*/ 757554 h 874716"/>
                <a:gd name="connsiteX186" fmla="*/ 6409586 w 6857455"/>
                <a:gd name="connsiteY186" fmla="*/ 773177 h 874716"/>
                <a:gd name="connsiteX187" fmla="*/ 6477407 w 6857455"/>
                <a:gd name="connsiteY187" fmla="*/ 774129 h 874716"/>
                <a:gd name="connsiteX188" fmla="*/ 6596283 w 6857455"/>
                <a:gd name="connsiteY188" fmla="*/ 786703 h 874716"/>
                <a:gd name="connsiteX189" fmla="*/ 6622573 w 6857455"/>
                <a:gd name="connsiteY189" fmla="*/ 782321 h 874716"/>
                <a:gd name="connsiteX190" fmla="*/ 6704872 w 6857455"/>
                <a:gd name="connsiteY190" fmla="*/ 780607 h 874716"/>
                <a:gd name="connsiteX191" fmla="*/ 6751738 w 6857455"/>
                <a:gd name="connsiteY191" fmla="*/ 779273 h 874716"/>
                <a:gd name="connsiteX192" fmla="*/ 6809650 w 6857455"/>
                <a:gd name="connsiteY192" fmla="*/ 788417 h 874716"/>
                <a:gd name="connsiteX193" fmla="*/ 6832976 w 6857455"/>
                <a:gd name="connsiteY193" fmla="*/ 800428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l="l" t="t" r="r" b="b"/>
              <a:pathLst>
                <a:path w="6857455" h="874716">
                  <a:moveTo>
                    <a:pt x="6857455" y="804643"/>
                  </a:moveTo>
                  <a:lnTo>
                    <a:pt x="6857455" y="562246"/>
                  </a:lnTo>
                  <a:lnTo>
                    <a:pt x="6829178" y="551284"/>
                  </a:lnTo>
                  <a:cubicBezTo>
                    <a:pt x="6805745" y="539044"/>
                    <a:pt x="6784885" y="521708"/>
                    <a:pt x="6766024" y="500372"/>
                  </a:cubicBezTo>
                  <a:cubicBezTo>
                    <a:pt x="6755166" y="488179"/>
                    <a:pt x="6746784" y="486845"/>
                    <a:pt x="6734971" y="500944"/>
                  </a:cubicBezTo>
                  <a:cubicBezTo>
                    <a:pt x="6721257" y="517326"/>
                    <a:pt x="6701634" y="510850"/>
                    <a:pt x="6683915" y="507040"/>
                  </a:cubicBezTo>
                  <a:cubicBezTo>
                    <a:pt x="6665629" y="503230"/>
                    <a:pt x="6647148" y="499228"/>
                    <a:pt x="6628860" y="495418"/>
                  </a:cubicBezTo>
                  <a:cubicBezTo>
                    <a:pt x="6615335" y="492752"/>
                    <a:pt x="6601999" y="490466"/>
                    <a:pt x="6588662" y="487227"/>
                  </a:cubicBezTo>
                  <a:cubicBezTo>
                    <a:pt x="6547133" y="477129"/>
                    <a:pt x="6509794" y="480177"/>
                    <a:pt x="6476074" y="511230"/>
                  </a:cubicBezTo>
                  <a:cubicBezTo>
                    <a:pt x="6450356" y="535043"/>
                    <a:pt x="6417399" y="542093"/>
                    <a:pt x="6382345" y="534853"/>
                  </a:cubicBezTo>
                  <a:cubicBezTo>
                    <a:pt x="6377963" y="533901"/>
                    <a:pt x="6372439" y="530091"/>
                    <a:pt x="6369391" y="531615"/>
                  </a:cubicBezTo>
                  <a:cubicBezTo>
                    <a:pt x="6323479" y="553904"/>
                    <a:pt x="6287092" y="514658"/>
                    <a:pt x="6244799" y="512182"/>
                  </a:cubicBezTo>
                  <a:cubicBezTo>
                    <a:pt x="6226130" y="511040"/>
                    <a:pt x="6207079" y="496942"/>
                    <a:pt x="6190315" y="485703"/>
                  </a:cubicBezTo>
                  <a:cubicBezTo>
                    <a:pt x="6167262" y="470271"/>
                    <a:pt x="6146687" y="455412"/>
                    <a:pt x="6115446" y="462270"/>
                  </a:cubicBezTo>
                  <a:cubicBezTo>
                    <a:pt x="6084203" y="469319"/>
                    <a:pt x="6055627" y="456364"/>
                    <a:pt x="6032194" y="434266"/>
                  </a:cubicBezTo>
                  <a:cubicBezTo>
                    <a:pt x="6014287" y="417501"/>
                    <a:pt x="5994665" y="415977"/>
                    <a:pt x="5971042" y="420738"/>
                  </a:cubicBezTo>
                  <a:cubicBezTo>
                    <a:pt x="5941513" y="426645"/>
                    <a:pt x="5910842" y="427027"/>
                    <a:pt x="5880933" y="430646"/>
                  </a:cubicBezTo>
                  <a:cubicBezTo>
                    <a:pt x="5874454" y="431408"/>
                    <a:pt x="5866265" y="434076"/>
                    <a:pt x="5862452" y="438648"/>
                  </a:cubicBezTo>
                  <a:cubicBezTo>
                    <a:pt x="5815779" y="495418"/>
                    <a:pt x="5750055" y="495990"/>
                    <a:pt x="5685283" y="498658"/>
                  </a:cubicBezTo>
                  <a:cubicBezTo>
                    <a:pt x="5646039" y="500372"/>
                    <a:pt x="5606604" y="500372"/>
                    <a:pt x="5567169" y="499420"/>
                  </a:cubicBezTo>
                  <a:cubicBezTo>
                    <a:pt x="5553832" y="499228"/>
                    <a:pt x="5539736" y="496180"/>
                    <a:pt x="5527923" y="490466"/>
                  </a:cubicBezTo>
                  <a:cubicBezTo>
                    <a:pt x="5503348" y="478463"/>
                    <a:pt x="5480680" y="462843"/>
                    <a:pt x="5456292" y="450650"/>
                  </a:cubicBezTo>
                  <a:cubicBezTo>
                    <a:pt x="5447151" y="445886"/>
                    <a:pt x="5435338" y="445696"/>
                    <a:pt x="5424670" y="444934"/>
                  </a:cubicBezTo>
                  <a:cubicBezTo>
                    <a:pt x="5405809" y="443410"/>
                    <a:pt x="5384854" y="447982"/>
                    <a:pt x="5368662" y="441124"/>
                  </a:cubicBezTo>
                  <a:cubicBezTo>
                    <a:pt x="5326559" y="423407"/>
                    <a:pt x="5287123" y="427407"/>
                    <a:pt x="5247118" y="444934"/>
                  </a:cubicBezTo>
                  <a:cubicBezTo>
                    <a:pt x="5191108" y="469509"/>
                    <a:pt x="5138148" y="467605"/>
                    <a:pt x="5088617" y="428742"/>
                  </a:cubicBezTo>
                  <a:cubicBezTo>
                    <a:pt x="5066328" y="411215"/>
                    <a:pt x="5044609" y="419596"/>
                    <a:pt x="5025750" y="433694"/>
                  </a:cubicBezTo>
                  <a:cubicBezTo>
                    <a:pt x="5004032" y="450078"/>
                    <a:pt x="4982885" y="454268"/>
                    <a:pt x="4957930" y="442268"/>
                  </a:cubicBezTo>
                  <a:cubicBezTo>
                    <a:pt x="4952404" y="439600"/>
                    <a:pt x="4944594" y="440933"/>
                    <a:pt x="4938116" y="441886"/>
                  </a:cubicBezTo>
                  <a:cubicBezTo>
                    <a:pt x="4901158" y="446648"/>
                    <a:pt x="4864009" y="454650"/>
                    <a:pt x="4833910" y="421693"/>
                  </a:cubicBezTo>
                  <a:cubicBezTo>
                    <a:pt x="4828004" y="415214"/>
                    <a:pt x="4818097" y="412549"/>
                    <a:pt x="4810095" y="408167"/>
                  </a:cubicBezTo>
                  <a:cubicBezTo>
                    <a:pt x="4776566" y="390258"/>
                    <a:pt x="4777900" y="391974"/>
                    <a:pt x="4747991" y="413691"/>
                  </a:cubicBezTo>
                  <a:cubicBezTo>
                    <a:pt x="4732369" y="425121"/>
                    <a:pt x="4710842" y="436742"/>
                    <a:pt x="4692745" y="435790"/>
                  </a:cubicBezTo>
                  <a:cubicBezTo>
                    <a:pt x="4583584" y="430075"/>
                    <a:pt x="4479758" y="457508"/>
                    <a:pt x="4375933" y="483417"/>
                  </a:cubicBezTo>
                  <a:cubicBezTo>
                    <a:pt x="4311923" y="499420"/>
                    <a:pt x="4249436" y="500372"/>
                    <a:pt x="4185426" y="484179"/>
                  </a:cubicBezTo>
                  <a:cubicBezTo>
                    <a:pt x="4139133" y="472367"/>
                    <a:pt x="4095315" y="491800"/>
                    <a:pt x="4052072" y="505134"/>
                  </a:cubicBezTo>
                  <a:cubicBezTo>
                    <a:pt x="4043117" y="507799"/>
                    <a:pt x="4034735" y="518278"/>
                    <a:pt x="4029973" y="527233"/>
                  </a:cubicBezTo>
                  <a:cubicBezTo>
                    <a:pt x="4012826" y="558858"/>
                    <a:pt x="3984441" y="563810"/>
                    <a:pt x="3948626" y="550666"/>
                  </a:cubicBezTo>
                  <a:cubicBezTo>
                    <a:pt x="3920241" y="540377"/>
                    <a:pt x="3894332" y="526661"/>
                    <a:pt x="3871280" y="502275"/>
                  </a:cubicBezTo>
                  <a:cubicBezTo>
                    <a:pt x="3844229" y="473701"/>
                    <a:pt x="3816224" y="441124"/>
                    <a:pt x="3774312" y="429122"/>
                  </a:cubicBezTo>
                  <a:cubicBezTo>
                    <a:pt x="3756214" y="423979"/>
                    <a:pt x="3740593" y="423217"/>
                    <a:pt x="3721543" y="428552"/>
                  </a:cubicBezTo>
                  <a:cubicBezTo>
                    <a:pt x="3684583" y="438837"/>
                    <a:pt x="3647436" y="446078"/>
                    <a:pt x="3612763" y="414263"/>
                  </a:cubicBezTo>
                  <a:cubicBezTo>
                    <a:pt x="3593712" y="396736"/>
                    <a:pt x="3567994" y="385496"/>
                    <a:pt x="3537323" y="389878"/>
                  </a:cubicBezTo>
                  <a:cubicBezTo>
                    <a:pt x="3499031" y="395402"/>
                    <a:pt x="3464168" y="381496"/>
                    <a:pt x="3431593" y="360921"/>
                  </a:cubicBezTo>
                  <a:cubicBezTo>
                    <a:pt x="3419971" y="353491"/>
                    <a:pt x="3405682" y="349301"/>
                    <a:pt x="3392158" y="345681"/>
                  </a:cubicBezTo>
                  <a:cubicBezTo>
                    <a:pt x="3360915" y="337298"/>
                    <a:pt x="3329480" y="329868"/>
                    <a:pt x="3297856" y="323010"/>
                  </a:cubicBezTo>
                  <a:cubicBezTo>
                    <a:pt x="3271948" y="317296"/>
                    <a:pt x="3245849" y="313104"/>
                    <a:pt x="3219748" y="308151"/>
                  </a:cubicBezTo>
                  <a:cubicBezTo>
                    <a:pt x="3191173" y="302817"/>
                    <a:pt x="3168502" y="290433"/>
                    <a:pt x="3156692" y="261668"/>
                  </a:cubicBezTo>
                  <a:cubicBezTo>
                    <a:pt x="3152882" y="252524"/>
                    <a:pt x="3143737" y="245283"/>
                    <a:pt x="3136497" y="237663"/>
                  </a:cubicBezTo>
                  <a:cubicBezTo>
                    <a:pt x="3131355" y="232139"/>
                    <a:pt x="3124495" y="227947"/>
                    <a:pt x="3119733" y="222233"/>
                  </a:cubicBezTo>
                  <a:cubicBezTo>
                    <a:pt x="3094776" y="192132"/>
                    <a:pt x="3070201" y="161843"/>
                    <a:pt x="3045436" y="131742"/>
                  </a:cubicBezTo>
                  <a:cubicBezTo>
                    <a:pt x="3042958" y="128884"/>
                    <a:pt x="3040292" y="125455"/>
                    <a:pt x="3037054" y="124121"/>
                  </a:cubicBezTo>
                  <a:cubicBezTo>
                    <a:pt x="3003525" y="110215"/>
                    <a:pt x="2969614" y="97070"/>
                    <a:pt x="2936466" y="82400"/>
                  </a:cubicBezTo>
                  <a:cubicBezTo>
                    <a:pt x="2923702" y="76686"/>
                    <a:pt x="2910558" y="69637"/>
                    <a:pt x="2901031" y="59731"/>
                  </a:cubicBezTo>
                  <a:cubicBezTo>
                    <a:pt x="2879314" y="37250"/>
                    <a:pt x="2859502" y="12866"/>
                    <a:pt x="2828259" y="3149"/>
                  </a:cubicBezTo>
                  <a:cubicBezTo>
                    <a:pt x="2819114" y="293"/>
                    <a:pt x="2808256" y="-1231"/>
                    <a:pt x="2799492" y="1245"/>
                  </a:cubicBezTo>
                  <a:cubicBezTo>
                    <a:pt x="2763867" y="11532"/>
                    <a:pt x="2729005" y="24296"/>
                    <a:pt x="2693570" y="35154"/>
                  </a:cubicBezTo>
                  <a:cubicBezTo>
                    <a:pt x="2671092" y="41823"/>
                    <a:pt x="2650707" y="49825"/>
                    <a:pt x="2639847" y="73448"/>
                  </a:cubicBezTo>
                  <a:cubicBezTo>
                    <a:pt x="2636801" y="80114"/>
                    <a:pt x="2628226" y="87354"/>
                    <a:pt x="2621178" y="88688"/>
                  </a:cubicBezTo>
                  <a:cubicBezTo>
                    <a:pt x="2575839" y="97260"/>
                    <a:pt x="2531069" y="101451"/>
                    <a:pt x="2489348" y="72304"/>
                  </a:cubicBezTo>
                  <a:cubicBezTo>
                    <a:pt x="2480585" y="66017"/>
                    <a:pt x="2464201" y="66017"/>
                    <a:pt x="2452580" y="68683"/>
                  </a:cubicBezTo>
                  <a:cubicBezTo>
                    <a:pt x="2407811" y="78590"/>
                    <a:pt x="2365328" y="82020"/>
                    <a:pt x="2326464" y="50395"/>
                  </a:cubicBezTo>
                  <a:cubicBezTo>
                    <a:pt x="2321892" y="46585"/>
                    <a:pt x="2307224" y="50015"/>
                    <a:pt x="2300365" y="54777"/>
                  </a:cubicBezTo>
                  <a:cubicBezTo>
                    <a:pt x="2234259" y="101261"/>
                    <a:pt x="2198064" y="102405"/>
                    <a:pt x="2130434" y="58397"/>
                  </a:cubicBezTo>
                  <a:cubicBezTo>
                    <a:pt x="2126052" y="55539"/>
                    <a:pt x="2120337" y="52301"/>
                    <a:pt x="2118621" y="47919"/>
                  </a:cubicBezTo>
                  <a:cubicBezTo>
                    <a:pt x="2107001" y="19914"/>
                    <a:pt x="2082236" y="19152"/>
                    <a:pt x="2057659" y="16866"/>
                  </a:cubicBezTo>
                  <a:cubicBezTo>
                    <a:pt x="2030608" y="14390"/>
                    <a:pt x="2003555" y="11152"/>
                    <a:pt x="1976314" y="8865"/>
                  </a:cubicBezTo>
                  <a:cubicBezTo>
                    <a:pt x="1971550" y="8483"/>
                    <a:pt x="1966216" y="10007"/>
                    <a:pt x="1961454" y="11724"/>
                  </a:cubicBezTo>
                  <a:cubicBezTo>
                    <a:pt x="1943165" y="18010"/>
                    <a:pt x="1925449" y="27154"/>
                    <a:pt x="1906588" y="30964"/>
                  </a:cubicBezTo>
                  <a:cubicBezTo>
                    <a:pt x="1865821" y="39156"/>
                    <a:pt x="1826385" y="55539"/>
                    <a:pt x="1783330" y="48871"/>
                  </a:cubicBezTo>
                  <a:cubicBezTo>
                    <a:pt x="1775902" y="47729"/>
                    <a:pt x="1767327" y="53253"/>
                    <a:pt x="1759327" y="55349"/>
                  </a:cubicBezTo>
                  <a:cubicBezTo>
                    <a:pt x="1744849" y="58969"/>
                    <a:pt x="1730750" y="64111"/>
                    <a:pt x="1716082" y="65445"/>
                  </a:cubicBezTo>
                  <a:cubicBezTo>
                    <a:pt x="1677218" y="68875"/>
                    <a:pt x="1637975" y="71924"/>
                    <a:pt x="1598920" y="72114"/>
                  </a:cubicBezTo>
                  <a:cubicBezTo>
                    <a:pt x="1580061" y="72304"/>
                    <a:pt x="1561201" y="65065"/>
                    <a:pt x="1542150" y="62207"/>
                  </a:cubicBezTo>
                  <a:cubicBezTo>
                    <a:pt x="1533578" y="60873"/>
                    <a:pt x="1519669" y="58587"/>
                    <a:pt x="1516813" y="62779"/>
                  </a:cubicBezTo>
                  <a:cubicBezTo>
                    <a:pt x="1494714" y="94592"/>
                    <a:pt x="1463661" y="88496"/>
                    <a:pt x="1432228" y="88116"/>
                  </a:cubicBezTo>
                  <a:cubicBezTo>
                    <a:pt x="1362884" y="87354"/>
                    <a:pt x="1295826" y="60493"/>
                    <a:pt x="1224765" y="71924"/>
                  </a:cubicBezTo>
                  <a:cubicBezTo>
                    <a:pt x="1204191" y="75162"/>
                    <a:pt x="1181330" y="62397"/>
                    <a:pt x="1159231" y="58207"/>
                  </a:cubicBezTo>
                  <a:cubicBezTo>
                    <a:pt x="1147801" y="56111"/>
                    <a:pt x="1135228" y="53633"/>
                    <a:pt x="1124370" y="56301"/>
                  </a:cubicBezTo>
                  <a:cubicBezTo>
                    <a:pt x="1107605" y="60493"/>
                    <a:pt x="1091411" y="68113"/>
                    <a:pt x="1075600" y="75542"/>
                  </a:cubicBezTo>
                  <a:cubicBezTo>
                    <a:pt x="1046261" y="89258"/>
                    <a:pt x="1016162" y="89258"/>
                    <a:pt x="986633" y="79162"/>
                  </a:cubicBezTo>
                  <a:cubicBezTo>
                    <a:pt x="944722" y="64873"/>
                    <a:pt x="903193" y="64873"/>
                    <a:pt x="861089" y="76304"/>
                  </a:cubicBezTo>
                  <a:cubicBezTo>
                    <a:pt x="826990" y="85638"/>
                    <a:pt x="791935" y="92116"/>
                    <a:pt x="759168" y="104689"/>
                  </a:cubicBezTo>
                  <a:cubicBezTo>
                    <a:pt x="744689" y="110215"/>
                    <a:pt x="732497" y="126597"/>
                    <a:pt x="723735" y="140696"/>
                  </a:cubicBezTo>
                  <a:cubicBezTo>
                    <a:pt x="706018" y="169271"/>
                    <a:pt x="674013" y="169081"/>
                    <a:pt x="647532" y="147934"/>
                  </a:cubicBezTo>
                  <a:cubicBezTo>
                    <a:pt x="619717" y="125645"/>
                    <a:pt x="584664" y="112501"/>
                    <a:pt x="552659" y="95926"/>
                  </a:cubicBezTo>
                  <a:cubicBezTo>
                    <a:pt x="549993" y="94592"/>
                    <a:pt x="545039" y="96116"/>
                    <a:pt x="541800" y="97640"/>
                  </a:cubicBezTo>
                  <a:cubicBezTo>
                    <a:pt x="488649" y="122407"/>
                    <a:pt x="433593" y="126979"/>
                    <a:pt x="375107" y="123169"/>
                  </a:cubicBezTo>
                  <a:cubicBezTo>
                    <a:pt x="341960" y="121073"/>
                    <a:pt x="307289" y="137076"/>
                    <a:pt x="273567" y="145458"/>
                  </a:cubicBezTo>
                  <a:cubicBezTo>
                    <a:pt x="269757" y="146410"/>
                    <a:pt x="266519" y="151174"/>
                    <a:pt x="264043" y="154792"/>
                  </a:cubicBezTo>
                  <a:cubicBezTo>
                    <a:pt x="240228" y="190800"/>
                    <a:pt x="208223" y="200706"/>
                    <a:pt x="169360" y="177273"/>
                  </a:cubicBezTo>
                  <a:cubicBezTo>
                    <a:pt x="143643" y="161651"/>
                    <a:pt x="118114" y="158032"/>
                    <a:pt x="89347" y="157460"/>
                  </a:cubicBezTo>
                  <a:cubicBezTo>
                    <a:pt x="71059" y="157078"/>
                    <a:pt x="52962" y="147934"/>
                    <a:pt x="34291" y="145268"/>
                  </a:cubicBezTo>
                  <a:lnTo>
                    <a:pt x="0" y="142056"/>
                  </a:lnTo>
                  <a:lnTo>
                    <a:pt x="0" y="849556"/>
                  </a:lnTo>
                  <a:lnTo>
                    <a:pt x="60652" y="844783"/>
                  </a:lnTo>
                  <a:cubicBezTo>
                    <a:pt x="80251" y="839473"/>
                    <a:pt x="99446" y="832043"/>
                    <a:pt x="119068" y="827281"/>
                  </a:cubicBezTo>
                  <a:cubicBezTo>
                    <a:pt x="137355" y="822899"/>
                    <a:pt x="154501" y="812802"/>
                    <a:pt x="171840" y="804420"/>
                  </a:cubicBezTo>
                  <a:cubicBezTo>
                    <a:pt x="204985" y="788417"/>
                    <a:pt x="240420" y="798514"/>
                    <a:pt x="274329" y="794324"/>
                  </a:cubicBezTo>
                  <a:cubicBezTo>
                    <a:pt x="285188" y="792990"/>
                    <a:pt x="296046" y="791466"/>
                    <a:pt x="306715" y="788798"/>
                  </a:cubicBezTo>
                  <a:cubicBezTo>
                    <a:pt x="335864" y="781749"/>
                    <a:pt x="365583" y="775653"/>
                    <a:pt x="393967" y="765937"/>
                  </a:cubicBezTo>
                  <a:cubicBezTo>
                    <a:pt x="426165" y="755078"/>
                    <a:pt x="457028" y="740600"/>
                    <a:pt x="493793" y="725549"/>
                  </a:cubicBezTo>
                  <a:cubicBezTo>
                    <a:pt x="506557" y="729360"/>
                    <a:pt x="526180" y="739648"/>
                    <a:pt x="546373" y="740600"/>
                  </a:cubicBezTo>
                  <a:cubicBezTo>
                    <a:pt x="611337" y="743838"/>
                    <a:pt x="672107" y="726121"/>
                    <a:pt x="730211" y="698116"/>
                  </a:cubicBezTo>
                  <a:cubicBezTo>
                    <a:pt x="747927" y="689734"/>
                    <a:pt x="766980" y="684210"/>
                    <a:pt x="784889" y="676018"/>
                  </a:cubicBezTo>
                  <a:cubicBezTo>
                    <a:pt x="791173" y="673161"/>
                    <a:pt x="799365" y="667065"/>
                    <a:pt x="800509" y="661349"/>
                  </a:cubicBezTo>
                  <a:cubicBezTo>
                    <a:pt x="807175" y="628201"/>
                    <a:pt x="831942" y="628772"/>
                    <a:pt x="857661" y="626868"/>
                  </a:cubicBezTo>
                  <a:cubicBezTo>
                    <a:pt x="888332" y="624582"/>
                    <a:pt x="918621" y="619248"/>
                    <a:pt x="949102" y="614676"/>
                  </a:cubicBezTo>
                  <a:cubicBezTo>
                    <a:pt x="953104" y="614104"/>
                    <a:pt x="956722" y="610104"/>
                    <a:pt x="960342" y="607435"/>
                  </a:cubicBezTo>
                  <a:cubicBezTo>
                    <a:pt x="965867" y="603435"/>
                    <a:pt x="971011" y="597339"/>
                    <a:pt x="977109" y="595815"/>
                  </a:cubicBezTo>
                  <a:cubicBezTo>
                    <a:pt x="1008350" y="588385"/>
                    <a:pt x="1039783" y="582099"/>
                    <a:pt x="1071218" y="575240"/>
                  </a:cubicBezTo>
                  <a:cubicBezTo>
                    <a:pt x="1078266" y="573716"/>
                    <a:pt x="1085505" y="571812"/>
                    <a:pt x="1091983" y="568764"/>
                  </a:cubicBezTo>
                  <a:cubicBezTo>
                    <a:pt x="1098079" y="565906"/>
                    <a:pt x="1103223" y="560952"/>
                    <a:pt x="1109321" y="557904"/>
                  </a:cubicBezTo>
                  <a:cubicBezTo>
                    <a:pt x="1125892" y="549714"/>
                    <a:pt x="1142851" y="542093"/>
                    <a:pt x="1162279" y="532949"/>
                  </a:cubicBezTo>
                  <a:cubicBezTo>
                    <a:pt x="1173138" y="550094"/>
                    <a:pt x="1187810" y="540377"/>
                    <a:pt x="1206097" y="532187"/>
                  </a:cubicBezTo>
                  <a:cubicBezTo>
                    <a:pt x="1224765" y="523805"/>
                    <a:pt x="1246292" y="521137"/>
                    <a:pt x="1266867" y="518088"/>
                  </a:cubicBezTo>
                  <a:cubicBezTo>
                    <a:pt x="1304588" y="512564"/>
                    <a:pt x="1342499" y="509134"/>
                    <a:pt x="1380219" y="504182"/>
                  </a:cubicBezTo>
                  <a:cubicBezTo>
                    <a:pt x="1388221" y="503038"/>
                    <a:pt x="1397365" y="500944"/>
                    <a:pt x="1403461" y="496180"/>
                  </a:cubicBezTo>
                  <a:cubicBezTo>
                    <a:pt x="1445181" y="464175"/>
                    <a:pt x="1495858" y="455222"/>
                    <a:pt x="1544054" y="458268"/>
                  </a:cubicBezTo>
                  <a:cubicBezTo>
                    <a:pt x="1581965" y="460557"/>
                    <a:pt x="1619114" y="462270"/>
                    <a:pt x="1656644" y="459032"/>
                  </a:cubicBezTo>
                  <a:cubicBezTo>
                    <a:pt x="1659502" y="458841"/>
                    <a:pt x="1663312" y="459223"/>
                    <a:pt x="1665406" y="460747"/>
                  </a:cubicBezTo>
                  <a:cubicBezTo>
                    <a:pt x="1678360" y="470843"/>
                    <a:pt x="1691887" y="471605"/>
                    <a:pt x="1708461" y="473318"/>
                  </a:cubicBezTo>
                  <a:cubicBezTo>
                    <a:pt x="1731894" y="475797"/>
                    <a:pt x="1753421" y="474081"/>
                    <a:pt x="1775140" y="469891"/>
                  </a:cubicBezTo>
                  <a:cubicBezTo>
                    <a:pt x="1790952" y="466843"/>
                    <a:pt x="1806953" y="460557"/>
                    <a:pt x="1821051" y="452554"/>
                  </a:cubicBezTo>
                  <a:cubicBezTo>
                    <a:pt x="1840672" y="441314"/>
                    <a:pt x="1859535" y="436934"/>
                    <a:pt x="1878203" y="451792"/>
                  </a:cubicBezTo>
                  <a:cubicBezTo>
                    <a:pt x="1898396" y="467605"/>
                    <a:pt x="1921257" y="462081"/>
                    <a:pt x="1943547" y="462651"/>
                  </a:cubicBezTo>
                  <a:cubicBezTo>
                    <a:pt x="1953262" y="462843"/>
                    <a:pt x="1963550" y="462461"/>
                    <a:pt x="1972884" y="464937"/>
                  </a:cubicBezTo>
                  <a:cubicBezTo>
                    <a:pt x="1999935" y="471987"/>
                    <a:pt x="2026036" y="482655"/>
                    <a:pt x="2053469" y="487417"/>
                  </a:cubicBezTo>
                  <a:cubicBezTo>
                    <a:pt x="2068710" y="490084"/>
                    <a:pt x="2085664" y="485321"/>
                    <a:pt x="2101477" y="481893"/>
                  </a:cubicBezTo>
                  <a:cubicBezTo>
                    <a:pt x="2117479" y="478273"/>
                    <a:pt x="2133290" y="472749"/>
                    <a:pt x="2148722" y="467033"/>
                  </a:cubicBezTo>
                  <a:cubicBezTo>
                    <a:pt x="2159199" y="463223"/>
                    <a:pt x="2170629" y="459603"/>
                    <a:pt x="2179011" y="452744"/>
                  </a:cubicBezTo>
                  <a:cubicBezTo>
                    <a:pt x="2198064" y="437124"/>
                    <a:pt x="2217685" y="434455"/>
                    <a:pt x="2240165" y="442648"/>
                  </a:cubicBezTo>
                  <a:cubicBezTo>
                    <a:pt x="2243593" y="443982"/>
                    <a:pt x="2247594" y="443982"/>
                    <a:pt x="2251404" y="444172"/>
                  </a:cubicBezTo>
                  <a:cubicBezTo>
                    <a:pt x="2312370" y="448172"/>
                    <a:pt x="2373330" y="450650"/>
                    <a:pt x="2433912" y="456746"/>
                  </a:cubicBezTo>
                  <a:cubicBezTo>
                    <a:pt x="2458485" y="459223"/>
                    <a:pt x="2482107" y="470081"/>
                    <a:pt x="2506302" y="476939"/>
                  </a:cubicBezTo>
                  <a:cubicBezTo>
                    <a:pt x="2511256" y="478273"/>
                    <a:pt x="2516783" y="480369"/>
                    <a:pt x="2521735" y="479415"/>
                  </a:cubicBezTo>
                  <a:cubicBezTo>
                    <a:pt x="2575647" y="469891"/>
                    <a:pt x="2626132" y="483797"/>
                    <a:pt x="2675854" y="502086"/>
                  </a:cubicBezTo>
                  <a:cubicBezTo>
                    <a:pt x="2680996" y="503992"/>
                    <a:pt x="2687282" y="503419"/>
                    <a:pt x="2692998" y="503038"/>
                  </a:cubicBezTo>
                  <a:cubicBezTo>
                    <a:pt x="2709003" y="501706"/>
                    <a:pt x="2726337" y="495038"/>
                    <a:pt x="2740816" y="499037"/>
                  </a:cubicBezTo>
                  <a:cubicBezTo>
                    <a:pt x="2779297" y="510088"/>
                    <a:pt x="2817398" y="523423"/>
                    <a:pt x="2853596" y="540187"/>
                  </a:cubicBezTo>
                  <a:cubicBezTo>
                    <a:pt x="2890365" y="557142"/>
                    <a:pt x="2924464" y="571430"/>
                    <a:pt x="2966565" y="554286"/>
                  </a:cubicBezTo>
                  <a:cubicBezTo>
                    <a:pt x="2984472" y="547045"/>
                    <a:pt x="3008095" y="552190"/>
                    <a:pt x="3028671" y="554094"/>
                  </a:cubicBezTo>
                  <a:cubicBezTo>
                    <a:pt x="3043720" y="555618"/>
                    <a:pt x="3058198" y="564192"/>
                    <a:pt x="3073059" y="564192"/>
                  </a:cubicBezTo>
                  <a:cubicBezTo>
                    <a:pt x="3112686" y="564192"/>
                    <a:pt x="3147927" y="574288"/>
                    <a:pt x="3182219" y="594862"/>
                  </a:cubicBezTo>
                  <a:cubicBezTo>
                    <a:pt x="3195557" y="602863"/>
                    <a:pt x="3216322" y="597529"/>
                    <a:pt x="3233656" y="599625"/>
                  </a:cubicBezTo>
                  <a:cubicBezTo>
                    <a:pt x="3251947" y="602101"/>
                    <a:pt x="3270804" y="604387"/>
                    <a:pt x="3288332" y="609914"/>
                  </a:cubicBezTo>
                  <a:cubicBezTo>
                    <a:pt x="3333672" y="624392"/>
                    <a:pt x="3378441" y="640774"/>
                    <a:pt x="3423591" y="656015"/>
                  </a:cubicBezTo>
                  <a:cubicBezTo>
                    <a:pt x="3460738" y="668590"/>
                    <a:pt x="3497317" y="658683"/>
                    <a:pt x="3534084" y="653349"/>
                  </a:cubicBezTo>
                  <a:cubicBezTo>
                    <a:pt x="3557137" y="649919"/>
                    <a:pt x="3578662" y="641727"/>
                    <a:pt x="3604571" y="653918"/>
                  </a:cubicBezTo>
                  <a:cubicBezTo>
                    <a:pt x="3629338" y="665541"/>
                    <a:pt x="3660771" y="662873"/>
                    <a:pt x="3688586" y="669160"/>
                  </a:cubicBezTo>
                  <a:cubicBezTo>
                    <a:pt x="3712020" y="674494"/>
                    <a:pt x="3734687" y="683068"/>
                    <a:pt x="3757358" y="691450"/>
                  </a:cubicBezTo>
                  <a:cubicBezTo>
                    <a:pt x="3788221" y="702881"/>
                    <a:pt x="3818700" y="714881"/>
                    <a:pt x="3852421" y="709167"/>
                  </a:cubicBezTo>
                  <a:cubicBezTo>
                    <a:pt x="3890714" y="702689"/>
                    <a:pt x="3917001" y="727073"/>
                    <a:pt x="3947104" y="743267"/>
                  </a:cubicBezTo>
                  <a:cubicBezTo>
                    <a:pt x="3967869" y="754316"/>
                    <a:pt x="3990538" y="762509"/>
                    <a:pt x="4013208" y="769367"/>
                  </a:cubicBezTo>
                  <a:cubicBezTo>
                    <a:pt x="4043497" y="778321"/>
                    <a:pt x="4074740" y="783655"/>
                    <a:pt x="4105222" y="792418"/>
                  </a:cubicBezTo>
                  <a:cubicBezTo>
                    <a:pt x="4151325" y="805561"/>
                    <a:pt x="4198001" y="815850"/>
                    <a:pt x="4246006" y="808610"/>
                  </a:cubicBezTo>
                  <a:cubicBezTo>
                    <a:pt x="4268105" y="805372"/>
                    <a:pt x="4288682" y="805561"/>
                    <a:pt x="4310779" y="810326"/>
                  </a:cubicBezTo>
                  <a:cubicBezTo>
                    <a:pt x="4346974" y="818136"/>
                    <a:pt x="4384123" y="819089"/>
                    <a:pt x="4413272" y="848235"/>
                  </a:cubicBezTo>
                  <a:cubicBezTo>
                    <a:pt x="4423558" y="858524"/>
                    <a:pt x="4442037" y="861190"/>
                    <a:pt x="4457087" y="866524"/>
                  </a:cubicBezTo>
                  <a:cubicBezTo>
                    <a:pt x="4474424" y="872812"/>
                    <a:pt x="4487186" y="869572"/>
                    <a:pt x="4496523" y="851284"/>
                  </a:cubicBezTo>
                  <a:cubicBezTo>
                    <a:pt x="4500713" y="843093"/>
                    <a:pt x="4512715" y="835091"/>
                    <a:pt x="4522050" y="833757"/>
                  </a:cubicBezTo>
                  <a:cubicBezTo>
                    <a:pt x="4550055" y="829757"/>
                    <a:pt x="4575773" y="835663"/>
                    <a:pt x="4602824" y="848618"/>
                  </a:cubicBezTo>
                  <a:cubicBezTo>
                    <a:pt x="4628161" y="860810"/>
                    <a:pt x="4659786" y="859476"/>
                    <a:pt x="4688553" y="864238"/>
                  </a:cubicBezTo>
                  <a:cubicBezTo>
                    <a:pt x="4708936" y="867668"/>
                    <a:pt x="4729321" y="874716"/>
                    <a:pt x="4749895" y="874716"/>
                  </a:cubicBezTo>
                  <a:cubicBezTo>
                    <a:pt x="4775424" y="874716"/>
                    <a:pt x="4800761" y="868620"/>
                    <a:pt x="4826480" y="866334"/>
                  </a:cubicBezTo>
                  <a:cubicBezTo>
                    <a:pt x="4846482" y="864430"/>
                    <a:pt x="4866867" y="865192"/>
                    <a:pt x="4886870" y="862906"/>
                  </a:cubicBezTo>
                  <a:cubicBezTo>
                    <a:pt x="4903254" y="861190"/>
                    <a:pt x="4919447" y="856810"/>
                    <a:pt x="4935639" y="853190"/>
                  </a:cubicBezTo>
                  <a:cubicBezTo>
                    <a:pt x="4941546" y="851856"/>
                    <a:pt x="4947452" y="846711"/>
                    <a:pt x="4952784" y="847473"/>
                  </a:cubicBezTo>
                  <a:cubicBezTo>
                    <a:pt x="5005745" y="855666"/>
                    <a:pt x="5043847" y="819089"/>
                    <a:pt x="5088617" y="802896"/>
                  </a:cubicBezTo>
                  <a:cubicBezTo>
                    <a:pt x="5135672" y="785749"/>
                    <a:pt x="5181204" y="759461"/>
                    <a:pt x="5233781" y="767271"/>
                  </a:cubicBezTo>
                  <a:cubicBezTo>
                    <a:pt x="5265596" y="772033"/>
                    <a:pt x="5296267" y="783083"/>
                    <a:pt x="5327893" y="789752"/>
                  </a:cubicBezTo>
                  <a:cubicBezTo>
                    <a:pt x="5339132" y="792038"/>
                    <a:pt x="5351705" y="791656"/>
                    <a:pt x="5362946" y="789370"/>
                  </a:cubicBezTo>
                  <a:cubicBezTo>
                    <a:pt x="5417240" y="778891"/>
                    <a:pt x="5470771" y="777367"/>
                    <a:pt x="5524115" y="794514"/>
                  </a:cubicBezTo>
                  <a:cubicBezTo>
                    <a:pt x="5533257" y="797372"/>
                    <a:pt x="5542974" y="800038"/>
                    <a:pt x="5552500" y="800038"/>
                  </a:cubicBezTo>
                  <a:cubicBezTo>
                    <a:pt x="5604697" y="800038"/>
                    <a:pt x="5655944" y="796038"/>
                    <a:pt x="5705857" y="777367"/>
                  </a:cubicBezTo>
                  <a:cubicBezTo>
                    <a:pt x="5722622" y="771080"/>
                    <a:pt x="5743006" y="775081"/>
                    <a:pt x="5761485" y="773557"/>
                  </a:cubicBezTo>
                  <a:cubicBezTo>
                    <a:pt x="5778629" y="772224"/>
                    <a:pt x="5796156" y="771653"/>
                    <a:pt x="5812731" y="767271"/>
                  </a:cubicBezTo>
                  <a:cubicBezTo>
                    <a:pt x="5836925" y="760795"/>
                    <a:pt x="5859404" y="760033"/>
                    <a:pt x="5884361" y="765747"/>
                  </a:cubicBezTo>
                  <a:cubicBezTo>
                    <a:pt x="5908174" y="771080"/>
                    <a:pt x="5933892" y="768415"/>
                    <a:pt x="5958660" y="768605"/>
                  </a:cubicBezTo>
                  <a:cubicBezTo>
                    <a:pt x="5986282" y="768795"/>
                    <a:pt x="6013906" y="768984"/>
                    <a:pt x="6041528" y="768033"/>
                  </a:cubicBezTo>
                  <a:cubicBezTo>
                    <a:pt x="6052579" y="767653"/>
                    <a:pt x="6065151" y="760033"/>
                    <a:pt x="6074297" y="763081"/>
                  </a:cubicBezTo>
                  <a:cubicBezTo>
                    <a:pt x="6103824" y="773366"/>
                    <a:pt x="6133353" y="760985"/>
                    <a:pt x="6162880" y="766509"/>
                  </a:cubicBezTo>
                  <a:cubicBezTo>
                    <a:pt x="6177360" y="769367"/>
                    <a:pt x="6193743" y="761557"/>
                    <a:pt x="6209364" y="760795"/>
                  </a:cubicBezTo>
                  <a:cubicBezTo>
                    <a:pt x="6234892" y="759461"/>
                    <a:pt x="6260419" y="760033"/>
                    <a:pt x="6285948" y="759651"/>
                  </a:cubicBezTo>
                  <a:cubicBezTo>
                    <a:pt x="6294330" y="759461"/>
                    <a:pt x="6302523" y="758699"/>
                    <a:pt x="6310905" y="758316"/>
                  </a:cubicBezTo>
                  <a:cubicBezTo>
                    <a:pt x="6318335" y="757936"/>
                    <a:pt x="6326145" y="756222"/>
                    <a:pt x="6333194" y="757554"/>
                  </a:cubicBezTo>
                  <a:cubicBezTo>
                    <a:pt x="6358723" y="762318"/>
                    <a:pt x="6383869" y="770129"/>
                    <a:pt x="6409586" y="773177"/>
                  </a:cubicBezTo>
                  <a:cubicBezTo>
                    <a:pt x="6431875" y="775843"/>
                    <a:pt x="6454928" y="772224"/>
                    <a:pt x="6477407" y="774129"/>
                  </a:cubicBezTo>
                  <a:cubicBezTo>
                    <a:pt x="6517032" y="777367"/>
                    <a:pt x="6556657" y="783083"/>
                    <a:pt x="6596283" y="786703"/>
                  </a:cubicBezTo>
                  <a:cubicBezTo>
                    <a:pt x="6604857" y="787465"/>
                    <a:pt x="6613809" y="782701"/>
                    <a:pt x="6622573" y="782321"/>
                  </a:cubicBezTo>
                  <a:cubicBezTo>
                    <a:pt x="6650006" y="781369"/>
                    <a:pt x="6677439" y="781177"/>
                    <a:pt x="6704872" y="780607"/>
                  </a:cubicBezTo>
                  <a:cubicBezTo>
                    <a:pt x="6720493" y="780415"/>
                    <a:pt x="6736305" y="780987"/>
                    <a:pt x="6751738" y="779273"/>
                  </a:cubicBezTo>
                  <a:cubicBezTo>
                    <a:pt x="6772120" y="776987"/>
                    <a:pt x="6790599" y="773557"/>
                    <a:pt x="6809650" y="788417"/>
                  </a:cubicBezTo>
                  <a:cubicBezTo>
                    <a:pt x="6816984" y="794180"/>
                    <a:pt x="6824819" y="797942"/>
                    <a:pt x="6832976" y="800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381000" dist="152400" dir="10800000" algn="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44E103E5-C039-4EA4-843B-AD566B5C96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2640988" y="2991914"/>
              <a:ext cx="6857455" cy="874716"/>
            </a:xfrm>
            <a:custGeom>
              <a:avLst/>
              <a:gdLst>
                <a:gd name="connsiteX0" fmla="*/ 6857455 w 6857455"/>
                <a:gd name="connsiteY0" fmla="*/ 804643 h 874716"/>
                <a:gd name="connsiteX1" fmla="*/ 6857455 w 6857455"/>
                <a:gd name="connsiteY1" fmla="*/ 562246 h 874716"/>
                <a:gd name="connsiteX2" fmla="*/ 6829178 w 6857455"/>
                <a:gd name="connsiteY2" fmla="*/ 551284 h 874716"/>
                <a:gd name="connsiteX3" fmla="*/ 6766024 w 6857455"/>
                <a:gd name="connsiteY3" fmla="*/ 500372 h 874716"/>
                <a:gd name="connsiteX4" fmla="*/ 6734971 w 6857455"/>
                <a:gd name="connsiteY4" fmla="*/ 500944 h 874716"/>
                <a:gd name="connsiteX5" fmla="*/ 6683915 w 6857455"/>
                <a:gd name="connsiteY5" fmla="*/ 507040 h 874716"/>
                <a:gd name="connsiteX6" fmla="*/ 6628860 w 6857455"/>
                <a:gd name="connsiteY6" fmla="*/ 495418 h 874716"/>
                <a:gd name="connsiteX7" fmla="*/ 6588662 w 6857455"/>
                <a:gd name="connsiteY7" fmla="*/ 487227 h 874716"/>
                <a:gd name="connsiteX8" fmla="*/ 6476074 w 6857455"/>
                <a:gd name="connsiteY8" fmla="*/ 511230 h 874716"/>
                <a:gd name="connsiteX9" fmla="*/ 6382345 w 6857455"/>
                <a:gd name="connsiteY9" fmla="*/ 534853 h 874716"/>
                <a:gd name="connsiteX10" fmla="*/ 6369391 w 6857455"/>
                <a:gd name="connsiteY10" fmla="*/ 531615 h 874716"/>
                <a:gd name="connsiteX11" fmla="*/ 6244799 w 6857455"/>
                <a:gd name="connsiteY11" fmla="*/ 512182 h 874716"/>
                <a:gd name="connsiteX12" fmla="*/ 6190315 w 6857455"/>
                <a:gd name="connsiteY12" fmla="*/ 485703 h 874716"/>
                <a:gd name="connsiteX13" fmla="*/ 6115446 w 6857455"/>
                <a:gd name="connsiteY13" fmla="*/ 462270 h 874716"/>
                <a:gd name="connsiteX14" fmla="*/ 6032194 w 6857455"/>
                <a:gd name="connsiteY14" fmla="*/ 434266 h 874716"/>
                <a:gd name="connsiteX15" fmla="*/ 5971042 w 6857455"/>
                <a:gd name="connsiteY15" fmla="*/ 420738 h 874716"/>
                <a:gd name="connsiteX16" fmla="*/ 5880933 w 6857455"/>
                <a:gd name="connsiteY16" fmla="*/ 430646 h 874716"/>
                <a:gd name="connsiteX17" fmla="*/ 5862452 w 6857455"/>
                <a:gd name="connsiteY17" fmla="*/ 438648 h 874716"/>
                <a:gd name="connsiteX18" fmla="*/ 5685283 w 6857455"/>
                <a:gd name="connsiteY18" fmla="*/ 498658 h 874716"/>
                <a:gd name="connsiteX19" fmla="*/ 5567169 w 6857455"/>
                <a:gd name="connsiteY19" fmla="*/ 499420 h 874716"/>
                <a:gd name="connsiteX20" fmla="*/ 5527923 w 6857455"/>
                <a:gd name="connsiteY20" fmla="*/ 490466 h 874716"/>
                <a:gd name="connsiteX21" fmla="*/ 5456292 w 6857455"/>
                <a:gd name="connsiteY21" fmla="*/ 450650 h 874716"/>
                <a:gd name="connsiteX22" fmla="*/ 5424670 w 6857455"/>
                <a:gd name="connsiteY22" fmla="*/ 444934 h 874716"/>
                <a:gd name="connsiteX23" fmla="*/ 5368662 w 6857455"/>
                <a:gd name="connsiteY23" fmla="*/ 441124 h 874716"/>
                <a:gd name="connsiteX24" fmla="*/ 5247118 w 6857455"/>
                <a:gd name="connsiteY24" fmla="*/ 444934 h 874716"/>
                <a:gd name="connsiteX25" fmla="*/ 5088617 w 6857455"/>
                <a:gd name="connsiteY25" fmla="*/ 428742 h 874716"/>
                <a:gd name="connsiteX26" fmla="*/ 5025750 w 6857455"/>
                <a:gd name="connsiteY26" fmla="*/ 433694 h 874716"/>
                <a:gd name="connsiteX27" fmla="*/ 4957930 w 6857455"/>
                <a:gd name="connsiteY27" fmla="*/ 442268 h 874716"/>
                <a:gd name="connsiteX28" fmla="*/ 4938116 w 6857455"/>
                <a:gd name="connsiteY28" fmla="*/ 441886 h 874716"/>
                <a:gd name="connsiteX29" fmla="*/ 4833910 w 6857455"/>
                <a:gd name="connsiteY29" fmla="*/ 421693 h 874716"/>
                <a:gd name="connsiteX30" fmla="*/ 4810095 w 6857455"/>
                <a:gd name="connsiteY30" fmla="*/ 408167 h 874716"/>
                <a:gd name="connsiteX31" fmla="*/ 4747991 w 6857455"/>
                <a:gd name="connsiteY31" fmla="*/ 413691 h 874716"/>
                <a:gd name="connsiteX32" fmla="*/ 4692745 w 6857455"/>
                <a:gd name="connsiteY32" fmla="*/ 435790 h 874716"/>
                <a:gd name="connsiteX33" fmla="*/ 4375933 w 6857455"/>
                <a:gd name="connsiteY33" fmla="*/ 483417 h 874716"/>
                <a:gd name="connsiteX34" fmla="*/ 4185426 w 6857455"/>
                <a:gd name="connsiteY34" fmla="*/ 484179 h 874716"/>
                <a:gd name="connsiteX35" fmla="*/ 4052072 w 6857455"/>
                <a:gd name="connsiteY35" fmla="*/ 505134 h 874716"/>
                <a:gd name="connsiteX36" fmla="*/ 4029973 w 6857455"/>
                <a:gd name="connsiteY36" fmla="*/ 527233 h 874716"/>
                <a:gd name="connsiteX37" fmla="*/ 3948626 w 6857455"/>
                <a:gd name="connsiteY37" fmla="*/ 550666 h 874716"/>
                <a:gd name="connsiteX38" fmla="*/ 3871280 w 6857455"/>
                <a:gd name="connsiteY38" fmla="*/ 502275 h 874716"/>
                <a:gd name="connsiteX39" fmla="*/ 3774312 w 6857455"/>
                <a:gd name="connsiteY39" fmla="*/ 429122 h 874716"/>
                <a:gd name="connsiteX40" fmla="*/ 3721543 w 6857455"/>
                <a:gd name="connsiteY40" fmla="*/ 428552 h 874716"/>
                <a:gd name="connsiteX41" fmla="*/ 3612763 w 6857455"/>
                <a:gd name="connsiteY41" fmla="*/ 414263 h 874716"/>
                <a:gd name="connsiteX42" fmla="*/ 3537323 w 6857455"/>
                <a:gd name="connsiteY42" fmla="*/ 389878 h 874716"/>
                <a:gd name="connsiteX43" fmla="*/ 3431593 w 6857455"/>
                <a:gd name="connsiteY43" fmla="*/ 360921 h 874716"/>
                <a:gd name="connsiteX44" fmla="*/ 3392158 w 6857455"/>
                <a:gd name="connsiteY44" fmla="*/ 345681 h 874716"/>
                <a:gd name="connsiteX45" fmla="*/ 3297856 w 6857455"/>
                <a:gd name="connsiteY45" fmla="*/ 323010 h 874716"/>
                <a:gd name="connsiteX46" fmla="*/ 3219748 w 6857455"/>
                <a:gd name="connsiteY46" fmla="*/ 308151 h 874716"/>
                <a:gd name="connsiteX47" fmla="*/ 3156692 w 6857455"/>
                <a:gd name="connsiteY47" fmla="*/ 261668 h 874716"/>
                <a:gd name="connsiteX48" fmla="*/ 3136497 w 6857455"/>
                <a:gd name="connsiteY48" fmla="*/ 237663 h 874716"/>
                <a:gd name="connsiteX49" fmla="*/ 3119733 w 6857455"/>
                <a:gd name="connsiteY49" fmla="*/ 222233 h 874716"/>
                <a:gd name="connsiteX50" fmla="*/ 3045436 w 6857455"/>
                <a:gd name="connsiteY50" fmla="*/ 131742 h 874716"/>
                <a:gd name="connsiteX51" fmla="*/ 3037054 w 6857455"/>
                <a:gd name="connsiteY51" fmla="*/ 124121 h 874716"/>
                <a:gd name="connsiteX52" fmla="*/ 2936466 w 6857455"/>
                <a:gd name="connsiteY52" fmla="*/ 82400 h 874716"/>
                <a:gd name="connsiteX53" fmla="*/ 2901031 w 6857455"/>
                <a:gd name="connsiteY53" fmla="*/ 59731 h 874716"/>
                <a:gd name="connsiteX54" fmla="*/ 2828259 w 6857455"/>
                <a:gd name="connsiteY54" fmla="*/ 3149 h 874716"/>
                <a:gd name="connsiteX55" fmla="*/ 2799492 w 6857455"/>
                <a:gd name="connsiteY55" fmla="*/ 1245 h 874716"/>
                <a:gd name="connsiteX56" fmla="*/ 2693570 w 6857455"/>
                <a:gd name="connsiteY56" fmla="*/ 35154 h 874716"/>
                <a:gd name="connsiteX57" fmla="*/ 2639847 w 6857455"/>
                <a:gd name="connsiteY57" fmla="*/ 73448 h 874716"/>
                <a:gd name="connsiteX58" fmla="*/ 2621178 w 6857455"/>
                <a:gd name="connsiteY58" fmla="*/ 88688 h 874716"/>
                <a:gd name="connsiteX59" fmla="*/ 2489348 w 6857455"/>
                <a:gd name="connsiteY59" fmla="*/ 72304 h 874716"/>
                <a:gd name="connsiteX60" fmla="*/ 2452580 w 6857455"/>
                <a:gd name="connsiteY60" fmla="*/ 68683 h 874716"/>
                <a:gd name="connsiteX61" fmla="*/ 2326464 w 6857455"/>
                <a:gd name="connsiteY61" fmla="*/ 50395 h 874716"/>
                <a:gd name="connsiteX62" fmla="*/ 2300365 w 6857455"/>
                <a:gd name="connsiteY62" fmla="*/ 54777 h 874716"/>
                <a:gd name="connsiteX63" fmla="*/ 2130434 w 6857455"/>
                <a:gd name="connsiteY63" fmla="*/ 58397 h 874716"/>
                <a:gd name="connsiteX64" fmla="*/ 2118621 w 6857455"/>
                <a:gd name="connsiteY64" fmla="*/ 47919 h 874716"/>
                <a:gd name="connsiteX65" fmla="*/ 2057659 w 6857455"/>
                <a:gd name="connsiteY65" fmla="*/ 16866 h 874716"/>
                <a:gd name="connsiteX66" fmla="*/ 1976314 w 6857455"/>
                <a:gd name="connsiteY66" fmla="*/ 8865 h 874716"/>
                <a:gd name="connsiteX67" fmla="*/ 1961454 w 6857455"/>
                <a:gd name="connsiteY67" fmla="*/ 11724 h 874716"/>
                <a:gd name="connsiteX68" fmla="*/ 1906588 w 6857455"/>
                <a:gd name="connsiteY68" fmla="*/ 30964 h 874716"/>
                <a:gd name="connsiteX69" fmla="*/ 1783330 w 6857455"/>
                <a:gd name="connsiteY69" fmla="*/ 48871 h 874716"/>
                <a:gd name="connsiteX70" fmla="*/ 1759327 w 6857455"/>
                <a:gd name="connsiteY70" fmla="*/ 55349 h 874716"/>
                <a:gd name="connsiteX71" fmla="*/ 1716082 w 6857455"/>
                <a:gd name="connsiteY71" fmla="*/ 65445 h 874716"/>
                <a:gd name="connsiteX72" fmla="*/ 1598920 w 6857455"/>
                <a:gd name="connsiteY72" fmla="*/ 72114 h 874716"/>
                <a:gd name="connsiteX73" fmla="*/ 1542150 w 6857455"/>
                <a:gd name="connsiteY73" fmla="*/ 62207 h 874716"/>
                <a:gd name="connsiteX74" fmla="*/ 1516813 w 6857455"/>
                <a:gd name="connsiteY74" fmla="*/ 62779 h 874716"/>
                <a:gd name="connsiteX75" fmla="*/ 1432228 w 6857455"/>
                <a:gd name="connsiteY75" fmla="*/ 88116 h 874716"/>
                <a:gd name="connsiteX76" fmla="*/ 1224765 w 6857455"/>
                <a:gd name="connsiteY76" fmla="*/ 71924 h 874716"/>
                <a:gd name="connsiteX77" fmla="*/ 1159231 w 6857455"/>
                <a:gd name="connsiteY77" fmla="*/ 58207 h 874716"/>
                <a:gd name="connsiteX78" fmla="*/ 1124370 w 6857455"/>
                <a:gd name="connsiteY78" fmla="*/ 56301 h 874716"/>
                <a:gd name="connsiteX79" fmla="*/ 1075600 w 6857455"/>
                <a:gd name="connsiteY79" fmla="*/ 75542 h 874716"/>
                <a:gd name="connsiteX80" fmla="*/ 986633 w 6857455"/>
                <a:gd name="connsiteY80" fmla="*/ 79162 h 874716"/>
                <a:gd name="connsiteX81" fmla="*/ 861089 w 6857455"/>
                <a:gd name="connsiteY81" fmla="*/ 76304 h 874716"/>
                <a:gd name="connsiteX82" fmla="*/ 759168 w 6857455"/>
                <a:gd name="connsiteY82" fmla="*/ 104689 h 874716"/>
                <a:gd name="connsiteX83" fmla="*/ 723735 w 6857455"/>
                <a:gd name="connsiteY83" fmla="*/ 140696 h 874716"/>
                <a:gd name="connsiteX84" fmla="*/ 647532 w 6857455"/>
                <a:gd name="connsiteY84" fmla="*/ 147934 h 874716"/>
                <a:gd name="connsiteX85" fmla="*/ 552659 w 6857455"/>
                <a:gd name="connsiteY85" fmla="*/ 95926 h 874716"/>
                <a:gd name="connsiteX86" fmla="*/ 541800 w 6857455"/>
                <a:gd name="connsiteY86" fmla="*/ 97640 h 874716"/>
                <a:gd name="connsiteX87" fmla="*/ 375107 w 6857455"/>
                <a:gd name="connsiteY87" fmla="*/ 123169 h 874716"/>
                <a:gd name="connsiteX88" fmla="*/ 273567 w 6857455"/>
                <a:gd name="connsiteY88" fmla="*/ 145458 h 874716"/>
                <a:gd name="connsiteX89" fmla="*/ 264043 w 6857455"/>
                <a:gd name="connsiteY89" fmla="*/ 154792 h 874716"/>
                <a:gd name="connsiteX90" fmla="*/ 169360 w 6857455"/>
                <a:gd name="connsiteY90" fmla="*/ 177273 h 874716"/>
                <a:gd name="connsiteX91" fmla="*/ 89347 w 6857455"/>
                <a:gd name="connsiteY91" fmla="*/ 157460 h 874716"/>
                <a:gd name="connsiteX92" fmla="*/ 34291 w 6857455"/>
                <a:gd name="connsiteY92" fmla="*/ 145268 h 874716"/>
                <a:gd name="connsiteX93" fmla="*/ 0 w 6857455"/>
                <a:gd name="connsiteY93" fmla="*/ 142056 h 874716"/>
                <a:gd name="connsiteX94" fmla="*/ 0 w 6857455"/>
                <a:gd name="connsiteY94" fmla="*/ 849556 h 874716"/>
                <a:gd name="connsiteX95" fmla="*/ 60652 w 6857455"/>
                <a:gd name="connsiteY95" fmla="*/ 844783 h 874716"/>
                <a:gd name="connsiteX96" fmla="*/ 119068 w 6857455"/>
                <a:gd name="connsiteY96" fmla="*/ 827281 h 874716"/>
                <a:gd name="connsiteX97" fmla="*/ 171840 w 6857455"/>
                <a:gd name="connsiteY97" fmla="*/ 804420 h 874716"/>
                <a:gd name="connsiteX98" fmla="*/ 274329 w 6857455"/>
                <a:gd name="connsiteY98" fmla="*/ 794324 h 874716"/>
                <a:gd name="connsiteX99" fmla="*/ 306715 w 6857455"/>
                <a:gd name="connsiteY99" fmla="*/ 788798 h 874716"/>
                <a:gd name="connsiteX100" fmla="*/ 393967 w 6857455"/>
                <a:gd name="connsiteY100" fmla="*/ 765937 h 874716"/>
                <a:gd name="connsiteX101" fmla="*/ 493793 w 6857455"/>
                <a:gd name="connsiteY101" fmla="*/ 725549 h 874716"/>
                <a:gd name="connsiteX102" fmla="*/ 546373 w 6857455"/>
                <a:gd name="connsiteY102" fmla="*/ 740600 h 874716"/>
                <a:gd name="connsiteX103" fmla="*/ 730211 w 6857455"/>
                <a:gd name="connsiteY103" fmla="*/ 698116 h 874716"/>
                <a:gd name="connsiteX104" fmla="*/ 784889 w 6857455"/>
                <a:gd name="connsiteY104" fmla="*/ 676018 h 874716"/>
                <a:gd name="connsiteX105" fmla="*/ 800509 w 6857455"/>
                <a:gd name="connsiteY105" fmla="*/ 661349 h 874716"/>
                <a:gd name="connsiteX106" fmla="*/ 857661 w 6857455"/>
                <a:gd name="connsiteY106" fmla="*/ 626868 h 874716"/>
                <a:gd name="connsiteX107" fmla="*/ 949102 w 6857455"/>
                <a:gd name="connsiteY107" fmla="*/ 614676 h 874716"/>
                <a:gd name="connsiteX108" fmla="*/ 960342 w 6857455"/>
                <a:gd name="connsiteY108" fmla="*/ 607435 h 874716"/>
                <a:gd name="connsiteX109" fmla="*/ 977109 w 6857455"/>
                <a:gd name="connsiteY109" fmla="*/ 595815 h 874716"/>
                <a:gd name="connsiteX110" fmla="*/ 1071218 w 6857455"/>
                <a:gd name="connsiteY110" fmla="*/ 575240 h 874716"/>
                <a:gd name="connsiteX111" fmla="*/ 1091983 w 6857455"/>
                <a:gd name="connsiteY111" fmla="*/ 568764 h 874716"/>
                <a:gd name="connsiteX112" fmla="*/ 1109321 w 6857455"/>
                <a:gd name="connsiteY112" fmla="*/ 557904 h 874716"/>
                <a:gd name="connsiteX113" fmla="*/ 1162279 w 6857455"/>
                <a:gd name="connsiteY113" fmla="*/ 532949 h 874716"/>
                <a:gd name="connsiteX114" fmla="*/ 1206097 w 6857455"/>
                <a:gd name="connsiteY114" fmla="*/ 532187 h 874716"/>
                <a:gd name="connsiteX115" fmla="*/ 1266867 w 6857455"/>
                <a:gd name="connsiteY115" fmla="*/ 518088 h 874716"/>
                <a:gd name="connsiteX116" fmla="*/ 1380219 w 6857455"/>
                <a:gd name="connsiteY116" fmla="*/ 504182 h 874716"/>
                <a:gd name="connsiteX117" fmla="*/ 1403461 w 6857455"/>
                <a:gd name="connsiteY117" fmla="*/ 496180 h 874716"/>
                <a:gd name="connsiteX118" fmla="*/ 1544054 w 6857455"/>
                <a:gd name="connsiteY118" fmla="*/ 458268 h 874716"/>
                <a:gd name="connsiteX119" fmla="*/ 1656644 w 6857455"/>
                <a:gd name="connsiteY119" fmla="*/ 459032 h 874716"/>
                <a:gd name="connsiteX120" fmla="*/ 1665406 w 6857455"/>
                <a:gd name="connsiteY120" fmla="*/ 460747 h 874716"/>
                <a:gd name="connsiteX121" fmla="*/ 1708461 w 6857455"/>
                <a:gd name="connsiteY121" fmla="*/ 473318 h 874716"/>
                <a:gd name="connsiteX122" fmla="*/ 1775140 w 6857455"/>
                <a:gd name="connsiteY122" fmla="*/ 469891 h 874716"/>
                <a:gd name="connsiteX123" fmla="*/ 1821051 w 6857455"/>
                <a:gd name="connsiteY123" fmla="*/ 452554 h 874716"/>
                <a:gd name="connsiteX124" fmla="*/ 1878203 w 6857455"/>
                <a:gd name="connsiteY124" fmla="*/ 451792 h 874716"/>
                <a:gd name="connsiteX125" fmla="*/ 1943547 w 6857455"/>
                <a:gd name="connsiteY125" fmla="*/ 462651 h 874716"/>
                <a:gd name="connsiteX126" fmla="*/ 1972884 w 6857455"/>
                <a:gd name="connsiteY126" fmla="*/ 464937 h 874716"/>
                <a:gd name="connsiteX127" fmla="*/ 2053469 w 6857455"/>
                <a:gd name="connsiteY127" fmla="*/ 487417 h 874716"/>
                <a:gd name="connsiteX128" fmla="*/ 2101477 w 6857455"/>
                <a:gd name="connsiteY128" fmla="*/ 481893 h 874716"/>
                <a:gd name="connsiteX129" fmla="*/ 2148722 w 6857455"/>
                <a:gd name="connsiteY129" fmla="*/ 467033 h 874716"/>
                <a:gd name="connsiteX130" fmla="*/ 2179011 w 6857455"/>
                <a:gd name="connsiteY130" fmla="*/ 452744 h 874716"/>
                <a:gd name="connsiteX131" fmla="*/ 2240165 w 6857455"/>
                <a:gd name="connsiteY131" fmla="*/ 442648 h 874716"/>
                <a:gd name="connsiteX132" fmla="*/ 2251404 w 6857455"/>
                <a:gd name="connsiteY132" fmla="*/ 444172 h 874716"/>
                <a:gd name="connsiteX133" fmla="*/ 2433912 w 6857455"/>
                <a:gd name="connsiteY133" fmla="*/ 456746 h 874716"/>
                <a:gd name="connsiteX134" fmla="*/ 2506302 w 6857455"/>
                <a:gd name="connsiteY134" fmla="*/ 476939 h 874716"/>
                <a:gd name="connsiteX135" fmla="*/ 2521735 w 6857455"/>
                <a:gd name="connsiteY135" fmla="*/ 479415 h 874716"/>
                <a:gd name="connsiteX136" fmla="*/ 2675854 w 6857455"/>
                <a:gd name="connsiteY136" fmla="*/ 502086 h 874716"/>
                <a:gd name="connsiteX137" fmla="*/ 2692998 w 6857455"/>
                <a:gd name="connsiteY137" fmla="*/ 503038 h 874716"/>
                <a:gd name="connsiteX138" fmla="*/ 2740816 w 6857455"/>
                <a:gd name="connsiteY138" fmla="*/ 499037 h 874716"/>
                <a:gd name="connsiteX139" fmla="*/ 2853596 w 6857455"/>
                <a:gd name="connsiteY139" fmla="*/ 540187 h 874716"/>
                <a:gd name="connsiteX140" fmla="*/ 2966565 w 6857455"/>
                <a:gd name="connsiteY140" fmla="*/ 554286 h 874716"/>
                <a:gd name="connsiteX141" fmla="*/ 3028671 w 6857455"/>
                <a:gd name="connsiteY141" fmla="*/ 554094 h 874716"/>
                <a:gd name="connsiteX142" fmla="*/ 3073059 w 6857455"/>
                <a:gd name="connsiteY142" fmla="*/ 564192 h 874716"/>
                <a:gd name="connsiteX143" fmla="*/ 3182219 w 6857455"/>
                <a:gd name="connsiteY143" fmla="*/ 594862 h 874716"/>
                <a:gd name="connsiteX144" fmla="*/ 3233656 w 6857455"/>
                <a:gd name="connsiteY144" fmla="*/ 599625 h 874716"/>
                <a:gd name="connsiteX145" fmla="*/ 3288332 w 6857455"/>
                <a:gd name="connsiteY145" fmla="*/ 609914 h 874716"/>
                <a:gd name="connsiteX146" fmla="*/ 3423591 w 6857455"/>
                <a:gd name="connsiteY146" fmla="*/ 656015 h 874716"/>
                <a:gd name="connsiteX147" fmla="*/ 3534084 w 6857455"/>
                <a:gd name="connsiteY147" fmla="*/ 653349 h 874716"/>
                <a:gd name="connsiteX148" fmla="*/ 3604571 w 6857455"/>
                <a:gd name="connsiteY148" fmla="*/ 653918 h 874716"/>
                <a:gd name="connsiteX149" fmla="*/ 3688586 w 6857455"/>
                <a:gd name="connsiteY149" fmla="*/ 669160 h 874716"/>
                <a:gd name="connsiteX150" fmla="*/ 3757358 w 6857455"/>
                <a:gd name="connsiteY150" fmla="*/ 691450 h 874716"/>
                <a:gd name="connsiteX151" fmla="*/ 3852421 w 6857455"/>
                <a:gd name="connsiteY151" fmla="*/ 709167 h 874716"/>
                <a:gd name="connsiteX152" fmla="*/ 3947104 w 6857455"/>
                <a:gd name="connsiteY152" fmla="*/ 743267 h 874716"/>
                <a:gd name="connsiteX153" fmla="*/ 4013208 w 6857455"/>
                <a:gd name="connsiteY153" fmla="*/ 769367 h 874716"/>
                <a:gd name="connsiteX154" fmla="*/ 4105222 w 6857455"/>
                <a:gd name="connsiteY154" fmla="*/ 792417 h 874716"/>
                <a:gd name="connsiteX155" fmla="*/ 4246006 w 6857455"/>
                <a:gd name="connsiteY155" fmla="*/ 808610 h 874716"/>
                <a:gd name="connsiteX156" fmla="*/ 4310779 w 6857455"/>
                <a:gd name="connsiteY156" fmla="*/ 810326 h 874716"/>
                <a:gd name="connsiteX157" fmla="*/ 4413272 w 6857455"/>
                <a:gd name="connsiteY157" fmla="*/ 848235 h 874716"/>
                <a:gd name="connsiteX158" fmla="*/ 4457087 w 6857455"/>
                <a:gd name="connsiteY158" fmla="*/ 866524 h 874716"/>
                <a:gd name="connsiteX159" fmla="*/ 4496523 w 6857455"/>
                <a:gd name="connsiteY159" fmla="*/ 851284 h 874716"/>
                <a:gd name="connsiteX160" fmla="*/ 4522050 w 6857455"/>
                <a:gd name="connsiteY160" fmla="*/ 833757 h 874716"/>
                <a:gd name="connsiteX161" fmla="*/ 4602824 w 6857455"/>
                <a:gd name="connsiteY161" fmla="*/ 848618 h 874716"/>
                <a:gd name="connsiteX162" fmla="*/ 4688553 w 6857455"/>
                <a:gd name="connsiteY162" fmla="*/ 864238 h 874716"/>
                <a:gd name="connsiteX163" fmla="*/ 4749895 w 6857455"/>
                <a:gd name="connsiteY163" fmla="*/ 874716 h 874716"/>
                <a:gd name="connsiteX164" fmla="*/ 4826480 w 6857455"/>
                <a:gd name="connsiteY164" fmla="*/ 866334 h 874716"/>
                <a:gd name="connsiteX165" fmla="*/ 4886870 w 6857455"/>
                <a:gd name="connsiteY165" fmla="*/ 862906 h 874716"/>
                <a:gd name="connsiteX166" fmla="*/ 4935639 w 6857455"/>
                <a:gd name="connsiteY166" fmla="*/ 853190 h 874716"/>
                <a:gd name="connsiteX167" fmla="*/ 4952784 w 6857455"/>
                <a:gd name="connsiteY167" fmla="*/ 847473 h 874716"/>
                <a:gd name="connsiteX168" fmla="*/ 5088617 w 6857455"/>
                <a:gd name="connsiteY168" fmla="*/ 802896 h 874716"/>
                <a:gd name="connsiteX169" fmla="*/ 5233781 w 6857455"/>
                <a:gd name="connsiteY169" fmla="*/ 767271 h 874716"/>
                <a:gd name="connsiteX170" fmla="*/ 5327893 w 6857455"/>
                <a:gd name="connsiteY170" fmla="*/ 789752 h 874716"/>
                <a:gd name="connsiteX171" fmla="*/ 5362946 w 6857455"/>
                <a:gd name="connsiteY171" fmla="*/ 789370 h 874716"/>
                <a:gd name="connsiteX172" fmla="*/ 5524115 w 6857455"/>
                <a:gd name="connsiteY172" fmla="*/ 794514 h 874716"/>
                <a:gd name="connsiteX173" fmla="*/ 5552500 w 6857455"/>
                <a:gd name="connsiteY173" fmla="*/ 800038 h 874716"/>
                <a:gd name="connsiteX174" fmla="*/ 5705857 w 6857455"/>
                <a:gd name="connsiteY174" fmla="*/ 777367 h 874716"/>
                <a:gd name="connsiteX175" fmla="*/ 5761485 w 6857455"/>
                <a:gd name="connsiteY175" fmla="*/ 773557 h 874716"/>
                <a:gd name="connsiteX176" fmla="*/ 5812731 w 6857455"/>
                <a:gd name="connsiteY176" fmla="*/ 767271 h 874716"/>
                <a:gd name="connsiteX177" fmla="*/ 5884361 w 6857455"/>
                <a:gd name="connsiteY177" fmla="*/ 765747 h 874716"/>
                <a:gd name="connsiteX178" fmla="*/ 5958660 w 6857455"/>
                <a:gd name="connsiteY178" fmla="*/ 768605 h 874716"/>
                <a:gd name="connsiteX179" fmla="*/ 6041528 w 6857455"/>
                <a:gd name="connsiteY179" fmla="*/ 768033 h 874716"/>
                <a:gd name="connsiteX180" fmla="*/ 6074297 w 6857455"/>
                <a:gd name="connsiteY180" fmla="*/ 763081 h 874716"/>
                <a:gd name="connsiteX181" fmla="*/ 6162880 w 6857455"/>
                <a:gd name="connsiteY181" fmla="*/ 766509 h 874716"/>
                <a:gd name="connsiteX182" fmla="*/ 6209364 w 6857455"/>
                <a:gd name="connsiteY182" fmla="*/ 760795 h 874716"/>
                <a:gd name="connsiteX183" fmla="*/ 6285948 w 6857455"/>
                <a:gd name="connsiteY183" fmla="*/ 759651 h 874716"/>
                <a:gd name="connsiteX184" fmla="*/ 6310905 w 6857455"/>
                <a:gd name="connsiteY184" fmla="*/ 758316 h 874716"/>
                <a:gd name="connsiteX185" fmla="*/ 6333194 w 6857455"/>
                <a:gd name="connsiteY185" fmla="*/ 757554 h 874716"/>
                <a:gd name="connsiteX186" fmla="*/ 6409586 w 6857455"/>
                <a:gd name="connsiteY186" fmla="*/ 773177 h 874716"/>
                <a:gd name="connsiteX187" fmla="*/ 6477407 w 6857455"/>
                <a:gd name="connsiteY187" fmla="*/ 774129 h 874716"/>
                <a:gd name="connsiteX188" fmla="*/ 6596283 w 6857455"/>
                <a:gd name="connsiteY188" fmla="*/ 786703 h 874716"/>
                <a:gd name="connsiteX189" fmla="*/ 6622573 w 6857455"/>
                <a:gd name="connsiteY189" fmla="*/ 782321 h 874716"/>
                <a:gd name="connsiteX190" fmla="*/ 6704872 w 6857455"/>
                <a:gd name="connsiteY190" fmla="*/ 780607 h 874716"/>
                <a:gd name="connsiteX191" fmla="*/ 6751738 w 6857455"/>
                <a:gd name="connsiteY191" fmla="*/ 779273 h 874716"/>
                <a:gd name="connsiteX192" fmla="*/ 6809650 w 6857455"/>
                <a:gd name="connsiteY192" fmla="*/ 788417 h 874716"/>
                <a:gd name="connsiteX193" fmla="*/ 6832976 w 6857455"/>
                <a:gd name="connsiteY193" fmla="*/ 800428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l="l" t="t" r="r" b="b"/>
              <a:pathLst>
                <a:path w="6857455" h="874716">
                  <a:moveTo>
                    <a:pt x="6857455" y="804643"/>
                  </a:moveTo>
                  <a:lnTo>
                    <a:pt x="6857455" y="562246"/>
                  </a:lnTo>
                  <a:lnTo>
                    <a:pt x="6829178" y="551284"/>
                  </a:lnTo>
                  <a:cubicBezTo>
                    <a:pt x="6805745" y="539044"/>
                    <a:pt x="6784885" y="521708"/>
                    <a:pt x="6766024" y="500372"/>
                  </a:cubicBezTo>
                  <a:cubicBezTo>
                    <a:pt x="6755166" y="488179"/>
                    <a:pt x="6746784" y="486845"/>
                    <a:pt x="6734971" y="500944"/>
                  </a:cubicBezTo>
                  <a:cubicBezTo>
                    <a:pt x="6721257" y="517326"/>
                    <a:pt x="6701634" y="510850"/>
                    <a:pt x="6683915" y="507040"/>
                  </a:cubicBezTo>
                  <a:cubicBezTo>
                    <a:pt x="6665629" y="503230"/>
                    <a:pt x="6647148" y="499228"/>
                    <a:pt x="6628860" y="495418"/>
                  </a:cubicBezTo>
                  <a:cubicBezTo>
                    <a:pt x="6615335" y="492752"/>
                    <a:pt x="6601999" y="490466"/>
                    <a:pt x="6588662" y="487227"/>
                  </a:cubicBezTo>
                  <a:cubicBezTo>
                    <a:pt x="6547133" y="477129"/>
                    <a:pt x="6509794" y="480177"/>
                    <a:pt x="6476074" y="511230"/>
                  </a:cubicBezTo>
                  <a:cubicBezTo>
                    <a:pt x="6450356" y="535043"/>
                    <a:pt x="6417399" y="542093"/>
                    <a:pt x="6382345" y="534853"/>
                  </a:cubicBezTo>
                  <a:cubicBezTo>
                    <a:pt x="6377963" y="533901"/>
                    <a:pt x="6372439" y="530091"/>
                    <a:pt x="6369391" y="531615"/>
                  </a:cubicBezTo>
                  <a:cubicBezTo>
                    <a:pt x="6323479" y="553904"/>
                    <a:pt x="6287092" y="514658"/>
                    <a:pt x="6244799" y="512182"/>
                  </a:cubicBezTo>
                  <a:cubicBezTo>
                    <a:pt x="6226130" y="511040"/>
                    <a:pt x="6207079" y="496942"/>
                    <a:pt x="6190315" y="485703"/>
                  </a:cubicBezTo>
                  <a:cubicBezTo>
                    <a:pt x="6167262" y="470271"/>
                    <a:pt x="6146687" y="455412"/>
                    <a:pt x="6115446" y="462270"/>
                  </a:cubicBezTo>
                  <a:cubicBezTo>
                    <a:pt x="6084203" y="469319"/>
                    <a:pt x="6055627" y="456364"/>
                    <a:pt x="6032194" y="434266"/>
                  </a:cubicBezTo>
                  <a:cubicBezTo>
                    <a:pt x="6014287" y="417501"/>
                    <a:pt x="5994665" y="415977"/>
                    <a:pt x="5971042" y="420738"/>
                  </a:cubicBezTo>
                  <a:cubicBezTo>
                    <a:pt x="5941513" y="426645"/>
                    <a:pt x="5910842" y="427027"/>
                    <a:pt x="5880933" y="430646"/>
                  </a:cubicBezTo>
                  <a:cubicBezTo>
                    <a:pt x="5874454" y="431408"/>
                    <a:pt x="5866265" y="434076"/>
                    <a:pt x="5862452" y="438648"/>
                  </a:cubicBezTo>
                  <a:cubicBezTo>
                    <a:pt x="5815779" y="495418"/>
                    <a:pt x="5750055" y="495990"/>
                    <a:pt x="5685283" y="498658"/>
                  </a:cubicBezTo>
                  <a:cubicBezTo>
                    <a:pt x="5646039" y="500372"/>
                    <a:pt x="5606604" y="500372"/>
                    <a:pt x="5567169" y="499420"/>
                  </a:cubicBezTo>
                  <a:cubicBezTo>
                    <a:pt x="5553832" y="499228"/>
                    <a:pt x="5539736" y="496180"/>
                    <a:pt x="5527923" y="490466"/>
                  </a:cubicBezTo>
                  <a:cubicBezTo>
                    <a:pt x="5503348" y="478463"/>
                    <a:pt x="5480680" y="462843"/>
                    <a:pt x="5456292" y="450650"/>
                  </a:cubicBezTo>
                  <a:cubicBezTo>
                    <a:pt x="5447151" y="445886"/>
                    <a:pt x="5435338" y="445696"/>
                    <a:pt x="5424670" y="444934"/>
                  </a:cubicBezTo>
                  <a:cubicBezTo>
                    <a:pt x="5405809" y="443410"/>
                    <a:pt x="5384854" y="447982"/>
                    <a:pt x="5368662" y="441124"/>
                  </a:cubicBezTo>
                  <a:cubicBezTo>
                    <a:pt x="5326559" y="423407"/>
                    <a:pt x="5287123" y="427407"/>
                    <a:pt x="5247118" y="444934"/>
                  </a:cubicBezTo>
                  <a:cubicBezTo>
                    <a:pt x="5191108" y="469509"/>
                    <a:pt x="5138148" y="467605"/>
                    <a:pt x="5088617" y="428742"/>
                  </a:cubicBezTo>
                  <a:cubicBezTo>
                    <a:pt x="5066328" y="411215"/>
                    <a:pt x="5044609" y="419596"/>
                    <a:pt x="5025750" y="433694"/>
                  </a:cubicBezTo>
                  <a:cubicBezTo>
                    <a:pt x="5004032" y="450078"/>
                    <a:pt x="4982885" y="454268"/>
                    <a:pt x="4957930" y="442268"/>
                  </a:cubicBezTo>
                  <a:cubicBezTo>
                    <a:pt x="4952404" y="439600"/>
                    <a:pt x="4944594" y="440933"/>
                    <a:pt x="4938116" y="441886"/>
                  </a:cubicBezTo>
                  <a:cubicBezTo>
                    <a:pt x="4901158" y="446648"/>
                    <a:pt x="4864009" y="454650"/>
                    <a:pt x="4833910" y="421693"/>
                  </a:cubicBezTo>
                  <a:cubicBezTo>
                    <a:pt x="4828004" y="415214"/>
                    <a:pt x="4818097" y="412549"/>
                    <a:pt x="4810095" y="408167"/>
                  </a:cubicBezTo>
                  <a:cubicBezTo>
                    <a:pt x="4776566" y="390258"/>
                    <a:pt x="4777900" y="391974"/>
                    <a:pt x="4747991" y="413691"/>
                  </a:cubicBezTo>
                  <a:cubicBezTo>
                    <a:pt x="4732369" y="425121"/>
                    <a:pt x="4710842" y="436742"/>
                    <a:pt x="4692745" y="435790"/>
                  </a:cubicBezTo>
                  <a:cubicBezTo>
                    <a:pt x="4583584" y="430075"/>
                    <a:pt x="4479758" y="457508"/>
                    <a:pt x="4375933" y="483417"/>
                  </a:cubicBezTo>
                  <a:cubicBezTo>
                    <a:pt x="4311923" y="499420"/>
                    <a:pt x="4249436" y="500372"/>
                    <a:pt x="4185426" y="484179"/>
                  </a:cubicBezTo>
                  <a:cubicBezTo>
                    <a:pt x="4139133" y="472367"/>
                    <a:pt x="4095315" y="491800"/>
                    <a:pt x="4052072" y="505134"/>
                  </a:cubicBezTo>
                  <a:cubicBezTo>
                    <a:pt x="4043117" y="507799"/>
                    <a:pt x="4034735" y="518278"/>
                    <a:pt x="4029973" y="527233"/>
                  </a:cubicBezTo>
                  <a:cubicBezTo>
                    <a:pt x="4012826" y="558858"/>
                    <a:pt x="3984441" y="563810"/>
                    <a:pt x="3948626" y="550666"/>
                  </a:cubicBezTo>
                  <a:cubicBezTo>
                    <a:pt x="3920241" y="540377"/>
                    <a:pt x="3894332" y="526661"/>
                    <a:pt x="3871280" y="502275"/>
                  </a:cubicBezTo>
                  <a:cubicBezTo>
                    <a:pt x="3844229" y="473701"/>
                    <a:pt x="3816224" y="441124"/>
                    <a:pt x="3774312" y="429122"/>
                  </a:cubicBezTo>
                  <a:cubicBezTo>
                    <a:pt x="3756214" y="423979"/>
                    <a:pt x="3740593" y="423217"/>
                    <a:pt x="3721543" y="428552"/>
                  </a:cubicBezTo>
                  <a:cubicBezTo>
                    <a:pt x="3684583" y="438837"/>
                    <a:pt x="3647436" y="446078"/>
                    <a:pt x="3612763" y="414263"/>
                  </a:cubicBezTo>
                  <a:cubicBezTo>
                    <a:pt x="3593712" y="396736"/>
                    <a:pt x="3567994" y="385496"/>
                    <a:pt x="3537323" y="389878"/>
                  </a:cubicBezTo>
                  <a:cubicBezTo>
                    <a:pt x="3499031" y="395402"/>
                    <a:pt x="3464168" y="381496"/>
                    <a:pt x="3431593" y="360921"/>
                  </a:cubicBezTo>
                  <a:cubicBezTo>
                    <a:pt x="3419971" y="353491"/>
                    <a:pt x="3405682" y="349301"/>
                    <a:pt x="3392158" y="345681"/>
                  </a:cubicBezTo>
                  <a:cubicBezTo>
                    <a:pt x="3360915" y="337298"/>
                    <a:pt x="3329480" y="329868"/>
                    <a:pt x="3297856" y="323010"/>
                  </a:cubicBezTo>
                  <a:cubicBezTo>
                    <a:pt x="3271948" y="317296"/>
                    <a:pt x="3245849" y="313104"/>
                    <a:pt x="3219748" y="308151"/>
                  </a:cubicBezTo>
                  <a:cubicBezTo>
                    <a:pt x="3191173" y="302817"/>
                    <a:pt x="3168502" y="290433"/>
                    <a:pt x="3156692" y="261668"/>
                  </a:cubicBezTo>
                  <a:cubicBezTo>
                    <a:pt x="3152882" y="252524"/>
                    <a:pt x="3143737" y="245283"/>
                    <a:pt x="3136497" y="237663"/>
                  </a:cubicBezTo>
                  <a:cubicBezTo>
                    <a:pt x="3131355" y="232139"/>
                    <a:pt x="3124495" y="227947"/>
                    <a:pt x="3119733" y="222233"/>
                  </a:cubicBezTo>
                  <a:cubicBezTo>
                    <a:pt x="3094776" y="192132"/>
                    <a:pt x="3070201" y="161843"/>
                    <a:pt x="3045436" y="131742"/>
                  </a:cubicBezTo>
                  <a:cubicBezTo>
                    <a:pt x="3042958" y="128884"/>
                    <a:pt x="3040292" y="125455"/>
                    <a:pt x="3037054" y="124121"/>
                  </a:cubicBezTo>
                  <a:cubicBezTo>
                    <a:pt x="3003525" y="110215"/>
                    <a:pt x="2969614" y="97070"/>
                    <a:pt x="2936466" y="82400"/>
                  </a:cubicBezTo>
                  <a:cubicBezTo>
                    <a:pt x="2923702" y="76686"/>
                    <a:pt x="2910558" y="69637"/>
                    <a:pt x="2901031" y="59731"/>
                  </a:cubicBezTo>
                  <a:cubicBezTo>
                    <a:pt x="2879314" y="37250"/>
                    <a:pt x="2859502" y="12866"/>
                    <a:pt x="2828259" y="3149"/>
                  </a:cubicBezTo>
                  <a:cubicBezTo>
                    <a:pt x="2819114" y="293"/>
                    <a:pt x="2808256" y="-1231"/>
                    <a:pt x="2799492" y="1245"/>
                  </a:cubicBezTo>
                  <a:cubicBezTo>
                    <a:pt x="2763867" y="11532"/>
                    <a:pt x="2729005" y="24296"/>
                    <a:pt x="2693570" y="35154"/>
                  </a:cubicBezTo>
                  <a:cubicBezTo>
                    <a:pt x="2671092" y="41823"/>
                    <a:pt x="2650707" y="49825"/>
                    <a:pt x="2639847" y="73448"/>
                  </a:cubicBezTo>
                  <a:cubicBezTo>
                    <a:pt x="2636801" y="80114"/>
                    <a:pt x="2628226" y="87354"/>
                    <a:pt x="2621178" y="88688"/>
                  </a:cubicBezTo>
                  <a:cubicBezTo>
                    <a:pt x="2575839" y="97260"/>
                    <a:pt x="2531069" y="101451"/>
                    <a:pt x="2489348" y="72304"/>
                  </a:cubicBezTo>
                  <a:cubicBezTo>
                    <a:pt x="2480585" y="66017"/>
                    <a:pt x="2464201" y="66017"/>
                    <a:pt x="2452580" y="68683"/>
                  </a:cubicBezTo>
                  <a:cubicBezTo>
                    <a:pt x="2407811" y="78590"/>
                    <a:pt x="2365328" y="82020"/>
                    <a:pt x="2326464" y="50395"/>
                  </a:cubicBezTo>
                  <a:cubicBezTo>
                    <a:pt x="2321892" y="46585"/>
                    <a:pt x="2307224" y="50015"/>
                    <a:pt x="2300365" y="54777"/>
                  </a:cubicBezTo>
                  <a:cubicBezTo>
                    <a:pt x="2234259" y="101261"/>
                    <a:pt x="2198064" y="102405"/>
                    <a:pt x="2130434" y="58397"/>
                  </a:cubicBezTo>
                  <a:cubicBezTo>
                    <a:pt x="2126052" y="55539"/>
                    <a:pt x="2120337" y="52301"/>
                    <a:pt x="2118621" y="47919"/>
                  </a:cubicBezTo>
                  <a:cubicBezTo>
                    <a:pt x="2107001" y="19914"/>
                    <a:pt x="2082236" y="19152"/>
                    <a:pt x="2057659" y="16866"/>
                  </a:cubicBezTo>
                  <a:cubicBezTo>
                    <a:pt x="2030608" y="14390"/>
                    <a:pt x="2003555" y="11152"/>
                    <a:pt x="1976314" y="8865"/>
                  </a:cubicBezTo>
                  <a:cubicBezTo>
                    <a:pt x="1971550" y="8483"/>
                    <a:pt x="1966216" y="10007"/>
                    <a:pt x="1961454" y="11724"/>
                  </a:cubicBezTo>
                  <a:cubicBezTo>
                    <a:pt x="1943165" y="18010"/>
                    <a:pt x="1925449" y="27154"/>
                    <a:pt x="1906588" y="30964"/>
                  </a:cubicBezTo>
                  <a:cubicBezTo>
                    <a:pt x="1865821" y="39156"/>
                    <a:pt x="1826385" y="55539"/>
                    <a:pt x="1783330" y="48871"/>
                  </a:cubicBezTo>
                  <a:cubicBezTo>
                    <a:pt x="1775902" y="47729"/>
                    <a:pt x="1767327" y="53253"/>
                    <a:pt x="1759327" y="55349"/>
                  </a:cubicBezTo>
                  <a:cubicBezTo>
                    <a:pt x="1744849" y="58969"/>
                    <a:pt x="1730750" y="64111"/>
                    <a:pt x="1716082" y="65445"/>
                  </a:cubicBezTo>
                  <a:cubicBezTo>
                    <a:pt x="1677218" y="68875"/>
                    <a:pt x="1637975" y="71924"/>
                    <a:pt x="1598920" y="72114"/>
                  </a:cubicBezTo>
                  <a:cubicBezTo>
                    <a:pt x="1580061" y="72304"/>
                    <a:pt x="1561201" y="65065"/>
                    <a:pt x="1542150" y="62207"/>
                  </a:cubicBezTo>
                  <a:cubicBezTo>
                    <a:pt x="1533578" y="60873"/>
                    <a:pt x="1519669" y="58587"/>
                    <a:pt x="1516813" y="62779"/>
                  </a:cubicBezTo>
                  <a:cubicBezTo>
                    <a:pt x="1494714" y="94592"/>
                    <a:pt x="1463661" y="88496"/>
                    <a:pt x="1432228" y="88116"/>
                  </a:cubicBezTo>
                  <a:cubicBezTo>
                    <a:pt x="1362884" y="87354"/>
                    <a:pt x="1295826" y="60493"/>
                    <a:pt x="1224765" y="71924"/>
                  </a:cubicBezTo>
                  <a:cubicBezTo>
                    <a:pt x="1204191" y="75162"/>
                    <a:pt x="1181330" y="62397"/>
                    <a:pt x="1159231" y="58207"/>
                  </a:cubicBezTo>
                  <a:cubicBezTo>
                    <a:pt x="1147801" y="56111"/>
                    <a:pt x="1135228" y="53633"/>
                    <a:pt x="1124370" y="56301"/>
                  </a:cubicBezTo>
                  <a:cubicBezTo>
                    <a:pt x="1107605" y="60493"/>
                    <a:pt x="1091411" y="68113"/>
                    <a:pt x="1075600" y="75542"/>
                  </a:cubicBezTo>
                  <a:cubicBezTo>
                    <a:pt x="1046261" y="89258"/>
                    <a:pt x="1016162" y="89258"/>
                    <a:pt x="986633" y="79162"/>
                  </a:cubicBezTo>
                  <a:cubicBezTo>
                    <a:pt x="944722" y="64873"/>
                    <a:pt x="903193" y="64873"/>
                    <a:pt x="861089" y="76304"/>
                  </a:cubicBezTo>
                  <a:cubicBezTo>
                    <a:pt x="826990" y="85638"/>
                    <a:pt x="791935" y="92116"/>
                    <a:pt x="759168" y="104689"/>
                  </a:cubicBezTo>
                  <a:cubicBezTo>
                    <a:pt x="744689" y="110215"/>
                    <a:pt x="732497" y="126597"/>
                    <a:pt x="723735" y="140696"/>
                  </a:cubicBezTo>
                  <a:cubicBezTo>
                    <a:pt x="706018" y="169271"/>
                    <a:pt x="674013" y="169081"/>
                    <a:pt x="647532" y="147934"/>
                  </a:cubicBezTo>
                  <a:cubicBezTo>
                    <a:pt x="619717" y="125645"/>
                    <a:pt x="584664" y="112501"/>
                    <a:pt x="552659" y="95926"/>
                  </a:cubicBezTo>
                  <a:cubicBezTo>
                    <a:pt x="549993" y="94592"/>
                    <a:pt x="545039" y="96116"/>
                    <a:pt x="541800" y="97640"/>
                  </a:cubicBezTo>
                  <a:cubicBezTo>
                    <a:pt x="488649" y="122407"/>
                    <a:pt x="433593" y="126979"/>
                    <a:pt x="375107" y="123169"/>
                  </a:cubicBezTo>
                  <a:cubicBezTo>
                    <a:pt x="341960" y="121073"/>
                    <a:pt x="307289" y="137076"/>
                    <a:pt x="273567" y="145458"/>
                  </a:cubicBezTo>
                  <a:cubicBezTo>
                    <a:pt x="269757" y="146410"/>
                    <a:pt x="266519" y="151174"/>
                    <a:pt x="264043" y="154792"/>
                  </a:cubicBezTo>
                  <a:cubicBezTo>
                    <a:pt x="240228" y="190800"/>
                    <a:pt x="208223" y="200706"/>
                    <a:pt x="169360" y="177273"/>
                  </a:cubicBezTo>
                  <a:cubicBezTo>
                    <a:pt x="143643" y="161651"/>
                    <a:pt x="118114" y="158032"/>
                    <a:pt x="89347" y="157460"/>
                  </a:cubicBezTo>
                  <a:cubicBezTo>
                    <a:pt x="71059" y="157078"/>
                    <a:pt x="52962" y="147934"/>
                    <a:pt x="34291" y="145268"/>
                  </a:cubicBezTo>
                  <a:lnTo>
                    <a:pt x="0" y="142056"/>
                  </a:lnTo>
                  <a:lnTo>
                    <a:pt x="0" y="849556"/>
                  </a:lnTo>
                  <a:lnTo>
                    <a:pt x="60652" y="844783"/>
                  </a:lnTo>
                  <a:cubicBezTo>
                    <a:pt x="80251" y="839473"/>
                    <a:pt x="99446" y="832043"/>
                    <a:pt x="119068" y="827281"/>
                  </a:cubicBezTo>
                  <a:cubicBezTo>
                    <a:pt x="137355" y="822899"/>
                    <a:pt x="154501" y="812802"/>
                    <a:pt x="171840" y="804420"/>
                  </a:cubicBezTo>
                  <a:cubicBezTo>
                    <a:pt x="204985" y="788417"/>
                    <a:pt x="240420" y="798514"/>
                    <a:pt x="274329" y="794324"/>
                  </a:cubicBezTo>
                  <a:cubicBezTo>
                    <a:pt x="285188" y="792990"/>
                    <a:pt x="296046" y="791466"/>
                    <a:pt x="306715" y="788798"/>
                  </a:cubicBezTo>
                  <a:cubicBezTo>
                    <a:pt x="335864" y="781749"/>
                    <a:pt x="365583" y="775653"/>
                    <a:pt x="393967" y="765937"/>
                  </a:cubicBezTo>
                  <a:cubicBezTo>
                    <a:pt x="426165" y="755078"/>
                    <a:pt x="457028" y="740600"/>
                    <a:pt x="493793" y="725549"/>
                  </a:cubicBezTo>
                  <a:cubicBezTo>
                    <a:pt x="506557" y="729360"/>
                    <a:pt x="526180" y="739648"/>
                    <a:pt x="546373" y="740600"/>
                  </a:cubicBezTo>
                  <a:cubicBezTo>
                    <a:pt x="611337" y="743838"/>
                    <a:pt x="672107" y="726121"/>
                    <a:pt x="730211" y="698116"/>
                  </a:cubicBezTo>
                  <a:cubicBezTo>
                    <a:pt x="747927" y="689734"/>
                    <a:pt x="766980" y="684210"/>
                    <a:pt x="784889" y="676018"/>
                  </a:cubicBezTo>
                  <a:cubicBezTo>
                    <a:pt x="791173" y="673161"/>
                    <a:pt x="799365" y="667065"/>
                    <a:pt x="800509" y="661349"/>
                  </a:cubicBezTo>
                  <a:cubicBezTo>
                    <a:pt x="807175" y="628201"/>
                    <a:pt x="831942" y="628772"/>
                    <a:pt x="857661" y="626868"/>
                  </a:cubicBezTo>
                  <a:cubicBezTo>
                    <a:pt x="888332" y="624582"/>
                    <a:pt x="918621" y="619248"/>
                    <a:pt x="949102" y="614676"/>
                  </a:cubicBezTo>
                  <a:cubicBezTo>
                    <a:pt x="953104" y="614104"/>
                    <a:pt x="956722" y="610104"/>
                    <a:pt x="960342" y="607435"/>
                  </a:cubicBezTo>
                  <a:cubicBezTo>
                    <a:pt x="965867" y="603435"/>
                    <a:pt x="971011" y="597339"/>
                    <a:pt x="977109" y="595815"/>
                  </a:cubicBezTo>
                  <a:cubicBezTo>
                    <a:pt x="1008350" y="588385"/>
                    <a:pt x="1039783" y="582099"/>
                    <a:pt x="1071218" y="575240"/>
                  </a:cubicBezTo>
                  <a:cubicBezTo>
                    <a:pt x="1078266" y="573716"/>
                    <a:pt x="1085505" y="571812"/>
                    <a:pt x="1091983" y="568764"/>
                  </a:cubicBezTo>
                  <a:cubicBezTo>
                    <a:pt x="1098079" y="565906"/>
                    <a:pt x="1103223" y="560952"/>
                    <a:pt x="1109321" y="557904"/>
                  </a:cubicBezTo>
                  <a:cubicBezTo>
                    <a:pt x="1125892" y="549714"/>
                    <a:pt x="1142851" y="542093"/>
                    <a:pt x="1162279" y="532949"/>
                  </a:cubicBezTo>
                  <a:cubicBezTo>
                    <a:pt x="1173138" y="550094"/>
                    <a:pt x="1187810" y="540377"/>
                    <a:pt x="1206097" y="532187"/>
                  </a:cubicBezTo>
                  <a:cubicBezTo>
                    <a:pt x="1224765" y="523805"/>
                    <a:pt x="1246292" y="521137"/>
                    <a:pt x="1266867" y="518088"/>
                  </a:cubicBezTo>
                  <a:cubicBezTo>
                    <a:pt x="1304588" y="512564"/>
                    <a:pt x="1342499" y="509134"/>
                    <a:pt x="1380219" y="504182"/>
                  </a:cubicBezTo>
                  <a:cubicBezTo>
                    <a:pt x="1388221" y="503038"/>
                    <a:pt x="1397365" y="500944"/>
                    <a:pt x="1403461" y="496180"/>
                  </a:cubicBezTo>
                  <a:cubicBezTo>
                    <a:pt x="1445181" y="464175"/>
                    <a:pt x="1495858" y="455222"/>
                    <a:pt x="1544054" y="458268"/>
                  </a:cubicBezTo>
                  <a:cubicBezTo>
                    <a:pt x="1581965" y="460557"/>
                    <a:pt x="1619114" y="462270"/>
                    <a:pt x="1656644" y="459032"/>
                  </a:cubicBezTo>
                  <a:cubicBezTo>
                    <a:pt x="1659502" y="458841"/>
                    <a:pt x="1663312" y="459223"/>
                    <a:pt x="1665406" y="460747"/>
                  </a:cubicBezTo>
                  <a:cubicBezTo>
                    <a:pt x="1678360" y="470843"/>
                    <a:pt x="1691887" y="471605"/>
                    <a:pt x="1708461" y="473318"/>
                  </a:cubicBezTo>
                  <a:cubicBezTo>
                    <a:pt x="1731894" y="475797"/>
                    <a:pt x="1753421" y="474081"/>
                    <a:pt x="1775140" y="469891"/>
                  </a:cubicBezTo>
                  <a:cubicBezTo>
                    <a:pt x="1790952" y="466843"/>
                    <a:pt x="1806953" y="460557"/>
                    <a:pt x="1821051" y="452554"/>
                  </a:cubicBezTo>
                  <a:cubicBezTo>
                    <a:pt x="1840672" y="441314"/>
                    <a:pt x="1859535" y="436934"/>
                    <a:pt x="1878203" y="451792"/>
                  </a:cubicBezTo>
                  <a:cubicBezTo>
                    <a:pt x="1898396" y="467605"/>
                    <a:pt x="1921257" y="462081"/>
                    <a:pt x="1943547" y="462651"/>
                  </a:cubicBezTo>
                  <a:cubicBezTo>
                    <a:pt x="1953262" y="462843"/>
                    <a:pt x="1963550" y="462461"/>
                    <a:pt x="1972884" y="464937"/>
                  </a:cubicBezTo>
                  <a:cubicBezTo>
                    <a:pt x="1999935" y="471987"/>
                    <a:pt x="2026036" y="482655"/>
                    <a:pt x="2053469" y="487417"/>
                  </a:cubicBezTo>
                  <a:cubicBezTo>
                    <a:pt x="2068710" y="490084"/>
                    <a:pt x="2085664" y="485321"/>
                    <a:pt x="2101477" y="481893"/>
                  </a:cubicBezTo>
                  <a:cubicBezTo>
                    <a:pt x="2117479" y="478273"/>
                    <a:pt x="2133290" y="472749"/>
                    <a:pt x="2148722" y="467033"/>
                  </a:cubicBezTo>
                  <a:cubicBezTo>
                    <a:pt x="2159199" y="463223"/>
                    <a:pt x="2170629" y="459603"/>
                    <a:pt x="2179011" y="452744"/>
                  </a:cubicBezTo>
                  <a:cubicBezTo>
                    <a:pt x="2198064" y="437124"/>
                    <a:pt x="2217685" y="434455"/>
                    <a:pt x="2240165" y="442648"/>
                  </a:cubicBezTo>
                  <a:cubicBezTo>
                    <a:pt x="2243593" y="443982"/>
                    <a:pt x="2247594" y="443982"/>
                    <a:pt x="2251404" y="444172"/>
                  </a:cubicBezTo>
                  <a:cubicBezTo>
                    <a:pt x="2312370" y="448172"/>
                    <a:pt x="2373330" y="450650"/>
                    <a:pt x="2433912" y="456746"/>
                  </a:cubicBezTo>
                  <a:cubicBezTo>
                    <a:pt x="2458485" y="459223"/>
                    <a:pt x="2482107" y="470081"/>
                    <a:pt x="2506302" y="476939"/>
                  </a:cubicBezTo>
                  <a:cubicBezTo>
                    <a:pt x="2511256" y="478273"/>
                    <a:pt x="2516783" y="480369"/>
                    <a:pt x="2521735" y="479415"/>
                  </a:cubicBezTo>
                  <a:cubicBezTo>
                    <a:pt x="2575647" y="469891"/>
                    <a:pt x="2626132" y="483797"/>
                    <a:pt x="2675854" y="502086"/>
                  </a:cubicBezTo>
                  <a:cubicBezTo>
                    <a:pt x="2680996" y="503992"/>
                    <a:pt x="2687282" y="503419"/>
                    <a:pt x="2692998" y="503038"/>
                  </a:cubicBezTo>
                  <a:cubicBezTo>
                    <a:pt x="2709003" y="501706"/>
                    <a:pt x="2726337" y="495038"/>
                    <a:pt x="2740816" y="499037"/>
                  </a:cubicBezTo>
                  <a:cubicBezTo>
                    <a:pt x="2779297" y="510088"/>
                    <a:pt x="2817398" y="523423"/>
                    <a:pt x="2853596" y="540187"/>
                  </a:cubicBezTo>
                  <a:cubicBezTo>
                    <a:pt x="2890365" y="557142"/>
                    <a:pt x="2924464" y="571430"/>
                    <a:pt x="2966565" y="554286"/>
                  </a:cubicBezTo>
                  <a:cubicBezTo>
                    <a:pt x="2984472" y="547045"/>
                    <a:pt x="3008095" y="552190"/>
                    <a:pt x="3028671" y="554094"/>
                  </a:cubicBezTo>
                  <a:cubicBezTo>
                    <a:pt x="3043720" y="555618"/>
                    <a:pt x="3058198" y="564192"/>
                    <a:pt x="3073059" y="564192"/>
                  </a:cubicBezTo>
                  <a:cubicBezTo>
                    <a:pt x="3112686" y="564192"/>
                    <a:pt x="3147927" y="574288"/>
                    <a:pt x="3182219" y="594862"/>
                  </a:cubicBezTo>
                  <a:cubicBezTo>
                    <a:pt x="3195557" y="602863"/>
                    <a:pt x="3216322" y="597529"/>
                    <a:pt x="3233656" y="599625"/>
                  </a:cubicBezTo>
                  <a:cubicBezTo>
                    <a:pt x="3251947" y="602101"/>
                    <a:pt x="3270804" y="604387"/>
                    <a:pt x="3288332" y="609914"/>
                  </a:cubicBezTo>
                  <a:cubicBezTo>
                    <a:pt x="3333672" y="624392"/>
                    <a:pt x="3378441" y="640774"/>
                    <a:pt x="3423591" y="656015"/>
                  </a:cubicBezTo>
                  <a:cubicBezTo>
                    <a:pt x="3460738" y="668590"/>
                    <a:pt x="3497317" y="658683"/>
                    <a:pt x="3534084" y="653349"/>
                  </a:cubicBezTo>
                  <a:cubicBezTo>
                    <a:pt x="3557137" y="649919"/>
                    <a:pt x="3578662" y="641727"/>
                    <a:pt x="3604571" y="653918"/>
                  </a:cubicBezTo>
                  <a:cubicBezTo>
                    <a:pt x="3629338" y="665541"/>
                    <a:pt x="3660771" y="662873"/>
                    <a:pt x="3688586" y="669160"/>
                  </a:cubicBezTo>
                  <a:cubicBezTo>
                    <a:pt x="3712020" y="674494"/>
                    <a:pt x="3734687" y="683068"/>
                    <a:pt x="3757358" y="691450"/>
                  </a:cubicBezTo>
                  <a:cubicBezTo>
                    <a:pt x="3788221" y="702881"/>
                    <a:pt x="3818700" y="714881"/>
                    <a:pt x="3852421" y="709167"/>
                  </a:cubicBezTo>
                  <a:cubicBezTo>
                    <a:pt x="3890714" y="702689"/>
                    <a:pt x="3917001" y="727073"/>
                    <a:pt x="3947104" y="743267"/>
                  </a:cubicBezTo>
                  <a:cubicBezTo>
                    <a:pt x="3967869" y="754316"/>
                    <a:pt x="3990538" y="762509"/>
                    <a:pt x="4013208" y="769367"/>
                  </a:cubicBezTo>
                  <a:cubicBezTo>
                    <a:pt x="4043497" y="778321"/>
                    <a:pt x="4074740" y="783655"/>
                    <a:pt x="4105222" y="792417"/>
                  </a:cubicBezTo>
                  <a:cubicBezTo>
                    <a:pt x="4151325" y="805561"/>
                    <a:pt x="4198001" y="815850"/>
                    <a:pt x="4246006" y="808610"/>
                  </a:cubicBezTo>
                  <a:cubicBezTo>
                    <a:pt x="4268105" y="805372"/>
                    <a:pt x="4288682" y="805561"/>
                    <a:pt x="4310779" y="810326"/>
                  </a:cubicBezTo>
                  <a:cubicBezTo>
                    <a:pt x="4346974" y="818136"/>
                    <a:pt x="4384123" y="819089"/>
                    <a:pt x="4413272" y="848235"/>
                  </a:cubicBezTo>
                  <a:cubicBezTo>
                    <a:pt x="4423558" y="858524"/>
                    <a:pt x="4442037" y="861190"/>
                    <a:pt x="4457087" y="866524"/>
                  </a:cubicBezTo>
                  <a:cubicBezTo>
                    <a:pt x="4474424" y="872812"/>
                    <a:pt x="4487186" y="869572"/>
                    <a:pt x="4496523" y="851284"/>
                  </a:cubicBezTo>
                  <a:cubicBezTo>
                    <a:pt x="4500713" y="843093"/>
                    <a:pt x="4512715" y="835091"/>
                    <a:pt x="4522050" y="833757"/>
                  </a:cubicBezTo>
                  <a:cubicBezTo>
                    <a:pt x="4550055" y="829757"/>
                    <a:pt x="4575773" y="835663"/>
                    <a:pt x="4602824" y="848618"/>
                  </a:cubicBezTo>
                  <a:cubicBezTo>
                    <a:pt x="4628161" y="860810"/>
                    <a:pt x="4659786" y="859476"/>
                    <a:pt x="4688553" y="864238"/>
                  </a:cubicBezTo>
                  <a:cubicBezTo>
                    <a:pt x="4708936" y="867668"/>
                    <a:pt x="4729321" y="874716"/>
                    <a:pt x="4749895" y="874716"/>
                  </a:cubicBezTo>
                  <a:cubicBezTo>
                    <a:pt x="4775424" y="874716"/>
                    <a:pt x="4800761" y="868620"/>
                    <a:pt x="4826480" y="866334"/>
                  </a:cubicBezTo>
                  <a:cubicBezTo>
                    <a:pt x="4846482" y="864430"/>
                    <a:pt x="4866867" y="865192"/>
                    <a:pt x="4886870" y="862906"/>
                  </a:cubicBezTo>
                  <a:cubicBezTo>
                    <a:pt x="4903254" y="861190"/>
                    <a:pt x="4919447" y="856810"/>
                    <a:pt x="4935639" y="853190"/>
                  </a:cubicBezTo>
                  <a:cubicBezTo>
                    <a:pt x="4941546" y="851856"/>
                    <a:pt x="4947452" y="846711"/>
                    <a:pt x="4952784" y="847473"/>
                  </a:cubicBezTo>
                  <a:cubicBezTo>
                    <a:pt x="5005745" y="855666"/>
                    <a:pt x="5043847" y="819089"/>
                    <a:pt x="5088617" y="802896"/>
                  </a:cubicBezTo>
                  <a:cubicBezTo>
                    <a:pt x="5135672" y="785749"/>
                    <a:pt x="5181204" y="759461"/>
                    <a:pt x="5233781" y="767271"/>
                  </a:cubicBezTo>
                  <a:cubicBezTo>
                    <a:pt x="5265596" y="772033"/>
                    <a:pt x="5296267" y="783083"/>
                    <a:pt x="5327893" y="789752"/>
                  </a:cubicBezTo>
                  <a:cubicBezTo>
                    <a:pt x="5339132" y="792038"/>
                    <a:pt x="5351705" y="791656"/>
                    <a:pt x="5362946" y="789370"/>
                  </a:cubicBezTo>
                  <a:cubicBezTo>
                    <a:pt x="5417240" y="778891"/>
                    <a:pt x="5470771" y="777367"/>
                    <a:pt x="5524115" y="794514"/>
                  </a:cubicBezTo>
                  <a:cubicBezTo>
                    <a:pt x="5533257" y="797372"/>
                    <a:pt x="5542974" y="800038"/>
                    <a:pt x="5552500" y="800038"/>
                  </a:cubicBezTo>
                  <a:cubicBezTo>
                    <a:pt x="5604697" y="800038"/>
                    <a:pt x="5655944" y="796038"/>
                    <a:pt x="5705857" y="777367"/>
                  </a:cubicBezTo>
                  <a:cubicBezTo>
                    <a:pt x="5722622" y="771080"/>
                    <a:pt x="5743006" y="775081"/>
                    <a:pt x="5761485" y="773557"/>
                  </a:cubicBezTo>
                  <a:cubicBezTo>
                    <a:pt x="5778629" y="772224"/>
                    <a:pt x="5796156" y="771653"/>
                    <a:pt x="5812731" y="767271"/>
                  </a:cubicBezTo>
                  <a:cubicBezTo>
                    <a:pt x="5836925" y="760795"/>
                    <a:pt x="5859404" y="760033"/>
                    <a:pt x="5884361" y="765747"/>
                  </a:cubicBezTo>
                  <a:cubicBezTo>
                    <a:pt x="5908174" y="771080"/>
                    <a:pt x="5933892" y="768415"/>
                    <a:pt x="5958660" y="768605"/>
                  </a:cubicBezTo>
                  <a:cubicBezTo>
                    <a:pt x="5986282" y="768795"/>
                    <a:pt x="6013906" y="768984"/>
                    <a:pt x="6041528" y="768033"/>
                  </a:cubicBezTo>
                  <a:cubicBezTo>
                    <a:pt x="6052579" y="767653"/>
                    <a:pt x="6065151" y="760033"/>
                    <a:pt x="6074297" y="763081"/>
                  </a:cubicBezTo>
                  <a:cubicBezTo>
                    <a:pt x="6103824" y="773366"/>
                    <a:pt x="6133353" y="760985"/>
                    <a:pt x="6162880" y="766509"/>
                  </a:cubicBezTo>
                  <a:cubicBezTo>
                    <a:pt x="6177360" y="769367"/>
                    <a:pt x="6193743" y="761557"/>
                    <a:pt x="6209364" y="760795"/>
                  </a:cubicBezTo>
                  <a:cubicBezTo>
                    <a:pt x="6234892" y="759461"/>
                    <a:pt x="6260419" y="760033"/>
                    <a:pt x="6285948" y="759651"/>
                  </a:cubicBezTo>
                  <a:cubicBezTo>
                    <a:pt x="6294330" y="759461"/>
                    <a:pt x="6302523" y="758699"/>
                    <a:pt x="6310905" y="758316"/>
                  </a:cubicBezTo>
                  <a:cubicBezTo>
                    <a:pt x="6318335" y="757936"/>
                    <a:pt x="6326145" y="756222"/>
                    <a:pt x="6333194" y="757554"/>
                  </a:cubicBezTo>
                  <a:cubicBezTo>
                    <a:pt x="6358723" y="762318"/>
                    <a:pt x="6383869" y="770129"/>
                    <a:pt x="6409586" y="773177"/>
                  </a:cubicBezTo>
                  <a:cubicBezTo>
                    <a:pt x="6431875" y="775843"/>
                    <a:pt x="6454928" y="772224"/>
                    <a:pt x="6477407" y="774129"/>
                  </a:cubicBezTo>
                  <a:cubicBezTo>
                    <a:pt x="6517032" y="777367"/>
                    <a:pt x="6556657" y="783083"/>
                    <a:pt x="6596283" y="786703"/>
                  </a:cubicBezTo>
                  <a:cubicBezTo>
                    <a:pt x="6604857" y="787465"/>
                    <a:pt x="6613809" y="782701"/>
                    <a:pt x="6622573" y="782321"/>
                  </a:cubicBezTo>
                  <a:cubicBezTo>
                    <a:pt x="6650006" y="781369"/>
                    <a:pt x="6677439" y="781177"/>
                    <a:pt x="6704872" y="780607"/>
                  </a:cubicBezTo>
                  <a:cubicBezTo>
                    <a:pt x="6720493" y="780415"/>
                    <a:pt x="6736305" y="780987"/>
                    <a:pt x="6751738" y="779273"/>
                  </a:cubicBezTo>
                  <a:cubicBezTo>
                    <a:pt x="6772120" y="776987"/>
                    <a:pt x="6790599" y="773557"/>
                    <a:pt x="6809650" y="788417"/>
                  </a:cubicBezTo>
                  <a:cubicBezTo>
                    <a:pt x="6816984" y="794180"/>
                    <a:pt x="6824819" y="797942"/>
                    <a:pt x="6832976" y="800428"/>
                  </a:cubicBez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26515890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F17393D-D9F6-4456-9FD2-80CC3DC7C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559" y="1780661"/>
            <a:ext cx="4176804" cy="1463472"/>
          </a:xfrm>
        </p:spPr>
        <p:txBody>
          <a:bodyPr anchor="t">
            <a:normAutofit fontScale="90000"/>
          </a:bodyPr>
          <a:lstStyle/>
          <a:p>
            <a:r>
              <a:rPr lang="pt-BR" sz="4800" b="1">
                <a:solidFill>
                  <a:schemeClr val="bg1"/>
                </a:solidFill>
                <a:ea typeface="+mj-lt"/>
                <a:cs typeface="+mj-lt"/>
              </a:rPr>
              <a:t>Realizando o fluxo de trabalho:</a:t>
            </a:r>
            <a:endParaRPr lang="pt-BR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34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8DAFA45-A0A4-42EB-90E2-25DDBD84D4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924" y="3373828"/>
            <a:ext cx="3582072" cy="279325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pt-BR" sz="2400" dirty="0">
                <a:solidFill>
                  <a:srgbClr val="FFFFFF"/>
                </a:solidFill>
                <a:cs typeface="Calibri" panose="020F0502020204030204"/>
              </a:rPr>
              <a:t>O processo completo desde a extração de dados até a apresentação em BI </a:t>
            </a:r>
            <a:r>
              <a:rPr lang="pt-BR" sz="2400">
                <a:solidFill>
                  <a:srgbClr val="FFFFFF"/>
                </a:solidFill>
                <a:cs typeface="Calibri" panose="020F0502020204030204"/>
              </a:rPr>
              <a:t>foi realizado conforme o gráfico ao lado</a:t>
            </a:r>
            <a:r>
              <a:rPr lang="pt-BR" sz="2000" dirty="0">
                <a:solidFill>
                  <a:srgbClr val="FFFFFF"/>
                </a:solidFill>
                <a:cs typeface="Calibri" panose="020F0502020204030204"/>
              </a:rPr>
              <a:t>:</a:t>
            </a:r>
            <a:endParaRPr lang="pt-BR" dirty="0">
              <a:cs typeface="Calibri" panose="020F0502020204030204"/>
            </a:endParaRPr>
          </a:p>
        </p:txBody>
      </p: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FFB4E4C4-4C29-4151-9BE8-AAAEF8702D9E}"/>
              </a:ext>
            </a:extLst>
          </p:cNvPr>
          <p:cNvCxnSpPr>
            <a:cxnSpLocks/>
          </p:cNvCxnSpPr>
          <p:nvPr/>
        </p:nvCxnSpPr>
        <p:spPr>
          <a:xfrm flipH="1">
            <a:off x="8814197" y="4856495"/>
            <a:ext cx="2384" cy="8202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55" name="Agrupar 54">
            <a:extLst>
              <a:ext uri="{FF2B5EF4-FFF2-40B4-BE49-F238E27FC236}">
                <a16:creationId xmlns:a16="http://schemas.microsoft.com/office/drawing/2014/main" id="{BCE77953-01B3-4F84-8707-D5EF6A8A49BC}"/>
              </a:ext>
            </a:extLst>
          </p:cNvPr>
          <p:cNvGrpSpPr/>
          <p:nvPr/>
        </p:nvGrpSpPr>
        <p:grpSpPr>
          <a:xfrm>
            <a:off x="4857750" y="299733"/>
            <a:ext cx="4342647" cy="1006240"/>
            <a:chOff x="4857750" y="299733"/>
            <a:chExt cx="4342647" cy="1006240"/>
          </a:xfrm>
        </p:grpSpPr>
        <p:pic>
          <p:nvPicPr>
            <p:cNvPr id="8" name="Imagem 4">
              <a:extLst>
                <a:ext uri="{FF2B5EF4-FFF2-40B4-BE49-F238E27FC236}">
                  <a16:creationId xmlns:a16="http://schemas.microsoft.com/office/drawing/2014/main" id="{BF43BBD0-977B-49F2-A5AC-6EB74523B81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243132" y="299733"/>
              <a:ext cx="957265" cy="1006240"/>
            </a:xfrm>
            <a:prstGeom prst="rect">
              <a:avLst/>
            </a:prstGeom>
          </p:spPr>
        </p:pic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47F85F5F-4C11-4B39-8776-2D3C26BE32F9}"/>
                </a:ext>
              </a:extLst>
            </p:cNvPr>
            <p:cNvSpPr txBox="1"/>
            <p:nvPr/>
          </p:nvSpPr>
          <p:spPr>
            <a:xfrm>
              <a:off x="4857750" y="650875"/>
              <a:ext cx="3171825" cy="306388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pt-BR" sz="1400"/>
                <a:t>Repositório dos dados no formato CSV.</a:t>
              </a:r>
              <a:endParaRPr lang="pt-BR" sz="1400">
                <a:cs typeface="Calibri"/>
              </a:endParaRPr>
            </a:p>
          </p:txBody>
        </p:sp>
      </p:grpSp>
      <p:grpSp>
        <p:nvGrpSpPr>
          <p:cNvPr id="56" name="Agrupar 55">
            <a:extLst>
              <a:ext uri="{FF2B5EF4-FFF2-40B4-BE49-F238E27FC236}">
                <a16:creationId xmlns:a16="http://schemas.microsoft.com/office/drawing/2014/main" id="{07126215-FD53-4B2A-AD95-516957FB8D64}"/>
              </a:ext>
            </a:extLst>
          </p:cNvPr>
          <p:cNvGrpSpPr/>
          <p:nvPr/>
        </p:nvGrpSpPr>
        <p:grpSpPr>
          <a:xfrm>
            <a:off x="4876910" y="2143170"/>
            <a:ext cx="4389512" cy="933451"/>
            <a:chOff x="4876910" y="2143170"/>
            <a:chExt cx="4389512" cy="933451"/>
          </a:xfrm>
        </p:grpSpPr>
        <p:pic>
          <p:nvPicPr>
            <p:cNvPr id="5" name="Imagem 6" descr="Uma imagem contendo objeto, catavento&#10;&#10;Descrição gerada automaticamente">
              <a:extLst>
                <a:ext uri="{FF2B5EF4-FFF2-40B4-BE49-F238E27FC236}">
                  <a16:creationId xmlns:a16="http://schemas.microsoft.com/office/drawing/2014/main" id="{BEF7E37B-242E-40B9-B460-83F9FDAE4B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21064" y="2143170"/>
              <a:ext cx="945358" cy="933451"/>
            </a:xfrm>
            <a:prstGeom prst="rect">
              <a:avLst/>
            </a:prstGeom>
          </p:spPr>
        </p:pic>
        <p:sp>
          <p:nvSpPr>
            <p:cNvPr id="18" name="CaixaDeTexto 17">
              <a:extLst>
                <a:ext uri="{FF2B5EF4-FFF2-40B4-BE49-F238E27FC236}">
                  <a16:creationId xmlns:a16="http://schemas.microsoft.com/office/drawing/2014/main" id="{0BA02B20-04EF-4E5B-9CD2-093DA949734C}"/>
                </a:ext>
              </a:extLst>
            </p:cNvPr>
            <p:cNvSpPr txBox="1"/>
            <p:nvPr/>
          </p:nvSpPr>
          <p:spPr>
            <a:xfrm>
              <a:off x="4876910" y="2333670"/>
              <a:ext cx="2470438" cy="73866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pt-BR" sz="1400"/>
                <a:t>Requisição dos dados.</a:t>
              </a:r>
              <a:endParaRPr lang="pt-BR" sz="1400">
                <a:cs typeface="Calibri"/>
              </a:endParaRPr>
            </a:p>
            <a:p>
              <a:r>
                <a:rPr lang="pt-BR" sz="1400">
                  <a:cs typeface="Calibri"/>
                </a:rPr>
                <a:t>Tratamento dos dados.</a:t>
              </a:r>
            </a:p>
            <a:p>
              <a:r>
                <a:rPr lang="pt-BR" sz="1400">
                  <a:cs typeface="Calibri"/>
                </a:rPr>
                <a:t>Ingestão de dados no banco.</a:t>
              </a:r>
              <a:endParaRPr lang="pt-BR" sz="1400" dirty="0">
                <a:cs typeface="Calibri"/>
              </a:endParaRPr>
            </a:p>
          </p:txBody>
        </p:sp>
      </p:grpSp>
      <p:grpSp>
        <p:nvGrpSpPr>
          <p:cNvPr id="57" name="Agrupar 56">
            <a:extLst>
              <a:ext uri="{FF2B5EF4-FFF2-40B4-BE49-F238E27FC236}">
                <a16:creationId xmlns:a16="http://schemas.microsoft.com/office/drawing/2014/main" id="{0DAE4A9C-3278-4CD2-B358-2625779A2DE7}"/>
              </a:ext>
            </a:extLst>
          </p:cNvPr>
          <p:cNvGrpSpPr/>
          <p:nvPr/>
        </p:nvGrpSpPr>
        <p:grpSpPr>
          <a:xfrm>
            <a:off x="4854182" y="3654182"/>
            <a:ext cx="4635212" cy="1326359"/>
            <a:chOff x="4854182" y="3654182"/>
            <a:chExt cx="4635212" cy="1326359"/>
          </a:xfrm>
        </p:grpSpPr>
        <p:pic>
          <p:nvPicPr>
            <p:cNvPr id="6" name="Imagem 7" descr="Logotipo&#10;&#10;Descrição gerada automaticamente">
              <a:extLst>
                <a:ext uri="{FF2B5EF4-FFF2-40B4-BE49-F238E27FC236}">
                  <a16:creationId xmlns:a16="http://schemas.microsoft.com/office/drawing/2014/main" id="{6B33DF38-01F3-4AA4-AFDA-AF5CF0E6E0E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091599" y="3654182"/>
              <a:ext cx="1397795" cy="1326359"/>
            </a:xfrm>
            <a:prstGeom prst="rect">
              <a:avLst/>
            </a:prstGeom>
          </p:spPr>
        </p:pic>
        <p:sp>
          <p:nvSpPr>
            <p:cNvPr id="40" name="CaixaDeTexto 39">
              <a:extLst>
                <a:ext uri="{FF2B5EF4-FFF2-40B4-BE49-F238E27FC236}">
                  <a16:creationId xmlns:a16="http://schemas.microsoft.com/office/drawing/2014/main" id="{76354B2D-77C2-4969-BB43-317636C59D08}"/>
                </a:ext>
              </a:extLst>
            </p:cNvPr>
            <p:cNvSpPr txBox="1"/>
            <p:nvPr/>
          </p:nvSpPr>
          <p:spPr>
            <a:xfrm>
              <a:off x="4854182" y="4081724"/>
              <a:ext cx="2992147" cy="52322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pt-BR" sz="1400">
                  <a:cs typeface="Calibri"/>
                </a:rPr>
                <a:t>Banco de dados com esquema solicitado para o projeto.</a:t>
              </a:r>
            </a:p>
          </p:txBody>
        </p:sp>
      </p:grpSp>
      <p:grpSp>
        <p:nvGrpSpPr>
          <p:cNvPr id="58" name="Agrupar 57">
            <a:extLst>
              <a:ext uri="{FF2B5EF4-FFF2-40B4-BE49-F238E27FC236}">
                <a16:creationId xmlns:a16="http://schemas.microsoft.com/office/drawing/2014/main" id="{CEE85C46-505C-492B-BAAC-676EE9D2BCB2}"/>
              </a:ext>
            </a:extLst>
          </p:cNvPr>
          <p:cNvGrpSpPr/>
          <p:nvPr/>
        </p:nvGrpSpPr>
        <p:grpSpPr>
          <a:xfrm>
            <a:off x="4793567" y="5796160"/>
            <a:ext cx="4580011" cy="827508"/>
            <a:chOff x="4793567" y="5796160"/>
            <a:chExt cx="4580011" cy="827508"/>
          </a:xfrm>
        </p:grpSpPr>
        <p:pic>
          <p:nvPicPr>
            <p:cNvPr id="7" name="Imagem 9" descr="Ícone&#10;&#10;Descrição gerada automaticamente">
              <a:extLst>
                <a:ext uri="{FF2B5EF4-FFF2-40B4-BE49-F238E27FC236}">
                  <a16:creationId xmlns:a16="http://schemas.microsoft.com/office/drawing/2014/main" id="{72F73756-F6D9-4408-A9D8-5D4F5324D1D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130564" y="5796160"/>
              <a:ext cx="1243014" cy="827508"/>
            </a:xfrm>
            <a:prstGeom prst="rect">
              <a:avLst/>
            </a:prstGeom>
          </p:spPr>
        </p:pic>
        <p:sp>
          <p:nvSpPr>
            <p:cNvPr id="42" name="CaixaDeTexto 41">
              <a:extLst>
                <a:ext uri="{FF2B5EF4-FFF2-40B4-BE49-F238E27FC236}">
                  <a16:creationId xmlns:a16="http://schemas.microsoft.com/office/drawing/2014/main" id="{40142F7E-C1FD-431D-9EFB-B251E7510806}"/>
                </a:ext>
              </a:extLst>
            </p:cNvPr>
            <p:cNvSpPr txBox="1"/>
            <p:nvPr/>
          </p:nvSpPr>
          <p:spPr>
            <a:xfrm>
              <a:off x="4793567" y="5943428"/>
              <a:ext cx="3336347" cy="52322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pt-BR" sz="1400"/>
                <a:t>Apresentação dos dados para insigths e análise.</a:t>
              </a:r>
              <a:endParaRPr lang="pt-BR" sz="1400">
                <a:cs typeface="Calibri"/>
              </a:endParaRPr>
            </a:p>
          </p:txBody>
        </p:sp>
      </p:grpSp>
      <p:cxnSp>
        <p:nvCxnSpPr>
          <p:cNvPr id="45" name="Conector de Seta Reta 44">
            <a:extLst>
              <a:ext uri="{FF2B5EF4-FFF2-40B4-BE49-F238E27FC236}">
                <a16:creationId xmlns:a16="http://schemas.microsoft.com/office/drawing/2014/main" id="{0BC8E47F-1BF6-410C-9F66-C75DFFBE0DA0}"/>
              </a:ext>
            </a:extLst>
          </p:cNvPr>
          <p:cNvCxnSpPr>
            <a:cxnSpLocks/>
          </p:cNvCxnSpPr>
          <p:nvPr/>
        </p:nvCxnSpPr>
        <p:spPr>
          <a:xfrm flipH="1">
            <a:off x="8814196" y="3072722"/>
            <a:ext cx="2384" cy="8202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Conector de Seta Reta 46">
            <a:extLst>
              <a:ext uri="{FF2B5EF4-FFF2-40B4-BE49-F238E27FC236}">
                <a16:creationId xmlns:a16="http://schemas.microsoft.com/office/drawing/2014/main" id="{86575019-542C-4D8A-B101-F1678A30EF8C}"/>
              </a:ext>
            </a:extLst>
          </p:cNvPr>
          <p:cNvCxnSpPr>
            <a:cxnSpLocks/>
          </p:cNvCxnSpPr>
          <p:nvPr/>
        </p:nvCxnSpPr>
        <p:spPr>
          <a:xfrm flipH="1">
            <a:off x="8814196" y="1323586"/>
            <a:ext cx="2384" cy="8202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59" name="Agrupar 58">
            <a:extLst>
              <a:ext uri="{FF2B5EF4-FFF2-40B4-BE49-F238E27FC236}">
                <a16:creationId xmlns:a16="http://schemas.microsoft.com/office/drawing/2014/main" id="{D4C787DC-96CE-4543-8594-4A6F72253238}"/>
              </a:ext>
            </a:extLst>
          </p:cNvPr>
          <p:cNvGrpSpPr/>
          <p:nvPr/>
        </p:nvGrpSpPr>
        <p:grpSpPr>
          <a:xfrm>
            <a:off x="8297140" y="244359"/>
            <a:ext cx="1937146" cy="6485660"/>
            <a:chOff x="8297140" y="244359"/>
            <a:chExt cx="1937146" cy="6485660"/>
          </a:xfrm>
        </p:grpSpPr>
        <p:cxnSp>
          <p:nvCxnSpPr>
            <p:cNvPr id="49" name="Conector de Seta Reta 48">
              <a:extLst>
                <a:ext uri="{FF2B5EF4-FFF2-40B4-BE49-F238E27FC236}">
                  <a16:creationId xmlns:a16="http://schemas.microsoft.com/office/drawing/2014/main" id="{A3D0D604-36DD-4715-BAE6-D0C8FCC3EA75}"/>
                </a:ext>
              </a:extLst>
            </p:cNvPr>
            <p:cNvCxnSpPr>
              <a:cxnSpLocks/>
            </p:cNvCxnSpPr>
            <p:nvPr/>
          </p:nvCxnSpPr>
          <p:spPr>
            <a:xfrm>
              <a:off x="9448694" y="3289200"/>
              <a:ext cx="785592" cy="627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Conector de Seta Reta 50">
              <a:extLst>
                <a:ext uri="{FF2B5EF4-FFF2-40B4-BE49-F238E27FC236}">
                  <a16:creationId xmlns:a16="http://schemas.microsoft.com/office/drawing/2014/main" id="{2404FBA7-FA75-40E4-93A3-3EEAAE592958}"/>
                </a:ext>
              </a:extLst>
            </p:cNvPr>
            <p:cNvCxnSpPr/>
            <p:nvPr/>
          </p:nvCxnSpPr>
          <p:spPr>
            <a:xfrm>
              <a:off x="9422822" y="252845"/>
              <a:ext cx="25977" cy="6476998"/>
            </a:xfrm>
            <a:prstGeom prst="straightConnector1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Conector de Seta Reta 51">
              <a:extLst>
                <a:ext uri="{FF2B5EF4-FFF2-40B4-BE49-F238E27FC236}">
                  <a16:creationId xmlns:a16="http://schemas.microsoft.com/office/drawing/2014/main" id="{FD4F08EA-2C41-4724-B883-94B67F1B79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31776" y="6730018"/>
              <a:ext cx="1117022" cy="1"/>
            </a:xfrm>
            <a:prstGeom prst="straightConnector1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Conector de Seta Reta 52">
              <a:extLst>
                <a:ext uri="{FF2B5EF4-FFF2-40B4-BE49-F238E27FC236}">
                  <a16:creationId xmlns:a16="http://schemas.microsoft.com/office/drawing/2014/main" id="{392B6ABE-D552-4DDA-96F4-E1B22AE0B7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97140" y="244359"/>
              <a:ext cx="1134339" cy="17319"/>
            </a:xfrm>
            <a:prstGeom prst="straightConnector1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0" name="Agrupar 59">
            <a:extLst>
              <a:ext uri="{FF2B5EF4-FFF2-40B4-BE49-F238E27FC236}">
                <a16:creationId xmlns:a16="http://schemas.microsoft.com/office/drawing/2014/main" id="{A6886650-EF2B-460A-914D-F9360596DD91}"/>
              </a:ext>
            </a:extLst>
          </p:cNvPr>
          <p:cNvGrpSpPr/>
          <p:nvPr/>
        </p:nvGrpSpPr>
        <p:grpSpPr>
          <a:xfrm>
            <a:off x="9899183" y="2761536"/>
            <a:ext cx="2245302" cy="1905104"/>
            <a:chOff x="9899183" y="2761536"/>
            <a:chExt cx="2245302" cy="1905104"/>
          </a:xfrm>
        </p:grpSpPr>
        <p:pic>
          <p:nvPicPr>
            <p:cNvPr id="50" name="Imagem 4" descr="Ícone&#10;&#10;Descrição gerada automaticamente">
              <a:extLst>
                <a:ext uri="{FF2B5EF4-FFF2-40B4-BE49-F238E27FC236}">
                  <a16:creationId xmlns:a16="http://schemas.microsoft.com/office/drawing/2014/main" id="{B3EA0EE1-E82B-4F37-9281-FB385D87EBC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r="-2" b="-2"/>
            <a:stretch/>
          </p:blipFill>
          <p:spPr>
            <a:xfrm>
              <a:off x="10363809" y="2761536"/>
              <a:ext cx="1319300" cy="1319300"/>
            </a:xfrm>
            <a:custGeom>
              <a:avLst/>
              <a:gdLst/>
              <a:ahLst/>
              <a:cxnLst/>
              <a:rect l="l" t="t" r="r" b="b"/>
              <a:pathLst>
                <a:path w="1956816" h="1956816">
                  <a:moveTo>
                    <a:pt x="978408" y="0"/>
                  </a:moveTo>
                  <a:cubicBezTo>
                    <a:pt x="1518768" y="0"/>
                    <a:pt x="1956816" y="438048"/>
                    <a:pt x="1956816" y="978408"/>
                  </a:cubicBezTo>
                  <a:cubicBezTo>
                    <a:pt x="1956816" y="1518768"/>
                    <a:pt x="1518768" y="1956816"/>
                    <a:pt x="978408" y="1956816"/>
                  </a:cubicBezTo>
                  <a:cubicBezTo>
                    <a:pt x="438048" y="1956816"/>
                    <a:pt x="0" y="1518768"/>
                    <a:pt x="0" y="978408"/>
                  </a:cubicBezTo>
                  <a:cubicBezTo>
                    <a:pt x="0" y="438048"/>
                    <a:pt x="438048" y="0"/>
                    <a:pt x="978408" y="0"/>
                  </a:cubicBezTo>
                  <a:close/>
                </a:path>
              </a:pathLst>
            </a:custGeom>
          </p:spPr>
        </p:pic>
        <p:sp>
          <p:nvSpPr>
            <p:cNvPr id="54" name="CaixaDeTexto 53">
              <a:extLst>
                <a:ext uri="{FF2B5EF4-FFF2-40B4-BE49-F238E27FC236}">
                  <a16:creationId xmlns:a16="http://schemas.microsoft.com/office/drawing/2014/main" id="{238BACC8-259F-4BDD-AD33-555570A0296D}"/>
                </a:ext>
              </a:extLst>
            </p:cNvPr>
            <p:cNvSpPr txBox="1"/>
            <p:nvPr/>
          </p:nvSpPr>
          <p:spPr>
            <a:xfrm>
              <a:off x="9899183" y="4143420"/>
              <a:ext cx="2245302" cy="52322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pt-BR" sz="1400">
                  <a:cs typeface="Calibri"/>
                </a:rPr>
                <a:t>Versionamento de código e envio para repositório.</a:t>
              </a:r>
              <a:endParaRPr lang="pt-BR" sz="1400" dirty="0">
                <a:cs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283924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F17393D-D9F6-4456-9FD2-80CC3DC7C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559" y="1780661"/>
            <a:ext cx="4176804" cy="1463472"/>
          </a:xfrm>
        </p:spPr>
        <p:txBody>
          <a:bodyPr anchor="t">
            <a:normAutofit/>
          </a:bodyPr>
          <a:lstStyle/>
          <a:p>
            <a:r>
              <a:rPr lang="pt-BR" sz="4800" b="1">
                <a:solidFill>
                  <a:schemeClr val="bg1"/>
                </a:solidFill>
                <a:ea typeface="+mj-lt"/>
                <a:cs typeface="+mj-lt"/>
              </a:rPr>
              <a:t>Airflow:</a:t>
            </a:r>
            <a:endParaRPr lang="pt-BR" sz="4800">
              <a:solidFill>
                <a:schemeClr val="bg1"/>
              </a:solidFill>
              <a:ea typeface="+mj-lt"/>
              <a:cs typeface="+mj-lt"/>
            </a:endParaRPr>
          </a:p>
          <a:p>
            <a:endParaRPr lang="pt-BR" sz="4800" b="1" dirty="0">
              <a:solidFill>
                <a:schemeClr val="bg1"/>
              </a:solidFill>
              <a:cs typeface="Calibri Light"/>
            </a:endParaRP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34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8DAFA45-A0A4-42EB-90E2-25DDBD84D4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924" y="3373828"/>
            <a:ext cx="3582072" cy="2793251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>
              <a:buNone/>
            </a:pPr>
            <a:r>
              <a:rPr lang="pt-BR" sz="2000">
                <a:solidFill>
                  <a:srgbClr val="FFFFFF"/>
                </a:solidFill>
                <a:ea typeface="+mn-lt"/>
                <a:cs typeface="+mn-lt"/>
              </a:rPr>
              <a:t>Foi desenvolvido uma DAG para o Airflow com um fluxo de três etapas: </a:t>
            </a:r>
            <a:endParaRPr lang="pt-BR" dirty="0">
              <a:solidFill>
                <a:srgbClr val="FFFFFF"/>
              </a:solidFill>
              <a:cs typeface="Calibri"/>
            </a:endParaRPr>
          </a:p>
          <a:p>
            <a:pPr>
              <a:buNone/>
            </a:pPr>
            <a:endParaRPr lang="pt-BR" dirty="0">
              <a:solidFill>
                <a:srgbClr val="FFFFFF"/>
              </a:solidFill>
              <a:cs typeface="Calibri"/>
            </a:endParaRPr>
          </a:p>
          <a:p>
            <a:pPr>
              <a:buNone/>
            </a:pPr>
            <a:r>
              <a:rPr lang="pt-BR" sz="2000">
                <a:solidFill>
                  <a:srgbClr val="FFFFFF"/>
                </a:solidFill>
                <a:ea typeface="+mn-lt"/>
                <a:cs typeface="+mn-lt"/>
              </a:rPr>
              <a:t>1- Requisição dos dados; </a:t>
            </a:r>
            <a:endParaRPr lang="pt-BR" dirty="0">
              <a:solidFill>
                <a:srgbClr val="FFFFFF"/>
              </a:solidFill>
              <a:cs typeface="Calibri"/>
            </a:endParaRPr>
          </a:p>
          <a:p>
            <a:pPr>
              <a:buNone/>
            </a:pPr>
            <a:endParaRPr lang="pt-BR" dirty="0">
              <a:solidFill>
                <a:srgbClr val="FFFFFF"/>
              </a:solidFill>
              <a:cs typeface="Calibri"/>
            </a:endParaRPr>
          </a:p>
          <a:p>
            <a:pPr>
              <a:buNone/>
            </a:pPr>
            <a:r>
              <a:rPr lang="pt-BR" sz="2000">
                <a:solidFill>
                  <a:srgbClr val="FFFFFF"/>
                </a:solidFill>
                <a:ea typeface="+mn-lt"/>
                <a:cs typeface="+mn-lt"/>
              </a:rPr>
              <a:t>2- Processo dos dados (ETL); </a:t>
            </a:r>
            <a:endParaRPr lang="pt-BR" dirty="0">
              <a:solidFill>
                <a:srgbClr val="FFFFFF"/>
              </a:solidFill>
              <a:cs typeface="Calibri"/>
            </a:endParaRPr>
          </a:p>
          <a:p>
            <a:pPr>
              <a:buNone/>
            </a:pPr>
            <a:endParaRPr lang="pt-BR" dirty="0">
              <a:solidFill>
                <a:srgbClr val="FFFFFF"/>
              </a:solidFill>
              <a:cs typeface="Calibri"/>
            </a:endParaRPr>
          </a:p>
          <a:p>
            <a:pPr marL="0" indent="0">
              <a:buNone/>
            </a:pPr>
            <a:r>
              <a:rPr lang="pt-BR" sz="2000">
                <a:solidFill>
                  <a:srgbClr val="FFFFFF"/>
                </a:solidFill>
                <a:ea typeface="+mn-lt"/>
                <a:cs typeface="+mn-lt"/>
              </a:rPr>
              <a:t>3- Ingestão de dados no banco.</a:t>
            </a:r>
            <a:endParaRPr lang="pt-BR">
              <a:solidFill>
                <a:srgbClr val="FFFFFF"/>
              </a:solidFill>
              <a:cs typeface="Calibri" panose="020F0502020204030204"/>
            </a:endParaRPr>
          </a:p>
        </p:txBody>
      </p:sp>
      <p:pic>
        <p:nvPicPr>
          <p:cNvPr id="4" name="Imagem 6" descr="Uma imagem contendo objeto, catavento&#10;&#10;Descrição gerada automaticamente">
            <a:extLst>
              <a:ext uri="{FF2B5EF4-FFF2-40B4-BE49-F238E27FC236}">
                <a16:creationId xmlns:a16="http://schemas.microsoft.com/office/drawing/2014/main" id="{8B86CCDD-9C3A-4A97-9D9B-4895E7B654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340" y="126420"/>
            <a:ext cx="945358" cy="933451"/>
          </a:xfrm>
          <a:prstGeom prst="rect">
            <a:avLst/>
          </a:prstGeom>
        </p:spPr>
      </p:pic>
      <p:pic>
        <p:nvPicPr>
          <p:cNvPr id="8" name="Imagem 13" descr="Texto&#10;&#10;Descrição gerada automaticamente">
            <a:extLst>
              <a:ext uri="{FF2B5EF4-FFF2-40B4-BE49-F238E27FC236}">
                <a16:creationId xmlns:a16="http://schemas.microsoft.com/office/drawing/2014/main" id="{07283E33-76DA-42F6-AE8E-BACD14207F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8521" y="73747"/>
            <a:ext cx="5949175" cy="2500921"/>
          </a:xfrm>
          <a:prstGeom prst="rect">
            <a:avLst/>
          </a:prstGeom>
        </p:spPr>
      </p:pic>
      <p:pic>
        <p:nvPicPr>
          <p:cNvPr id="9" name="Imagem 9">
            <a:extLst>
              <a:ext uri="{FF2B5EF4-FFF2-40B4-BE49-F238E27FC236}">
                <a16:creationId xmlns:a16="http://schemas.microsoft.com/office/drawing/2014/main" id="{708E301A-55FC-45AE-AC80-D4A86BCA14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2058" y="2772923"/>
            <a:ext cx="5912004" cy="2222837"/>
          </a:xfrm>
          <a:prstGeom prst="rect">
            <a:avLst/>
          </a:prstGeom>
        </p:spPr>
      </p:pic>
      <p:pic>
        <p:nvPicPr>
          <p:cNvPr id="11" name="Imagem 11" descr="Uma imagem contendo Interface gráfica do usuário&#10;&#10;Descrição gerada automaticamente">
            <a:extLst>
              <a:ext uri="{FF2B5EF4-FFF2-40B4-BE49-F238E27FC236}">
                <a16:creationId xmlns:a16="http://schemas.microsoft.com/office/drawing/2014/main" id="{DEEB7515-3468-4D4F-8BD7-1D1E2ACA3D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35912" y="5416292"/>
            <a:ext cx="7194395" cy="829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7086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3" baseType="lpstr">
      <vt:lpstr>Tema do Office</vt:lpstr>
      <vt:lpstr>DESAFIO COMPASSO PAGSEGURO</vt:lpstr>
      <vt:lpstr>PagSeguro é uma empresa brasileira de pagamentos online que oferece diferentes tipos de maquininhas de cartão no Brasil, além disso, a PagSeguro conta com o serviço de banco digital PagBank com rendimento superior ao da poupança.</vt:lpstr>
      <vt:lpstr>Missão e Valores:</vt:lpstr>
      <vt:lpstr>QUAL O DESAFIO?</vt:lpstr>
      <vt:lpstr>Problemas a serem resolvidos:</vt:lpstr>
      <vt:lpstr>Tecnologias utilizadas:</vt:lpstr>
      <vt:lpstr>Decidir como utilizar cada tecnologia para que o projeto se tornasse eficiente e funcional foi um dos maiores desafios! </vt:lpstr>
      <vt:lpstr>Realizando o fluxo de trabalho:</vt:lpstr>
      <vt:lpstr>Airflow: </vt:lpstr>
      <vt:lpstr>My SQL: </vt:lpstr>
      <vt:lpstr>Power BI: </vt:lpstr>
      <vt:lpstr>pablo-sa-souza/PitchCompasso: Repositório para apresentação do Pitch (github.com)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lastModifiedBy/>
  <cp:revision>1036</cp:revision>
  <dcterms:created xsi:type="dcterms:W3CDTF">2021-08-11T18:11:05Z</dcterms:created>
  <dcterms:modified xsi:type="dcterms:W3CDTF">2021-08-18T16:44:37Z</dcterms:modified>
</cp:coreProperties>
</file>