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AD4F2-BDC6-C0DE-5299-E399B0909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1222" y="1827038"/>
            <a:ext cx="8181976" cy="2387600"/>
          </a:xfrm>
        </p:spPr>
        <p:txBody>
          <a:bodyPr/>
          <a:lstStyle/>
          <a:p>
            <a:pPr algn="ctr"/>
            <a:r>
              <a:rPr lang="es-ES" dirty="0" err="1">
                <a:solidFill>
                  <a:schemeClr val="bg1"/>
                </a:solidFill>
              </a:rPr>
              <a:t>Mid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bootcamp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project</a:t>
            </a:r>
            <a:r>
              <a:rPr lang="en-GB" dirty="0">
                <a:solidFill>
                  <a:schemeClr val="bg1"/>
                </a:solidFill>
              </a:rPr>
              <a:t> Bank marketing campaign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4F7DC2-697F-8CD3-A1DA-F0C058645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1222" y="5640563"/>
            <a:ext cx="8791575" cy="1655762"/>
          </a:xfrm>
        </p:spPr>
        <p:txBody>
          <a:bodyPr/>
          <a:lstStyle/>
          <a:p>
            <a:r>
              <a:rPr lang="es-ES" dirty="0" err="1"/>
              <a:t>By</a:t>
            </a:r>
            <a:r>
              <a:rPr lang="es-ES" dirty="0"/>
              <a:t> pablo Sánchez </a:t>
            </a:r>
            <a:r>
              <a:rPr lang="es-ES" dirty="0" err="1"/>
              <a:t>mérida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1459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5BF8F12-784F-23A1-49CD-6806E13FA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" y="0"/>
            <a:ext cx="9915525" cy="528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45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7E03323-B26E-B4BC-A2DB-4B450E917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256" y="-279400"/>
            <a:ext cx="10377487" cy="553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4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412F630-E5DC-8AED-B7E4-52F1AB995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397" y="-207963"/>
            <a:ext cx="10007205" cy="533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10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9DA92-3ABF-DE85-3049-9ED5A5D7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66552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TRANSFORMATIONS APPLIED: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D8D5A9-15C8-4BB3-54D2-0A2F8BD9B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952" y="1275127"/>
            <a:ext cx="9904459" cy="2506209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Remove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outliers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Power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Transformer</a:t>
            </a:r>
            <a:r>
              <a:rPr lang="es-ES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Min Max </a:t>
            </a:r>
            <a:r>
              <a:rPr lang="es-ES" dirty="0" err="1">
                <a:solidFill>
                  <a:schemeClr val="bg1"/>
                </a:solidFill>
              </a:rPr>
              <a:t>Scaler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One</a:t>
            </a:r>
            <a:r>
              <a:rPr lang="es-ES" dirty="0">
                <a:solidFill>
                  <a:schemeClr val="bg1"/>
                </a:solidFill>
              </a:rPr>
              <a:t> Hot </a:t>
            </a:r>
            <a:r>
              <a:rPr lang="es-ES" dirty="0" err="1">
                <a:solidFill>
                  <a:schemeClr val="bg1"/>
                </a:solidFill>
              </a:rPr>
              <a:t>Encoder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Oversampling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SMOTE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1A6540F-EAAB-C519-9DF5-A57A14C51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045" y="1061948"/>
            <a:ext cx="54387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86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9DA92-3ABF-DE85-3049-9ED5A5D7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665527"/>
          </a:xfrm>
        </p:spPr>
        <p:txBody>
          <a:bodyPr/>
          <a:lstStyle/>
          <a:p>
            <a:r>
              <a:rPr lang="es-ES" dirty="0" err="1">
                <a:solidFill>
                  <a:schemeClr val="bg1"/>
                </a:solidFill>
              </a:rPr>
              <a:t>My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models</a:t>
            </a:r>
            <a:r>
              <a:rPr lang="es-ES" dirty="0">
                <a:solidFill>
                  <a:schemeClr val="bg1"/>
                </a:solidFill>
              </a:rPr>
              <a:t>: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D8D5A9-15C8-4BB3-54D2-0A2F8BD9B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952" y="417877"/>
            <a:ext cx="9904459" cy="250620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Logistic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Regression</a:t>
            </a:r>
            <a:r>
              <a:rPr lang="es-ES" dirty="0">
                <a:solidFill>
                  <a:schemeClr val="bg1"/>
                </a:solidFill>
              </a:rPr>
              <a:t> after </a:t>
            </a:r>
            <a:r>
              <a:rPr lang="es-ES" dirty="0" err="1">
                <a:solidFill>
                  <a:schemeClr val="bg1"/>
                </a:solidFill>
              </a:rPr>
              <a:t>Oversampling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or</a:t>
            </a:r>
            <a:r>
              <a:rPr lang="es-ES" dirty="0">
                <a:solidFill>
                  <a:schemeClr val="bg1"/>
                </a:solidFill>
              </a:rPr>
              <a:t> SMOTE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KNN </a:t>
            </a:r>
            <a:r>
              <a:rPr lang="es-ES" dirty="0" err="1">
                <a:solidFill>
                  <a:schemeClr val="bg1"/>
                </a:solidFill>
              </a:rPr>
              <a:t>Classifier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with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knn</a:t>
            </a:r>
            <a:r>
              <a:rPr lang="es-ES" dirty="0">
                <a:solidFill>
                  <a:schemeClr val="bg1"/>
                </a:solidFill>
              </a:rPr>
              <a:t>=3,5; </a:t>
            </a:r>
            <a:r>
              <a:rPr lang="es-ES" dirty="0" err="1">
                <a:solidFill>
                  <a:schemeClr val="bg1"/>
                </a:solidFill>
              </a:rPr>
              <a:t>weight</a:t>
            </a:r>
            <a:r>
              <a:rPr lang="es-ES" dirty="0">
                <a:solidFill>
                  <a:schemeClr val="bg1"/>
                </a:solidFill>
              </a:rPr>
              <a:t>=</a:t>
            </a:r>
            <a:r>
              <a:rPr lang="es-ES" dirty="0" err="1">
                <a:solidFill>
                  <a:schemeClr val="bg1"/>
                </a:solidFill>
              </a:rPr>
              <a:t>uniform</a:t>
            </a:r>
            <a:r>
              <a:rPr lang="es-ES" dirty="0">
                <a:solidFill>
                  <a:schemeClr val="bg1"/>
                </a:solidFill>
              </a:rPr>
              <a:t>, </a:t>
            </a:r>
            <a:r>
              <a:rPr lang="es-ES" dirty="0" err="1">
                <a:solidFill>
                  <a:schemeClr val="bg1"/>
                </a:solidFill>
              </a:rPr>
              <a:t>distance</a:t>
            </a:r>
            <a:r>
              <a:rPr lang="es-ES" dirty="0">
                <a:solidFill>
                  <a:schemeClr val="bg1"/>
                </a:solidFill>
              </a:rPr>
              <a:t>; p=1,2,3; after </a:t>
            </a:r>
            <a:r>
              <a:rPr lang="es-ES" dirty="0" err="1">
                <a:solidFill>
                  <a:schemeClr val="bg1"/>
                </a:solidFill>
              </a:rPr>
              <a:t>Oversampling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or</a:t>
            </a:r>
            <a:r>
              <a:rPr lang="es-ES" dirty="0">
                <a:solidFill>
                  <a:schemeClr val="bg1"/>
                </a:solidFill>
              </a:rPr>
              <a:t> SMOTE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DBF7142-26D5-21CC-821A-1D155F509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2105112"/>
            <a:ext cx="6096009" cy="365760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1BB0EEE-8218-9484-288B-2D24D2DA4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3693" y="1976524"/>
            <a:ext cx="6524634" cy="391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79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9DA92-3ABF-DE85-3049-9ED5A5D7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665527"/>
          </a:xfrm>
        </p:spPr>
        <p:txBody>
          <a:bodyPr/>
          <a:lstStyle/>
          <a:p>
            <a:r>
              <a:rPr lang="es-ES" dirty="0" err="1">
                <a:solidFill>
                  <a:schemeClr val="bg1"/>
                </a:solidFill>
              </a:rPr>
              <a:t>ModelS</a:t>
            </a:r>
            <a:r>
              <a:rPr lang="es-ES" dirty="0">
                <a:solidFill>
                  <a:schemeClr val="bg1"/>
                </a:solidFill>
              </a:rPr>
              <a:t> SELECTED (LOGISTIC REGRESSION):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D8D5A9-15C8-4BB3-54D2-0A2F8BD9B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56" y="318520"/>
            <a:ext cx="9904459" cy="250620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LR SMOTE</a:t>
            </a:r>
          </a:p>
          <a:p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0EAF494-1FCE-7111-47DC-E94EA6236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51" y="1275127"/>
            <a:ext cx="4392937" cy="329470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9303EEC-1AF8-8358-20DD-3DF6E37CB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027" y="1275126"/>
            <a:ext cx="4392937" cy="329470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994E1D7-732E-E05F-D0D4-8B6745F92F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3977" y="4528100"/>
            <a:ext cx="4086795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01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9DA92-3ABF-DE85-3049-9ED5A5D7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665527"/>
          </a:xfrm>
        </p:spPr>
        <p:txBody>
          <a:bodyPr/>
          <a:lstStyle/>
          <a:p>
            <a:r>
              <a:rPr lang="es-ES" dirty="0" err="1">
                <a:solidFill>
                  <a:schemeClr val="bg1"/>
                </a:solidFill>
              </a:rPr>
              <a:t>ModelS</a:t>
            </a:r>
            <a:r>
              <a:rPr lang="es-ES" dirty="0">
                <a:solidFill>
                  <a:schemeClr val="bg1"/>
                </a:solidFill>
              </a:rPr>
              <a:t> SELECTED (KNN </a:t>
            </a:r>
            <a:r>
              <a:rPr lang="es-ES" dirty="0" err="1">
                <a:solidFill>
                  <a:schemeClr val="bg1"/>
                </a:solidFill>
              </a:rPr>
              <a:t>CLassifier</a:t>
            </a:r>
            <a:r>
              <a:rPr lang="es-ES" dirty="0">
                <a:solidFill>
                  <a:schemeClr val="bg1"/>
                </a:solidFill>
              </a:rPr>
              <a:t>):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D8D5A9-15C8-4BB3-54D2-0A2F8BD9B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56" y="318520"/>
            <a:ext cx="9904459" cy="250620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KNN </a:t>
            </a:r>
            <a:r>
              <a:rPr lang="es-ES" dirty="0" err="1">
                <a:solidFill>
                  <a:schemeClr val="bg1"/>
                </a:solidFill>
              </a:rPr>
              <a:t>Classifier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Oversampled</a:t>
            </a:r>
            <a:r>
              <a:rPr lang="es-ES" dirty="0">
                <a:solidFill>
                  <a:schemeClr val="bg1"/>
                </a:solidFill>
              </a:rPr>
              <a:t> , N=3, </a:t>
            </a:r>
            <a:r>
              <a:rPr lang="es-ES" dirty="0" err="1">
                <a:solidFill>
                  <a:schemeClr val="bg1"/>
                </a:solidFill>
              </a:rPr>
              <a:t>weights</a:t>
            </a:r>
            <a:r>
              <a:rPr lang="es-ES" dirty="0">
                <a:solidFill>
                  <a:schemeClr val="bg1"/>
                </a:solidFill>
              </a:rPr>
              <a:t> = “</a:t>
            </a:r>
            <a:r>
              <a:rPr lang="es-ES" dirty="0" err="1">
                <a:solidFill>
                  <a:schemeClr val="bg1"/>
                </a:solidFill>
              </a:rPr>
              <a:t>uniform</a:t>
            </a:r>
            <a:r>
              <a:rPr lang="es-ES" dirty="0">
                <a:solidFill>
                  <a:schemeClr val="bg1"/>
                </a:solidFill>
              </a:rPr>
              <a:t>”, p=1 -&gt; Score = 0,819 </a:t>
            </a:r>
          </a:p>
          <a:p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FF6ACC0-98B7-FB3E-369C-88F4E1489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51" y="1404847"/>
            <a:ext cx="4451470" cy="333860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AC191CB-D7ED-A767-31F3-63F321D46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489" y="1310711"/>
            <a:ext cx="4702499" cy="352687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8AF8EC7-B163-65C8-FFF9-2B23441B0E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7298" y="4548477"/>
            <a:ext cx="4134427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58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9DA92-3ABF-DE85-3049-9ED5A5D7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66552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CASE OF STUDY: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D8D5A9-15C8-4BB3-54D2-0A2F8BD9B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952" y="609600"/>
            <a:ext cx="9904459" cy="436507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This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dataset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explains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the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results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of</a:t>
            </a:r>
            <a:r>
              <a:rPr lang="es-ES" dirty="0">
                <a:solidFill>
                  <a:schemeClr val="bg1"/>
                </a:solidFill>
              </a:rPr>
              <a:t> a marketing </a:t>
            </a:r>
            <a:r>
              <a:rPr lang="es-ES" dirty="0" err="1">
                <a:solidFill>
                  <a:schemeClr val="bg1"/>
                </a:solidFill>
              </a:rPr>
              <a:t>campaign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performed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by</a:t>
            </a:r>
            <a:r>
              <a:rPr lang="es-ES" dirty="0">
                <a:solidFill>
                  <a:schemeClr val="bg1"/>
                </a:solidFill>
              </a:rPr>
              <a:t> a portuguese </a:t>
            </a:r>
            <a:r>
              <a:rPr lang="es-ES" dirty="0" err="1">
                <a:solidFill>
                  <a:schemeClr val="bg1"/>
                </a:solidFill>
              </a:rPr>
              <a:t>bank</a:t>
            </a:r>
            <a:r>
              <a:rPr lang="es-ES" dirty="0">
                <a:solidFill>
                  <a:schemeClr val="bg1"/>
                </a:solidFill>
              </a:rPr>
              <a:t> in 2011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The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product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promoted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was</a:t>
            </a:r>
            <a:r>
              <a:rPr lang="es-ES" dirty="0">
                <a:solidFill>
                  <a:schemeClr val="bg1"/>
                </a:solidFill>
              </a:rPr>
              <a:t> a </a:t>
            </a:r>
            <a:r>
              <a:rPr lang="es-ES" dirty="0" err="1">
                <a:solidFill>
                  <a:schemeClr val="bg1"/>
                </a:solidFill>
              </a:rPr>
              <a:t>term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deposit</a:t>
            </a:r>
            <a:r>
              <a:rPr lang="es-ES" dirty="0">
                <a:solidFill>
                  <a:schemeClr val="bg1"/>
                </a:solidFill>
              </a:rPr>
              <a:t>, </a:t>
            </a:r>
            <a:r>
              <a:rPr lang="es-ES" dirty="0" err="1">
                <a:solidFill>
                  <a:schemeClr val="bg1"/>
                </a:solidFill>
              </a:rPr>
              <a:t>represented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by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the</a:t>
            </a:r>
            <a:r>
              <a:rPr lang="es-ES" dirty="0">
                <a:solidFill>
                  <a:schemeClr val="bg1"/>
                </a:solidFill>
              </a:rPr>
              <a:t> “y” </a:t>
            </a:r>
            <a:r>
              <a:rPr lang="es-ES" dirty="0" err="1">
                <a:solidFill>
                  <a:schemeClr val="bg1"/>
                </a:solidFill>
              </a:rPr>
              <a:t>column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which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is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categorical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answering</a:t>
            </a:r>
            <a:r>
              <a:rPr lang="es-ES" dirty="0">
                <a:solidFill>
                  <a:schemeClr val="bg1"/>
                </a:solidFill>
              </a:rPr>
              <a:t> “yes” </a:t>
            </a:r>
            <a:r>
              <a:rPr lang="es-ES" dirty="0" err="1">
                <a:solidFill>
                  <a:schemeClr val="bg1"/>
                </a:solidFill>
              </a:rPr>
              <a:t>or</a:t>
            </a:r>
            <a:r>
              <a:rPr lang="es-ES" dirty="0">
                <a:solidFill>
                  <a:schemeClr val="bg1"/>
                </a:solidFill>
              </a:rPr>
              <a:t> “no” </a:t>
            </a:r>
            <a:r>
              <a:rPr lang="en-GB" dirty="0">
                <a:solidFill>
                  <a:schemeClr val="bg1"/>
                </a:solidFill>
              </a:rPr>
              <a:t>depending on whether the client contracted this savings instrument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There</a:t>
            </a:r>
            <a:r>
              <a:rPr lang="es-ES" dirty="0">
                <a:solidFill>
                  <a:schemeClr val="bg1"/>
                </a:solidFill>
              </a:rPr>
              <a:t> are 16 variables </a:t>
            </a:r>
            <a:r>
              <a:rPr lang="es-ES" dirty="0" err="1">
                <a:solidFill>
                  <a:schemeClr val="bg1"/>
                </a:solidFill>
              </a:rPr>
              <a:t>classified</a:t>
            </a:r>
            <a:r>
              <a:rPr lang="es-ES" dirty="0">
                <a:solidFill>
                  <a:schemeClr val="bg1"/>
                </a:solidFill>
              </a:rPr>
              <a:t> in: </a:t>
            </a:r>
            <a:r>
              <a:rPr lang="es-ES" dirty="0" err="1">
                <a:solidFill>
                  <a:schemeClr val="bg1"/>
                </a:solidFill>
              </a:rPr>
              <a:t>bank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clients</a:t>
            </a:r>
            <a:r>
              <a:rPr lang="es-ES" dirty="0">
                <a:solidFill>
                  <a:schemeClr val="bg1"/>
                </a:solidFill>
              </a:rPr>
              <a:t> data, variables </a:t>
            </a:r>
            <a:r>
              <a:rPr lang="es-ES" dirty="0" err="1">
                <a:solidFill>
                  <a:schemeClr val="bg1"/>
                </a:solidFill>
              </a:rPr>
              <a:t>related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with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the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last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contact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of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this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campaign</a:t>
            </a:r>
            <a:r>
              <a:rPr lang="es-ES" dirty="0">
                <a:solidFill>
                  <a:schemeClr val="bg1"/>
                </a:solidFill>
              </a:rPr>
              <a:t> and </a:t>
            </a:r>
            <a:r>
              <a:rPr lang="es-ES" dirty="0" err="1">
                <a:solidFill>
                  <a:schemeClr val="bg1"/>
                </a:solidFill>
              </a:rPr>
              <a:t>other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attributes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like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campaign</a:t>
            </a:r>
            <a:r>
              <a:rPr lang="es-ES" dirty="0">
                <a:solidFill>
                  <a:schemeClr val="bg1"/>
                </a:solidFill>
              </a:rPr>
              <a:t>, </a:t>
            </a:r>
            <a:r>
              <a:rPr lang="es-ES" dirty="0" err="1">
                <a:solidFill>
                  <a:schemeClr val="bg1"/>
                </a:solidFill>
              </a:rPr>
              <a:t>pdays</a:t>
            </a:r>
            <a:r>
              <a:rPr lang="es-ES" dirty="0">
                <a:solidFill>
                  <a:schemeClr val="bg1"/>
                </a:solidFill>
              </a:rPr>
              <a:t>, </a:t>
            </a:r>
            <a:r>
              <a:rPr lang="es-ES" dirty="0" err="1">
                <a:solidFill>
                  <a:schemeClr val="bg1"/>
                </a:solidFill>
              </a:rPr>
              <a:t>previous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poutcome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76B3188-D6EC-F342-8F5D-FDEDBCE39C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675" b="-2"/>
          <a:stretch/>
        </p:blipFill>
        <p:spPr bwMode="auto">
          <a:xfrm>
            <a:off x="3467417" y="3443287"/>
            <a:ext cx="4828540" cy="31159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48656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9DA92-3ABF-DE85-3049-9ED5A5D7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66552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FIRST STEPS: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D8D5A9-15C8-4BB3-54D2-0A2F8BD9B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952" y="1181178"/>
            <a:ext cx="9904459" cy="250620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Once </a:t>
            </a:r>
            <a:r>
              <a:rPr lang="es-ES" dirty="0" err="1">
                <a:solidFill>
                  <a:schemeClr val="bg1"/>
                </a:solidFill>
              </a:rPr>
              <a:t>the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dataset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is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downloaded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it</a:t>
            </a:r>
            <a:r>
              <a:rPr lang="es-ES" dirty="0">
                <a:solidFill>
                  <a:schemeClr val="bg1"/>
                </a:solidFill>
              </a:rPr>
              <a:t> can be </a:t>
            </a:r>
            <a:r>
              <a:rPr lang="es-ES" dirty="0" err="1">
                <a:solidFill>
                  <a:schemeClr val="bg1"/>
                </a:solidFill>
              </a:rPr>
              <a:t>found</a:t>
            </a:r>
            <a:r>
              <a:rPr lang="es-ES" dirty="0">
                <a:solidFill>
                  <a:schemeClr val="bg1"/>
                </a:solidFill>
              </a:rPr>
              <a:t> 2 zip files: </a:t>
            </a:r>
            <a:r>
              <a:rPr lang="es-ES" dirty="0" err="1">
                <a:solidFill>
                  <a:schemeClr val="bg1"/>
                </a:solidFill>
              </a:rPr>
              <a:t>bank</a:t>
            </a:r>
            <a:r>
              <a:rPr lang="es-ES" dirty="0">
                <a:solidFill>
                  <a:schemeClr val="bg1"/>
                </a:solidFill>
              </a:rPr>
              <a:t> and </a:t>
            </a:r>
            <a:r>
              <a:rPr lang="es-ES" dirty="0" err="1">
                <a:solidFill>
                  <a:schemeClr val="bg1"/>
                </a:solidFill>
              </a:rPr>
              <a:t>bank-additional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Inside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them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there</a:t>
            </a:r>
            <a:r>
              <a:rPr lang="es-ES" dirty="0">
                <a:solidFill>
                  <a:schemeClr val="bg1"/>
                </a:solidFill>
              </a:rPr>
              <a:t> are </a:t>
            </a:r>
            <a:r>
              <a:rPr lang="es-ES" dirty="0" err="1">
                <a:solidFill>
                  <a:schemeClr val="bg1"/>
                </a:solidFill>
              </a:rPr>
              <a:t>bank</a:t>
            </a:r>
            <a:r>
              <a:rPr lang="es-ES" dirty="0">
                <a:solidFill>
                  <a:schemeClr val="bg1"/>
                </a:solidFill>
              </a:rPr>
              <a:t> regular and </a:t>
            </a:r>
            <a:r>
              <a:rPr lang="es-ES" dirty="0" err="1">
                <a:solidFill>
                  <a:schemeClr val="bg1"/>
                </a:solidFill>
              </a:rPr>
              <a:t>bank</a:t>
            </a:r>
            <a:r>
              <a:rPr lang="es-ES" dirty="0">
                <a:solidFill>
                  <a:schemeClr val="bg1"/>
                </a:solidFill>
              </a:rPr>
              <a:t>-full </a:t>
            </a:r>
            <a:r>
              <a:rPr lang="es-ES" dirty="0" err="1">
                <a:solidFill>
                  <a:schemeClr val="bg1"/>
                </a:solidFill>
              </a:rPr>
              <a:t>with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different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samples</a:t>
            </a:r>
            <a:r>
              <a:rPr lang="es-ES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The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first</a:t>
            </a:r>
            <a:r>
              <a:rPr lang="es-ES" dirty="0">
                <a:solidFill>
                  <a:schemeClr val="bg1"/>
                </a:solidFill>
              </a:rPr>
              <a:t> step </a:t>
            </a:r>
            <a:r>
              <a:rPr lang="es-ES" dirty="0" err="1">
                <a:solidFill>
                  <a:schemeClr val="bg1"/>
                </a:solidFill>
              </a:rPr>
              <a:t>to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follow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is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to</a:t>
            </a:r>
            <a:r>
              <a:rPr lang="es-ES" dirty="0">
                <a:solidFill>
                  <a:schemeClr val="bg1"/>
                </a:solidFill>
              </a:rPr>
              <a:t> explore </a:t>
            </a:r>
            <a:r>
              <a:rPr lang="es-ES" dirty="0" err="1">
                <a:solidFill>
                  <a:schemeClr val="bg1"/>
                </a:solidFill>
              </a:rPr>
              <a:t>all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these</a:t>
            </a:r>
            <a:r>
              <a:rPr lang="es-ES" dirty="0">
                <a:solidFill>
                  <a:schemeClr val="bg1"/>
                </a:solidFill>
              </a:rPr>
              <a:t> files in </a:t>
            </a:r>
            <a:r>
              <a:rPr lang="es-ES" dirty="0" err="1">
                <a:solidFill>
                  <a:schemeClr val="bg1"/>
                </a:solidFill>
              </a:rPr>
              <a:t>order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to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select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the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most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convenient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for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our</a:t>
            </a:r>
            <a:r>
              <a:rPr lang="es-ES" dirty="0">
                <a:solidFill>
                  <a:schemeClr val="bg1"/>
                </a:solidFill>
              </a:rPr>
              <a:t>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The</a:t>
            </a:r>
            <a:r>
              <a:rPr lang="es-ES" dirty="0">
                <a:solidFill>
                  <a:schemeClr val="bg1"/>
                </a:solidFill>
              </a:rPr>
              <a:t> file </a:t>
            </a:r>
            <a:r>
              <a:rPr lang="es-ES" dirty="0" err="1">
                <a:solidFill>
                  <a:schemeClr val="bg1"/>
                </a:solidFill>
              </a:rPr>
              <a:t>selected</a:t>
            </a:r>
            <a:r>
              <a:rPr lang="es-ES" dirty="0">
                <a:solidFill>
                  <a:schemeClr val="bg1"/>
                </a:solidFill>
              </a:rPr>
              <a:t>: bank-full.csv</a:t>
            </a:r>
          </a:p>
          <a:p>
            <a:r>
              <a:rPr lang="es-ES" dirty="0">
                <a:solidFill>
                  <a:schemeClr val="bg1"/>
                </a:solidFill>
              </a:rPr>
              <a:t>         </a:t>
            </a:r>
            <a:r>
              <a:rPr lang="es-ES" dirty="0" err="1">
                <a:solidFill>
                  <a:schemeClr val="bg1"/>
                </a:solidFill>
              </a:rPr>
              <a:t>bank</a:t>
            </a:r>
            <a:r>
              <a:rPr lang="es-ES" dirty="0">
                <a:solidFill>
                  <a:schemeClr val="bg1"/>
                </a:solidFill>
              </a:rPr>
              <a:t>-full                                              </a:t>
            </a:r>
            <a:r>
              <a:rPr lang="es-ES" dirty="0" err="1">
                <a:solidFill>
                  <a:schemeClr val="bg1"/>
                </a:solidFill>
              </a:rPr>
              <a:t>bank</a:t>
            </a:r>
            <a:r>
              <a:rPr lang="es-ES" dirty="0">
                <a:solidFill>
                  <a:schemeClr val="bg1"/>
                </a:solidFill>
              </a:rPr>
              <a:t>                                             </a:t>
            </a:r>
            <a:r>
              <a:rPr lang="es-ES" dirty="0" err="1">
                <a:solidFill>
                  <a:schemeClr val="bg1"/>
                </a:solidFill>
              </a:rPr>
              <a:t>bank</a:t>
            </a:r>
            <a:r>
              <a:rPr lang="es-ES" dirty="0">
                <a:solidFill>
                  <a:schemeClr val="bg1"/>
                </a:solidFill>
              </a:rPr>
              <a:t>-</a:t>
            </a:r>
            <a:r>
              <a:rPr lang="es-ES" dirty="0" err="1">
                <a:solidFill>
                  <a:schemeClr val="bg1"/>
                </a:solidFill>
              </a:rPr>
              <a:t>additional</a:t>
            </a:r>
            <a:r>
              <a:rPr lang="es-ES" dirty="0">
                <a:solidFill>
                  <a:schemeClr val="bg1"/>
                </a:solidFill>
              </a:rPr>
              <a:t>-full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45F681-DD4E-F441-D920-2AC34FF48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733" y="3236802"/>
            <a:ext cx="1593267" cy="21636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FBFFE64-54CE-1907-B889-4CCAB365E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7817" y="3243593"/>
            <a:ext cx="1720748" cy="20957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8820D79-DDCD-B09D-69E7-B004C4AB37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8639" y="3236802"/>
            <a:ext cx="1886192" cy="20957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C47ED34-CF42-D5FB-EB1A-CEC3B1CD67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33" y="3089743"/>
            <a:ext cx="4642834" cy="371426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1BAC22C-1851-2FF7-6C27-68A9D5DC28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611" y="3341590"/>
            <a:ext cx="4576418" cy="343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18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9DA92-3ABF-DE85-3049-9ED5A5D7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665527"/>
          </a:xfrm>
        </p:spPr>
        <p:txBody>
          <a:bodyPr/>
          <a:lstStyle/>
          <a:p>
            <a:r>
              <a:rPr lang="es-ES" dirty="0" err="1">
                <a:solidFill>
                  <a:schemeClr val="bg1"/>
                </a:solidFill>
              </a:rPr>
              <a:t>Exploratory</a:t>
            </a:r>
            <a:r>
              <a:rPr lang="es-ES" dirty="0">
                <a:solidFill>
                  <a:schemeClr val="bg1"/>
                </a:solidFill>
              </a:rPr>
              <a:t> data </a:t>
            </a:r>
            <a:r>
              <a:rPr lang="es-ES" dirty="0" err="1">
                <a:solidFill>
                  <a:schemeClr val="bg1"/>
                </a:solidFill>
              </a:rPr>
              <a:t>Analysis</a:t>
            </a:r>
            <a:r>
              <a:rPr lang="es-ES" dirty="0">
                <a:solidFill>
                  <a:schemeClr val="bg1"/>
                </a:solidFill>
              </a:rPr>
              <a:t> (</a:t>
            </a:r>
            <a:r>
              <a:rPr lang="es-ES" dirty="0" err="1">
                <a:solidFill>
                  <a:schemeClr val="bg1"/>
                </a:solidFill>
              </a:rPr>
              <a:t>Numericals</a:t>
            </a:r>
            <a:r>
              <a:rPr lang="es-ES" dirty="0">
                <a:solidFill>
                  <a:schemeClr val="bg1"/>
                </a:solidFill>
              </a:rPr>
              <a:t>):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D8D5A9-15C8-4BB3-54D2-0A2F8BD9B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952" y="609600"/>
            <a:ext cx="9904459" cy="338441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Neither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NaN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nor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duplicates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Left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>
                <a:solidFill>
                  <a:schemeClr val="bg1"/>
                </a:solidFill>
              </a:rPr>
              <a:t>skewness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for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numericals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A </a:t>
            </a:r>
            <a:r>
              <a:rPr lang="es-ES" dirty="0" err="1">
                <a:solidFill>
                  <a:schemeClr val="bg1"/>
                </a:solidFill>
              </a:rPr>
              <a:t>lot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of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outliers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E0C84BE-7B94-39E7-03E1-50F8BAFFB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254" y="1275127"/>
            <a:ext cx="3240157" cy="540026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19E90F9-09A9-74D1-86A9-8028A00CA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526" y="2289036"/>
            <a:ext cx="3959364" cy="395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27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9DA92-3ABF-DE85-3049-9ED5A5D7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665527"/>
          </a:xfrm>
        </p:spPr>
        <p:txBody>
          <a:bodyPr/>
          <a:lstStyle/>
          <a:p>
            <a:r>
              <a:rPr lang="es-ES" dirty="0" err="1">
                <a:solidFill>
                  <a:schemeClr val="bg1"/>
                </a:solidFill>
              </a:rPr>
              <a:t>Exploratory</a:t>
            </a:r>
            <a:r>
              <a:rPr lang="es-ES" dirty="0">
                <a:solidFill>
                  <a:schemeClr val="bg1"/>
                </a:solidFill>
              </a:rPr>
              <a:t> data </a:t>
            </a:r>
            <a:r>
              <a:rPr lang="es-ES" dirty="0" err="1">
                <a:solidFill>
                  <a:schemeClr val="bg1"/>
                </a:solidFill>
              </a:rPr>
              <a:t>Analysis</a:t>
            </a:r>
            <a:r>
              <a:rPr lang="es-ES" dirty="0">
                <a:solidFill>
                  <a:schemeClr val="bg1"/>
                </a:solidFill>
              </a:rPr>
              <a:t> (</a:t>
            </a:r>
            <a:r>
              <a:rPr lang="es-ES" dirty="0" err="1">
                <a:solidFill>
                  <a:schemeClr val="bg1"/>
                </a:solidFill>
              </a:rPr>
              <a:t>categoricals</a:t>
            </a:r>
            <a:r>
              <a:rPr lang="es-ES" dirty="0">
                <a:solidFill>
                  <a:schemeClr val="bg1"/>
                </a:solidFill>
              </a:rPr>
              <a:t>):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D8D5A9-15C8-4BB3-54D2-0A2F8BD9B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952" y="54115"/>
            <a:ext cx="9904459" cy="338441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Which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is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the</a:t>
            </a:r>
            <a:r>
              <a:rPr lang="es-ES" dirty="0">
                <a:solidFill>
                  <a:schemeClr val="bg1"/>
                </a:solidFill>
              </a:rPr>
              <a:t> ideal </a:t>
            </a:r>
            <a:r>
              <a:rPr lang="es-ES" dirty="0" err="1">
                <a:solidFill>
                  <a:schemeClr val="bg1"/>
                </a:solidFill>
              </a:rPr>
              <a:t>customer</a:t>
            </a:r>
            <a:r>
              <a:rPr lang="es-ES" dirty="0">
                <a:solidFill>
                  <a:schemeClr val="bg1"/>
                </a:solidFill>
              </a:rPr>
              <a:t>?</a:t>
            </a:r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9D165DF-BC8F-6D5F-B823-56B1BFFEE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56" y="1043622"/>
            <a:ext cx="10434637" cy="556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983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421EC53F-76D8-2DC3-9CCA-84E28C75D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56" y="220662"/>
            <a:ext cx="10758488" cy="573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3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670E6EE-0277-4EEF-E3E2-E8246F001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43" y="0"/>
            <a:ext cx="10729913" cy="572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49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3A8A09D-6445-C735-93D7-089643048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03" y="-100014"/>
            <a:ext cx="10795994" cy="575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53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AFEA653-CB45-EC65-1A5F-79BFF314A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18" y="-179388"/>
            <a:ext cx="10596564" cy="565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914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969</TotalTime>
  <Words>269</Words>
  <Application>Microsoft Office PowerPoint</Application>
  <PresentationFormat>Panorámica</PresentationFormat>
  <Paragraphs>32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Arial</vt:lpstr>
      <vt:lpstr>Tw Cen MT</vt:lpstr>
      <vt:lpstr>Circuito</vt:lpstr>
      <vt:lpstr>Mid bootcamp project Bank marketing campaign</vt:lpstr>
      <vt:lpstr>CASE OF STUDY:</vt:lpstr>
      <vt:lpstr>FIRST STEPS:</vt:lpstr>
      <vt:lpstr>Exploratory data Analysis (Numericals):</vt:lpstr>
      <vt:lpstr>Exploratory data Analysis (categoricals):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TRANSFORMATIONS APPLIED:</vt:lpstr>
      <vt:lpstr>My models:</vt:lpstr>
      <vt:lpstr>ModelS SELECTED (LOGISTIC REGRESSION):</vt:lpstr>
      <vt:lpstr>ModelS SELECTED (KNN CLassifier):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 bootcamp project Bank marketing campaing</dc:title>
  <dc:creator>Pablo Sánchez</dc:creator>
  <cp:lastModifiedBy>Pablo Sánchez</cp:lastModifiedBy>
  <cp:revision>5</cp:revision>
  <dcterms:created xsi:type="dcterms:W3CDTF">2023-02-09T10:35:05Z</dcterms:created>
  <dcterms:modified xsi:type="dcterms:W3CDTF">2023-02-10T11:23:46Z</dcterms:modified>
</cp:coreProperties>
</file>