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9144000" cx="16256000"/>
  <p:notesSz cx="6858000" cy="9144000"/>
  <p:embeddedFontLst>
    <p:embeddedFont>
      <p:font typeface="Merriweather Sans"/>
      <p:regular r:id="rId54"/>
      <p:bold r:id="rId55"/>
      <p:italic r:id="rId56"/>
      <p:boldItalic r:id="rId57"/>
    </p:embeddedFont>
    <p:embeddedFont>
      <p:font typeface="Constantia"/>
      <p:regular r:id="rId58"/>
      <p:bold r:id="rId59"/>
      <p:italic r:id="rId60"/>
      <p:boldItalic r:id="rId61"/>
    </p:embeddedFont>
    <p:embeddedFont>
      <p:font typeface="Helvetica Neue"/>
      <p:regular r:id="rId62"/>
      <p:bold r:id="rId63"/>
      <p:italic r:id="rId64"/>
      <p:boldItalic r:id="rId65"/>
    </p:embeddedFont>
    <p:embeddedFont>
      <p:font typeface="Helvetica Neue Light"/>
      <p:regular r:id="rId66"/>
      <p:bold r:id="rId67"/>
      <p:italic r:id="rId68"/>
      <p:boldItalic r:id="rId69"/>
    </p:embeddedFont>
    <p:embeddedFont>
      <p:font typeface="Gill Sans"/>
      <p:regular r:id="rId70"/>
      <p:bold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A2B716-C059-4E26-8D9A-ED2AA4123D5E}">
  <a:tblStyle styleId="{47A2B716-C059-4E26-8D9A-ED2AA4123D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GillSans-bold.fntdata"/><Relationship Id="rId70" Type="http://schemas.openxmlformats.org/officeDocument/2006/relationships/font" Target="fonts/GillSans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HelveticaNeue-regular.fntdata"/><Relationship Id="rId61" Type="http://schemas.openxmlformats.org/officeDocument/2006/relationships/font" Target="fonts/Constantia-boldItalic.fntdata"/><Relationship Id="rId20" Type="http://schemas.openxmlformats.org/officeDocument/2006/relationships/slide" Target="slides/slide14.xml"/><Relationship Id="rId64" Type="http://schemas.openxmlformats.org/officeDocument/2006/relationships/font" Target="fonts/HelveticaNeue-italic.fntdata"/><Relationship Id="rId63" Type="http://schemas.openxmlformats.org/officeDocument/2006/relationships/font" Target="fonts/HelveticaNeue-bold.fntdata"/><Relationship Id="rId22" Type="http://schemas.openxmlformats.org/officeDocument/2006/relationships/slide" Target="slides/slide16.xml"/><Relationship Id="rId66" Type="http://schemas.openxmlformats.org/officeDocument/2006/relationships/font" Target="fonts/HelveticaNeueLight-regular.fntdata"/><Relationship Id="rId21" Type="http://schemas.openxmlformats.org/officeDocument/2006/relationships/slide" Target="slides/slide15.xml"/><Relationship Id="rId65" Type="http://schemas.openxmlformats.org/officeDocument/2006/relationships/font" Target="fonts/HelveticaNeue-boldItalic.fntdata"/><Relationship Id="rId24" Type="http://schemas.openxmlformats.org/officeDocument/2006/relationships/slide" Target="slides/slide18.xml"/><Relationship Id="rId68" Type="http://schemas.openxmlformats.org/officeDocument/2006/relationships/font" Target="fonts/HelveticaNeueLight-italic.fntdata"/><Relationship Id="rId23" Type="http://schemas.openxmlformats.org/officeDocument/2006/relationships/slide" Target="slides/slide17.xml"/><Relationship Id="rId67" Type="http://schemas.openxmlformats.org/officeDocument/2006/relationships/font" Target="fonts/HelveticaNeueLight-bold.fntdata"/><Relationship Id="rId60" Type="http://schemas.openxmlformats.org/officeDocument/2006/relationships/font" Target="fonts/Constantia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HelveticaNeueLight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MerriweatherSans-bold.fntdata"/><Relationship Id="rId10" Type="http://schemas.openxmlformats.org/officeDocument/2006/relationships/slide" Target="slides/slide4.xml"/><Relationship Id="rId54" Type="http://schemas.openxmlformats.org/officeDocument/2006/relationships/font" Target="fonts/MerriweatherSans-regular.fntdata"/><Relationship Id="rId13" Type="http://schemas.openxmlformats.org/officeDocument/2006/relationships/slide" Target="slides/slide7.xml"/><Relationship Id="rId57" Type="http://schemas.openxmlformats.org/officeDocument/2006/relationships/font" Target="fonts/MerriweatherSans-boldItalic.fntdata"/><Relationship Id="rId12" Type="http://schemas.openxmlformats.org/officeDocument/2006/relationships/slide" Target="slides/slide6.xml"/><Relationship Id="rId56" Type="http://schemas.openxmlformats.org/officeDocument/2006/relationships/font" Target="fonts/MerriweatherSans-italic.fntdata"/><Relationship Id="rId15" Type="http://schemas.openxmlformats.org/officeDocument/2006/relationships/slide" Target="slides/slide9.xml"/><Relationship Id="rId59" Type="http://schemas.openxmlformats.org/officeDocument/2006/relationships/font" Target="fonts/Constantia-bold.fntdata"/><Relationship Id="rId14" Type="http://schemas.openxmlformats.org/officeDocument/2006/relationships/slide" Target="slides/slide8.xml"/><Relationship Id="rId58" Type="http://schemas.openxmlformats.org/officeDocument/2006/relationships/font" Target="fonts/Constantia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225529e2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6225529e2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b6884b5bc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bb6884b5bc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b6884b5bc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bb6884b5bc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b6884b5bc_0_1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b6884b5bc_0_1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b6884b5bc_0_1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b6884b5bc_0_1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b6884b5bc_0_3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bb6884b5bc_0_3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b6884b5bc_0_4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bb6884b5bc_0_4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b6884b5bc_0_8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bb6884b5bc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bb6884b5bc_0_8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bb6884b5bc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b6884b5bc_0_8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bb6884b5bc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bb6884b5bc_0_8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bb6884b5bc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b6884b5b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bb6884b5b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c7d50374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0c7d50374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bb6884b5bc_0_9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bb6884b5bc_0_9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bb6884b5bc_0_9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bb6884b5bc_0_9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bb6884b5bc_0_9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bb6884b5bc_0_9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bb6884b5bc_0_9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bb6884b5bc_0_9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bb6884b5bc_0_9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bb6884b5bc_0_9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bb6884b5bc_0_9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bb6884b5bc_0_9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bb6884b5bc_0_9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bb6884b5bc_0_9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bb6884b5bc_0_9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bb6884b5bc_0_9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bb6884b5bc_0_9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bb6884b5bc_0_9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b6884b5bc_0_1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b6884b5bc_0_1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bb6884b5bc_0_9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bb6884b5bc_0_9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bb6884b5bc_0_9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bb6884b5bc_0_9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b6884b5bc_0_9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bb6884b5bc_0_9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b6884b5bc_0_9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b6884b5bc_0_9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bb6884b5bc_0_10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bb6884b5bc_0_10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103413fd00_1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103413fd00_1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103413fd00_1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103413fd00_1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103413fd00_1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103413fd00_1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03413fd00_1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03413fd00_1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bb6884b5bc_0_10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bb6884b5bc_0_10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f7d8f45e1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f7d8f45e1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bb6884b5bc_0_10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bb6884b5bc_0_10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bb6884b5bc_1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bb6884b5bc_1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bb6884b5bc_1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bb6884b5bc_1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bb6884b5bc_1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bb6884b5bc_1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bb6884b5bc_1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bb6884b5bc_1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bb6884b5bc_1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bb6884b5bc_1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bb6884b5bc_1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bb6884b5bc_1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bb6884b5bc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gbb6884b5bc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b6884b5bc_0_1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b6884b5bc_0_1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bca502716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bca502716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bca50271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bca502716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b6884b5bc_0_1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b6884b5bc_0_1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b6884b5bc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bb6884b5bc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keepcoding.io" TargetMode="External"/><Relationship Id="rId3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hyperlink" Target="http://www.keepcoding.io" TargetMode="Externa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Relationship Id="rId4" Type="http://schemas.openxmlformats.org/officeDocument/2006/relationships/hyperlink" Target="http://www.keepcoding.io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keepcoding.io" TargetMode="External"/><Relationship Id="rId3" Type="http://schemas.openxmlformats.org/officeDocument/2006/relationships/hyperlink" Target="http://www.keepcoding.io" TargetMode="External"/><Relationship Id="rId4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keepcoding.io" TargetMode="External"/><Relationship Id="rId3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keepcoding.io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keepcoding.io" TargetMode="External"/><Relationship Id="rId3" Type="http://schemas.openxmlformats.org/officeDocument/2006/relationships/hyperlink" Target="http://www.keepcoding.io" TargetMode="External"/><Relationship Id="rId4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hyperlink" Target="http://www.keepcoding.io" TargetMode="Externa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hyperlink" Target="http://www.keepcoding.io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tandar Vacía" showMasterSp="0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-50800" y="8407400"/>
            <a:ext cx="16344900" cy="7493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1843726" y="8832848"/>
            <a:ext cx="7289801" cy="254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n-US" sz="10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336084" y="6059"/>
            <a:ext cx="425580" cy="425581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15826770" y="6059"/>
            <a:ext cx="425581" cy="425581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7960783" y="8686800"/>
            <a:ext cx="317501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 keepcoding nuevo solo círculo (1).png"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tandar Vacía" showMasterSp="0">
  <p:cSld name="Estandar Vacía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-50800" y="8407401"/>
            <a:ext cx="16345200" cy="7494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15336083" y="6059"/>
            <a:ext cx="425700" cy="4257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15826769" y="6059"/>
            <a:ext cx="425700" cy="4257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7960782" y="8686800"/>
            <a:ext cx="317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 keepcoding nuevo solo círculo (1).png" id="91" name="Google Shape;9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54654" y="7304990"/>
            <a:ext cx="3416139" cy="241162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/>
          <p:nvPr/>
        </p:nvSpPr>
        <p:spPr>
          <a:xfrm>
            <a:off x="1843726" y="8832848"/>
            <a:ext cx="7289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n-US" sz="11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36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2336800" y="3606800"/>
            <a:ext cx="132843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250" lIns="162525" spcFirstLastPara="1" rIns="162525" wrap="square" tIns="812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b="1" i="1" sz="4800">
                <a:solidFill>
                  <a:srgbClr val="04617B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0" type="dt"/>
          </p:nvPr>
        </p:nvSpPr>
        <p:spPr>
          <a:xfrm>
            <a:off x="0" y="0"/>
            <a:ext cx="5333400" cy="53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81250" lIns="162525" spcFirstLastPara="1" rIns="162525" wrap="square" tIns="81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1" type="ftr"/>
          </p:nvPr>
        </p:nvSpPr>
        <p:spPr>
          <a:xfrm>
            <a:off x="0" y="0"/>
            <a:ext cx="5333400" cy="53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81250" lIns="162525" spcFirstLastPara="1" rIns="162525" wrap="square" tIns="81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7960782" y="8686800"/>
            <a:ext cx="317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>
                <a:solidFill>
                  <a:srgbClr val="888888"/>
                </a:solidFill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>
                <a:solidFill>
                  <a:srgbClr val="888888"/>
                </a:solidFill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>
                <a:solidFill>
                  <a:srgbClr val="888888"/>
                </a:solidFill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>
                <a:solidFill>
                  <a:srgbClr val="888888"/>
                </a:solidFill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>
                <a:solidFill>
                  <a:srgbClr val="888888"/>
                </a:solidFill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>
                <a:solidFill>
                  <a:srgbClr val="888888"/>
                </a:solidFill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>
                <a:solidFill>
                  <a:srgbClr val="888888"/>
                </a:solidFill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>
                <a:solidFill>
                  <a:srgbClr val="888888"/>
                </a:solidFill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ia con Imagen de fondo" showMasterSp="0">
  <p:cSld name="Vacia con Imagen de fon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-50800" y="8407401"/>
            <a:ext cx="16345200" cy="7494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5336083" y="6059"/>
            <a:ext cx="425700" cy="4257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15826769" y="6059"/>
            <a:ext cx="425700" cy="4257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" name="Google Shape;102;p14"/>
          <p:cNvSpPr txBox="1"/>
          <p:nvPr>
            <p:ph type="title"/>
          </p:nvPr>
        </p:nvSpPr>
        <p:spPr>
          <a:xfrm>
            <a:off x="1155700" y="1536701"/>
            <a:ext cx="13931700" cy="3085800"/>
          </a:xfrm>
          <a:prstGeom prst="rect">
            <a:avLst/>
          </a:prstGeom>
          <a:noFill/>
          <a:ln>
            <a:noFill/>
          </a:ln>
          <a:effectLst>
            <a:outerShdw blurRad="38100" rotWithShape="0" dir="5400000" dist="50800">
              <a:srgbClr val="000000">
                <a:alpha val="494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600"/>
              <a:buFont typeface="Helvetica Neue Light"/>
              <a:buNone/>
              <a:defRPr b="0" i="0" sz="7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7960782" y="8686800"/>
            <a:ext cx="317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 keepcoding nuevo solo círculo (1).png" id="104" name="Google Shape;1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54654" y="7304990"/>
            <a:ext cx="3416139" cy="241162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/>
          <p:nvPr/>
        </p:nvSpPr>
        <p:spPr>
          <a:xfrm>
            <a:off x="1843726" y="8832848"/>
            <a:ext cx="7289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n-US" sz="11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36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cias" showMasterSp="0">
  <p:cSld name="Gracia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660" y="3206750"/>
            <a:ext cx="162303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9600"/>
              <a:buFont typeface="Helvetica Neue Light"/>
              <a:buNone/>
            </a:pPr>
            <a:r>
              <a:rPr b="0" i="0" lang="en-US" sz="9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GRACIAS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4400"/>
              <a:buFont typeface="Helvetica Neue Light"/>
              <a:buNone/>
            </a:pPr>
            <a:r>
              <a:rPr b="0" i="0" lang="en-US" sz="44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2"/>
              </a:rPr>
              <a:t>www.keepcoding.io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-50800" y="8407401"/>
            <a:ext cx="16345200" cy="7494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1843726" y="8832848"/>
            <a:ext cx="7289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n-US" sz="11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36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15336083" y="6059"/>
            <a:ext cx="425700" cy="4257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15826769" y="6059"/>
            <a:ext cx="425700" cy="4257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7960782" y="8686800"/>
            <a:ext cx="317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 keepcoding nuevo solo círculo (1).png" id="113" name="Google Shape;11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754654" y="7304990"/>
            <a:ext cx="3416139" cy="2411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ctrTitle"/>
          </p:nvPr>
        </p:nvSpPr>
        <p:spPr>
          <a:xfrm>
            <a:off x="554148" y="1323689"/>
            <a:ext cx="151476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/>
        </p:txBody>
      </p:sp>
      <p:sp>
        <p:nvSpPr>
          <p:cNvPr id="116" name="Google Shape;116;p16"/>
          <p:cNvSpPr txBox="1"/>
          <p:nvPr>
            <p:ph idx="1" type="subTitle"/>
          </p:nvPr>
        </p:nvSpPr>
        <p:spPr>
          <a:xfrm>
            <a:off x="554133" y="5038444"/>
            <a:ext cx="15147600" cy="14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15062147" y="8290164"/>
            <a:ext cx="975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incipio capítulo">
  <p:cSld name="Principio capítul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2336800" y="3606800"/>
            <a:ext cx="13284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2336800" y="4610100"/>
            <a:ext cx="132842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7960783" y="8686800"/>
            <a:ext cx="317501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tándar Título+Texto" showMasterSp="0">
  <p:cSld name="Estándar Título+Text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571500" y="406400"/>
            <a:ext cx="419100" cy="4191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-50800" y="8407400"/>
            <a:ext cx="16344900" cy="7493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" name="Google Shape;29;p4"/>
          <p:cNvSpPr txBox="1"/>
          <p:nvPr/>
        </p:nvSpPr>
        <p:spPr>
          <a:xfrm>
            <a:off x="1843726" y="8832848"/>
            <a:ext cx="7289801" cy="254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n-US" sz="10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15336084" y="6059"/>
            <a:ext cx="425580" cy="425581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15826770" y="6059"/>
            <a:ext cx="425581" cy="425581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None/>
              <a:defRPr b="1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1054100" y="1397000"/>
            <a:ext cx="13931900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1pPr>
            <a:lvl2pPr indent="-314325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350"/>
              <a:buChar char="&gt;"/>
              <a:defRPr/>
            </a:lvl2pPr>
            <a:lvl3pPr indent="-314325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350"/>
              <a:buChar char="‣"/>
              <a:defRPr/>
            </a:lvl4pPr>
            <a:lvl5pPr indent="-314325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350"/>
              <a:buChar char="๏"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7960783" y="8686800"/>
            <a:ext cx="317501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 keepcoding nuevo solo círculo (1).png" id="35" name="Google Shape;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ertura" showMasterSp="0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-50800" y="8407400"/>
            <a:ext cx="16344900" cy="7493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" name="Google Shape;38;p5"/>
          <p:cNvSpPr txBox="1"/>
          <p:nvPr/>
        </p:nvSpPr>
        <p:spPr>
          <a:xfrm>
            <a:off x="1843726" y="8832848"/>
            <a:ext cx="7289801" cy="254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n-US" sz="10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15336084" y="6059"/>
            <a:ext cx="425580" cy="425581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15826770" y="6059"/>
            <a:ext cx="425581" cy="425581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2070100" y="1422400"/>
            <a:ext cx="12409488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2097236" y="4711700"/>
            <a:ext cx="12990365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151283" y="8686800"/>
            <a:ext cx="317501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cias" showMasterSp="0">
  <p:cSld name="Gracia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/>
        </p:nvSpPr>
        <p:spPr>
          <a:xfrm>
            <a:off x="660" y="3206750"/>
            <a:ext cx="16230600" cy="1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9600"/>
              <a:buFont typeface="Helvetica Neue Light"/>
              <a:buNone/>
            </a:pPr>
            <a:r>
              <a:rPr b="0" i="0" lang="en-US" sz="9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GRACIAS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4500"/>
              <a:buFont typeface="Helvetica Neue Light"/>
              <a:buNone/>
            </a:pPr>
            <a:r>
              <a:rPr b="0" i="0" lang="en-US" sz="4500" u="sng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-50800" y="8407400"/>
            <a:ext cx="16344900" cy="7493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7" name="Google Shape;47;p6"/>
          <p:cNvSpPr txBox="1"/>
          <p:nvPr/>
        </p:nvSpPr>
        <p:spPr>
          <a:xfrm>
            <a:off x="1843726" y="8832848"/>
            <a:ext cx="7289801" cy="254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n-US" sz="10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15336084" y="6059"/>
            <a:ext cx="425580" cy="425581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15826770" y="6059"/>
            <a:ext cx="425581" cy="425581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7960783" y="8686800"/>
            <a:ext cx="317501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 keepcoding nuevo solo círculo (1).png" id="51" name="Google Shape;5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BLANK" showMasterSp="0">
  <p:cSld name="Gracias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ertura" showMasterSp="0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-50800" y="8407401"/>
            <a:ext cx="16345200" cy="7494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9"/>
          <p:cNvSpPr/>
          <p:nvPr/>
        </p:nvSpPr>
        <p:spPr>
          <a:xfrm>
            <a:off x="15336083" y="6059"/>
            <a:ext cx="425700" cy="4257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p9"/>
          <p:cNvSpPr/>
          <p:nvPr/>
        </p:nvSpPr>
        <p:spPr>
          <a:xfrm>
            <a:off x="15826769" y="6059"/>
            <a:ext cx="425700" cy="4257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2070099" y="1422400"/>
            <a:ext cx="124095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2097236" y="4711700"/>
            <a:ext cx="12990300" cy="30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151283" y="8686800"/>
            <a:ext cx="317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 keepcoding nuevo solo círculo (1).png" id="70" name="Google Shape;7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54654" y="7304990"/>
            <a:ext cx="3416139" cy="241162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/>
          <p:nvPr/>
        </p:nvSpPr>
        <p:spPr>
          <a:xfrm>
            <a:off x="1843726" y="8832848"/>
            <a:ext cx="7289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n-US" sz="11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36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incipio capítulo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2336800" y="3606800"/>
            <a:ext cx="132843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2336800" y="4610100"/>
            <a:ext cx="13284300" cy="30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7960782" y="8686800"/>
            <a:ext cx="317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tándar Título+Texto" showMasterSp="0">
  <p:cSld name="Estándar Título+Texto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>
            <a:off x="571500" y="406400"/>
            <a:ext cx="419100" cy="4191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-50800" y="8407401"/>
            <a:ext cx="16345200" cy="7494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15336083" y="6059"/>
            <a:ext cx="425700" cy="4257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15826769" y="6059"/>
            <a:ext cx="425700" cy="4257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" name="Google Shape;81;p11"/>
          <p:cNvSpPr txBox="1"/>
          <p:nvPr>
            <p:ph type="title"/>
          </p:nvPr>
        </p:nvSpPr>
        <p:spPr>
          <a:xfrm>
            <a:off x="1028700" y="190500"/>
            <a:ext cx="13931700" cy="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4800"/>
              <a:buFont typeface="Helvetica Neue"/>
              <a:buNone/>
              <a:defRPr b="0" i="0" sz="48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1054100" y="1397001"/>
            <a:ext cx="13931700" cy="4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000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700"/>
              <a:buFont typeface="Helvetica Neue Light"/>
              <a:buChar char="&gt;"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000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700"/>
              <a:buFont typeface="Helvetica Neue Light"/>
              <a:buChar char="‣"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000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700"/>
              <a:buFont typeface="Helvetica Neue Light"/>
              <a:buChar char="๏"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7960782" y="8686800"/>
            <a:ext cx="317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 keepcoding nuevo solo círculo (1).png" id="84" name="Google Shape;8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54654" y="7304990"/>
            <a:ext cx="3416139" cy="241162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/>
          <p:nvPr/>
        </p:nvSpPr>
        <p:spPr>
          <a:xfrm>
            <a:off x="1843726" y="8832848"/>
            <a:ext cx="7289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n-US" sz="11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36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www.keepcoding.io" TargetMode="Externa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hyperlink" Target="http://www.keepcoding.io/" TargetMode="Externa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3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663700" y="3860800"/>
            <a:ext cx="584200" cy="5842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-50800" y="8407400"/>
            <a:ext cx="16344900" cy="7493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1843726" y="8832848"/>
            <a:ext cx="7289801" cy="254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n-US" sz="10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15336084" y="6059"/>
            <a:ext cx="425580" cy="425581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15826770" y="6059"/>
            <a:ext cx="425581" cy="425581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2336800" y="3606800"/>
            <a:ext cx="13284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2336800" y="4610100"/>
            <a:ext cx="132842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7960783" y="8686800"/>
            <a:ext cx="317501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keepcoding nuevo solo círculo (1).png"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>
            <a:off x="1663699" y="3860800"/>
            <a:ext cx="584100" cy="5841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p8"/>
          <p:cNvSpPr/>
          <p:nvPr/>
        </p:nvSpPr>
        <p:spPr>
          <a:xfrm>
            <a:off x="-50800" y="8407401"/>
            <a:ext cx="16345200" cy="7494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8"/>
          <p:cNvSpPr/>
          <p:nvPr/>
        </p:nvSpPr>
        <p:spPr>
          <a:xfrm>
            <a:off x="1843726" y="8832848"/>
            <a:ext cx="7289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n-US" sz="11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36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1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15336083" y="6059"/>
            <a:ext cx="425700" cy="4257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15826769" y="6059"/>
            <a:ext cx="425700" cy="4257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" name="Google Shape;59;p8"/>
          <p:cNvSpPr txBox="1"/>
          <p:nvPr>
            <p:ph type="title"/>
          </p:nvPr>
        </p:nvSpPr>
        <p:spPr>
          <a:xfrm>
            <a:off x="2336800" y="3606800"/>
            <a:ext cx="132843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2336800" y="4610100"/>
            <a:ext cx="13284300" cy="30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7960782" y="8686800"/>
            <a:ext cx="317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 keepcoding nuevo solo círculo (1).png" id="62" name="Google Shape;6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54654" y="7304990"/>
            <a:ext cx="3416139" cy="241162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mozilla.org/es-ES/docs/Web/API/Window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hyperlink" Target="https://developer.mozilla.org/es/docs/Web/API/Window/locatio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mozilla.org/es/docs/Web/API/Elemen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11" Type="http://schemas.openxmlformats.org/officeDocument/2006/relationships/image" Target="../media/image13.png"/><Relationship Id="rId10" Type="http://schemas.openxmlformats.org/officeDocument/2006/relationships/image" Target="../media/image6.png"/><Relationship Id="rId12" Type="http://schemas.openxmlformats.org/officeDocument/2006/relationships/image" Target="../media/image19.png"/><Relationship Id="rId9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mozilla.org/es/docs/Web/Events" TargetMode="External"/><Relationship Id="rId4" Type="http://schemas.openxmlformats.org/officeDocument/2006/relationships/hyperlink" Target="https://developer.mozilla.org/es/docs/Web/Events" TargetMode="External"/><Relationship Id="rId5" Type="http://schemas.openxmlformats.org/officeDocument/2006/relationships/hyperlink" Target="https://developer.mozilla.org/es/docs/Web/Events" TargetMode="External"/><Relationship Id="rId6" Type="http://schemas.openxmlformats.org/officeDocument/2006/relationships/hyperlink" Target="https://developer.mozilla.org/en-US/docs/Web/Event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hyperlink" Target="https://www.html5rocks.com/es/tutorials/internals/howbrowserswork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aniuse.com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developer.mozilla.org/es/docs/Web/API/Fetch_API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eveloper.mozilla.org/es/docs/Web/API/Storage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eveloper.mozilla.org/es/docs/Web/API#especificaciones" TargetMode="External"/><Relationship Id="rId4" Type="http://schemas.openxmlformats.org/officeDocument/2006/relationships/hyperlink" Target="https://developer.mozilla.org/en-US/docs/Web/API/HTML_Drag_and_Drop_API" TargetMode="External"/><Relationship Id="rId11" Type="http://schemas.openxmlformats.org/officeDocument/2006/relationships/hyperlink" Target="https://developer.mozilla.org/es/docs/Web/API/Notifications_API" TargetMode="External"/><Relationship Id="rId10" Type="http://schemas.openxmlformats.org/officeDocument/2006/relationships/hyperlink" Target="https://developer.mozilla.org/es/docs/Web/API/Web_Workers_API" TargetMode="External"/><Relationship Id="rId12" Type="http://schemas.openxmlformats.org/officeDocument/2006/relationships/hyperlink" Target="https://developer.mozilla.org/en-US/docs/Web/API/Web_Animations_API" TargetMode="External"/><Relationship Id="rId9" Type="http://schemas.openxmlformats.org/officeDocument/2006/relationships/hyperlink" Target="https://developer.mozilla.org/es/docs/Web/API/Network_Information_API" TargetMode="External"/><Relationship Id="rId5" Type="http://schemas.openxmlformats.org/officeDocument/2006/relationships/hyperlink" Target="https://developer.mozilla.org/en-US/docs/Web/API/File_and_Directory_Entries_API" TargetMode="External"/><Relationship Id="rId6" Type="http://schemas.openxmlformats.org/officeDocument/2006/relationships/hyperlink" Target="https://developer.mozilla.org/es/docs/Web/API/Fullscreen_API" TargetMode="External"/><Relationship Id="rId7" Type="http://schemas.openxmlformats.org/officeDocument/2006/relationships/hyperlink" Target="https://developer.mozilla.org/en-US/docs/Web/API/Geolocation_API" TargetMode="External"/><Relationship Id="rId8" Type="http://schemas.openxmlformats.org/officeDocument/2006/relationships/hyperlink" Target="https://developer.mozilla.org/es/docs/Web/API/Payment_Request_API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mozilla.org/es-ES/docs/Web/API/Window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mozilla.org/es/docs/Web/API/Window/naviga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15336084" y="6059"/>
            <a:ext cx="425700" cy="4257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15826770" y="6059"/>
            <a:ext cx="425700" cy="4257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4" name="Google Shape;124;p17"/>
          <p:cNvSpPr txBox="1"/>
          <p:nvPr>
            <p:ph idx="4294967295" type="title"/>
          </p:nvPr>
        </p:nvSpPr>
        <p:spPr>
          <a:xfrm>
            <a:off x="2603500" y="5914750"/>
            <a:ext cx="11049000" cy="1219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Frontend con JavaScript</a:t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6438" y="29505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1099800" y="263418"/>
            <a:ext cx="130071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Window</a:t>
            </a:r>
            <a:endParaRPr/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1054089" y="1397022"/>
            <a:ext cx="3669900" cy="59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alert(),</a:t>
            </a:r>
            <a:br>
              <a:rPr lang="en-US"/>
            </a:br>
            <a:r>
              <a:rPr lang="en-US"/>
              <a:t>confirm()</a:t>
            </a:r>
            <a:br>
              <a:rPr lang="en-US"/>
            </a:br>
            <a:r>
              <a:rPr lang="en-US"/>
              <a:t>prompt()</a:t>
            </a:r>
            <a:br>
              <a:rPr lang="en-US"/>
            </a:br>
            <a:r>
              <a:rPr lang="en-US"/>
              <a:t>print()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open()</a:t>
            </a:r>
            <a:br>
              <a:rPr lang="en-US"/>
            </a:br>
            <a:r>
              <a:rPr lang="en-US"/>
              <a:t>close()</a:t>
            </a:r>
            <a:br>
              <a:rPr lang="en-US"/>
            </a:br>
            <a:r>
              <a:rPr lang="en-US"/>
              <a:t>createPopup()</a:t>
            </a:r>
            <a:br>
              <a:rPr lang="en-US"/>
            </a:br>
            <a:r>
              <a:rPr lang="en-US"/>
              <a:t>focus()</a:t>
            </a:r>
            <a:br>
              <a:rPr lang="en-US"/>
            </a:br>
            <a:r>
              <a:rPr lang="en-US"/>
              <a:t>blur()</a:t>
            </a:r>
            <a:br>
              <a:rPr lang="en-US"/>
            </a:br>
            <a:r>
              <a:rPr lang="en-US"/>
              <a:t>stop()</a:t>
            </a:r>
            <a:endParaRPr/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5768400" y="1589600"/>
            <a:ext cx="3669900" cy="59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moveBy()</a:t>
            </a:r>
            <a:br>
              <a:rPr lang="en-US"/>
            </a:br>
            <a:r>
              <a:rPr lang="en-US"/>
              <a:t>moveTo()</a:t>
            </a:r>
            <a:br>
              <a:rPr lang="en-US"/>
            </a:br>
            <a:r>
              <a:rPr lang="en-US"/>
              <a:t>resizeBy()</a:t>
            </a:r>
            <a:br>
              <a:rPr lang="en-US"/>
            </a:br>
            <a:r>
              <a:rPr lang="en-US"/>
              <a:t>resizeTo()</a:t>
            </a:r>
            <a:br>
              <a:rPr lang="en-US"/>
            </a:br>
            <a:r>
              <a:rPr lang="en-US"/>
              <a:t>scrollBy()</a:t>
            </a:r>
            <a:br>
              <a:rPr lang="en-US"/>
            </a:br>
            <a:r>
              <a:rPr lang="en-US"/>
              <a:t>scrollTo()</a:t>
            </a:r>
            <a:br>
              <a:rPr lang="en-US"/>
            </a:b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setInterval()</a:t>
            </a:r>
            <a:b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setTimeout()</a:t>
            </a:r>
            <a:br>
              <a:rPr lang="en-US"/>
            </a:br>
            <a:r>
              <a:rPr lang="en-US"/>
              <a:t>clearInterval()</a:t>
            </a:r>
            <a:br>
              <a:rPr lang="en-US"/>
            </a:br>
            <a:r>
              <a:rPr lang="en-US"/>
              <a:t>clearTimeout()</a:t>
            </a:r>
            <a:br>
              <a:rPr lang="en-US"/>
            </a:br>
            <a:endParaRPr/>
          </a:p>
        </p:txBody>
      </p: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10482711" y="1493289"/>
            <a:ext cx="3669900" cy="57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screenX</a:t>
            </a:r>
            <a:br>
              <a:rPr lang="en-US"/>
            </a:br>
            <a:r>
              <a:rPr lang="en-US"/>
              <a:t>screenY </a:t>
            </a:r>
            <a:br>
              <a:rPr lang="en-US"/>
            </a:br>
            <a:r>
              <a:rPr lang="en-US"/>
              <a:t>innerWidth</a:t>
            </a:r>
            <a:br>
              <a:rPr lang="en-US"/>
            </a:br>
            <a:r>
              <a:rPr lang="en-US"/>
              <a:t>innerHeight</a:t>
            </a:r>
            <a:br>
              <a:rPr lang="en-US"/>
            </a:br>
            <a:r>
              <a:rPr lang="en-US"/>
              <a:t>outerWidth</a:t>
            </a:r>
            <a:br>
              <a:rPr lang="en-US"/>
            </a:br>
            <a:r>
              <a:rPr lang="en-US"/>
              <a:t>outerHeight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(APIS HTML5)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localStorage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sessionStorage</a:t>
            </a:r>
            <a:br>
              <a:rPr lang="en-US"/>
            </a:br>
            <a:endParaRPr/>
          </a:p>
        </p:txBody>
      </p:sp>
      <p:sp>
        <p:nvSpPr>
          <p:cNvPr id="230" name="Google Shape;230;p26"/>
          <p:cNvSpPr txBox="1"/>
          <p:nvPr/>
        </p:nvSpPr>
        <p:spPr>
          <a:xfrm>
            <a:off x="3911050" y="7642475"/>
            <a:ext cx="843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https://developer.mozilla.org/es/docs/Web/API/Window</a:t>
            </a:r>
            <a:endParaRPr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1130450" y="262500"/>
            <a:ext cx="96285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location</a:t>
            </a:r>
            <a:endParaRPr/>
          </a:p>
        </p:txBody>
      </p:sp>
      <p:sp>
        <p:nvSpPr>
          <p:cNvPr id="236" name="Google Shape;236;p27"/>
          <p:cNvSpPr txBox="1"/>
          <p:nvPr>
            <p:ph idx="1" type="body"/>
          </p:nvPr>
        </p:nvSpPr>
        <p:spPr>
          <a:xfrm>
            <a:off x="1054089" y="1397022"/>
            <a:ext cx="2921700" cy="59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href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protocol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host name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pathname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hash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port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search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assign()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replace()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reload()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7" name="Google Shape;23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0444" y="2580400"/>
            <a:ext cx="10479646" cy="357457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7"/>
          <p:cNvSpPr txBox="1"/>
          <p:nvPr/>
        </p:nvSpPr>
        <p:spPr>
          <a:xfrm>
            <a:off x="3365200" y="7541125"/>
            <a:ext cx="952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https://developer.mozilla.org/es/docs/Web/API/Window/location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2336800" y="3606800"/>
            <a:ext cx="13284300" cy="1219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Document Object Model (DOM)</a:t>
            </a:r>
            <a:endParaRPr b="1"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2336800" y="4610100"/>
            <a:ext cx="13284300" cy="3009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1054100" y="239153"/>
            <a:ext cx="13932000" cy="768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Document Object Model (DOM)</a:t>
            </a:r>
            <a:endParaRPr b="1" sz="4300"/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1054100" y="3297650"/>
            <a:ext cx="6937500" cy="43107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&lt;html&gt;</a:t>
            </a:r>
            <a:endParaRPr sz="2400">
              <a:solidFill>
                <a:srgbClr val="0070C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	&lt;head&gt;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    &lt;title&gt;</a:t>
            </a: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Hello World</a:t>
            </a:r>
            <a:r>
              <a:rPr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&lt;/title&gt;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&lt;/head&gt;</a:t>
            </a:r>
            <a:endParaRPr sz="2400">
              <a:solidFill>
                <a:srgbClr val="0070C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  &lt;body&gt;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    &lt;p&gt;</a:t>
            </a: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Hello!</a:t>
            </a:r>
            <a:r>
              <a:rPr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&lt;/p&gt;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    &lt;div&gt;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       &lt;img </a:t>
            </a:r>
            <a:r>
              <a:rPr lang="en-US" sz="2400">
                <a:solidFill>
                  <a:srgbClr val="A64F0B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240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"example.png"</a:t>
            </a:r>
            <a:r>
              <a:rPr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/&gt;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    &lt;/div&gt;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&lt;/body&gt;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&lt;/html&gt;</a:t>
            </a:r>
            <a:endParaRPr sz="2400"/>
          </a:p>
        </p:txBody>
      </p:sp>
      <p:sp>
        <p:nvSpPr>
          <p:cNvPr id="251" name="Google Shape;251;p29"/>
          <p:cNvSpPr/>
          <p:nvPr/>
        </p:nvSpPr>
        <p:spPr>
          <a:xfrm>
            <a:off x="10967625" y="3368375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&lt;html&gt;</a:t>
            </a:r>
            <a:br>
              <a:rPr b="1" lang="en-US" sz="1600"/>
            </a:br>
            <a:r>
              <a:rPr i="1" lang="en-US" sz="1300"/>
              <a:t>Root Element</a:t>
            </a:r>
            <a:endParaRPr i="1" sz="1300"/>
          </a:p>
        </p:txBody>
      </p:sp>
      <p:sp>
        <p:nvSpPr>
          <p:cNvPr id="252" name="Google Shape;252;p29"/>
          <p:cNvSpPr/>
          <p:nvPr/>
        </p:nvSpPr>
        <p:spPr>
          <a:xfrm>
            <a:off x="9207225" y="4673700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&lt;head&gt;</a:t>
            </a:r>
            <a:br>
              <a:rPr b="1" lang="en-US" sz="1600"/>
            </a:br>
            <a:r>
              <a:rPr i="1" lang="en-US" sz="1300"/>
              <a:t>Element</a:t>
            </a:r>
            <a:endParaRPr i="1" sz="1300"/>
          </a:p>
        </p:txBody>
      </p:sp>
      <p:sp>
        <p:nvSpPr>
          <p:cNvPr id="253" name="Google Shape;253;p29"/>
          <p:cNvSpPr/>
          <p:nvPr/>
        </p:nvSpPr>
        <p:spPr>
          <a:xfrm>
            <a:off x="12739375" y="4710063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&lt;body&gt;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/>
              <a:t>Element</a:t>
            </a:r>
            <a:endParaRPr i="1" sz="1300"/>
          </a:p>
        </p:txBody>
      </p:sp>
      <p:sp>
        <p:nvSpPr>
          <p:cNvPr id="254" name="Google Shape;254;p29"/>
          <p:cNvSpPr/>
          <p:nvPr/>
        </p:nvSpPr>
        <p:spPr>
          <a:xfrm>
            <a:off x="9207225" y="5979025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&lt;title&gt;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/>
              <a:t>Element</a:t>
            </a:r>
            <a:endParaRPr i="1" sz="1300"/>
          </a:p>
        </p:txBody>
      </p:sp>
      <p:sp>
        <p:nvSpPr>
          <p:cNvPr id="255" name="Google Shape;255;p29"/>
          <p:cNvSpPr/>
          <p:nvPr/>
        </p:nvSpPr>
        <p:spPr>
          <a:xfrm>
            <a:off x="9207225" y="7436750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Hello world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/>
              <a:t>Text</a:t>
            </a:r>
            <a:endParaRPr i="1" sz="1300"/>
          </a:p>
        </p:txBody>
      </p:sp>
      <p:sp>
        <p:nvSpPr>
          <p:cNvPr id="256" name="Google Shape;256;p29"/>
          <p:cNvSpPr/>
          <p:nvPr/>
        </p:nvSpPr>
        <p:spPr>
          <a:xfrm>
            <a:off x="11562025" y="5979025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&lt;p&gt;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/>
              <a:t>Element</a:t>
            </a:r>
            <a:endParaRPr i="1" sz="1300"/>
          </a:p>
        </p:txBody>
      </p:sp>
      <p:sp>
        <p:nvSpPr>
          <p:cNvPr id="257" name="Google Shape;257;p29"/>
          <p:cNvSpPr/>
          <p:nvPr/>
        </p:nvSpPr>
        <p:spPr>
          <a:xfrm>
            <a:off x="13916825" y="5979025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&lt;div&gt;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/>
              <a:t>Element</a:t>
            </a:r>
            <a:endParaRPr i="1" sz="1300"/>
          </a:p>
        </p:txBody>
      </p:sp>
      <p:sp>
        <p:nvSpPr>
          <p:cNvPr id="258" name="Google Shape;258;p29"/>
          <p:cNvSpPr/>
          <p:nvPr/>
        </p:nvSpPr>
        <p:spPr>
          <a:xfrm>
            <a:off x="13916825" y="7436750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&lt;img&gt;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/>
              <a:t>Element</a:t>
            </a:r>
            <a:endParaRPr i="1" sz="1300"/>
          </a:p>
        </p:txBody>
      </p:sp>
      <p:sp>
        <p:nvSpPr>
          <p:cNvPr id="259" name="Google Shape;259;p29"/>
          <p:cNvSpPr/>
          <p:nvPr/>
        </p:nvSpPr>
        <p:spPr>
          <a:xfrm>
            <a:off x="11562025" y="7436750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Hello!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/>
              <a:t>Text</a:t>
            </a:r>
            <a:endParaRPr i="1" sz="1300"/>
          </a:p>
        </p:txBody>
      </p:sp>
      <p:sp>
        <p:nvSpPr>
          <p:cNvPr id="260" name="Google Shape;260;p29"/>
          <p:cNvSpPr txBox="1"/>
          <p:nvPr/>
        </p:nvSpPr>
        <p:spPr>
          <a:xfrm>
            <a:off x="1054100" y="1511375"/>
            <a:ext cx="14623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5151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DOM es un árbol </a:t>
            </a:r>
            <a:r>
              <a:rPr lang="en-US" sz="22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 crea el navegador y lo pone en el contexto de JavaScript a través de la variable </a:t>
            </a:r>
            <a:r>
              <a:rPr b="1" lang="en-US" sz="2200">
                <a:solidFill>
                  <a:srgbClr val="5151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document</a:t>
            </a:r>
            <a:r>
              <a:rPr lang="en-US" sz="22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br>
              <a:rPr lang="en-US" sz="22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br>
              <a:rPr lang="en-US" sz="22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US" sz="22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través </a:t>
            </a:r>
            <a:r>
              <a:rPr b="1" lang="en-US" sz="2200">
                <a:solidFill>
                  <a:srgbClr val="5151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document</a:t>
            </a:r>
            <a:r>
              <a:rPr lang="en-US" sz="22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podemos acceder a sus elementos, que son los elementos que hay en nuestro HTML. </a:t>
            </a:r>
            <a:endParaRPr sz="2200"/>
          </a:p>
        </p:txBody>
      </p:sp>
      <p:cxnSp>
        <p:nvCxnSpPr>
          <p:cNvPr id="261" name="Google Shape;261;p29"/>
          <p:cNvCxnSpPr>
            <a:stCxn id="251" idx="2"/>
            <a:endCxn id="252" idx="0"/>
          </p:cNvCxnSpPr>
          <p:nvPr/>
        </p:nvCxnSpPr>
        <p:spPr>
          <a:xfrm flipH="1">
            <a:off x="10087425" y="3960275"/>
            <a:ext cx="1760400" cy="71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9"/>
          <p:cNvCxnSpPr>
            <a:stCxn id="251" idx="2"/>
            <a:endCxn id="253" idx="0"/>
          </p:cNvCxnSpPr>
          <p:nvPr/>
        </p:nvCxnSpPr>
        <p:spPr>
          <a:xfrm>
            <a:off x="11847825" y="3960275"/>
            <a:ext cx="1771800" cy="74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9"/>
          <p:cNvCxnSpPr>
            <a:stCxn id="252" idx="2"/>
            <a:endCxn id="254" idx="0"/>
          </p:cNvCxnSpPr>
          <p:nvPr/>
        </p:nvCxnSpPr>
        <p:spPr>
          <a:xfrm>
            <a:off x="10087425" y="5265600"/>
            <a:ext cx="0" cy="71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9"/>
          <p:cNvCxnSpPr>
            <a:stCxn id="254" idx="2"/>
            <a:endCxn id="255" idx="0"/>
          </p:cNvCxnSpPr>
          <p:nvPr/>
        </p:nvCxnSpPr>
        <p:spPr>
          <a:xfrm>
            <a:off x="10087425" y="6570925"/>
            <a:ext cx="0" cy="8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9"/>
          <p:cNvCxnSpPr>
            <a:stCxn id="253" idx="2"/>
            <a:endCxn id="256" idx="0"/>
          </p:cNvCxnSpPr>
          <p:nvPr/>
        </p:nvCxnSpPr>
        <p:spPr>
          <a:xfrm flipH="1">
            <a:off x="12442375" y="5301963"/>
            <a:ext cx="1177200" cy="67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9"/>
          <p:cNvCxnSpPr>
            <a:stCxn id="253" idx="2"/>
            <a:endCxn id="257" idx="0"/>
          </p:cNvCxnSpPr>
          <p:nvPr/>
        </p:nvCxnSpPr>
        <p:spPr>
          <a:xfrm>
            <a:off x="13619575" y="5301963"/>
            <a:ext cx="1177500" cy="67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9"/>
          <p:cNvCxnSpPr>
            <a:stCxn id="256" idx="2"/>
            <a:endCxn id="259" idx="0"/>
          </p:cNvCxnSpPr>
          <p:nvPr/>
        </p:nvCxnSpPr>
        <p:spPr>
          <a:xfrm>
            <a:off x="12442225" y="6570925"/>
            <a:ext cx="0" cy="8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9"/>
          <p:cNvCxnSpPr>
            <a:stCxn id="257" idx="2"/>
            <a:endCxn id="258" idx="0"/>
          </p:cNvCxnSpPr>
          <p:nvPr/>
        </p:nvCxnSpPr>
        <p:spPr>
          <a:xfrm>
            <a:off x="14797025" y="6570925"/>
            <a:ext cx="0" cy="8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>
            <p:ph type="title"/>
          </p:nvPr>
        </p:nvSpPr>
        <p:spPr>
          <a:xfrm>
            <a:off x="1054100" y="239153"/>
            <a:ext cx="13932000" cy="768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Navegando por el árbol</a:t>
            </a:r>
            <a:endParaRPr b="1" sz="4300"/>
          </a:p>
        </p:txBody>
      </p:sp>
      <p:sp>
        <p:nvSpPr>
          <p:cNvPr id="274" name="Google Shape;274;p30"/>
          <p:cNvSpPr txBox="1"/>
          <p:nvPr/>
        </p:nvSpPr>
        <p:spPr>
          <a:xfrm>
            <a:off x="7864213" y="127687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document</a:t>
            </a:r>
            <a:endParaRPr sz="700"/>
          </a:p>
        </p:txBody>
      </p:sp>
      <p:sp>
        <p:nvSpPr>
          <p:cNvPr id="275" name="Google Shape;275;p30"/>
          <p:cNvSpPr/>
          <p:nvPr/>
        </p:nvSpPr>
        <p:spPr>
          <a:xfrm>
            <a:off x="5966488" y="1204125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&lt;html&gt;</a:t>
            </a:r>
            <a:br>
              <a:rPr b="1" lang="en-US" sz="1600"/>
            </a:br>
            <a:r>
              <a:rPr i="1" lang="en-US" sz="1300"/>
              <a:t>Root Element</a:t>
            </a:r>
            <a:endParaRPr i="1" sz="1300"/>
          </a:p>
        </p:txBody>
      </p:sp>
      <p:sp>
        <p:nvSpPr>
          <p:cNvPr id="276" name="Google Shape;276;p30"/>
          <p:cNvSpPr/>
          <p:nvPr/>
        </p:nvSpPr>
        <p:spPr>
          <a:xfrm>
            <a:off x="1887250" y="3351900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&lt;head&gt;</a:t>
            </a:r>
            <a:br>
              <a:rPr b="1" lang="en-US" sz="1600"/>
            </a:br>
            <a:r>
              <a:rPr i="1" lang="en-US" sz="1300"/>
              <a:t>Element</a:t>
            </a:r>
            <a:endParaRPr i="1" sz="1300"/>
          </a:p>
        </p:txBody>
      </p:sp>
      <p:sp>
        <p:nvSpPr>
          <p:cNvPr id="277" name="Google Shape;277;p30"/>
          <p:cNvSpPr/>
          <p:nvPr/>
        </p:nvSpPr>
        <p:spPr>
          <a:xfrm>
            <a:off x="10088750" y="3333675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&lt;body&gt;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/>
              <a:t>Element</a:t>
            </a:r>
            <a:endParaRPr i="1" sz="1300"/>
          </a:p>
        </p:txBody>
      </p:sp>
      <p:sp>
        <p:nvSpPr>
          <p:cNvPr id="278" name="Google Shape;278;p30"/>
          <p:cNvSpPr/>
          <p:nvPr/>
        </p:nvSpPr>
        <p:spPr>
          <a:xfrm>
            <a:off x="1887250" y="5481425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&lt;title&gt;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/>
              <a:t>Element</a:t>
            </a:r>
            <a:endParaRPr i="1" sz="1300"/>
          </a:p>
        </p:txBody>
      </p:sp>
      <p:sp>
        <p:nvSpPr>
          <p:cNvPr id="279" name="Google Shape;279;p30"/>
          <p:cNvSpPr/>
          <p:nvPr/>
        </p:nvSpPr>
        <p:spPr>
          <a:xfrm>
            <a:off x="1887250" y="7610950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Hello world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/>
              <a:t>Text</a:t>
            </a:r>
            <a:endParaRPr i="1" sz="1300"/>
          </a:p>
        </p:txBody>
      </p:sp>
      <p:sp>
        <p:nvSpPr>
          <p:cNvPr id="280" name="Google Shape;280;p30"/>
          <p:cNvSpPr/>
          <p:nvPr/>
        </p:nvSpPr>
        <p:spPr>
          <a:xfrm>
            <a:off x="7367013" y="5520700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&lt;p&gt;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/>
              <a:t>Element</a:t>
            </a:r>
            <a:endParaRPr i="1" sz="1300"/>
          </a:p>
        </p:txBody>
      </p:sp>
      <p:sp>
        <p:nvSpPr>
          <p:cNvPr id="281" name="Google Shape;281;p30"/>
          <p:cNvSpPr/>
          <p:nvPr/>
        </p:nvSpPr>
        <p:spPr>
          <a:xfrm>
            <a:off x="12882200" y="5481425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&lt;div&gt;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/>
              <a:t>Element</a:t>
            </a:r>
            <a:endParaRPr i="1" sz="1300"/>
          </a:p>
        </p:txBody>
      </p:sp>
      <p:sp>
        <p:nvSpPr>
          <p:cNvPr id="282" name="Google Shape;282;p30"/>
          <p:cNvSpPr/>
          <p:nvPr/>
        </p:nvSpPr>
        <p:spPr>
          <a:xfrm>
            <a:off x="12882200" y="7610950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&lt;img&gt;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/>
              <a:t>Element</a:t>
            </a:r>
            <a:endParaRPr i="1" sz="1300"/>
          </a:p>
        </p:txBody>
      </p:sp>
      <p:sp>
        <p:nvSpPr>
          <p:cNvPr id="283" name="Google Shape;283;p30"/>
          <p:cNvSpPr/>
          <p:nvPr/>
        </p:nvSpPr>
        <p:spPr>
          <a:xfrm>
            <a:off x="7367013" y="7650225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Hello!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/>
              <a:t>Text</a:t>
            </a:r>
            <a:endParaRPr i="1" sz="1300"/>
          </a:p>
        </p:txBody>
      </p:sp>
      <p:cxnSp>
        <p:nvCxnSpPr>
          <p:cNvPr id="284" name="Google Shape;284;p30"/>
          <p:cNvCxnSpPr>
            <a:stCxn id="275" idx="2"/>
            <a:endCxn id="276" idx="0"/>
          </p:cNvCxnSpPr>
          <p:nvPr/>
        </p:nvCxnSpPr>
        <p:spPr>
          <a:xfrm flipH="1">
            <a:off x="2767588" y="1796025"/>
            <a:ext cx="4079100" cy="155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30"/>
          <p:cNvCxnSpPr>
            <a:stCxn id="275" idx="2"/>
            <a:endCxn id="277" idx="0"/>
          </p:cNvCxnSpPr>
          <p:nvPr/>
        </p:nvCxnSpPr>
        <p:spPr>
          <a:xfrm>
            <a:off x="6846688" y="1796025"/>
            <a:ext cx="4122300" cy="153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30"/>
          <p:cNvCxnSpPr>
            <a:stCxn id="276" idx="2"/>
            <a:endCxn id="278" idx="0"/>
          </p:cNvCxnSpPr>
          <p:nvPr/>
        </p:nvCxnSpPr>
        <p:spPr>
          <a:xfrm>
            <a:off x="2767450" y="3943800"/>
            <a:ext cx="0" cy="153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30"/>
          <p:cNvCxnSpPr>
            <a:stCxn id="278" idx="2"/>
            <a:endCxn id="279" idx="0"/>
          </p:cNvCxnSpPr>
          <p:nvPr/>
        </p:nvCxnSpPr>
        <p:spPr>
          <a:xfrm>
            <a:off x="2767450" y="6073325"/>
            <a:ext cx="0" cy="153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30"/>
          <p:cNvCxnSpPr>
            <a:stCxn id="277" idx="2"/>
            <a:endCxn id="280" idx="0"/>
          </p:cNvCxnSpPr>
          <p:nvPr/>
        </p:nvCxnSpPr>
        <p:spPr>
          <a:xfrm flipH="1">
            <a:off x="8247350" y="3925575"/>
            <a:ext cx="2721600" cy="159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30"/>
          <p:cNvCxnSpPr>
            <a:stCxn id="277" idx="2"/>
            <a:endCxn id="281" idx="0"/>
          </p:cNvCxnSpPr>
          <p:nvPr/>
        </p:nvCxnSpPr>
        <p:spPr>
          <a:xfrm>
            <a:off x="10968950" y="3925575"/>
            <a:ext cx="2793600" cy="155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30"/>
          <p:cNvCxnSpPr>
            <a:stCxn id="280" idx="2"/>
            <a:endCxn id="283" idx="0"/>
          </p:cNvCxnSpPr>
          <p:nvPr/>
        </p:nvCxnSpPr>
        <p:spPr>
          <a:xfrm>
            <a:off x="8247213" y="6112600"/>
            <a:ext cx="0" cy="153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30"/>
          <p:cNvCxnSpPr>
            <a:stCxn id="281" idx="2"/>
            <a:endCxn id="282" idx="0"/>
          </p:cNvCxnSpPr>
          <p:nvPr/>
        </p:nvCxnSpPr>
        <p:spPr>
          <a:xfrm>
            <a:off x="13762400" y="6073325"/>
            <a:ext cx="0" cy="153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" name="Google Shape;292;p30"/>
          <p:cNvSpPr txBox="1"/>
          <p:nvPr/>
        </p:nvSpPr>
        <p:spPr>
          <a:xfrm>
            <a:off x="11986100" y="3406438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document.body</a:t>
            </a:r>
            <a:endParaRPr sz="700"/>
          </a:p>
        </p:txBody>
      </p:sp>
      <p:sp>
        <p:nvSpPr>
          <p:cNvPr id="293" name="Google Shape;293;p30"/>
          <p:cNvSpPr txBox="1"/>
          <p:nvPr/>
        </p:nvSpPr>
        <p:spPr>
          <a:xfrm>
            <a:off x="3858500" y="3442813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document.head</a:t>
            </a:r>
            <a:endParaRPr sz="700"/>
          </a:p>
        </p:txBody>
      </p:sp>
      <p:sp>
        <p:nvSpPr>
          <p:cNvPr id="294" name="Google Shape;294;p30"/>
          <p:cNvSpPr txBox="1"/>
          <p:nvPr/>
        </p:nvSpPr>
        <p:spPr>
          <a:xfrm>
            <a:off x="6611588" y="4797338"/>
            <a:ext cx="3607500" cy="44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document.body.children[0]</a:t>
            </a:r>
            <a:endParaRPr sz="700"/>
          </a:p>
        </p:txBody>
      </p:sp>
      <p:sp>
        <p:nvSpPr>
          <p:cNvPr id="295" name="Google Shape;295;p30"/>
          <p:cNvSpPr txBox="1"/>
          <p:nvPr/>
        </p:nvSpPr>
        <p:spPr>
          <a:xfrm>
            <a:off x="11958650" y="4783938"/>
            <a:ext cx="3607500" cy="44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document.body.children[1]</a:t>
            </a:r>
            <a:endParaRPr sz="700"/>
          </a:p>
        </p:txBody>
      </p:sp>
      <p:sp>
        <p:nvSpPr>
          <p:cNvPr id="296" name="Google Shape;296;p30"/>
          <p:cNvSpPr txBox="1"/>
          <p:nvPr/>
        </p:nvSpPr>
        <p:spPr>
          <a:xfrm>
            <a:off x="11268800" y="6768200"/>
            <a:ext cx="4987200" cy="44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document.body.children[1].children[0]</a:t>
            </a:r>
            <a:endParaRPr sz="700"/>
          </a:p>
        </p:txBody>
      </p:sp>
      <p:sp>
        <p:nvSpPr>
          <p:cNvPr id="297" name="Google Shape;297;p30"/>
          <p:cNvSpPr txBox="1"/>
          <p:nvPr/>
        </p:nvSpPr>
        <p:spPr>
          <a:xfrm>
            <a:off x="5753613" y="6807475"/>
            <a:ext cx="4987200" cy="44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document.body.children[0].innerHTML</a:t>
            </a:r>
            <a:endParaRPr sz="700"/>
          </a:p>
        </p:txBody>
      </p:sp>
      <p:sp>
        <p:nvSpPr>
          <p:cNvPr id="298" name="Google Shape;298;p30"/>
          <p:cNvSpPr txBox="1"/>
          <p:nvPr/>
        </p:nvSpPr>
        <p:spPr>
          <a:xfrm>
            <a:off x="596475" y="4650975"/>
            <a:ext cx="4356600" cy="44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document.head.firstElementChild</a:t>
            </a:r>
            <a:endParaRPr sz="700"/>
          </a:p>
        </p:txBody>
      </p:sp>
      <p:sp>
        <p:nvSpPr>
          <p:cNvPr id="299" name="Google Shape;299;p30"/>
          <p:cNvSpPr txBox="1"/>
          <p:nvPr/>
        </p:nvSpPr>
        <p:spPr>
          <a:xfrm>
            <a:off x="309250" y="6768200"/>
            <a:ext cx="5533200" cy="44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document.head.</a:t>
            </a:r>
            <a:r>
              <a:rPr lang="en-US" sz="17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firstElementChild</a:t>
            </a:r>
            <a:r>
              <a:rPr lang="en-US" sz="17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.innerText</a:t>
            </a:r>
            <a:endParaRPr sz="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/>
          <p:nvPr>
            <p:ph type="title"/>
          </p:nvPr>
        </p:nvSpPr>
        <p:spPr>
          <a:xfrm>
            <a:off x="1054100" y="239153"/>
            <a:ext cx="13932000" cy="768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Element</a:t>
            </a:r>
            <a:endParaRPr sz="4300"/>
          </a:p>
        </p:txBody>
      </p:sp>
      <p:sp>
        <p:nvSpPr>
          <p:cNvPr id="305" name="Google Shape;305;p31"/>
          <p:cNvSpPr txBox="1"/>
          <p:nvPr/>
        </p:nvSpPr>
        <p:spPr>
          <a:xfrm>
            <a:off x="1054100" y="1511375"/>
            <a:ext cx="14623200" cy="6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nodos que cuelgan de document.body o document.head, son de instancias </a:t>
            </a:r>
            <a:r>
              <a:rPr b="1" lang="en-US" sz="2700">
                <a:solidFill>
                  <a:srgbClr val="5151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</a:t>
            </a:r>
            <a:r>
              <a:rPr lang="en-US" sz="27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2700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clase </a:t>
            </a:r>
            <a:r>
              <a:rPr b="1" lang="en-US" sz="2700">
                <a:solidFill>
                  <a:srgbClr val="5151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</a:t>
            </a:r>
            <a:r>
              <a:rPr lang="en-US" sz="27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nos proporciona atributos y métodos para manipular estos nodos:</a:t>
            </a:r>
            <a:endParaRPr sz="2700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700"/>
              <a:buFont typeface="Helvetica Neue Light"/>
              <a:buChar char="●"/>
            </a:pPr>
            <a:r>
              <a:rPr b="1" lang="en-US" sz="2700">
                <a:solidFill>
                  <a:srgbClr val="5151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attributes: </a:t>
            </a:r>
            <a:r>
              <a:rPr lang="en-US" sz="27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array de atributos del nodo</a:t>
            </a:r>
            <a:endParaRPr sz="2700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700"/>
              <a:buFont typeface="Helvetica Neue Light"/>
              <a:buChar char="●"/>
            </a:pPr>
            <a:r>
              <a:rPr b="1" lang="en-US" sz="2700">
                <a:solidFill>
                  <a:srgbClr val="5151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innerHTML:</a:t>
            </a:r>
            <a:r>
              <a:rPr lang="en-US" sz="27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HTML contenido dentro del nodo</a:t>
            </a:r>
            <a:endParaRPr sz="2700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700"/>
              <a:buFont typeface="Helvetica Neue Light"/>
              <a:buChar char="●"/>
            </a:pPr>
            <a:r>
              <a:rPr b="1" lang="en-US" sz="2700">
                <a:solidFill>
                  <a:srgbClr val="5151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textContent:</a:t>
            </a:r>
            <a:r>
              <a:rPr lang="en-US" sz="27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texto incluído dentro del nodo</a:t>
            </a:r>
            <a:endParaRPr sz="2700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700"/>
              <a:buFont typeface="Helvetica Neue Light"/>
              <a:buChar char="●"/>
            </a:pPr>
            <a:r>
              <a:rPr b="1" lang="en-US" sz="2700">
                <a:solidFill>
                  <a:srgbClr val="5151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classList:</a:t>
            </a:r>
            <a:r>
              <a:rPr lang="en-US" sz="27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array de clases CSS que tiene el nodo</a:t>
            </a:r>
            <a:endParaRPr sz="2700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700"/>
              <a:buFont typeface="Helvetica Neue Light"/>
              <a:buChar char="●"/>
            </a:pPr>
            <a:r>
              <a:rPr b="1" lang="en-US" sz="2700">
                <a:solidFill>
                  <a:srgbClr val="5151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appendChild(&lt;Element&gt;): </a:t>
            </a:r>
            <a:r>
              <a:rPr lang="en-US" sz="27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añadir un elemento como hijo</a:t>
            </a:r>
            <a:endParaRPr sz="2700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700"/>
              <a:buFont typeface="Helvetica Neue Light"/>
              <a:buChar char="●"/>
            </a:pPr>
            <a:r>
              <a:rPr b="1" lang="en-US" sz="2700">
                <a:solidFill>
                  <a:srgbClr val="5151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removeChild(&lt;Element&gt;):</a:t>
            </a:r>
            <a:r>
              <a:rPr lang="en-US" sz="27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permite eliminar un elemento hijo</a:t>
            </a:r>
            <a:endParaRPr sz="2700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700"/>
              <a:buFont typeface="Helvetica Neue Light"/>
              <a:buChar char="●"/>
            </a:pPr>
            <a:r>
              <a:rPr b="1" lang="en-US" sz="2700">
                <a:solidFill>
                  <a:srgbClr val="5151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replaceWith(&lt;Element&gt;):</a:t>
            </a:r>
            <a:r>
              <a:rPr lang="en-US" sz="27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reemplaza el elemento actual por el que se pasa como parámetro</a:t>
            </a:r>
            <a:endParaRPr sz="2700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6" name="Google Shape;306;p31"/>
          <p:cNvSpPr txBox="1"/>
          <p:nvPr/>
        </p:nvSpPr>
        <p:spPr>
          <a:xfrm>
            <a:off x="3410950" y="7663275"/>
            <a:ext cx="943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https://developer.mozilla.org/es/docs/Web/API/Element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/>
          <p:nvPr>
            <p:ph type="title"/>
          </p:nvPr>
        </p:nvSpPr>
        <p:spPr>
          <a:xfrm>
            <a:off x="1028700" y="190500"/>
            <a:ext cx="13931700" cy="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 sz="4300"/>
              <a:t>Seleccionando nodos</a:t>
            </a:r>
            <a:endParaRPr b="1" sz="4300"/>
          </a:p>
        </p:txBody>
      </p:sp>
      <p:sp>
        <p:nvSpPr>
          <p:cNvPr id="312" name="Google Shape;312;p32"/>
          <p:cNvSpPr txBox="1"/>
          <p:nvPr>
            <p:ph idx="1" type="body"/>
          </p:nvPr>
        </p:nvSpPr>
        <p:spPr>
          <a:xfrm>
            <a:off x="1028700" y="2468350"/>
            <a:ext cx="15152700" cy="53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35000" lvl="0" marL="81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nodo.getElementById(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&lt;id&gt;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 -&gt; [&lt;Element&gt;]</a:t>
            </a:r>
            <a:endParaRPr i="1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35000" lvl="0" marL="81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do.getElementsByTagName(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&lt;tag&gt;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 -&gt; [&lt;Element&gt;]</a:t>
            </a:r>
            <a:endParaRPr i="1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35000" lvl="0" marL="81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nodo.getElementsByName(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&lt;name&gt;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 -&gt; [&lt;Element&gt;]</a:t>
            </a:r>
            <a:endParaRPr i="1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35000" lvl="0" marL="81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nodo.getElementsByClassName(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&lt;clase CSS&gt;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 -&gt; [&lt;Element&gt;]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635000" lvl="0" marL="81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nodo.querySelector(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&lt;selector CSS&gt;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 -&gt; 1er &lt;Element&gt;</a:t>
            </a:r>
            <a:endParaRPr i="1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35000" lvl="0" marL="81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nodo.querySelectorAll(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&lt;selector CSS&gt;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 -&gt; [&lt;Element&gt;]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p32"/>
          <p:cNvSpPr txBox="1"/>
          <p:nvPr/>
        </p:nvSpPr>
        <p:spPr>
          <a:xfrm>
            <a:off x="957600" y="1473813"/>
            <a:ext cx="14623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Desde cualquier nodo, podemos realizar búsquedas de elementos hijos para ir más rápido:</a:t>
            </a:r>
            <a:endParaRPr sz="2700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 txBox="1"/>
          <p:nvPr>
            <p:ph type="title"/>
          </p:nvPr>
        </p:nvSpPr>
        <p:spPr>
          <a:xfrm>
            <a:off x="1028700" y="190500"/>
            <a:ext cx="13931700" cy="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 sz="4300"/>
              <a:t>Crear y eliminar elementos</a:t>
            </a:r>
            <a:endParaRPr b="1" sz="4300"/>
          </a:p>
        </p:txBody>
      </p:sp>
      <p:sp>
        <p:nvSpPr>
          <p:cNvPr id="319" name="Google Shape;319;p33"/>
          <p:cNvSpPr txBox="1"/>
          <p:nvPr>
            <p:ph idx="1" type="body"/>
          </p:nvPr>
        </p:nvSpPr>
        <p:spPr>
          <a:xfrm>
            <a:off x="1028701" y="2468350"/>
            <a:ext cx="14481000" cy="53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35000" lvl="0" marL="81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document.createElement(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‘tag name’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 -&gt; &lt;Element&gt;</a:t>
            </a:r>
            <a:b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635000" lvl="0" marL="81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nodo.appendChild(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&lt;Element&gt;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>
                <a:latin typeface="Consolas"/>
                <a:ea typeface="Consolas"/>
                <a:cs typeface="Consolas"/>
                <a:sym typeface="Consolas"/>
              </a:rPr>
            </a:b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635000" lvl="0" marL="81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nodo.innerHTML = 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‘&lt;html code&gt;’</a:t>
            </a:r>
            <a:endParaRPr i="1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35000" lvl="0" marL="81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nodo.outerHTML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‘&lt;html code&gt;’</a:t>
            </a:r>
            <a:endParaRPr i="1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1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635000" lvl="0" marL="81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nodo.remove()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635000" lvl="0" marL="81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nsolas"/>
              <a:buChar char="●"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" name="Google Shape;320;p33"/>
          <p:cNvSpPr txBox="1"/>
          <p:nvPr/>
        </p:nvSpPr>
        <p:spPr>
          <a:xfrm>
            <a:off x="957600" y="1473813"/>
            <a:ext cx="14623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Desde cualquier nodo, podemos realizar búsquedas de elementos hijos para ir más rápido:</a:t>
            </a:r>
            <a:endParaRPr sz="2700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/>
          <p:nvPr>
            <p:ph type="title"/>
          </p:nvPr>
        </p:nvSpPr>
        <p:spPr>
          <a:xfrm>
            <a:off x="1028700" y="190500"/>
            <a:ext cx="13931700" cy="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 sz="4300"/>
              <a:t>Manipulando atributos</a:t>
            </a:r>
            <a:endParaRPr b="1" sz="4300"/>
          </a:p>
        </p:txBody>
      </p:sp>
      <p:sp>
        <p:nvSpPr>
          <p:cNvPr id="326" name="Google Shape;326;p34"/>
          <p:cNvSpPr txBox="1"/>
          <p:nvPr>
            <p:ph idx="1" type="body"/>
          </p:nvPr>
        </p:nvSpPr>
        <p:spPr>
          <a:xfrm>
            <a:off x="1028701" y="2468350"/>
            <a:ext cx="14481000" cy="53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35000" lvl="0" marL="812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nodo.attributes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635000" lvl="0" marL="812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nodo.setAttribute(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“&lt;name&gt;”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“&lt;value&gt;”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635000" lvl="0" marL="812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nodo.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getAttribute(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“&lt;name&gt;”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- &gt; &lt;value&gt;</a:t>
            </a:r>
            <a:endParaRPr i="1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35000" lvl="0" marL="812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nodo.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hasAttribute(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“&lt;name&gt;”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-&gt; Boolean</a:t>
            </a:r>
            <a:endParaRPr i="1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35000" lvl="0" marL="812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nodo.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removeAttribute(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“&lt;name&gt;”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34"/>
          <p:cNvSpPr txBox="1"/>
          <p:nvPr/>
        </p:nvSpPr>
        <p:spPr>
          <a:xfrm>
            <a:off x="957600" y="1473813"/>
            <a:ext cx="14623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Desde cualquier nodo, podemos realizar modificaciones de sus atributos:</a:t>
            </a:r>
            <a:endParaRPr sz="2700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 txBox="1"/>
          <p:nvPr>
            <p:ph type="title"/>
          </p:nvPr>
        </p:nvSpPr>
        <p:spPr>
          <a:xfrm>
            <a:off x="1028700" y="190500"/>
            <a:ext cx="13931700" cy="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 sz="4300"/>
              <a:t>Manipulando estilos y clases CSS</a:t>
            </a:r>
            <a:endParaRPr b="1" sz="4300"/>
          </a:p>
        </p:txBody>
      </p:sp>
      <p:sp>
        <p:nvSpPr>
          <p:cNvPr id="333" name="Google Shape;333;p35"/>
          <p:cNvSpPr txBox="1"/>
          <p:nvPr>
            <p:ph idx="1" type="body"/>
          </p:nvPr>
        </p:nvSpPr>
        <p:spPr>
          <a:xfrm>
            <a:off x="1028700" y="2239750"/>
            <a:ext cx="14481000" cy="69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35000" lvl="0" marL="81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nodo.style.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&lt;cssAttributeInCamelCase&gt;</a:t>
            </a:r>
            <a:endParaRPr i="1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35000" lvl="0" marL="81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nodo.className 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valor del atributo class de HTML</a:t>
            </a:r>
            <a:endParaRPr i="1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35000" lvl="0" marL="81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nodo.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classList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- &gt; [&lt;CSS name&gt;]</a:t>
            </a:r>
            <a:endParaRPr i="1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77850" lvl="1" marL="162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onsolas"/>
              <a:buChar char="&gt;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nodo.classList.add(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&lt;CSS name&gt;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 // añade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577850" lvl="1" marL="162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onsolas"/>
              <a:buChar char="&gt;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nodo.classList.remove(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&lt;CSS name&gt;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 // elimina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577850" lvl="1" marL="162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onsolas"/>
              <a:buChar char="&gt;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nodo.classList.toggle(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&lt;CSS name&gt;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 // alterna</a:t>
            </a:r>
            <a:endParaRPr i="1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77850" lvl="1" marL="162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onsolas"/>
              <a:buChar char="&gt;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nodo.classList.contains(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&lt;class name&gt;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- &gt; Boolean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35"/>
          <p:cNvSpPr txBox="1"/>
          <p:nvPr/>
        </p:nvSpPr>
        <p:spPr>
          <a:xfrm>
            <a:off x="957600" y="1473813"/>
            <a:ext cx="14623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Desde cualquier nodo, podemos realizar modificaciones de sus atributos y clases CSS:</a:t>
            </a:r>
            <a:endParaRPr sz="2700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1073375" y="193496"/>
            <a:ext cx="118197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4800"/>
              <a:buFont typeface="Helvetica Neue"/>
              <a:buNone/>
            </a:pPr>
            <a:r>
              <a:rPr b="1" lang="en-US" sz="4300"/>
              <a:t>Cómo funciona la web</a:t>
            </a:r>
            <a:endParaRPr b="1" sz="4300"/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930" y="2958825"/>
            <a:ext cx="2618841" cy="26189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18"/>
          <p:cNvGrpSpPr/>
          <p:nvPr/>
        </p:nvGrpSpPr>
        <p:grpSpPr>
          <a:xfrm>
            <a:off x="9305229" y="2964765"/>
            <a:ext cx="2488564" cy="2488564"/>
            <a:chOff x="2651102" y="1080082"/>
            <a:chExt cx="1399800" cy="1399800"/>
          </a:xfrm>
        </p:grpSpPr>
        <p:sp>
          <p:nvSpPr>
            <p:cNvPr id="133" name="Google Shape;133;p18"/>
            <p:cNvSpPr/>
            <p:nvPr/>
          </p:nvSpPr>
          <p:spPr>
            <a:xfrm>
              <a:off x="2651102" y="1080082"/>
              <a:ext cx="1399800" cy="1399800"/>
            </a:xfrm>
            <a:prstGeom prst="ellipse">
              <a:avLst/>
            </a:prstGeom>
            <a:solidFill>
              <a:srgbClr val="69CDFF"/>
            </a:solidFill>
            <a:ln>
              <a:noFill/>
            </a:ln>
          </p:spPr>
          <p:txBody>
            <a:bodyPr anchorCtr="0" anchor="ctr" bIns="81250" lIns="162525" spcFirstLastPara="1" rIns="162525" wrap="square" tIns="812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4" name="Google Shape;134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39142" y="1168200"/>
              <a:ext cx="1223585" cy="12234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" name="Google Shape;135;p18"/>
          <p:cNvGrpSpPr/>
          <p:nvPr/>
        </p:nvGrpSpPr>
        <p:grpSpPr>
          <a:xfrm>
            <a:off x="5134399" y="2451158"/>
            <a:ext cx="3449532" cy="3449210"/>
            <a:chOff x="3269642" y="1059125"/>
            <a:chExt cx="2328562" cy="2328345"/>
          </a:xfrm>
        </p:grpSpPr>
        <p:pic>
          <p:nvPicPr>
            <p:cNvPr id="136" name="Google Shape;136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269642" y="1059125"/>
              <a:ext cx="2328562" cy="2328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18"/>
            <p:cNvSpPr txBox="1"/>
            <p:nvPr/>
          </p:nvSpPr>
          <p:spPr>
            <a:xfrm>
              <a:off x="3784491" y="2040891"/>
              <a:ext cx="1299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1250" lIns="162525" spcFirstLastPara="1" rIns="162525" wrap="square" tIns="812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500" u="none" cap="none" strike="noStrike">
                  <a:solidFill>
                    <a:srgbClr val="000000"/>
                  </a:solidFill>
                </a:rPr>
                <a:t>INTERNET</a:t>
              </a:r>
              <a:endParaRPr b="1" sz="2500"/>
            </a:p>
          </p:txBody>
        </p:sp>
      </p:grpSp>
      <p:sp>
        <p:nvSpPr>
          <p:cNvPr id="138" name="Google Shape;138;p18"/>
          <p:cNvSpPr txBox="1"/>
          <p:nvPr/>
        </p:nvSpPr>
        <p:spPr>
          <a:xfrm>
            <a:off x="1952553" y="2177609"/>
            <a:ext cx="23718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81250" lIns="162525" spcFirstLastPara="1" rIns="162525" wrap="square" tIns="81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</a:rPr>
              <a:t>NAVEGADOR</a:t>
            </a:r>
            <a:endParaRPr b="1" sz="2500"/>
          </a:p>
        </p:txBody>
      </p:sp>
      <p:sp>
        <p:nvSpPr>
          <p:cNvPr id="139" name="Google Shape;139;p18"/>
          <p:cNvSpPr/>
          <p:nvPr/>
        </p:nvSpPr>
        <p:spPr>
          <a:xfrm>
            <a:off x="4610388" y="2913538"/>
            <a:ext cx="4368000" cy="135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81250" lIns="162525" spcFirstLastPara="1" rIns="162525" wrap="square" tIns="81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00" u="none" cap="none" strike="noStrike">
                <a:solidFill>
                  <a:schemeClr val="lt1"/>
                </a:solidFill>
              </a:rPr>
              <a:t>PETICIÓN (Request)</a:t>
            </a:r>
            <a:endParaRPr b="1" sz="2300"/>
          </a:p>
        </p:txBody>
      </p:sp>
      <p:sp>
        <p:nvSpPr>
          <p:cNvPr id="140" name="Google Shape;140;p18"/>
          <p:cNvSpPr txBox="1"/>
          <p:nvPr/>
        </p:nvSpPr>
        <p:spPr>
          <a:xfrm>
            <a:off x="9141239" y="2183525"/>
            <a:ext cx="28161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81250" lIns="162525" spcFirstLastPara="1" rIns="162525" wrap="square" tIns="81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</a:rPr>
              <a:t>SERVIDOR WEB</a:t>
            </a:r>
            <a:endParaRPr b="1" sz="2500"/>
          </a:p>
        </p:txBody>
      </p:sp>
      <p:sp>
        <p:nvSpPr>
          <p:cNvPr id="141" name="Google Shape;141;p18"/>
          <p:cNvSpPr/>
          <p:nvPr/>
        </p:nvSpPr>
        <p:spPr>
          <a:xfrm>
            <a:off x="4604284" y="4051975"/>
            <a:ext cx="4368000" cy="1353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81250" lIns="162525" spcFirstLastPara="1" rIns="162525" wrap="square" tIns="81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00" u="none" cap="none" strike="noStrike">
                <a:solidFill>
                  <a:schemeClr val="lt1"/>
                </a:solidFill>
              </a:rPr>
              <a:t>RESPUESTA (Response)</a:t>
            </a:r>
            <a:endParaRPr b="1" i="0" sz="2300" u="none" cap="none" strike="noStrike">
              <a:solidFill>
                <a:schemeClr val="lt1"/>
              </a:solidFill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439726" y="3375852"/>
            <a:ext cx="1120673" cy="112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853992" y="1866199"/>
            <a:ext cx="1120673" cy="112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853992" y="5082540"/>
            <a:ext cx="1120818" cy="112071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/>
          <p:nvPr/>
        </p:nvSpPr>
        <p:spPr>
          <a:xfrm rot="1799244">
            <a:off x="11752615" y="5060000"/>
            <a:ext cx="993378" cy="60348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81250" lIns="162525" spcFirstLastPara="1" rIns="162525" wrap="square" tIns="81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12720125" y="6132450"/>
            <a:ext cx="14661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81250" lIns="162525" spcFirstLastPara="1" rIns="162525" wrap="square" tIns="81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Recursos</a:t>
            </a:r>
            <a:endParaRPr sz="2500"/>
          </a:p>
        </p:txBody>
      </p:sp>
      <p:sp>
        <p:nvSpPr>
          <p:cNvPr id="147" name="Google Shape;147;p18"/>
          <p:cNvSpPr txBox="1"/>
          <p:nvPr/>
        </p:nvSpPr>
        <p:spPr>
          <a:xfrm>
            <a:off x="13508202" y="4390925"/>
            <a:ext cx="11208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81250" lIns="162525" spcFirstLastPara="1" rIns="162525" wrap="square" tIns="81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endParaRPr sz="2500"/>
          </a:p>
        </p:txBody>
      </p:sp>
      <p:sp>
        <p:nvSpPr>
          <p:cNvPr id="148" name="Google Shape;148;p18"/>
          <p:cNvSpPr txBox="1"/>
          <p:nvPr/>
        </p:nvSpPr>
        <p:spPr>
          <a:xfrm>
            <a:off x="12637475" y="2883500"/>
            <a:ext cx="16851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81250" lIns="162525" spcFirstLastPara="1" rIns="162525" wrap="square" tIns="81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Programas</a:t>
            </a:r>
            <a:endParaRPr sz="2500"/>
          </a:p>
        </p:txBody>
      </p:sp>
      <p:sp>
        <p:nvSpPr>
          <p:cNvPr id="149" name="Google Shape;149;p18"/>
          <p:cNvSpPr/>
          <p:nvPr/>
        </p:nvSpPr>
        <p:spPr>
          <a:xfrm>
            <a:off x="12039033" y="3840875"/>
            <a:ext cx="993000" cy="603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81250" lIns="162525" spcFirstLastPara="1" rIns="162525" wrap="square" tIns="81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/>
          <p:nvPr/>
        </p:nvSpPr>
        <p:spPr>
          <a:xfrm rot="-1799244">
            <a:off x="11815287" y="2664347"/>
            <a:ext cx="993378" cy="603485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81250" lIns="162525" spcFirstLastPara="1" rIns="162525" wrap="square" tIns="81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18"/>
          <p:cNvGrpSpPr/>
          <p:nvPr/>
        </p:nvGrpSpPr>
        <p:grpSpPr>
          <a:xfrm>
            <a:off x="1464073" y="6009037"/>
            <a:ext cx="3348613" cy="784323"/>
            <a:chOff x="482339" y="3380041"/>
            <a:chExt cx="1883571" cy="441176"/>
          </a:xfrm>
        </p:grpSpPr>
        <p:pic>
          <p:nvPicPr>
            <p:cNvPr id="152" name="Google Shape;152;p1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936355" y="3380041"/>
              <a:ext cx="429555" cy="4295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452807" y="3400802"/>
              <a:ext cx="420402" cy="420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965404" y="3387468"/>
              <a:ext cx="426468" cy="4264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82339" y="3387468"/>
              <a:ext cx="422130" cy="42214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 txBox="1"/>
          <p:nvPr>
            <p:ph type="title"/>
          </p:nvPr>
        </p:nvSpPr>
        <p:spPr>
          <a:xfrm>
            <a:off x="1028700" y="190500"/>
            <a:ext cx="13931700" cy="9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Twitter Clon</a:t>
            </a:r>
            <a:endParaRPr/>
          </a:p>
        </p:txBody>
      </p:sp>
      <p:sp>
        <p:nvSpPr>
          <p:cNvPr id="340" name="Google Shape;340;p36"/>
          <p:cNvSpPr txBox="1"/>
          <p:nvPr>
            <p:ph idx="1" type="body"/>
          </p:nvPr>
        </p:nvSpPr>
        <p:spPr>
          <a:xfrm>
            <a:off x="1054100" y="1397001"/>
            <a:ext cx="13931700" cy="44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050" y="2159101"/>
            <a:ext cx="5067899" cy="295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 txBox="1"/>
          <p:nvPr>
            <p:ph type="title"/>
          </p:nvPr>
        </p:nvSpPr>
        <p:spPr>
          <a:xfrm>
            <a:off x="2336800" y="3606800"/>
            <a:ext cx="13284300" cy="1219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Eventos</a:t>
            </a:r>
            <a:endParaRPr b="1"/>
          </a:p>
        </p:txBody>
      </p:sp>
      <p:sp>
        <p:nvSpPr>
          <p:cNvPr id="347" name="Google Shape;347;p37"/>
          <p:cNvSpPr txBox="1"/>
          <p:nvPr>
            <p:ph idx="1" type="body"/>
          </p:nvPr>
        </p:nvSpPr>
        <p:spPr>
          <a:xfrm>
            <a:off x="2336800" y="4610100"/>
            <a:ext cx="13284300" cy="3009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Eventos</a:t>
            </a:r>
            <a:endParaRPr/>
          </a:p>
        </p:txBody>
      </p:sp>
      <p:sp>
        <p:nvSpPr>
          <p:cNvPr id="353" name="Google Shape;353;p38"/>
          <p:cNvSpPr txBox="1"/>
          <p:nvPr>
            <p:ph idx="1" type="body"/>
          </p:nvPr>
        </p:nvSpPr>
        <p:spPr>
          <a:xfrm>
            <a:off x="1054100" y="1397000"/>
            <a:ext cx="13932000" cy="4483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rPr lang="en-US">
                <a:solidFill>
                  <a:srgbClr val="515151"/>
                </a:solidFill>
              </a:rPr>
              <a:t>JavaScript es un lenguaje orientado a eventos.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>
              <a:solidFill>
                <a:srgbClr val="515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15151"/>
                </a:solidFill>
              </a:rPr>
              <a:t>La filosofía general es poner callbacks o handlers a los eventos, de manera que todo funciona de manera reactiva.</a:t>
            </a:r>
            <a:endParaRPr>
              <a:solidFill>
                <a:srgbClr val="515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5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rPr lang="en-US">
                <a:solidFill>
                  <a:srgbClr val="515151"/>
                </a:solidFill>
              </a:rPr>
              <a:t>Estos callbacks recibirán siempre como parámetro el objeto que identifica el evento.</a:t>
            </a:r>
            <a:endParaRPr>
              <a:solidFill>
                <a:srgbClr val="515151"/>
              </a:solidFill>
            </a:endParaRPr>
          </a:p>
        </p:txBody>
      </p:sp>
      <p:sp>
        <p:nvSpPr>
          <p:cNvPr id="354" name="Google Shape;354;p38"/>
          <p:cNvSpPr txBox="1"/>
          <p:nvPr/>
        </p:nvSpPr>
        <p:spPr>
          <a:xfrm>
            <a:off x="4715500" y="7466650"/>
            <a:ext cx="68250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https://developer.mozilla.org/e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s</a:t>
            </a: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/docs/Web/Events</a:t>
            </a:r>
            <a:endParaRPr b="0" i="0" sz="2000" u="sng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6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Manejando eventos in-line</a:t>
            </a:r>
            <a:endParaRPr/>
          </a:p>
        </p:txBody>
      </p:sp>
      <p:sp>
        <p:nvSpPr>
          <p:cNvPr id="360" name="Google Shape;360;p39"/>
          <p:cNvSpPr txBox="1"/>
          <p:nvPr/>
        </p:nvSpPr>
        <p:spPr>
          <a:xfrm>
            <a:off x="692412" y="2882611"/>
            <a:ext cx="14604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2300"/>
              <a:buFont typeface="Courier New"/>
              <a:buNone/>
            </a:pPr>
            <a:r>
              <a:rPr b="0" i="0" lang="en-US" sz="2300" u="none" cap="none" strike="noStrike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2300" u="none" cap="none" strike="noStrike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0" i="0" lang="en-US" sz="23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300" u="none" cap="none" strike="noStrike">
                <a:solidFill>
                  <a:srgbClr val="FF2500"/>
                </a:solidFill>
                <a:latin typeface="Courier New"/>
                <a:ea typeface="Courier New"/>
                <a:cs typeface="Courier New"/>
                <a:sym typeface="Courier New"/>
              </a:rPr>
              <a:t>onclick=</a:t>
            </a:r>
            <a:r>
              <a:rPr b="0" i="0" lang="en-US" sz="2300" u="none" cap="none" strike="noStrike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'getElementById("demo").innerHTML=Date()'</a:t>
            </a:r>
            <a:r>
              <a:rPr b="0" i="0" lang="en-US" sz="2300" u="none" cap="none" strike="noStrike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23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The time is?</a:t>
            </a:r>
            <a:r>
              <a:rPr b="0" i="0" lang="en-US" sz="2300" u="none" cap="none" strike="noStrike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2300" u="none" cap="none" strike="noStrike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/button</a:t>
            </a:r>
            <a:r>
              <a:rPr b="0" i="0" lang="en-US" sz="2300" u="none" cap="none" strike="noStrike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sp>
        <p:nvSpPr>
          <p:cNvPr id="361" name="Google Shape;361;p39"/>
          <p:cNvSpPr txBox="1"/>
          <p:nvPr/>
        </p:nvSpPr>
        <p:spPr>
          <a:xfrm>
            <a:off x="825712" y="4535899"/>
            <a:ext cx="14604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3400"/>
              <a:buFont typeface="Courier New"/>
              <a:buNone/>
            </a:pPr>
            <a:r>
              <a:rPr b="0" i="0" lang="en-US" sz="2300" u="none" cap="none" strike="noStrike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2300" u="none" cap="none" strike="noStrike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0" i="0" lang="en-US" sz="23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300" u="none" cap="none" strike="noStrike">
                <a:solidFill>
                  <a:srgbClr val="FF2500"/>
                </a:solidFill>
                <a:latin typeface="Courier New"/>
                <a:ea typeface="Courier New"/>
                <a:cs typeface="Courier New"/>
                <a:sym typeface="Courier New"/>
              </a:rPr>
              <a:t>onclick=</a:t>
            </a:r>
            <a:r>
              <a:rPr b="0" i="0" lang="en-US" sz="2300" u="none" cap="none" strike="noStrike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‘doSomething()’</a:t>
            </a:r>
            <a:r>
              <a:rPr b="0" i="0" lang="en-US" sz="2300" u="none" cap="none" strike="noStrike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23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The time is?</a:t>
            </a:r>
            <a:r>
              <a:rPr b="0" i="0" lang="en-US" sz="2300" u="none" cap="none" strike="noStrike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2300" u="none" cap="none" strike="noStrike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/button</a:t>
            </a:r>
            <a:r>
              <a:rPr b="0" i="0" lang="en-US" sz="2300" u="none" cap="none" strike="noStrike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2500" u="none" cap="none" strike="noStrike">
              <a:solidFill>
                <a:srgbClr val="0433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7CD"/>
              </a:buClr>
              <a:buSzPts val="3600"/>
              <a:buFont typeface="Courier New"/>
              <a:buNone/>
            </a:pPr>
            <a:r>
              <a:t/>
            </a:r>
            <a:endParaRPr b="0" i="0" sz="2500" u="none" cap="none" strike="noStrike">
              <a:solidFill>
                <a:srgbClr val="0433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3400"/>
              <a:buFont typeface="Courier New"/>
              <a:buNone/>
            </a:pPr>
            <a:r>
              <a:rPr b="0" i="0" lang="en-US" sz="2300" u="none" cap="none" strike="noStrike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sz="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2A2A"/>
              </a:buClr>
              <a:buSzPts val="3400"/>
              <a:buFont typeface="Courier New"/>
              <a:buNone/>
            </a:pPr>
            <a:r>
              <a:rPr b="0" i="0" lang="en-US" sz="2300" u="none" cap="none" strike="noStrike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23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 doSomething() {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r>
              <a:rPr b="0" i="0" lang="en-US" sz="23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3400"/>
              <a:buFont typeface="Courier New"/>
              <a:buNone/>
            </a:pPr>
            <a:r>
              <a:rPr b="0" i="0" lang="en-US" sz="2300" u="none" cap="none" strike="noStrike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sz="3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0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Manejando eventos in-line</a:t>
            </a:r>
            <a:endParaRPr/>
          </a:p>
        </p:txBody>
      </p:sp>
      <p:pic>
        <p:nvPicPr>
          <p:cNvPr id="367" name="Google Shape;36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6750" y="2190746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Manejando eventos desde JavaScript</a:t>
            </a:r>
            <a:endParaRPr/>
          </a:p>
        </p:txBody>
      </p:sp>
      <p:sp>
        <p:nvSpPr>
          <p:cNvPr id="373" name="Google Shape;373;p41"/>
          <p:cNvSpPr txBox="1"/>
          <p:nvPr/>
        </p:nvSpPr>
        <p:spPr>
          <a:xfrm>
            <a:off x="825700" y="2238001"/>
            <a:ext cx="14604600" cy="46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2300"/>
              <a:buFont typeface="Courier New"/>
              <a:buNone/>
            </a:pPr>
            <a:r>
              <a:rPr lang="en-US" sz="23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3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23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300">
                <a:solidFill>
                  <a:srgbClr val="FF2500"/>
                </a:solidFill>
                <a:latin typeface="Courier New"/>
                <a:ea typeface="Courier New"/>
                <a:cs typeface="Courier New"/>
                <a:sym typeface="Courier New"/>
              </a:rPr>
              <a:t>id=</a:t>
            </a:r>
            <a:r>
              <a:rPr lang="en-US" sz="2300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‘magicButton’</a:t>
            </a:r>
            <a:r>
              <a:rPr lang="en-US" sz="23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3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The time is?</a:t>
            </a:r>
            <a:r>
              <a:rPr lang="en-US" sz="23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3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/button</a:t>
            </a:r>
            <a:r>
              <a:rPr lang="en-US" sz="23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3600">
              <a:solidFill>
                <a:srgbClr val="0433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327CD"/>
              </a:buClr>
              <a:buSzPts val="3600"/>
              <a:buFont typeface="Courier New"/>
              <a:buNone/>
            </a:pPr>
            <a:r>
              <a:t/>
            </a:r>
            <a:endParaRPr sz="3600">
              <a:solidFill>
                <a:srgbClr val="0433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2300"/>
              <a:buFont typeface="Courier New"/>
              <a:buNone/>
            </a:pPr>
            <a:r>
              <a:rPr lang="en-US" sz="23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2A2A"/>
              </a:buClr>
              <a:buSzPts val="2300"/>
              <a:buFont typeface="Courier New"/>
              <a:buNone/>
            </a:pPr>
            <a:r>
              <a:rPr lang="en-US" sz="23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23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 doSomething() {</a:t>
            </a:r>
            <a:r>
              <a:rPr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r>
              <a:rPr lang="en-US" sz="23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2300"/>
              <a:buFont typeface="Courier New"/>
              <a:buNone/>
            </a:pPr>
            <a:r>
              <a:t/>
            </a:r>
            <a:endParaRPr sz="2300">
              <a:solidFill>
                <a:srgbClr val="32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2300"/>
              <a:buFont typeface="Courier New"/>
              <a:buNone/>
            </a:pPr>
            <a:r>
              <a:rPr lang="en-US" sz="23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document.getElementById(‘magicButton’).addEventListener(‘click’, doSomething);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2300"/>
              <a:buFont typeface="Courier New"/>
              <a:buNone/>
            </a:pPr>
            <a:r>
              <a:t/>
            </a:r>
            <a:endParaRPr sz="2300">
              <a:solidFill>
                <a:srgbClr val="32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2300"/>
              <a:buFont typeface="Courier New"/>
              <a:buNone/>
            </a:pPr>
            <a:r>
              <a:rPr lang="en-US" sz="23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document.getElementById(‘magicButton’).removeEventListener(‘click’, doSomething);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2300"/>
              <a:buFont typeface="Courier New"/>
              <a:buNone/>
            </a:pPr>
            <a:r>
              <a:t/>
            </a:r>
            <a:endParaRPr sz="2300">
              <a:solidFill>
                <a:srgbClr val="32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2300"/>
              <a:buFont typeface="Courier New"/>
              <a:buNone/>
            </a:pPr>
            <a:r>
              <a:rPr lang="en-US" sz="23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3400"/>
              <a:buFont typeface="Courier New"/>
              <a:buNone/>
            </a:pPr>
            <a:r>
              <a:t/>
            </a:r>
            <a:endParaRPr sz="2300">
              <a:solidFill>
                <a:srgbClr val="0433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2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Manejando eventos desde JavaScript</a:t>
            </a:r>
            <a:endParaRPr/>
          </a:p>
        </p:txBody>
      </p:sp>
      <p:pic>
        <p:nvPicPr>
          <p:cNvPr id="379" name="Google Shape;379;p42"/>
          <p:cNvPicPr preferRelativeResize="0"/>
          <p:nvPr/>
        </p:nvPicPr>
        <p:blipFill rotWithShape="1">
          <a:blip r:embed="rId3">
            <a:alphaModFix/>
          </a:blip>
          <a:srcRect b="6806" l="0" r="0" t="6815"/>
          <a:stretch/>
        </p:blipFill>
        <p:spPr>
          <a:xfrm>
            <a:off x="4593873" y="1519399"/>
            <a:ext cx="7068250" cy="6105201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2"/>
          <p:cNvSpPr txBox="1"/>
          <p:nvPr/>
        </p:nvSpPr>
        <p:spPr>
          <a:xfrm>
            <a:off x="5372569" y="6394891"/>
            <a:ext cx="5795100" cy="1229700"/>
          </a:xfrm>
          <a:prstGeom prst="rect">
            <a:avLst/>
          </a:prstGeom>
          <a:noFill/>
          <a:ln>
            <a:noFill/>
          </a:ln>
          <a:effectLst>
            <a:outerShdw blurRad="57150" rotWithShape="0" dir="1620000" dist="38100">
              <a:srgbClr val="000000"/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</a:pPr>
            <a:r>
              <a:rPr b="1" i="0" lang="en-US" sz="7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WELL DONE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3"/>
          <p:cNvSpPr txBox="1"/>
          <p:nvPr>
            <p:ph type="title"/>
          </p:nvPr>
        </p:nvSpPr>
        <p:spPr>
          <a:xfrm>
            <a:off x="2336800" y="3606800"/>
            <a:ext cx="13284300" cy="1219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Comportamiento por defecto</a:t>
            </a:r>
            <a:endParaRPr b="1"/>
          </a:p>
        </p:txBody>
      </p:sp>
      <p:sp>
        <p:nvSpPr>
          <p:cNvPr id="386" name="Google Shape;386;p43"/>
          <p:cNvSpPr txBox="1"/>
          <p:nvPr>
            <p:ph idx="1" type="body"/>
          </p:nvPr>
        </p:nvSpPr>
        <p:spPr>
          <a:xfrm>
            <a:off x="2336800" y="4610100"/>
            <a:ext cx="13284300" cy="3009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4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Comportamiento por defecto</a:t>
            </a:r>
            <a:endParaRPr/>
          </a:p>
        </p:txBody>
      </p:sp>
      <p:sp>
        <p:nvSpPr>
          <p:cNvPr id="392" name="Google Shape;392;p44"/>
          <p:cNvSpPr txBox="1"/>
          <p:nvPr>
            <p:ph idx="1" type="body"/>
          </p:nvPr>
        </p:nvSpPr>
        <p:spPr>
          <a:xfrm>
            <a:off x="1054100" y="1397000"/>
            <a:ext cx="13932000" cy="4483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15151"/>
                </a:solidFill>
              </a:rPr>
              <a:t>Hay componentes de HTML a los que el navegador les asigna un comportamiento por defecto.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5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15151"/>
                </a:solidFill>
              </a:rPr>
              <a:t>Por ejemplo, los &lt;a&gt; nos suelen llevar a donde indica su atributo href, pero podemos decirle al navegador que no ejecute ese comportamiento.</a:t>
            </a:r>
            <a:endParaRPr>
              <a:solidFill>
                <a:srgbClr val="515151"/>
              </a:solidFill>
            </a:endParaRPr>
          </a:p>
        </p:txBody>
      </p:sp>
      <p:sp>
        <p:nvSpPr>
          <p:cNvPr id="393" name="Google Shape;393;p44"/>
          <p:cNvSpPr txBox="1"/>
          <p:nvPr/>
        </p:nvSpPr>
        <p:spPr>
          <a:xfrm>
            <a:off x="998811" y="5652750"/>
            <a:ext cx="142584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2600"/>
              <a:buFont typeface="Courier New"/>
              <a:buNone/>
            </a:pPr>
            <a:r>
              <a:rPr b="0" i="0" lang="en-US" sz="26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</a:t>
            </a:r>
            <a:r>
              <a:rPr b="0" i="0" lang="en-US" sz="2600" u="none" cap="none" strike="noStrike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b="0" i="0" lang="en-US" sz="26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).addEventListener(</a:t>
            </a:r>
            <a:r>
              <a:rPr b="0" i="0" lang="en-US" sz="2600" u="none" cap="none" strike="noStrike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"click"</a:t>
            </a:r>
            <a:r>
              <a:rPr b="0" i="0" lang="en-US" sz="26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, function(ev){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2600"/>
              <a:buFont typeface="Courier New"/>
              <a:buNone/>
            </a:pPr>
            <a:r>
              <a:rPr b="0" i="0" lang="en-US" sz="26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    ev.</a:t>
            </a:r>
            <a:r>
              <a:rPr b="1" i="0" lang="en-US" sz="26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b="0" i="0" lang="en-US" sz="26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b="0" i="0" lang="en-US" sz="2600" u="none" cap="none" strike="noStrike">
                <a:solidFill>
                  <a:srgbClr val="00882B"/>
                </a:solidFill>
                <a:latin typeface="Courier New"/>
                <a:ea typeface="Courier New"/>
                <a:cs typeface="Courier New"/>
                <a:sym typeface="Courier New"/>
              </a:rPr>
              <a:t>// no nos envía al link especificado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2600"/>
              <a:buFont typeface="Courier New"/>
              <a:buNone/>
            </a:pPr>
            <a:r>
              <a:rPr b="0" i="0" lang="en-US" sz="26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5"/>
          <p:cNvSpPr txBox="1"/>
          <p:nvPr>
            <p:ph type="title"/>
          </p:nvPr>
        </p:nvSpPr>
        <p:spPr>
          <a:xfrm>
            <a:off x="2336800" y="3606800"/>
            <a:ext cx="13284300" cy="1219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Event Bubbling &amp; Capturing</a:t>
            </a:r>
            <a:endParaRPr b="1"/>
          </a:p>
        </p:txBody>
      </p:sp>
      <p:sp>
        <p:nvSpPr>
          <p:cNvPr id="399" name="Google Shape;399;p45"/>
          <p:cNvSpPr txBox="1"/>
          <p:nvPr>
            <p:ph idx="1" type="body"/>
          </p:nvPr>
        </p:nvSpPr>
        <p:spPr>
          <a:xfrm>
            <a:off x="2336800" y="4610100"/>
            <a:ext cx="13284300" cy="3009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1028700" y="2158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/>
              <a:t>¿Cómo funciona un navegador?</a:t>
            </a:r>
            <a:endParaRPr b="1" sz="4300"/>
          </a:p>
        </p:txBody>
      </p:sp>
      <p:pic>
        <p:nvPicPr>
          <p:cNvPr id="161" name="Google Shape;16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237" y="1567725"/>
            <a:ext cx="8371525" cy="56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 txBox="1"/>
          <p:nvPr/>
        </p:nvSpPr>
        <p:spPr>
          <a:xfrm>
            <a:off x="3544750" y="7655700"/>
            <a:ext cx="916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https://www.html5rocks.com/es/tutorials/internals/howbrowserswork/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6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Bubbling &amp; Capturing</a:t>
            </a:r>
            <a:endParaRPr/>
          </a:p>
        </p:txBody>
      </p:sp>
      <p:sp>
        <p:nvSpPr>
          <p:cNvPr id="405" name="Google Shape;405;p46"/>
          <p:cNvSpPr txBox="1"/>
          <p:nvPr>
            <p:ph idx="1" type="body"/>
          </p:nvPr>
        </p:nvSpPr>
        <p:spPr>
          <a:xfrm>
            <a:off x="1028700" y="2330400"/>
            <a:ext cx="13932000" cy="4483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15151"/>
                </a:solidFill>
              </a:rPr>
              <a:t>Como el DOM es jerárquico (hay unos elementos dentro de otros), cuando hacemos click en un elemento, se realiza una propagación del mismo.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5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15151"/>
                </a:solidFill>
              </a:rPr>
              <a:t>Es decir, si haces click en un elemento que está dentro de otro, estás a su vez haciendo click en el elemento contenedor, por tanto hay un orden de propagación del evento.</a:t>
            </a:r>
            <a:endParaRPr>
              <a:solidFill>
                <a:srgbClr val="51515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7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Bubbling</a:t>
            </a:r>
            <a:endParaRPr/>
          </a:p>
        </p:txBody>
      </p:sp>
      <p:sp>
        <p:nvSpPr>
          <p:cNvPr id="411" name="Google Shape;411;p47"/>
          <p:cNvSpPr txBox="1"/>
          <p:nvPr>
            <p:ph idx="1" type="body"/>
          </p:nvPr>
        </p:nvSpPr>
        <p:spPr>
          <a:xfrm>
            <a:off x="1028700" y="1475525"/>
            <a:ext cx="13932000" cy="4483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15151"/>
                </a:solidFill>
              </a:rPr>
              <a:t>Ejecuta primero el evento en el objeto interior y luego lo propaga hacia arriba.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5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15151"/>
                </a:solidFill>
              </a:rPr>
              <a:t>Como ocurre con las burbujas debajo del agua.</a:t>
            </a:r>
            <a:endParaRPr>
              <a:solidFill>
                <a:srgbClr val="515151"/>
              </a:solidFill>
            </a:endParaRPr>
          </a:p>
        </p:txBody>
      </p:sp>
      <p:sp>
        <p:nvSpPr>
          <p:cNvPr id="412" name="Google Shape;412;p47"/>
          <p:cNvSpPr txBox="1"/>
          <p:nvPr/>
        </p:nvSpPr>
        <p:spPr>
          <a:xfrm>
            <a:off x="994900" y="4367000"/>
            <a:ext cx="14258400" cy="21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2100"/>
              <a:buFont typeface="Courier New"/>
              <a:buNone/>
            </a:pPr>
            <a:r>
              <a:rPr b="0" i="0" lang="en-US" sz="21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&lt;div id=</a:t>
            </a:r>
            <a:r>
              <a:rPr b="0" i="0" lang="en-US" sz="2100" u="none" cap="none" strike="noStrike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“div"</a:t>
            </a:r>
            <a:r>
              <a:rPr b="0" i="0" lang="en-US" sz="21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21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1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	&lt;p id=</a:t>
            </a:r>
            <a:r>
              <a:rPr b="0" i="0" lang="en-US" sz="2100" u="none" cap="none" strike="noStrike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"p"</a:t>
            </a:r>
            <a:r>
              <a:rPr b="0" i="0" lang="en-US" sz="21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&gt;I’m batman&lt;/p&gt;</a:t>
            </a:r>
            <a:br>
              <a:rPr b="0" i="0" lang="en-US" sz="21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1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2100"/>
              <a:buFont typeface="Courier New"/>
              <a:buNone/>
            </a:pPr>
            <a:r>
              <a:t/>
            </a:r>
            <a:endParaRPr b="0" i="0" sz="2100" u="none" cap="none" strike="noStrike">
              <a:solidFill>
                <a:srgbClr val="32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2100"/>
              <a:buFont typeface="Courier New"/>
              <a:buNone/>
            </a:pPr>
            <a:r>
              <a:rPr b="0" i="0" lang="en-US" sz="21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</a:t>
            </a:r>
            <a:r>
              <a:rPr b="0" i="0" lang="en-US" sz="2100" u="none" cap="none" strike="noStrike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"p"</a:t>
            </a:r>
            <a:r>
              <a:rPr b="0" i="0" lang="en-US" sz="21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).addEventListener(</a:t>
            </a:r>
            <a:r>
              <a:rPr b="0" i="0" lang="en-US" sz="2100" u="none" cap="none" strike="noStrike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"click"</a:t>
            </a:r>
            <a:r>
              <a:rPr b="0" i="0" lang="en-US" sz="21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, function(){ alert(</a:t>
            </a:r>
            <a:r>
              <a:rPr b="0" i="0" lang="en-US" sz="2100" u="none" cap="none" strike="noStrike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"P"</a:t>
            </a:r>
            <a:r>
              <a:rPr b="0" i="0" lang="en-US" sz="21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); });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2100"/>
              <a:buFont typeface="Courier New"/>
              <a:buNone/>
            </a:pPr>
            <a:r>
              <a:rPr b="0" i="0" lang="en-US" sz="21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</a:t>
            </a:r>
            <a:r>
              <a:rPr b="0" i="0" lang="en-US" sz="2100" u="none" cap="none" strike="noStrike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"div"</a:t>
            </a:r>
            <a:r>
              <a:rPr b="0" i="0" lang="en-US" sz="21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).addEventListener(</a:t>
            </a:r>
            <a:r>
              <a:rPr b="0" i="0" lang="en-US" sz="2100" u="none" cap="none" strike="noStrike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"click"</a:t>
            </a:r>
            <a:r>
              <a:rPr b="0" i="0" lang="en-US" sz="21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, function(){ alert(</a:t>
            </a:r>
            <a:r>
              <a:rPr b="0" i="0" lang="en-US" sz="2100" u="none" cap="none" strike="noStrike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"DIV"</a:t>
            </a:r>
            <a:r>
              <a:rPr b="0" i="0" lang="en-US" sz="21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); });</a:t>
            </a:r>
            <a:endParaRPr/>
          </a:p>
        </p:txBody>
      </p:sp>
      <p:sp>
        <p:nvSpPr>
          <p:cNvPr id="413" name="Google Shape;413;p47"/>
          <p:cNvSpPr txBox="1"/>
          <p:nvPr/>
        </p:nvSpPr>
        <p:spPr>
          <a:xfrm>
            <a:off x="1002724" y="6873011"/>
            <a:ext cx="142584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Primero hace el alert “P” y luego con “DIV”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Capturing</a:t>
            </a:r>
            <a:endParaRPr/>
          </a:p>
        </p:txBody>
      </p:sp>
      <p:sp>
        <p:nvSpPr>
          <p:cNvPr id="419" name="Google Shape;419;p48"/>
          <p:cNvSpPr txBox="1"/>
          <p:nvPr>
            <p:ph idx="1" type="body"/>
          </p:nvPr>
        </p:nvSpPr>
        <p:spPr>
          <a:xfrm>
            <a:off x="1028700" y="1475525"/>
            <a:ext cx="13932000" cy="4483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15151"/>
                </a:solidFill>
              </a:rPr>
              <a:t>Ejecuta primero el evento en el objeto exterior y luego lo propaga hacia abajo.</a:t>
            </a:r>
            <a:endParaRPr>
              <a:solidFill>
                <a:srgbClr val="515151"/>
              </a:solidFill>
            </a:endParaRPr>
          </a:p>
        </p:txBody>
      </p:sp>
      <p:sp>
        <p:nvSpPr>
          <p:cNvPr id="420" name="Google Shape;420;p48"/>
          <p:cNvSpPr txBox="1"/>
          <p:nvPr/>
        </p:nvSpPr>
        <p:spPr>
          <a:xfrm>
            <a:off x="593975" y="3836825"/>
            <a:ext cx="15075900" cy="21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2100"/>
              <a:buFont typeface="Courier New"/>
              <a:buNone/>
            </a:pPr>
            <a:r>
              <a:rPr lang="en-US" sz="21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&lt;div id=</a:t>
            </a:r>
            <a:r>
              <a:rPr lang="en-US" sz="2100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“div"</a:t>
            </a:r>
            <a:r>
              <a:rPr lang="en-US" sz="21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&gt;&lt;p id=</a:t>
            </a:r>
            <a:r>
              <a:rPr lang="en-US" sz="2100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"p"</a:t>
            </a:r>
            <a:r>
              <a:rPr lang="en-US" sz="21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&gt;I’m batman&lt;/p&gt;&lt;/div&gt;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2100"/>
              <a:buFont typeface="Courier New"/>
              <a:buNone/>
            </a:pPr>
            <a:r>
              <a:t/>
            </a:r>
            <a:endParaRPr sz="2100">
              <a:solidFill>
                <a:srgbClr val="32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2100"/>
              <a:buFont typeface="Courier New"/>
              <a:buNone/>
            </a:pPr>
            <a:r>
              <a:rPr lang="en-US" sz="21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</a:t>
            </a:r>
            <a:r>
              <a:rPr lang="en-US" sz="2100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"p"</a:t>
            </a:r>
            <a:r>
              <a:rPr lang="en-US" sz="21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).addEventListener(</a:t>
            </a:r>
            <a:r>
              <a:rPr lang="en-US" sz="2100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"click"</a:t>
            </a:r>
            <a:r>
              <a:rPr lang="en-US" sz="21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, function(){ alert(</a:t>
            </a:r>
            <a:r>
              <a:rPr lang="en-US" sz="2100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"P"</a:t>
            </a:r>
            <a:r>
              <a:rPr lang="en-US" sz="21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); }</a:t>
            </a:r>
            <a:r>
              <a:rPr b="1" lang="en-US" sz="21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, true</a:t>
            </a:r>
            <a:r>
              <a:rPr lang="en-US" sz="21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2100"/>
              <a:buFont typeface="Courier New"/>
              <a:buNone/>
            </a:pPr>
            <a:r>
              <a:rPr lang="en-US" sz="21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</a:t>
            </a:r>
            <a:r>
              <a:rPr lang="en-US" sz="2100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"div"</a:t>
            </a:r>
            <a:r>
              <a:rPr lang="en-US" sz="21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).addEventListener(</a:t>
            </a:r>
            <a:r>
              <a:rPr lang="en-US" sz="2100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"click"</a:t>
            </a:r>
            <a:r>
              <a:rPr lang="en-US" sz="21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, function(){ alert(</a:t>
            </a:r>
            <a:r>
              <a:rPr lang="en-US" sz="2100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"DIV"</a:t>
            </a:r>
            <a:r>
              <a:rPr lang="en-US" sz="21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); }</a:t>
            </a:r>
            <a:r>
              <a:rPr b="1" lang="en-US" sz="21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, true</a:t>
            </a:r>
            <a:r>
              <a:rPr lang="en-US" sz="21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2100"/>
              <a:buFont typeface="Courier New"/>
              <a:buNone/>
            </a:pPr>
            <a:r>
              <a:t/>
            </a:r>
            <a:endParaRPr sz="2100">
              <a:solidFill>
                <a:srgbClr val="32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1" name="Google Shape;421;p48"/>
          <p:cNvSpPr txBox="1"/>
          <p:nvPr/>
        </p:nvSpPr>
        <p:spPr>
          <a:xfrm>
            <a:off x="1002724" y="6873011"/>
            <a:ext cx="142584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rPr lang="en-US" sz="36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Primero hace el alert “DIV” y luego con “P”</a:t>
            </a:r>
            <a:endParaRPr sz="3600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9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Parar la propagación</a:t>
            </a:r>
            <a:endParaRPr/>
          </a:p>
        </p:txBody>
      </p:sp>
      <p:sp>
        <p:nvSpPr>
          <p:cNvPr id="427" name="Google Shape;427;p49"/>
          <p:cNvSpPr txBox="1"/>
          <p:nvPr>
            <p:ph idx="1" type="body"/>
          </p:nvPr>
        </p:nvSpPr>
        <p:spPr>
          <a:xfrm>
            <a:off x="1028700" y="1475525"/>
            <a:ext cx="13932000" cy="4483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15151"/>
                </a:solidFill>
              </a:rPr>
              <a:t>Podemos evitar que el evento se propague.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5151"/>
              </a:solidFill>
            </a:endParaRPr>
          </a:p>
        </p:txBody>
      </p:sp>
      <p:sp>
        <p:nvSpPr>
          <p:cNvPr id="428" name="Google Shape;428;p49"/>
          <p:cNvSpPr txBox="1"/>
          <p:nvPr/>
        </p:nvSpPr>
        <p:spPr>
          <a:xfrm>
            <a:off x="1179786" y="3769140"/>
            <a:ext cx="142584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2600"/>
              <a:buFont typeface="Courier New"/>
              <a:buNone/>
            </a:pPr>
            <a:r>
              <a:rPr b="0" i="0" lang="en-US" sz="26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</a:t>
            </a:r>
            <a:r>
              <a:rPr b="0" i="0" lang="en-US" sz="2600" u="none" cap="none" strike="noStrike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"p"</a:t>
            </a:r>
            <a:r>
              <a:rPr b="0" i="0" lang="en-US" sz="26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).addEventListener(</a:t>
            </a:r>
            <a:r>
              <a:rPr b="0" i="0" lang="en-US" sz="2600" u="none" cap="none" strike="noStrike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"click"</a:t>
            </a:r>
            <a:r>
              <a:rPr b="0" i="0" lang="en-US" sz="26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, function(event){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2600"/>
              <a:buFont typeface="Courier New"/>
              <a:buNone/>
            </a:pPr>
            <a:r>
              <a:rPr b="0" i="0" lang="en-US" sz="26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    event.</a:t>
            </a:r>
            <a:r>
              <a:rPr b="1" i="0" lang="en-US" sz="26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stopPropagation</a:t>
            </a:r>
            <a:r>
              <a:rPr b="0" i="0" lang="en-US" sz="26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2600"/>
              <a:buFont typeface="Courier New"/>
              <a:buNone/>
            </a:pPr>
            <a:r>
              <a:rPr b="0" i="0" lang="en-US" sz="26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0"/>
          <p:cNvSpPr txBox="1"/>
          <p:nvPr>
            <p:ph type="title"/>
          </p:nvPr>
        </p:nvSpPr>
        <p:spPr>
          <a:xfrm>
            <a:off x="2336800" y="3606800"/>
            <a:ext cx="13284300" cy="1219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Promesas</a:t>
            </a:r>
            <a:endParaRPr b="1"/>
          </a:p>
        </p:txBody>
      </p:sp>
      <p:sp>
        <p:nvSpPr>
          <p:cNvPr id="434" name="Google Shape;434;p50"/>
          <p:cNvSpPr txBox="1"/>
          <p:nvPr>
            <p:ph idx="1" type="body"/>
          </p:nvPr>
        </p:nvSpPr>
        <p:spPr>
          <a:xfrm>
            <a:off x="2336800" y="4610100"/>
            <a:ext cx="13284300" cy="3009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1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Involucrados en una promesa</a:t>
            </a:r>
            <a:endParaRPr/>
          </a:p>
        </p:txBody>
      </p:sp>
      <p:sp>
        <p:nvSpPr>
          <p:cNvPr id="440" name="Google Shape;440;p51"/>
          <p:cNvSpPr txBox="1"/>
          <p:nvPr>
            <p:ph idx="1" type="body"/>
          </p:nvPr>
        </p:nvSpPr>
        <p:spPr>
          <a:xfrm>
            <a:off x="1028700" y="1475525"/>
            <a:ext cx="13932000" cy="5240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15151"/>
                </a:solidFill>
              </a:rPr>
              <a:t>Hay 2 involucrados en una promesa. Podemos identificarlos como productor y consumidor.</a:t>
            </a:r>
            <a:endParaRPr>
              <a:solidFill>
                <a:srgbClr val="515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515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1800"/>
              <a:buChar char="-"/>
            </a:pPr>
            <a:r>
              <a:rPr lang="en-US">
                <a:solidFill>
                  <a:srgbClr val="515151"/>
                </a:solidFill>
              </a:rPr>
              <a:t>Productor: es quien gestiona un proceso asíncrono mediante una promesa y quien decide si la operación concluye bien o no.</a:t>
            </a:r>
            <a:endParaRPr>
              <a:solidFill>
                <a:srgbClr val="51515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1800"/>
              <a:buChar char="-"/>
            </a:pPr>
            <a:r>
              <a:rPr lang="en-US">
                <a:solidFill>
                  <a:srgbClr val="515151"/>
                </a:solidFill>
              </a:rPr>
              <a:t>Consumidor: es quien reacciona ante el cambio de estado de la promesa.</a:t>
            </a:r>
            <a:endParaRPr>
              <a:solidFill>
                <a:srgbClr val="51515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2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Estados</a:t>
            </a:r>
            <a:endParaRPr/>
          </a:p>
        </p:txBody>
      </p:sp>
      <p:sp>
        <p:nvSpPr>
          <p:cNvPr id="446" name="Google Shape;446;p52"/>
          <p:cNvSpPr txBox="1"/>
          <p:nvPr>
            <p:ph idx="1" type="body"/>
          </p:nvPr>
        </p:nvSpPr>
        <p:spPr>
          <a:xfrm>
            <a:off x="1028700" y="1475525"/>
            <a:ext cx="13932000" cy="4483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15151"/>
                </a:solidFill>
              </a:rPr>
              <a:t>Los estados de una promesa son los siguientes</a:t>
            </a:r>
            <a:endParaRPr>
              <a:solidFill>
                <a:srgbClr val="515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515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1800"/>
              <a:buChar char="●"/>
            </a:pPr>
            <a:r>
              <a:rPr i="1" lang="en-US">
                <a:solidFill>
                  <a:srgbClr val="515151"/>
                </a:solidFill>
              </a:rPr>
              <a:t>pending</a:t>
            </a:r>
            <a:endParaRPr i="1">
              <a:solidFill>
                <a:srgbClr val="51515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1800"/>
              <a:buChar char="●"/>
            </a:pPr>
            <a:r>
              <a:rPr i="1" lang="en-US">
                <a:solidFill>
                  <a:srgbClr val="515151"/>
                </a:solidFill>
              </a:rPr>
              <a:t>fulfilled</a:t>
            </a:r>
            <a:endParaRPr i="1">
              <a:solidFill>
                <a:srgbClr val="51515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1800"/>
              <a:buChar char="●"/>
            </a:pPr>
            <a:r>
              <a:rPr i="1" lang="en-US">
                <a:solidFill>
                  <a:srgbClr val="515151"/>
                </a:solidFill>
              </a:rPr>
              <a:t>rejected</a:t>
            </a:r>
            <a:endParaRPr i="1">
              <a:solidFill>
                <a:srgbClr val="515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5151"/>
              </a:solidFill>
            </a:endParaRPr>
          </a:p>
        </p:txBody>
      </p:sp>
      <p:pic>
        <p:nvPicPr>
          <p:cNvPr id="447" name="Google Shape;44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2550" y="2114013"/>
            <a:ext cx="8883975" cy="58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3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Nos vamos a comprar patatas</a:t>
            </a:r>
            <a:endParaRPr/>
          </a:p>
        </p:txBody>
      </p:sp>
      <p:sp>
        <p:nvSpPr>
          <p:cNvPr id="453" name="Google Shape;453;p53"/>
          <p:cNvSpPr txBox="1"/>
          <p:nvPr>
            <p:ph idx="1" type="body"/>
          </p:nvPr>
        </p:nvSpPr>
        <p:spPr>
          <a:xfrm>
            <a:off x="1054100" y="1397000"/>
            <a:ext cx="13932000" cy="4483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Nuestra madre nos manda a comprar patatas. Nos vamos a la compra, no sabemos cuándo volveremos ni si habrá patatas en el mercado o no.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Mientras, nuestra madre sigue a sus cosas, esperándonos. Nos ha comentado que si traemos patatas, hará una tortilla. En caso contrario, pediremos una pizza por teléfono.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4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Nos vamos a comprar patatas</a:t>
            </a:r>
            <a:endParaRPr/>
          </a:p>
        </p:txBody>
      </p:sp>
      <p:sp>
        <p:nvSpPr>
          <p:cNvPr id="459" name="Google Shape;459;p54"/>
          <p:cNvSpPr txBox="1"/>
          <p:nvPr>
            <p:ph idx="1" type="body"/>
          </p:nvPr>
        </p:nvSpPr>
        <p:spPr>
          <a:xfrm>
            <a:off x="1054100" y="1397000"/>
            <a:ext cx="13932000" cy="4483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0" name="Google Shape;46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1575" y="3715463"/>
            <a:ext cx="4319125" cy="171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4100" y="3024737"/>
            <a:ext cx="6122375" cy="30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5"/>
          <p:cNvSpPr txBox="1"/>
          <p:nvPr>
            <p:ph type="title"/>
          </p:nvPr>
        </p:nvSpPr>
        <p:spPr>
          <a:xfrm>
            <a:off x="2336800" y="3606800"/>
            <a:ext cx="13284300" cy="1219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Peticiones HTTP con fetch</a:t>
            </a:r>
            <a:endParaRPr b="1"/>
          </a:p>
        </p:txBody>
      </p:sp>
      <p:sp>
        <p:nvSpPr>
          <p:cNvPr id="467" name="Google Shape;467;p55"/>
          <p:cNvSpPr txBox="1"/>
          <p:nvPr>
            <p:ph idx="1" type="body"/>
          </p:nvPr>
        </p:nvSpPr>
        <p:spPr>
          <a:xfrm>
            <a:off x="2336800" y="4610100"/>
            <a:ext cx="13284300" cy="3009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Motores e intérpretes de cada navegador</a:t>
            </a:r>
            <a:endParaRPr sz="4300"/>
          </a:p>
        </p:txBody>
      </p:sp>
      <p:graphicFrame>
        <p:nvGraphicFramePr>
          <p:cNvPr id="168" name="Google Shape;168;p20"/>
          <p:cNvGraphicFramePr/>
          <p:nvPr/>
        </p:nvGraphicFramePr>
        <p:xfrm>
          <a:off x="3513288" y="2487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{47A2B716-C059-4E26-8D9A-ED2AA4123D5E}</a:tableStyleId>
              </a:tblPr>
              <a:tblGrid>
                <a:gridCol w="2971800"/>
                <a:gridCol w="2935550"/>
                <a:gridCol w="3322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Rendering Engine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Js interpreter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Google Chrome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Blink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V8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10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Mozilla Firefox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Gecko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SpiderMonkey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Safari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WebKit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Nitro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Microsoft Edge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EdgeHTML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ChakraCore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Internet Explorer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Trident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Chakra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9" name="Google Shape;169;p20"/>
          <p:cNvSpPr txBox="1"/>
          <p:nvPr/>
        </p:nvSpPr>
        <p:spPr>
          <a:xfrm>
            <a:off x="5686163" y="6148488"/>
            <a:ext cx="4883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CanIUse???</a:t>
            </a:r>
            <a:endParaRPr b="1" sz="2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6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Peticiones HTTP con fetch</a:t>
            </a:r>
            <a:endParaRPr/>
          </a:p>
        </p:txBody>
      </p:sp>
      <p:sp>
        <p:nvSpPr>
          <p:cNvPr id="473" name="Google Shape;473;p56"/>
          <p:cNvSpPr txBox="1"/>
          <p:nvPr>
            <p:ph idx="1" type="body"/>
          </p:nvPr>
        </p:nvSpPr>
        <p:spPr>
          <a:xfrm>
            <a:off x="1028700" y="1475525"/>
            <a:ext cx="13932000" cy="14106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15151"/>
                </a:solidFill>
              </a:rPr>
              <a:t>Desde el navegador podemos realizar peticiones HTTP a servidores utilizando el API de fetch, basada en promesas.</a:t>
            </a:r>
            <a:endParaRPr>
              <a:solidFill>
                <a:srgbClr val="515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5151"/>
              </a:solidFill>
            </a:endParaRPr>
          </a:p>
        </p:txBody>
      </p:sp>
      <p:sp>
        <p:nvSpPr>
          <p:cNvPr id="474" name="Google Shape;474;p56"/>
          <p:cNvSpPr txBox="1"/>
          <p:nvPr/>
        </p:nvSpPr>
        <p:spPr>
          <a:xfrm>
            <a:off x="3731500" y="7191125"/>
            <a:ext cx="879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https://developer.mozilla.org/es/docs/Web/API/Fetch_API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75" name="Google Shape;475;p56"/>
          <p:cNvSpPr txBox="1"/>
          <p:nvPr/>
        </p:nvSpPr>
        <p:spPr>
          <a:xfrm>
            <a:off x="2316700" y="3358375"/>
            <a:ext cx="116226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B54248"/>
                </a:solidFill>
                <a:latin typeface="Consolas"/>
                <a:ea typeface="Consolas"/>
                <a:cs typeface="Consolas"/>
                <a:sym typeface="Consolas"/>
              </a:rPr>
              <a:t>fetch</a:t>
            </a:r>
            <a:r>
              <a:rPr lang="en-US" sz="3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100">
                <a:solidFill>
                  <a:srgbClr val="276738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3100">
                <a:solidFill>
                  <a:srgbClr val="276738"/>
                </a:solidFill>
                <a:latin typeface="Consolas"/>
                <a:ea typeface="Consolas"/>
                <a:cs typeface="Consolas"/>
                <a:sym typeface="Consolas"/>
              </a:rPr>
              <a:t>https://jsonplaceholder.typicode.com/todos</a:t>
            </a:r>
            <a:r>
              <a:rPr lang="en-US" sz="3100">
                <a:solidFill>
                  <a:srgbClr val="276738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3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100">
              <a:solidFill>
                <a:srgbClr val="21212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21212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100">
                <a:solidFill>
                  <a:srgbClr val="B54248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-US" sz="3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100">
                <a:solidFill>
                  <a:srgbClr val="212121"/>
                </a:solidFill>
                <a:latin typeface="Consolas"/>
                <a:ea typeface="Consolas"/>
                <a:cs typeface="Consolas"/>
                <a:sym typeface="Consolas"/>
              </a:rPr>
              <a:t>response =&gt; response</a:t>
            </a:r>
            <a:r>
              <a:rPr lang="en-US" sz="3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100">
                <a:solidFill>
                  <a:srgbClr val="B54248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lang="en-US" sz="3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 sz="3100">
              <a:solidFill>
                <a:srgbClr val="21212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228600" rtl="0" algn="l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3100">
                <a:solidFill>
                  <a:srgbClr val="21212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100">
                <a:solidFill>
                  <a:srgbClr val="B54248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-US" sz="3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100">
                <a:solidFill>
                  <a:srgbClr val="212121"/>
                </a:solidFill>
                <a:latin typeface="Consolas"/>
                <a:ea typeface="Consolas"/>
                <a:cs typeface="Consolas"/>
                <a:sym typeface="Consolas"/>
              </a:rPr>
              <a:t>data =&gt; console</a:t>
            </a:r>
            <a:r>
              <a:rPr lang="en-US" sz="3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100">
                <a:solidFill>
                  <a:srgbClr val="B54248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3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100">
                <a:solidFill>
                  <a:srgbClr val="212121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-US" sz="3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31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6" name="Google Shape;476;p56"/>
          <p:cNvSpPr txBox="1"/>
          <p:nvPr>
            <p:ph idx="1" type="body"/>
          </p:nvPr>
        </p:nvSpPr>
        <p:spPr>
          <a:xfrm>
            <a:off x="1028700" y="5710350"/>
            <a:ext cx="13932000" cy="9027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15151"/>
                </a:solidFill>
              </a:rPr>
              <a:t>Y si queremos parsear el JSON...nos devuelve otra promesa.</a:t>
            </a:r>
            <a:endParaRPr>
              <a:solidFill>
                <a:srgbClr val="51515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7"/>
          <p:cNvSpPr txBox="1"/>
          <p:nvPr>
            <p:ph type="title"/>
          </p:nvPr>
        </p:nvSpPr>
        <p:spPr>
          <a:xfrm>
            <a:off x="2336800" y="3606800"/>
            <a:ext cx="13284300" cy="1219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Almacenamiento local</a:t>
            </a:r>
            <a:endParaRPr/>
          </a:p>
        </p:txBody>
      </p:sp>
      <p:sp>
        <p:nvSpPr>
          <p:cNvPr id="482" name="Google Shape;482;p57"/>
          <p:cNvSpPr txBox="1"/>
          <p:nvPr>
            <p:ph idx="1" type="body"/>
          </p:nvPr>
        </p:nvSpPr>
        <p:spPr>
          <a:xfrm>
            <a:off x="2336800" y="4610100"/>
            <a:ext cx="13284300" cy="3009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8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Almacenamiento local</a:t>
            </a:r>
            <a:endParaRPr/>
          </a:p>
        </p:txBody>
      </p:sp>
      <p:sp>
        <p:nvSpPr>
          <p:cNvPr id="488" name="Google Shape;488;p58"/>
          <p:cNvSpPr txBox="1"/>
          <p:nvPr>
            <p:ph idx="1" type="body"/>
          </p:nvPr>
        </p:nvSpPr>
        <p:spPr>
          <a:xfrm>
            <a:off x="1054100" y="1397000"/>
            <a:ext cx="14654100" cy="6050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 estándar de HTML5 ofrece APIs JavaScript para el almacemiento local datos: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Cookies:</a:t>
            </a:r>
            <a:r>
              <a:rPr lang="en-US"/>
              <a:t> almacenamiento clave-valor que se envía y recibe del server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Storage: </a:t>
            </a:r>
            <a:r>
              <a:rPr lang="en-US"/>
              <a:t>almacenamiento clave-valor (localStorage &amp; sessionStorage)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Indexed DB: </a:t>
            </a:r>
            <a:r>
              <a:rPr lang="en-US"/>
              <a:t>base de datos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9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localStorage &amp; sessionStorage</a:t>
            </a:r>
            <a:endParaRPr/>
          </a:p>
        </p:txBody>
      </p:sp>
      <p:sp>
        <p:nvSpPr>
          <p:cNvPr id="494" name="Google Shape;494;p59"/>
          <p:cNvSpPr txBox="1"/>
          <p:nvPr>
            <p:ph idx="1" type="body"/>
          </p:nvPr>
        </p:nvSpPr>
        <p:spPr>
          <a:xfrm>
            <a:off x="1054100" y="1397000"/>
            <a:ext cx="14654100" cy="33897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localStorage:</a:t>
            </a:r>
            <a:r>
              <a:rPr lang="en-US"/>
              <a:t> los valores almacenados están disponibles mientras el usuario no borre los datos de navegación.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sessionStorage:</a:t>
            </a:r>
            <a:r>
              <a:rPr lang="en-US"/>
              <a:t> los valores almacenados están disponibles hasta que el usuario cierra la pestaña/ventana.</a:t>
            </a:r>
            <a:endParaRPr/>
          </a:p>
        </p:txBody>
      </p:sp>
      <p:sp>
        <p:nvSpPr>
          <p:cNvPr id="495" name="Google Shape;495;p59"/>
          <p:cNvSpPr txBox="1"/>
          <p:nvPr/>
        </p:nvSpPr>
        <p:spPr>
          <a:xfrm>
            <a:off x="3883800" y="7499700"/>
            <a:ext cx="822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https://developer.mozilla.org/es/docs/Web/API/Storage</a:t>
            </a:r>
            <a:endParaRPr sz="2000"/>
          </a:p>
        </p:txBody>
      </p:sp>
      <p:sp>
        <p:nvSpPr>
          <p:cNvPr id="496" name="Google Shape;496;p59"/>
          <p:cNvSpPr txBox="1"/>
          <p:nvPr/>
        </p:nvSpPr>
        <p:spPr>
          <a:xfrm>
            <a:off x="1296725" y="4678950"/>
            <a:ext cx="14077200" cy="22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Storage.getItem(</a:t>
            </a:r>
            <a:r>
              <a:rPr b="1" lang="en-US" sz="30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&lt;key&gt;</a:t>
            </a:r>
            <a:r>
              <a:rPr b="1" lang="en-US" sz="3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30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devuelve &lt;value&gt; en &lt;key&gt;</a:t>
            </a:r>
            <a:endParaRPr b="1" sz="3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Storage.setItem(</a:t>
            </a:r>
            <a:r>
              <a:rPr b="1" lang="en-US" sz="30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&lt;key&gt;, &lt;value&gt;</a:t>
            </a:r>
            <a:r>
              <a:rPr b="1" lang="en-US" sz="3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30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guarda &lt;value&gt; en &lt;key&gt;</a:t>
            </a:r>
            <a:endParaRPr b="1" sz="3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Storage.removeItem(</a:t>
            </a:r>
            <a:r>
              <a:rPr b="1" lang="en-US" sz="30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&lt;key&gt;</a:t>
            </a:r>
            <a:r>
              <a:rPr b="1" lang="en-US" sz="3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30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elimina el &lt;value&gt; de &lt;key&gt;</a:t>
            </a:r>
            <a:endParaRPr sz="3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Storage.clear() </a:t>
            </a:r>
            <a:r>
              <a:rPr lang="en-US" sz="30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elimina todos los valores</a:t>
            </a:r>
            <a:endParaRPr sz="3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0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localStorage &amp; sessionStorage</a:t>
            </a:r>
            <a:endParaRPr/>
          </a:p>
        </p:txBody>
      </p:sp>
      <p:sp>
        <p:nvSpPr>
          <p:cNvPr id="502" name="Google Shape;502;p60"/>
          <p:cNvSpPr txBox="1"/>
          <p:nvPr>
            <p:ph idx="1" type="body"/>
          </p:nvPr>
        </p:nvSpPr>
        <p:spPr>
          <a:xfrm>
            <a:off x="1054100" y="1397000"/>
            <a:ext cx="14654100" cy="2667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Sólo podemos guardar valores primitivos </a:t>
            </a:r>
            <a:r>
              <a:rPr lang="en-US"/>
              <a:t>(no podemos guardar objetos o arrays).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Alternativa:</a:t>
            </a:r>
            <a:r>
              <a:rPr lang="en-US"/>
              <a:t> serializar/de-serializar</a:t>
            </a:r>
            <a:endParaRPr/>
          </a:p>
        </p:txBody>
      </p:sp>
      <p:sp>
        <p:nvSpPr>
          <p:cNvPr id="503" name="Google Shape;503;p60"/>
          <p:cNvSpPr txBox="1"/>
          <p:nvPr/>
        </p:nvSpPr>
        <p:spPr>
          <a:xfrm>
            <a:off x="1208875" y="4441950"/>
            <a:ext cx="140772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let obj = {a: 1, b: true, c: “hey”};</a:t>
            </a:r>
            <a:endParaRPr sz="3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localStorage.setItem(‘serializedObj’, JSON.stringify(obj));</a:t>
            </a:r>
            <a:endParaRPr sz="3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const serializedObj = </a:t>
            </a:r>
            <a:r>
              <a:rPr lang="en-US" sz="3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localStorage.getItem(‘serializedObj’);</a:t>
            </a:r>
            <a:endParaRPr sz="3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obj = JSON.parse(serializedObj);</a:t>
            </a:r>
            <a:endParaRPr sz="3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1"/>
          <p:cNvSpPr txBox="1"/>
          <p:nvPr>
            <p:ph type="title"/>
          </p:nvPr>
        </p:nvSpPr>
        <p:spPr>
          <a:xfrm>
            <a:off x="2336800" y="3606800"/>
            <a:ext cx="13284300" cy="1219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¿Por dónde sigo?</a:t>
            </a:r>
            <a:endParaRPr/>
          </a:p>
        </p:txBody>
      </p:sp>
      <p:sp>
        <p:nvSpPr>
          <p:cNvPr id="509" name="Google Shape;509;p61"/>
          <p:cNvSpPr txBox="1"/>
          <p:nvPr>
            <p:ph idx="1" type="body"/>
          </p:nvPr>
        </p:nvSpPr>
        <p:spPr>
          <a:xfrm>
            <a:off x="2336800" y="4610100"/>
            <a:ext cx="13284300" cy="3009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2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¿Por dónde sigo?</a:t>
            </a:r>
            <a:endParaRPr/>
          </a:p>
        </p:txBody>
      </p:sp>
      <p:sp>
        <p:nvSpPr>
          <p:cNvPr id="515" name="Google Shape;515;p62"/>
          <p:cNvSpPr txBox="1"/>
          <p:nvPr>
            <p:ph idx="1" type="body"/>
          </p:nvPr>
        </p:nvSpPr>
        <p:spPr>
          <a:xfrm>
            <a:off x="1054100" y="1397000"/>
            <a:ext cx="13932000" cy="65046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Existen infinidad de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Web APIs</a:t>
            </a:r>
            <a:r>
              <a:rPr lang="en-US"/>
              <a:t> </a:t>
            </a:r>
            <a:r>
              <a:rPr lang="en-US"/>
              <a:t>que puedes utilizar desde el navegador: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Drag and Drop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File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6"/>
              </a:rPr>
              <a:t>Fullscreen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7"/>
              </a:rPr>
              <a:t>Geolocation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8"/>
              </a:rPr>
              <a:t>Payment Request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9"/>
              </a:rPr>
              <a:t>Network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10"/>
              </a:rPr>
              <a:t>Web Workers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11"/>
              </a:rPr>
              <a:t>Web Notifications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12"/>
              </a:rPr>
              <a:t>Web Animations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2336800" y="3606800"/>
            <a:ext cx="13284300" cy="1219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Hello World</a:t>
            </a:r>
            <a:endParaRPr b="1"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2336800" y="4610100"/>
            <a:ext cx="13284300" cy="3009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Hello World</a:t>
            </a:r>
            <a:endParaRPr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375" y="1691977"/>
            <a:ext cx="12491249" cy="57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2336800" y="3606800"/>
            <a:ext cx="13284300" cy="1219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Browser Object model (BOM)</a:t>
            </a:r>
            <a:endParaRPr b="1"/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2336800" y="4610100"/>
            <a:ext cx="13284300" cy="3009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1054100" y="239153"/>
            <a:ext cx="13932000" cy="768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Browser Object Model (BOM)</a:t>
            </a:r>
            <a:endParaRPr b="1" sz="4300"/>
          </a:p>
        </p:txBody>
      </p:sp>
      <p:sp>
        <p:nvSpPr>
          <p:cNvPr id="193" name="Google Shape;193;p24"/>
          <p:cNvSpPr txBox="1"/>
          <p:nvPr/>
        </p:nvSpPr>
        <p:spPr>
          <a:xfrm>
            <a:off x="1054100" y="1419125"/>
            <a:ext cx="14608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b="1" lang="en-US" sz="3000">
                <a:solidFill>
                  <a:srgbClr val="5151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BOM</a:t>
            </a:r>
            <a:r>
              <a:rPr lang="en-US" sz="30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publica una serie de objetos en el contexto de JavaScript </a:t>
            </a:r>
            <a:r>
              <a:rPr lang="en-US" sz="30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poder controlar el navegador web</a:t>
            </a:r>
            <a:r>
              <a:rPr lang="en-US" sz="30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/>
          </a:p>
        </p:txBody>
      </p:sp>
      <p:sp>
        <p:nvSpPr>
          <p:cNvPr id="194" name="Google Shape;194;p24"/>
          <p:cNvSpPr/>
          <p:nvPr/>
        </p:nvSpPr>
        <p:spPr>
          <a:xfrm>
            <a:off x="11547400" y="4908332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document</a:t>
            </a:r>
            <a:endParaRPr b="1" sz="1600"/>
          </a:p>
        </p:txBody>
      </p:sp>
      <p:sp>
        <p:nvSpPr>
          <p:cNvPr id="195" name="Google Shape;195;p24"/>
          <p:cNvSpPr/>
          <p:nvPr/>
        </p:nvSpPr>
        <p:spPr>
          <a:xfrm>
            <a:off x="11547400" y="5950000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&lt;html&gt;</a:t>
            </a:r>
            <a:br>
              <a:rPr b="1" lang="en-US" sz="1600"/>
            </a:br>
            <a:r>
              <a:rPr i="1" lang="en-US" sz="1300"/>
              <a:t>Root Element</a:t>
            </a:r>
            <a:endParaRPr i="1" sz="1300"/>
          </a:p>
        </p:txBody>
      </p:sp>
      <p:sp>
        <p:nvSpPr>
          <p:cNvPr id="196" name="Google Shape;196;p24"/>
          <p:cNvSpPr/>
          <p:nvPr/>
        </p:nvSpPr>
        <p:spPr>
          <a:xfrm>
            <a:off x="11547400" y="7045575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&lt;head&gt;</a:t>
            </a:r>
            <a:br>
              <a:rPr b="1" lang="en-US" sz="1600"/>
            </a:br>
            <a:r>
              <a:rPr i="1" lang="en-US" sz="1300"/>
              <a:t>Element</a:t>
            </a:r>
            <a:endParaRPr i="1" sz="1300"/>
          </a:p>
        </p:txBody>
      </p:sp>
      <p:sp>
        <p:nvSpPr>
          <p:cNvPr id="197" name="Google Shape;197;p24"/>
          <p:cNvSpPr/>
          <p:nvPr/>
        </p:nvSpPr>
        <p:spPr>
          <a:xfrm>
            <a:off x="13902200" y="7081938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&lt;body&gt;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/>
              <a:t>Element</a:t>
            </a:r>
            <a:endParaRPr i="1" sz="1300"/>
          </a:p>
        </p:txBody>
      </p:sp>
      <p:cxnSp>
        <p:nvCxnSpPr>
          <p:cNvPr id="198" name="Google Shape;198;p24"/>
          <p:cNvCxnSpPr>
            <a:stCxn id="194" idx="2"/>
            <a:endCxn id="195" idx="0"/>
          </p:cNvCxnSpPr>
          <p:nvPr/>
        </p:nvCxnSpPr>
        <p:spPr>
          <a:xfrm>
            <a:off x="12427600" y="5500232"/>
            <a:ext cx="0" cy="44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4"/>
          <p:cNvCxnSpPr>
            <a:stCxn id="195" idx="2"/>
            <a:endCxn id="196" idx="0"/>
          </p:cNvCxnSpPr>
          <p:nvPr/>
        </p:nvCxnSpPr>
        <p:spPr>
          <a:xfrm>
            <a:off x="12427600" y="6541900"/>
            <a:ext cx="0" cy="50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4"/>
          <p:cNvCxnSpPr>
            <a:stCxn id="195" idx="2"/>
            <a:endCxn id="197" idx="0"/>
          </p:cNvCxnSpPr>
          <p:nvPr/>
        </p:nvCxnSpPr>
        <p:spPr>
          <a:xfrm>
            <a:off x="12427600" y="6541900"/>
            <a:ext cx="2354700" cy="54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4"/>
          <p:cNvSpPr/>
          <p:nvPr/>
        </p:nvSpPr>
        <p:spPr>
          <a:xfrm>
            <a:off x="6790350" y="3015907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window</a:t>
            </a:r>
            <a:endParaRPr b="1" sz="1600"/>
          </a:p>
        </p:txBody>
      </p:sp>
      <p:sp>
        <p:nvSpPr>
          <p:cNvPr id="202" name="Google Shape;202;p24"/>
          <p:cNvSpPr/>
          <p:nvPr/>
        </p:nvSpPr>
        <p:spPr>
          <a:xfrm>
            <a:off x="2033300" y="4908332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history</a:t>
            </a:r>
            <a:endParaRPr b="1" sz="1600"/>
          </a:p>
        </p:txBody>
      </p:sp>
      <p:sp>
        <p:nvSpPr>
          <p:cNvPr id="203" name="Google Shape;203;p24"/>
          <p:cNvSpPr/>
          <p:nvPr/>
        </p:nvSpPr>
        <p:spPr>
          <a:xfrm>
            <a:off x="4411825" y="4908332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location</a:t>
            </a:r>
            <a:endParaRPr b="1" sz="1600"/>
          </a:p>
        </p:txBody>
      </p:sp>
      <p:sp>
        <p:nvSpPr>
          <p:cNvPr id="204" name="Google Shape;204;p24"/>
          <p:cNvSpPr/>
          <p:nvPr/>
        </p:nvSpPr>
        <p:spPr>
          <a:xfrm>
            <a:off x="6790350" y="4908332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screen</a:t>
            </a:r>
            <a:endParaRPr b="1" sz="1600"/>
          </a:p>
        </p:txBody>
      </p:sp>
      <p:sp>
        <p:nvSpPr>
          <p:cNvPr id="205" name="Google Shape;205;p24"/>
          <p:cNvSpPr/>
          <p:nvPr/>
        </p:nvSpPr>
        <p:spPr>
          <a:xfrm>
            <a:off x="9168875" y="4908332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navigator</a:t>
            </a:r>
            <a:endParaRPr b="1" sz="1600"/>
          </a:p>
        </p:txBody>
      </p:sp>
      <p:cxnSp>
        <p:nvCxnSpPr>
          <p:cNvPr id="206" name="Google Shape;206;p24"/>
          <p:cNvCxnSpPr>
            <a:stCxn id="201" idx="2"/>
            <a:endCxn id="202" idx="0"/>
          </p:cNvCxnSpPr>
          <p:nvPr/>
        </p:nvCxnSpPr>
        <p:spPr>
          <a:xfrm flipH="1">
            <a:off x="2913450" y="3607807"/>
            <a:ext cx="4757100" cy="130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4"/>
          <p:cNvCxnSpPr>
            <a:stCxn id="201" idx="2"/>
            <a:endCxn id="203" idx="0"/>
          </p:cNvCxnSpPr>
          <p:nvPr/>
        </p:nvCxnSpPr>
        <p:spPr>
          <a:xfrm flipH="1">
            <a:off x="5292150" y="3607807"/>
            <a:ext cx="2378400" cy="130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4"/>
          <p:cNvCxnSpPr>
            <a:stCxn id="201" idx="2"/>
            <a:endCxn id="204" idx="0"/>
          </p:cNvCxnSpPr>
          <p:nvPr/>
        </p:nvCxnSpPr>
        <p:spPr>
          <a:xfrm>
            <a:off x="7670550" y="3607807"/>
            <a:ext cx="0" cy="130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4"/>
          <p:cNvCxnSpPr>
            <a:stCxn id="201" idx="2"/>
            <a:endCxn id="205" idx="0"/>
          </p:cNvCxnSpPr>
          <p:nvPr/>
        </p:nvCxnSpPr>
        <p:spPr>
          <a:xfrm>
            <a:off x="7670550" y="3607807"/>
            <a:ext cx="2378400" cy="130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4"/>
          <p:cNvCxnSpPr>
            <a:stCxn id="201" idx="2"/>
            <a:endCxn id="194" idx="0"/>
          </p:cNvCxnSpPr>
          <p:nvPr/>
        </p:nvCxnSpPr>
        <p:spPr>
          <a:xfrm>
            <a:off x="7670550" y="3607807"/>
            <a:ext cx="4757100" cy="130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4"/>
          <p:cNvSpPr txBox="1"/>
          <p:nvPr/>
        </p:nvSpPr>
        <p:spPr>
          <a:xfrm>
            <a:off x="8683350" y="3085163"/>
            <a:ext cx="4849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Representa la ventana del navegador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3453600" y="7768350"/>
            <a:ext cx="843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https://developer.mozilla.org/es-ES/docs/Web/API/Window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174300" y="255991"/>
            <a:ext cx="9961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Navigator</a:t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054098" y="1397022"/>
            <a:ext cx="3763800" cy="4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appCodeName</a:t>
            </a:r>
            <a:br>
              <a:rPr lang="en-US"/>
            </a:br>
            <a:r>
              <a:rPr lang="en-US"/>
              <a:t>appName</a:t>
            </a:r>
            <a:br>
              <a:rPr lang="en-US"/>
            </a:br>
            <a:r>
              <a:rPr lang="en-US"/>
              <a:t>appVersion</a:t>
            </a:r>
            <a:br>
              <a:rPr lang="en-US"/>
            </a:br>
            <a:r>
              <a:rPr lang="en-US"/>
              <a:t>appMinorVersion</a:t>
            </a:r>
            <a:br>
              <a:rPr lang="en-US"/>
            </a:br>
            <a:r>
              <a:rPr lang="en-US"/>
              <a:t>userAgent</a:t>
            </a:r>
            <a:br>
              <a:rPr lang="en-US"/>
            </a:br>
            <a:r>
              <a:rPr lang="en-US"/>
              <a:t>product</a:t>
            </a:r>
            <a:br>
              <a:rPr lang="en-US"/>
            </a:br>
            <a:r>
              <a:rPr lang="en-US"/>
              <a:t>productSub</a:t>
            </a:r>
            <a:br>
              <a:rPr lang="en-US"/>
            </a:br>
            <a:endParaRPr/>
          </a:p>
        </p:txBody>
      </p:sp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5768400" y="1397022"/>
            <a:ext cx="3763800" cy="52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browserLanguage</a:t>
            </a:r>
            <a:br>
              <a:rPr lang="en-US"/>
            </a:br>
            <a:r>
              <a:rPr lang="en-US"/>
              <a:t>language </a:t>
            </a:r>
            <a:br>
              <a:rPr lang="en-US"/>
            </a:br>
            <a:r>
              <a:rPr lang="en-US"/>
              <a:t>systemLanguage</a:t>
            </a:r>
            <a:br>
              <a:rPr lang="en-US"/>
            </a:br>
            <a:r>
              <a:rPr lang="en-US"/>
              <a:t>userLanguage</a:t>
            </a:r>
            <a:br>
              <a:rPr lang="en-US"/>
            </a:br>
            <a:r>
              <a:rPr lang="en-US"/>
              <a:t>cpuClass</a:t>
            </a:r>
            <a:br>
              <a:rPr lang="en-US"/>
            </a:br>
            <a:r>
              <a:rPr lang="en-US"/>
              <a:t>oscpu</a:t>
            </a:r>
            <a:br>
              <a:rPr lang="en-US"/>
            </a:br>
            <a:r>
              <a:rPr lang="en-US"/>
              <a:t>platform </a:t>
            </a:r>
            <a:br>
              <a:rPr lang="en-US"/>
            </a:br>
            <a:r>
              <a:rPr lang="en-US"/>
              <a:t>userProfile</a:t>
            </a:r>
            <a:br>
              <a:rPr lang="en-US"/>
            </a:br>
            <a:r>
              <a:rPr lang="en-US"/>
              <a:t>securityPolicy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10482711" y="1574400"/>
            <a:ext cx="3763800" cy="55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mimeTypes </a:t>
            </a:r>
            <a:br>
              <a:rPr lang="en-US"/>
            </a:br>
            <a:r>
              <a:rPr lang="en-US"/>
              <a:t>plugins </a:t>
            </a:r>
            <a:br>
              <a:rPr lang="en-US"/>
            </a:br>
            <a:r>
              <a:rPr lang="en-US"/>
              <a:t>cookieEnabled</a:t>
            </a:r>
            <a:br>
              <a:rPr lang="en-US"/>
            </a:br>
            <a:r>
              <a:rPr lang="en-US"/>
              <a:t>javaEnabled()</a:t>
            </a:r>
            <a:br>
              <a:rPr lang="en-US"/>
            </a:br>
            <a:r>
              <a:rPr lang="en-US"/>
              <a:t>onLine </a:t>
            </a:r>
            <a:br>
              <a:rPr lang="en-US"/>
            </a:br>
            <a:r>
              <a:rPr lang="en-US"/>
              <a:t>preference() 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21" name="Google Shape;221;p25"/>
          <p:cNvSpPr txBox="1"/>
          <p:nvPr/>
        </p:nvSpPr>
        <p:spPr>
          <a:xfrm>
            <a:off x="2933250" y="7449550"/>
            <a:ext cx="943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https://developer.mozilla.org/es/docs/Web/API/Window/navigator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