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3"/>
  </p:notesMasterIdLst>
  <p:sldIdLst>
    <p:sldId id="315" r:id="rId5"/>
    <p:sldId id="316" r:id="rId6"/>
    <p:sldId id="256" r:id="rId7"/>
    <p:sldId id="257" r:id="rId8"/>
    <p:sldId id="262" r:id="rId9"/>
    <p:sldId id="278" r:id="rId10"/>
    <p:sldId id="258" r:id="rId11"/>
    <p:sldId id="266" r:id="rId12"/>
    <p:sldId id="292" r:id="rId13"/>
    <p:sldId id="293" r:id="rId14"/>
    <p:sldId id="287" r:id="rId15"/>
    <p:sldId id="286" r:id="rId16"/>
    <p:sldId id="310" r:id="rId17"/>
    <p:sldId id="263" r:id="rId18"/>
    <p:sldId id="264" r:id="rId19"/>
    <p:sldId id="295" r:id="rId20"/>
    <p:sldId id="283" r:id="rId21"/>
    <p:sldId id="267" r:id="rId22"/>
    <p:sldId id="284" r:id="rId23"/>
    <p:sldId id="309" r:id="rId24"/>
    <p:sldId id="268" r:id="rId25"/>
    <p:sldId id="269" r:id="rId26"/>
    <p:sldId id="271" r:id="rId27"/>
    <p:sldId id="313" r:id="rId28"/>
    <p:sldId id="274" r:id="rId29"/>
    <p:sldId id="302" r:id="rId30"/>
    <p:sldId id="273" r:id="rId31"/>
    <p:sldId id="279" r:id="rId32"/>
    <p:sldId id="280" r:id="rId33"/>
    <p:sldId id="308" r:id="rId34"/>
    <p:sldId id="281" r:id="rId35"/>
    <p:sldId id="282" r:id="rId36"/>
    <p:sldId id="275" r:id="rId37"/>
    <p:sldId id="307" r:id="rId38"/>
    <p:sldId id="290" r:id="rId39"/>
    <p:sldId id="291" r:id="rId40"/>
    <p:sldId id="289" r:id="rId41"/>
    <p:sldId id="301" r:id="rId42"/>
    <p:sldId id="300" r:id="rId43"/>
    <p:sldId id="297" r:id="rId44"/>
    <p:sldId id="298" r:id="rId45"/>
    <p:sldId id="299" r:id="rId46"/>
    <p:sldId id="296" r:id="rId47"/>
    <p:sldId id="294" r:id="rId48"/>
    <p:sldId id="312" r:id="rId49"/>
    <p:sldId id="311" r:id="rId50"/>
    <p:sldId id="303" r:id="rId51"/>
    <p:sldId id="306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5"/>
          </p14:sldIdLst>
        </p14:section>
        <p14:section name="Problem" id="{B3722385-FBB2-468F-965A-7B63E17B98FE}">
          <p14:sldIdLst>
            <p14:sldId id="316"/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 autoAdjust="0"/>
    <p:restoredTop sz="94719" autoAdjust="0"/>
  </p:normalViewPr>
  <p:slideViewPr>
    <p:cSldViewPr snapToGrid="0">
      <p:cViewPr varScale="1">
        <p:scale>
          <a:sx n="83" d="100"/>
          <a:sy n="83" d="100"/>
        </p:scale>
        <p:origin x="232" y="992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3E-2"/>
          <c:y val="0.111867180618407"/>
          <c:w val="0.96480811656759702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5536432"/>
        <c:axId val="-2143340192"/>
      </c:lineChart>
      <c:catAx>
        <c:axId val="213553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143340192"/>
        <c:crosses val="autoZero"/>
        <c:auto val="1"/>
        <c:lblAlgn val="ctr"/>
        <c:lblOffset val="100"/>
        <c:noMultiLvlLbl val="0"/>
      </c:catAx>
      <c:valAx>
        <c:axId val="-21433401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3553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-2133089616"/>
        <c:axId val="-2133137392"/>
      </c:barChart>
      <c:catAx>
        <c:axId val="-21330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133137392"/>
        <c:crosses val="autoZero"/>
        <c:auto val="1"/>
        <c:lblAlgn val="ctr"/>
        <c:lblOffset val="100"/>
        <c:noMultiLvlLbl val="0"/>
      </c:catAx>
      <c:valAx>
        <c:axId val="-2133137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-213308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7E-2"/>
          <c:y val="2.9023746701847E-2"/>
          <c:w val="0.974052777801511"/>
          <c:h val="0.7188552552303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Helvetica Neue Thin" charset="0"/>
                    <a:ea typeface="Helvetica Neue Thin" charset="0"/>
                    <a:cs typeface="Helvetica Neue Thin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925216"/>
        <c:axId val="2099928544"/>
      </c:barChart>
      <c:catAx>
        <c:axId val="209992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2099928544"/>
        <c:crosses val="autoZero"/>
        <c:auto val="1"/>
        <c:lblAlgn val="ctr"/>
        <c:lblOffset val="100"/>
        <c:noMultiLvlLbl val="0"/>
      </c:catAx>
      <c:valAx>
        <c:axId val="2099928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992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"/>
          <c:y val="0.92858246940768296"/>
          <c:w val="9.4545214102658898E-2"/>
          <c:h val="7.1417530592317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9"/>
          <c:y val="0"/>
          <c:w val="0.37129398217721798"/>
          <c:h val="0.869002502475054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5"/>
          <c:w val="0.31758612330354702"/>
          <c:h val="0.39212493490224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3E-2"/>
          <c:y val="1.8179418014018199E-2"/>
          <c:w val="0.96480811656759702"/>
          <c:h val="0.846373483228519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699E-2"/>
                  <c:y val="-5.12817028414016E-2"/>
                </c:manualLayout>
              </c:layout>
              <c:tx>
                <c:rich>
                  <a:bodyPr/>
                  <a:lstStyle/>
                  <a:p>
                    <a:fld id="{3B00620B-75C0-4FA6-9314-4D314A504654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802E-2"/>
                  <c:y val="-3.6488903944843401E-2"/>
                </c:manualLayout>
              </c:layout>
              <c:tx>
                <c:rich>
                  <a:bodyPr/>
                  <a:lstStyle/>
                  <a:p>
                    <a:fld id="{D364515C-C4CF-4B9A-AC1E-7B28460049D2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99E-2"/>
                  <c:y val="-2.66270380138048E-2"/>
                </c:manualLayout>
              </c:layout>
              <c:tx>
                <c:rich>
                  <a:bodyPr/>
                  <a:lstStyle/>
                  <a:p>
                    <a:fld id="{828A66D6-2BB7-42C7-8157-539978B5C0BB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01E-2"/>
                  <c:y val="2.0216825158629399E-2"/>
                </c:manualLayout>
              </c:layout>
              <c:tx>
                <c:rich>
                  <a:bodyPr/>
                  <a:lstStyle/>
                  <a:p>
                    <a:fld id="{17A74F13-FE22-42D9-AECC-B8F1927390FE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97E-2"/>
                  <c:y val="-7.8401834151758304E-2"/>
                </c:manualLayout>
              </c:layout>
              <c:tx>
                <c:rich>
                  <a:bodyPr/>
                  <a:lstStyle/>
                  <a:p>
                    <a:fld id="{E740777F-23D5-48C0-A54D-7423582E6886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01E-2"/>
                </c:manualLayout>
              </c:layout>
              <c:tx>
                <c:rich>
                  <a:bodyPr/>
                  <a:lstStyle/>
                  <a:p>
                    <a:fld id="{78202F87-31DC-4F9E-A388-78E87D85E1F5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399E-2"/>
                  <c:y val="-4.4446148485145602E-2"/>
                </c:manualLayout>
              </c:layout>
              <c:tx>
                <c:rich>
                  <a:bodyPr/>
                  <a:lstStyle/>
                  <a:p>
                    <a:fld id="{F2726F94-785C-454F-A1C9-DF7FF5205786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101E-2"/>
                  <c:y val="-4.6911614967905198E-2"/>
                </c:manualLayout>
              </c:layout>
              <c:tx>
                <c:rich>
                  <a:bodyPr/>
                  <a:lstStyle/>
                  <a:p>
                    <a:fld id="{AFA88369-6A29-4CD5-A3EA-51415EF54EB0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102E-2"/>
                  <c:y val="-3.95152155196263E-2"/>
                </c:manualLayout>
              </c:layout>
              <c:tx>
                <c:rich>
                  <a:bodyPr/>
                  <a:lstStyle/>
                  <a:p>
                    <a:fld id="{B16B9C8E-6B8C-413A-81B0-19016DEBC9FF}" type="VALUE">
                      <a:rPr lang="en-US">
                        <a:latin typeface="Helvetica Neue" panose="02000403000000020004" pitchFamily="50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887-674F-A2BE-A99255120295}"/>
                </c:ext>
              </c:extLst>
            </c:dLbl>
            <c:dLbl>
              <c:idx val="3"/>
              <c:layout>
                <c:manualLayout>
                  <c:x val="-3.9655744479103999E-2"/>
                  <c:y val="-3.6217702631739901E-2"/>
                </c:manualLayout>
              </c:layout>
              <c:tx>
                <c:rich>
                  <a:bodyPr/>
                  <a:lstStyle/>
                  <a:p>
                    <a:fld id="{A18C0EA1-5E47-4128-8D46-73B84E3170B3}" type="VALUE">
                      <a:rPr lang="en-US" b="0" i="0">
                        <a:latin typeface="Helvetica Neue" charset="0"/>
                        <a:ea typeface="Helvetica Neue" charset="0"/>
                        <a:cs typeface="Helvetica Neue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0452384"/>
        <c:axId val="-2120482544"/>
      </c:lineChart>
      <c:catAx>
        <c:axId val="-212045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pPr>
            <a:endParaRPr lang="en-US"/>
          </a:p>
        </c:txPr>
        <c:crossAx val="-2120482544"/>
        <c:crosses val="autoZero"/>
        <c:auto val="1"/>
        <c:lblAlgn val="ctr"/>
        <c:lblOffset val="100"/>
        <c:noMultiLvlLbl val="0"/>
      </c:catAx>
      <c:valAx>
        <c:axId val="-2120482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045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498"/>
          <c:y val="1.47927988965582E-2"/>
          <c:w val="0.29310081100229601"/>
          <c:h val="6.6733383095635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4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>
                <a:latin typeface="HelveticaNeue-UltraLight" panose="02000206000000020004" pitchFamily="50"/>
              </a:rPr>
              <a:t>Proudly</a:t>
            </a:r>
            <a:r>
              <a:rPr lang="fr-FR" sz="4000" dirty="0">
                <a:latin typeface="HelveticaNeue-UltraLight" panose="02000206000000020004" pitchFamily="50"/>
              </a:rPr>
              <a:t> made </a:t>
            </a:r>
            <a:br>
              <a:rPr lang="fr-FR" sz="4000" dirty="0">
                <a:latin typeface="HelveticaNeue-UltraLight" panose="02000206000000020004" pitchFamily="50"/>
              </a:rPr>
            </a:br>
            <a:r>
              <a:rPr lang="fr-FR" sz="4000" dirty="0">
                <a:latin typeface="HelveticaNeue-UltraLight" panose="02000206000000020004" pitchFamily="50"/>
              </a:rPr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dirty="0" err="1">
                <a:latin typeface="HelveticaNeue-UltraLight" panose="02000206000000020004" pitchFamily="5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17/11/2019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DDF471-5809-2645-A639-1D64B68A076B}"/>
              </a:ext>
            </a:extLst>
          </p:cNvPr>
          <p:cNvSpPr txBox="1"/>
          <p:nvPr/>
        </p:nvSpPr>
        <p:spPr>
          <a:xfrm>
            <a:off x="2489200" y="3737233"/>
            <a:ext cx="7213600" cy="6922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Helvetica Neue" charset="0"/>
                <a:ea typeface="Helvetica Neue" charset="0"/>
                <a:cs typeface="Helvetica Neue" charset="0"/>
              </a:rPr>
              <a:t>ETHERNAL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8A0AA-8BB2-484D-8E29-10EC927849BF}"/>
              </a:ext>
            </a:extLst>
          </p:cNvPr>
          <p:cNvSpPr txBox="1"/>
          <p:nvPr/>
        </p:nvSpPr>
        <p:spPr>
          <a:xfrm>
            <a:off x="2489200" y="4298669"/>
            <a:ext cx="7213600" cy="6909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3600" dirty="0">
                <a:latin typeface="Helvetica Neue Thin" charset="0"/>
                <a:ea typeface="Helvetica Neue Thin" charset="0"/>
                <a:cs typeface="Helvetica Neue Thin" charset="0"/>
              </a:rPr>
              <a:t> message, </a:t>
            </a:r>
            <a:r>
              <a:rPr lang="fr-FR" sz="3600" dirty="0" err="1">
                <a:latin typeface="Helvetica Neue Thin" charset="0"/>
                <a:ea typeface="Helvetica Neue Thin" charset="0"/>
                <a:cs typeface="Helvetica Neue Thin" charset="0"/>
              </a:rPr>
              <a:t>forever</a:t>
            </a:r>
            <a:r>
              <a:rPr lang="fr-FR" sz="36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DC1BF-63C1-7644-B560-67DB8387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207" y="943648"/>
            <a:ext cx="2793585" cy="27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feature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like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feature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battery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feature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Awesome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Very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Easy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Step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Use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Value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This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how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are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going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happen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in a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beautiful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This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how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are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going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happen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in a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beautiful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This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how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are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going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this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happen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in a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beautiful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way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latin typeface="Helvetica Neue Thin" charset="0"/>
                  <a:ea typeface="Helvetica Neue Thin" charset="0"/>
                  <a:cs typeface="Helvetica Neue Thin" charset="0"/>
                </a:rPr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World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Helvetica Neue Thin" charset="0"/>
                  <a:ea typeface="Helvetica Neue Thin" charset="0"/>
                  <a:cs typeface="Helvetica Neue Thin" charset="0"/>
                </a:rPr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US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Helvetica Neue Thin" charset="0"/>
                  <a:ea typeface="Helvetica Neue Thin" charset="0"/>
                  <a:cs typeface="Helvetica Neue Thin" charset="0"/>
                </a:rPr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Total FR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508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dirty="0">
                <a:latin typeface="Helvetica Neue Thin" charset="0"/>
                <a:ea typeface="Helvetica Neue Thin" charset="0"/>
                <a:cs typeface="Helvetica Neue Thin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2087742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Market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Sizing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Size over Time</a:t>
            </a:r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Market on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HelveticaNeue-UltraLight" panose="02000206000000020004" pitchFamily="5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HelveticaNeue-UltraLight" panose="02000206000000020004" pitchFamily="5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Helvetica Neue Thin" charset="0"/>
                  <a:ea typeface="Helvetica Neue Thin" charset="0"/>
                  <a:cs typeface="Helvetica Neue Thin" charset="0"/>
                </a:rPr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Helvetica Neue Thin" charset="0"/>
                  <a:ea typeface="Helvetica Neue Thin" charset="0"/>
                  <a:cs typeface="Helvetica Neue Thin" charset="0"/>
                </a:rPr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08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01744602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403000000020004" pitchFamily="50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Helvetica Neue" charset="0"/>
                <a:ea typeface="Helvetica Neue" charset="0"/>
                <a:cs typeface="Helvetica Neue" charset="0"/>
              </a:rPr>
              <a:t>Young </a:t>
            </a:r>
            <a:r>
              <a:rPr lang="fr-FR" sz="2000" dirty="0" err="1">
                <a:latin typeface="Helvetica Neue" charset="0"/>
                <a:ea typeface="Helvetica Neue" charset="0"/>
                <a:cs typeface="Helvetica Neue" charset="0"/>
              </a:rPr>
              <a:t>adults</a:t>
            </a:r>
            <a:endParaRPr lang="fr-FR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25-35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years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old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Helvetica Neue" charset="0"/>
                <a:ea typeface="Helvetica Neue" charset="0"/>
                <a:cs typeface="Helvetica Neue" charset="0"/>
              </a:rPr>
              <a:t>Students</a:t>
            </a:r>
            <a:endParaRPr lang="fr-FR" sz="20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15-20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years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>
                <a:latin typeface="Helvetica Neue Thin" charset="0"/>
                <a:ea typeface="Helvetica Neue Thin" charset="0"/>
                <a:cs typeface="Helvetica Neue Thin" charset="0"/>
              </a:rPr>
              <a:t>old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Helvetica Neue Thin" charset="0"/>
                  <a:ea typeface="Helvetica Neue Thin" charset="0"/>
                  <a:cs typeface="Helvetica Neue Thin" charset="0"/>
                </a:rPr>
                <a:t>competitor</a:t>
              </a:r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1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company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2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2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1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spc="300" dirty="0">
                <a:latin typeface="Helvetica Neue" charset="0"/>
                <a:ea typeface="Helvetica Neue" charset="0"/>
                <a:cs typeface="Helvetica Neue" charset="0"/>
              </a:rPr>
              <a:t>AXIS 1</a:t>
            </a:r>
            <a:endParaRPr lang="fr-FR" spc="3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2613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>
                        <a:latin typeface="HelveticaNeue-UltraLight" panose="02000206000000020004" pitchFamily="50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 Neue" panose="02000403000000020004" pitchFamily="50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Neue-UltraLight" panose="02000206000000020004" pitchFamily="50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HelveticaNeue-UltraLight" panose="02000206000000020004" pitchFamily="50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HelveticaNeue-UltraLight" panose="02000206000000020004" pitchFamily="5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Paying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Monthly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Recurring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Margin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growing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45% per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month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Recurring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users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API </a:t>
            </a:r>
            <a:r>
              <a:rPr lang="fr-FR" dirty="0" err="1">
                <a:latin typeface="Helvetica Neue Light" charset="0"/>
                <a:ea typeface="Helvetica Neue Light" charset="0"/>
                <a:cs typeface="Helvetica Neue Light" charset="0"/>
              </a:rPr>
              <a:t>Integrations</a:t>
            </a: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443339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1594860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22619" y="5837996"/>
            <a:ext cx="124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54796" y="5837996"/>
            <a:ext cx="797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0662" y="5837996"/>
            <a:ext cx="95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65974" y="5837996"/>
            <a:ext cx="808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37678" y="2925119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81327" y="1886178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76299" y="1365902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133" y="2731874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86626" y="3095357"/>
            <a:ext cx="871072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9520037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Helvetica Neue Light" charset="0"/>
                <a:ea typeface="Helvetica Neue Light" charset="0"/>
                <a:cs typeface="Helvetica Neue Light" charset="0"/>
              </a:rPr>
              <a:t>Punchline</a:t>
            </a:r>
            <a:r>
              <a:rPr lang="fr-FR" sz="5400" dirty="0">
                <a:latin typeface="Helvetica Neue Light" charset="0"/>
                <a:ea typeface="Helvetica Neue Light" charset="0"/>
                <a:cs typeface="Helvetica Neue Light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5400" dirty="0">
                <a:latin typeface="Helvetica Neue Light" charset="0"/>
                <a:ea typeface="Helvetica Neue Light" charset="0"/>
                <a:cs typeface="Helvetica Neue Light" charset="0"/>
              </a:rPr>
              <a:t>in a few </a:t>
            </a:r>
            <a:r>
              <a:rPr lang="fr-FR" sz="5400" dirty="0" err="1">
                <a:latin typeface="Helvetica Neue Light" charset="0"/>
                <a:ea typeface="Helvetica Neue Light" charset="0"/>
                <a:cs typeface="Helvetica Neue Light" charset="0"/>
              </a:rPr>
              <a:t>words</a:t>
            </a:r>
            <a:endParaRPr lang="fr-FR" sz="5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Here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subline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explain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project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in 2-3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lines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so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that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clearly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understand</a:t>
            </a:r>
            <a:b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the value </a:t>
            </a:r>
            <a:r>
              <a:rPr lang="fr-FR" sz="2800" dirty="0" err="1">
                <a:latin typeface="Helvetica Neue Thin" charset="0"/>
                <a:ea typeface="Helvetica Neue Thin" charset="0"/>
                <a:cs typeface="Helvetica Neue Thin" charset="0"/>
              </a:rPr>
              <a:t>proposal</a:t>
            </a:r>
            <a:r>
              <a:rPr lang="fr-FR" sz="2800" dirty="0"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5438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>
                        <a:latin typeface="HelveticaNeue-UltraLight" panose="02000206000000020004" pitchFamily="5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i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b="0" i="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$2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$6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Gross </a:t>
                      </a:r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Margin</a:t>
                      </a:r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Expenses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latin typeface="Helvetica Neue Thin" charset="0"/>
                        <a:ea typeface="Helvetica Neue Thin" charset="0"/>
                        <a:cs typeface="Helvetica Neue Thin" charset="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$128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$450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200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Net</a:t>
                      </a:r>
                      <a:r>
                        <a:rPr lang="fr-FR" sz="1600" b="0" i="0" kern="1200" baseline="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Profit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latin typeface="Helvetica Neue Thin" charset="0"/>
                        <a:ea typeface="Helvetica Neue Thin" charset="0"/>
                        <a:cs typeface="Helvetica Neue Thin" charset="0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$350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$1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200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$4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800</a:t>
                      </a:r>
                      <a:r>
                        <a:rPr lang="fr-FR" sz="1800" b="0" i="0" baseline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</a:t>
                      </a:r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Profit </a:t>
                      </a:r>
                      <a:r>
                        <a:rPr lang="fr-FR" sz="1600" b="0" i="0" kern="1200" dirty="0" err="1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Margin</a:t>
                      </a:r>
                      <a:r>
                        <a:rPr lang="fr-FR" sz="1600" b="0" i="0" kern="1200" dirty="0">
                          <a:solidFill>
                            <a:schemeClr val="bg1"/>
                          </a:solidFill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="0" i="0" dirty="0">
                          <a:latin typeface="Helvetica Neue Thin" charset="0"/>
                          <a:ea typeface="Helvetica Neue Thin" charset="0"/>
                          <a:cs typeface="Helvetica Neue Thin" charset="0"/>
                        </a:rPr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51965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Outstanding</a:t>
            </a:r>
            <a:r>
              <a:rPr lang="fr-FR" dirty="0"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Dave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Lopper</a:t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Come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Mertial</a:t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SalesForce</a:t>
            </a:r>
            <a:endParaRPr lang="fr-FR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Tran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Zition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Awwwards</a:t>
            </a:r>
            <a:endParaRPr lang="fr-FR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Advisors</a:t>
            </a:r>
            <a:r>
              <a:rPr lang="fr-FR" dirty="0"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Mashable</a:t>
            </a:r>
            <a:endParaRPr lang="fr-FR" i="1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Oudam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Machine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Learning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SpaceX</a:t>
            </a:r>
            <a:endParaRPr lang="fr-FR" i="1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Jey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Bestelgram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Product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Advisor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Ontarelle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UX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Renaude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Member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Sequoia</a:t>
            </a:r>
            <a:r>
              <a:rPr lang="fr-FR" i="1" dirty="0">
                <a:solidFill>
                  <a:schemeClr val="tx1"/>
                </a:solidFill>
                <a:latin typeface="HelveticaNeue-UltraLight" panose="02000206000000020004" pitchFamily="50"/>
              </a:rPr>
              <a:t> </a:t>
            </a: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Capital</a:t>
            </a: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Vince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Lacluze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UI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Director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Snapchat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Laurence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Marc</a:t>
            </a:r>
            <a:r>
              <a:rPr lang="fr-FR" b="1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Helvetica Neue" panose="02000403000000020004" pitchFamily="50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Member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Accel</a:t>
            </a:r>
            <a:r>
              <a:rPr lang="fr-FR" i="1" dirty="0">
                <a:solidFill>
                  <a:schemeClr val="tx1"/>
                </a:solidFill>
                <a:latin typeface="HelveticaNeue-UltraLight" panose="02000206000000020004" pitchFamily="50"/>
              </a:rPr>
              <a:t> </a:t>
            </a:r>
            <a:r>
              <a:rPr lang="fr-FR" i="1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Helvetica Neue" panose="02000403000000020004" pitchFamily="50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Market</a:t>
            </a: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Overview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Partnerships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Pre</a:t>
            </a:r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latin typeface="Helvetica Neue Thin" charset="0"/>
                <a:ea typeface="Helvetica Neue Thin" charset="0"/>
                <a:cs typeface="Helvetica Neue Thin" charset="0"/>
              </a:rPr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>
                <a:latin typeface="Helvetica Neue Thin" charset="0"/>
                <a:ea typeface="Helvetica Neue Thin" charset="0"/>
                <a:cs typeface="Helvetica Neue Thin" charset="0"/>
              </a:rPr>
              <a:t>Launch</a:t>
            </a:r>
            <a:endParaRPr lang="fr-FR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HelveticaNeue-UltraLight" panose="02000206000000020004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Red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Teal</a:t>
            </a:r>
            <a:endParaRPr lang="fr-FR" sz="800" dirty="0">
              <a:latin typeface="HelveticaNeue-UltraLight" panose="02000206000000020004" pitchFamily="5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HelveticaNeue-UltraLight" panose="02000206000000020004" pitchFamily="5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HelveticaNeue-UltraLight" panose="02000206000000020004" pitchFamily="5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The </a:t>
            </a: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problem</a:t>
            </a: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want</a:t>
            </a:r>
            <a:r>
              <a:rPr lang="fr-FR" sz="5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latin typeface="HelveticaNeue-UltraLight" panose="02000206000000020004" pitchFamily="50"/>
              </a:rPr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HelveticaNeue-UltraLight" panose="02000206000000020004" pitchFamily="50"/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Difficult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to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implement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it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doesn’t</a:t>
            </a:r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work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Expensive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for </a:t>
            </a: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small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Zero</a:t>
            </a:r>
            <a: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2400" dirty="0"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2400" dirty="0" err="1">
                <a:latin typeface="Helvetica Neue Thin" charset="0"/>
                <a:ea typeface="Helvetica Neue Thin" charset="0"/>
                <a:cs typeface="Helvetica Neue Thin" charset="0"/>
              </a:rPr>
              <a:t>customization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728</Words>
  <Application>Microsoft Macintosh PowerPoint</Application>
  <PresentationFormat>Widescreen</PresentationFormat>
  <Paragraphs>464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Helvetica Neue</vt:lpstr>
      <vt:lpstr>Helvetica Neue Light</vt:lpstr>
      <vt:lpstr>Helvetica Neue Thin</vt:lpstr>
      <vt:lpstr>HelveticaNeue-UltraLight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Riccardo Conti</cp:lastModifiedBy>
  <cp:revision>165</cp:revision>
  <dcterms:created xsi:type="dcterms:W3CDTF">2015-10-12T10:51:44Z</dcterms:created>
  <dcterms:modified xsi:type="dcterms:W3CDTF">2019-11-17T08:50:51Z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