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Barlow Semi-Bold" charset="1" panose="00000700000000000000"/>
      <p:regular r:id="rId35"/>
    </p:embeddedFont>
    <p:embeddedFont>
      <p:font typeface="Barlow Medium Italics" charset="1" panose="00000600000000000000"/>
      <p:regular r:id="rId36"/>
    </p:embeddedFont>
    <p:embeddedFont>
      <p:font typeface="Barlow Bold" charset="1" panose="00000800000000000000"/>
      <p:regular r:id="rId37"/>
    </p:embeddedFont>
    <p:embeddedFont>
      <p:font typeface="Canva Sans Medium" charset="1" panose="020B0603030501040103"/>
      <p:regular r:id="rId38"/>
    </p:embeddedFont>
    <p:embeddedFont>
      <p:font typeface="Canva Sans Bold" charset="1" panose="020B0803030501040103"/>
      <p:regular r:id="rId39"/>
    </p:embeddedFont>
    <p:embeddedFont>
      <p:font typeface="Barlow" charset="1" panose="0000050000000000000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3.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5.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6.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309762" y="1467788"/>
            <a:ext cx="2274977" cy="2274977"/>
          </a:xfrm>
          <a:custGeom>
            <a:avLst/>
            <a:gdLst/>
            <a:ahLst/>
            <a:cxnLst/>
            <a:rect r="r" b="b" t="t" l="l"/>
            <a:pathLst>
              <a:path h="2274977" w="2274977">
                <a:moveTo>
                  <a:pt x="0" y="0"/>
                </a:moveTo>
                <a:lnTo>
                  <a:pt x="2274976" y="0"/>
                </a:lnTo>
                <a:lnTo>
                  <a:pt x="2274976" y="2274977"/>
                </a:lnTo>
                <a:lnTo>
                  <a:pt x="0" y="22749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34911" y="2328734"/>
            <a:ext cx="2212339" cy="553085"/>
          </a:xfrm>
          <a:custGeom>
            <a:avLst/>
            <a:gdLst/>
            <a:ahLst/>
            <a:cxnLst/>
            <a:rect r="r" b="b" t="t" l="l"/>
            <a:pathLst>
              <a:path h="553085" w="2212339">
                <a:moveTo>
                  <a:pt x="0" y="0"/>
                </a:moveTo>
                <a:lnTo>
                  <a:pt x="2212339" y="0"/>
                </a:lnTo>
                <a:lnTo>
                  <a:pt x="2212339" y="553085"/>
                </a:lnTo>
                <a:lnTo>
                  <a:pt x="0" y="5530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1013155"/>
            <a:ext cx="10865999" cy="4517366"/>
            <a:chOff x="0" y="0"/>
            <a:chExt cx="14487999" cy="6023155"/>
          </a:xfrm>
        </p:grpSpPr>
        <p:sp>
          <p:nvSpPr>
            <p:cNvPr name="TextBox 5" id="5"/>
            <p:cNvSpPr txBox="true"/>
            <p:nvPr/>
          </p:nvSpPr>
          <p:spPr>
            <a:xfrm rot="0">
              <a:off x="0" y="0"/>
              <a:ext cx="14487999" cy="4914900"/>
            </a:xfrm>
            <a:prstGeom prst="rect">
              <a:avLst/>
            </a:prstGeom>
          </p:spPr>
          <p:txBody>
            <a:bodyPr anchor="t" rtlCol="false" tIns="0" lIns="0" bIns="0" rIns="0">
              <a:spAutoFit/>
            </a:bodyPr>
            <a:lstStyle/>
            <a:p>
              <a:pPr algn="l" marL="0" indent="0" lvl="0">
                <a:lnSpc>
                  <a:spcPts val="9720"/>
                </a:lnSpc>
              </a:pPr>
              <a:r>
                <a:rPr lang="en-US" b="true" sz="8100">
                  <a:solidFill>
                    <a:srgbClr val="90113E"/>
                  </a:solidFill>
                  <a:latin typeface="Barlow Semi-Bold"/>
                  <a:ea typeface="Barlow Semi-Bold"/>
                  <a:cs typeface="Barlow Semi-Bold"/>
                  <a:sym typeface="Barlow Semi-Bold"/>
                </a:rPr>
                <a:t>Hospital Analytics Dashboard Using Streamlit</a:t>
              </a:r>
            </a:p>
          </p:txBody>
        </p:sp>
        <p:sp>
          <p:nvSpPr>
            <p:cNvPr name="TextBox 6" id="6"/>
            <p:cNvSpPr txBox="true"/>
            <p:nvPr/>
          </p:nvSpPr>
          <p:spPr>
            <a:xfrm rot="0">
              <a:off x="0" y="5133096"/>
              <a:ext cx="14487999" cy="890060"/>
            </a:xfrm>
            <a:prstGeom prst="rect">
              <a:avLst/>
            </a:prstGeom>
          </p:spPr>
          <p:txBody>
            <a:bodyPr anchor="t" rtlCol="false" tIns="0" lIns="0" bIns="0" rIns="0">
              <a:spAutoFit/>
            </a:bodyPr>
            <a:lstStyle/>
            <a:p>
              <a:pPr algn="l">
                <a:lnSpc>
                  <a:spcPts val="5599"/>
                </a:lnSpc>
              </a:pPr>
              <a:r>
                <a:rPr lang="en-US" b="true" sz="3999" i="true">
                  <a:solidFill>
                    <a:srgbClr val="363443"/>
                  </a:solidFill>
                  <a:latin typeface="Barlow Medium Italics"/>
                  <a:ea typeface="Barlow Medium Italics"/>
                  <a:cs typeface="Barlow Medium Italics"/>
                  <a:sym typeface="Barlow Medium Italics"/>
                </a:rPr>
                <a:t>Comprehensive Design, Features, and Insights</a:t>
              </a:r>
            </a:p>
          </p:txBody>
        </p:sp>
      </p:grpSp>
      <p:sp>
        <p:nvSpPr>
          <p:cNvPr name="TextBox 7" id="7"/>
          <p:cNvSpPr txBox="true"/>
          <p:nvPr/>
        </p:nvSpPr>
        <p:spPr>
          <a:xfrm rot="0">
            <a:off x="11894699" y="6941819"/>
            <a:ext cx="5364601" cy="2316481"/>
          </a:xfrm>
          <a:prstGeom prst="rect">
            <a:avLst/>
          </a:prstGeom>
        </p:spPr>
        <p:txBody>
          <a:bodyPr anchor="t" rtlCol="false" tIns="0" lIns="0" bIns="0" rIns="0">
            <a:spAutoFit/>
          </a:bodyPr>
          <a:lstStyle/>
          <a:p>
            <a:pPr algn="l">
              <a:lnSpc>
                <a:spcPts val="4619"/>
              </a:lnSpc>
            </a:pPr>
            <a:r>
              <a:rPr lang="en-US" sz="3299" b="true">
                <a:solidFill>
                  <a:srgbClr val="363443"/>
                </a:solidFill>
                <a:latin typeface="Barlow Bold"/>
                <a:ea typeface="Barlow Bold"/>
                <a:cs typeface="Barlow Bold"/>
                <a:sym typeface="Barlow Bold"/>
              </a:rPr>
              <a:t>Team members: </a:t>
            </a:r>
          </a:p>
          <a:p>
            <a:pPr algn="l">
              <a:lnSpc>
                <a:spcPts val="4619"/>
              </a:lnSpc>
            </a:pPr>
          </a:p>
          <a:p>
            <a:pPr algn="l">
              <a:lnSpc>
                <a:spcPts val="4619"/>
              </a:lnSpc>
            </a:pPr>
            <a:r>
              <a:rPr lang="en-US" sz="3299" b="true">
                <a:solidFill>
                  <a:srgbClr val="363443"/>
                </a:solidFill>
                <a:latin typeface="Barlow Bold"/>
                <a:ea typeface="Barlow Bold"/>
                <a:cs typeface="Barlow Bold"/>
                <a:sym typeface="Barlow Bold"/>
              </a:rPr>
              <a:t>Paul I. Kehinde</a:t>
            </a:r>
          </a:p>
          <a:p>
            <a:pPr algn="l">
              <a:lnSpc>
                <a:spcPts val="4619"/>
              </a:lnSpc>
            </a:pPr>
          </a:p>
        </p:txBody>
      </p:sp>
      <p:sp>
        <p:nvSpPr>
          <p:cNvPr name="TextBox 8" id="8"/>
          <p:cNvSpPr txBox="true"/>
          <p:nvPr/>
        </p:nvSpPr>
        <p:spPr>
          <a:xfrm rot="0">
            <a:off x="5026000" y="9137913"/>
            <a:ext cx="4886872" cy="606426"/>
          </a:xfrm>
          <a:prstGeom prst="rect">
            <a:avLst/>
          </a:prstGeom>
        </p:spPr>
        <p:txBody>
          <a:bodyPr anchor="t" rtlCol="false" tIns="0" lIns="0" bIns="0" rIns="0">
            <a:spAutoFit/>
          </a:bodyPr>
          <a:lstStyle/>
          <a:p>
            <a:pPr algn="l">
              <a:lnSpc>
                <a:spcPts val="4899"/>
              </a:lnSpc>
            </a:pPr>
            <a:r>
              <a:rPr lang="en-US" sz="3499" b="true">
                <a:solidFill>
                  <a:srgbClr val="363443"/>
                </a:solidFill>
                <a:latin typeface="Barlow Bold"/>
                <a:ea typeface="Barlow Bold"/>
                <a:cs typeface="Barlow Bold"/>
                <a:sym typeface="Barlow Bold"/>
              </a:rPr>
              <a:t> 3, December,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5728" y="505135"/>
            <a:ext cx="17932272" cy="8525310"/>
          </a:xfrm>
          <a:custGeom>
            <a:avLst/>
            <a:gdLst/>
            <a:ahLst/>
            <a:cxnLst/>
            <a:rect r="r" b="b" t="t" l="l"/>
            <a:pathLst>
              <a:path h="8525310" w="17932272">
                <a:moveTo>
                  <a:pt x="0" y="0"/>
                </a:moveTo>
                <a:lnTo>
                  <a:pt x="17932272" y="0"/>
                </a:lnTo>
                <a:lnTo>
                  <a:pt x="17932272" y="8525310"/>
                </a:lnTo>
                <a:lnTo>
                  <a:pt x="0" y="8525310"/>
                </a:lnTo>
                <a:lnTo>
                  <a:pt x="0" y="0"/>
                </a:lnTo>
                <a:close/>
              </a:path>
            </a:pathLst>
          </a:custGeom>
          <a:blipFill>
            <a:blip r:embed="rId2"/>
            <a:stretch>
              <a:fillRect l="0" t="0" r="0" b="-691"/>
            </a:stretch>
          </a:blipFill>
        </p:spPr>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10993" y="-321950"/>
            <a:ext cx="16369205" cy="10256297"/>
          </a:xfrm>
          <a:prstGeom prst="rect">
            <a:avLst/>
          </a:prstGeom>
        </p:spPr>
        <p:txBody>
          <a:bodyPr anchor="t" rtlCol="false" tIns="0" lIns="0" bIns="0" rIns="0">
            <a:spAutoFit/>
          </a:bodyPr>
          <a:lstStyle/>
          <a:p>
            <a:pPr algn="just" marL="1690053" indent="-845026" lvl="1">
              <a:lnSpc>
                <a:spcPts val="16595"/>
              </a:lnSpc>
              <a:buFont typeface="Arial"/>
              <a:buChar char="•"/>
            </a:pPr>
            <a:r>
              <a:rPr lang="en-US" b="true" sz="7827">
                <a:solidFill>
                  <a:srgbClr val="000000"/>
                </a:solidFill>
                <a:latin typeface="Barlow Semi-Bold"/>
                <a:ea typeface="Barlow Semi-Bold"/>
                <a:cs typeface="Barlow Semi-Bold"/>
                <a:sym typeface="Barlow Semi-Bold"/>
              </a:rPr>
              <a:t>Resources and technologies used</a:t>
            </a:r>
          </a:p>
          <a:p>
            <a:pPr algn="just" marL="1690053" indent="-845026" lvl="1">
              <a:lnSpc>
                <a:spcPts val="16595"/>
              </a:lnSpc>
              <a:buFont typeface="Arial"/>
              <a:buChar char="•"/>
            </a:pPr>
            <a:r>
              <a:rPr lang="en-US" b="true" sz="7827">
                <a:solidFill>
                  <a:srgbClr val="000000"/>
                </a:solidFill>
                <a:latin typeface="Barlow Semi-Bold"/>
                <a:ea typeface="Barlow Semi-Bold"/>
                <a:cs typeface="Barlow Semi-Bold"/>
                <a:sym typeface="Barlow Semi-Bold"/>
              </a:rPr>
              <a:t>Validation and testing</a:t>
            </a:r>
          </a:p>
          <a:p>
            <a:pPr algn="just" marL="1690053" indent="-845026" lvl="1">
              <a:lnSpc>
                <a:spcPts val="16595"/>
              </a:lnSpc>
              <a:buFont typeface="Arial"/>
              <a:buChar char="•"/>
            </a:pPr>
            <a:r>
              <a:rPr lang="en-US" b="true" sz="7827">
                <a:solidFill>
                  <a:srgbClr val="000000"/>
                </a:solidFill>
                <a:latin typeface="Barlow Semi-Bold"/>
                <a:ea typeface="Barlow Semi-Bold"/>
                <a:cs typeface="Barlow Semi-Bold"/>
                <a:sym typeface="Barlow Semi-Bold"/>
              </a:rPr>
              <a:t>Documentation </a:t>
            </a:r>
          </a:p>
          <a:p>
            <a:pPr algn="just" marL="1690053" indent="-845026" lvl="1">
              <a:lnSpc>
                <a:spcPts val="16595"/>
              </a:lnSpc>
              <a:buFont typeface="Arial"/>
              <a:buChar char="•"/>
            </a:pPr>
            <a:r>
              <a:rPr lang="en-US" b="true" sz="7827">
                <a:solidFill>
                  <a:srgbClr val="000000"/>
                </a:solidFill>
                <a:latin typeface="Barlow Semi-Bold"/>
                <a:ea typeface="Barlow Semi-Bold"/>
                <a:cs typeface="Barlow Semi-Bold"/>
                <a:sym typeface="Barlow Semi-Bold"/>
              </a:rPr>
              <a:t>Evaluation criteria</a:t>
            </a:r>
          </a:p>
          <a:p>
            <a:pPr algn="just" marL="1690053" indent="-845026" lvl="1">
              <a:lnSpc>
                <a:spcPts val="16595"/>
              </a:lnSpc>
              <a:buFont typeface="Arial"/>
              <a:buChar char="•"/>
            </a:pPr>
            <a:r>
              <a:rPr lang="en-US" b="true" sz="7827">
                <a:solidFill>
                  <a:srgbClr val="000000"/>
                </a:solidFill>
                <a:latin typeface="Barlow Semi-Bold"/>
                <a:ea typeface="Barlow Semi-Bold"/>
                <a:cs typeface="Barlow Semi-Bold"/>
                <a:sym typeface="Barlow Semi-Bold"/>
              </a:rPr>
              <a:t>Feedback and iteration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BB6BC"/>
        </a:solidFill>
      </p:bgPr>
    </p:bg>
    <p:spTree>
      <p:nvGrpSpPr>
        <p:cNvPr id="1" name=""/>
        <p:cNvGrpSpPr/>
        <p:nvPr/>
      </p:nvGrpSpPr>
      <p:grpSpPr>
        <a:xfrm>
          <a:off x="0" y="0"/>
          <a:ext cx="0" cy="0"/>
          <a:chOff x="0" y="0"/>
          <a:chExt cx="0" cy="0"/>
        </a:xfrm>
      </p:grpSpPr>
      <p:sp>
        <p:nvSpPr>
          <p:cNvPr name="Freeform 2" id="2"/>
          <p:cNvSpPr/>
          <p:nvPr/>
        </p:nvSpPr>
        <p:spPr>
          <a:xfrm flipH="false" flipV="false" rot="0">
            <a:off x="-457200" y="-628650"/>
            <a:ext cx="9601200" cy="11544300"/>
          </a:xfrm>
          <a:custGeom>
            <a:avLst/>
            <a:gdLst/>
            <a:ahLst/>
            <a:cxnLst/>
            <a:rect r="r" b="b" t="t" l="l"/>
            <a:pathLst>
              <a:path h="11544300" w="9601200">
                <a:moveTo>
                  <a:pt x="0" y="0"/>
                </a:moveTo>
                <a:lnTo>
                  <a:pt x="9601200" y="0"/>
                </a:lnTo>
                <a:lnTo>
                  <a:pt x="9601200" y="11544300"/>
                </a:lnTo>
                <a:lnTo>
                  <a:pt x="0" y="11544300"/>
                </a:lnTo>
                <a:lnTo>
                  <a:pt x="0" y="0"/>
                </a:lnTo>
                <a:close/>
              </a:path>
            </a:pathLst>
          </a:custGeom>
          <a:blipFill>
            <a:blip r:embed="rId2">
              <a:extLst>
                <a:ext uri="{96DAC541-7B7A-43D3-8B79-37D633B846F1}">
                  <asvg:svgBlip xmlns:asvg="http://schemas.microsoft.com/office/drawing/2016/SVG/main" r:embed="rId3"/>
                </a:ext>
              </a:extLst>
            </a:blip>
            <a:stretch>
              <a:fillRect l="-35381" t="-2505" r="0" b="-10089"/>
            </a:stretch>
          </a:blipFill>
        </p:spPr>
      </p:sp>
      <p:sp>
        <p:nvSpPr>
          <p:cNvPr name="Freeform 3" id="3"/>
          <p:cNvSpPr/>
          <p:nvPr/>
        </p:nvSpPr>
        <p:spPr>
          <a:xfrm flipH="false" flipV="false" rot="0">
            <a:off x="303663" y="143884"/>
            <a:ext cx="1837509" cy="1837509"/>
          </a:xfrm>
          <a:custGeom>
            <a:avLst/>
            <a:gdLst/>
            <a:ahLst/>
            <a:cxnLst/>
            <a:rect r="r" b="b" t="t" l="l"/>
            <a:pathLst>
              <a:path h="1837509" w="1837509">
                <a:moveTo>
                  <a:pt x="0" y="0"/>
                </a:moveTo>
                <a:lnTo>
                  <a:pt x="1837510" y="0"/>
                </a:lnTo>
                <a:lnTo>
                  <a:pt x="1837510" y="1837510"/>
                </a:lnTo>
                <a:lnTo>
                  <a:pt x="0" y="1837510"/>
                </a:lnTo>
                <a:lnTo>
                  <a:pt x="0" y="0"/>
                </a:lnTo>
                <a:close/>
              </a:path>
            </a:pathLst>
          </a:custGeom>
          <a:blipFill>
            <a:blip r:embed="rId4"/>
            <a:stretch>
              <a:fillRect l="0" t="0" r="0" b="0"/>
            </a:stretch>
          </a:blipFill>
        </p:spPr>
      </p:sp>
      <p:sp>
        <p:nvSpPr>
          <p:cNvPr name="Freeform 4" id="4"/>
          <p:cNvSpPr/>
          <p:nvPr/>
        </p:nvSpPr>
        <p:spPr>
          <a:xfrm flipH="false" flipV="false" rot="0">
            <a:off x="0" y="0"/>
            <a:ext cx="18288000" cy="5303520"/>
          </a:xfrm>
          <a:custGeom>
            <a:avLst/>
            <a:gdLst/>
            <a:ahLst/>
            <a:cxnLst/>
            <a:rect r="r" b="b" t="t" l="l"/>
            <a:pathLst>
              <a:path h="5303520" w="18288000">
                <a:moveTo>
                  <a:pt x="0" y="0"/>
                </a:moveTo>
                <a:lnTo>
                  <a:pt x="18288000" y="0"/>
                </a:lnTo>
                <a:lnTo>
                  <a:pt x="18288000" y="5303520"/>
                </a:lnTo>
                <a:lnTo>
                  <a:pt x="0" y="5303520"/>
                </a:lnTo>
                <a:lnTo>
                  <a:pt x="0" y="0"/>
                </a:lnTo>
                <a:close/>
              </a:path>
            </a:pathLst>
          </a:custGeom>
          <a:blipFill>
            <a:blip r:embed="rId5"/>
            <a:stretch>
              <a:fillRect l="0" t="0" r="0" b="0"/>
            </a:stretch>
          </a:blipFill>
        </p:spPr>
      </p:sp>
      <p:sp>
        <p:nvSpPr>
          <p:cNvPr name="TextBox 5" id="5"/>
          <p:cNvSpPr txBox="true"/>
          <p:nvPr/>
        </p:nvSpPr>
        <p:spPr>
          <a:xfrm rot="0">
            <a:off x="629257" y="9576600"/>
            <a:ext cx="798886" cy="347980"/>
          </a:xfrm>
          <a:prstGeom prst="rect">
            <a:avLst/>
          </a:prstGeom>
        </p:spPr>
        <p:txBody>
          <a:bodyPr anchor="t" rtlCol="false" tIns="0" lIns="0" bIns="0" rIns="0">
            <a:spAutoFit/>
          </a:bodyPr>
          <a:lstStyle/>
          <a:p>
            <a:pPr algn="l">
              <a:lnSpc>
                <a:spcPts val="2749"/>
              </a:lnSpc>
            </a:pPr>
            <a:r>
              <a:rPr lang="en-US" sz="2199" b="true">
                <a:solidFill>
                  <a:srgbClr val="90113E"/>
                </a:solidFill>
                <a:latin typeface="Barlow Semi-Bold"/>
                <a:ea typeface="Barlow Semi-Bold"/>
                <a:cs typeface="Barlow Semi-Bold"/>
                <a:sym typeface="Barlow Semi-Bold"/>
              </a:rPr>
              <a:t>01</a:t>
            </a:r>
          </a:p>
        </p:txBody>
      </p:sp>
      <p:sp>
        <p:nvSpPr>
          <p:cNvPr name="TextBox 6" id="6"/>
          <p:cNvSpPr txBox="true"/>
          <p:nvPr/>
        </p:nvSpPr>
        <p:spPr>
          <a:xfrm rot="0">
            <a:off x="0" y="5086350"/>
            <a:ext cx="18288000" cy="5416596"/>
          </a:xfrm>
          <a:prstGeom prst="rect">
            <a:avLst/>
          </a:prstGeom>
        </p:spPr>
        <p:txBody>
          <a:bodyPr anchor="t" rtlCol="false" tIns="0" lIns="0" bIns="0" rIns="0">
            <a:spAutoFit/>
          </a:bodyPr>
          <a:lstStyle/>
          <a:p>
            <a:pPr algn="l">
              <a:lnSpc>
                <a:spcPts val="4372"/>
              </a:lnSpc>
            </a:pPr>
          </a:p>
          <a:p>
            <a:pPr algn="l" marL="760656" indent="-380328" lvl="1">
              <a:lnSpc>
                <a:spcPts val="4932"/>
              </a:lnSpc>
              <a:buFont typeface="Arial"/>
              <a:buChar char="•"/>
            </a:pPr>
            <a:r>
              <a:rPr lang="en-US" b="true" sz="3523">
                <a:solidFill>
                  <a:srgbClr val="90113E"/>
                </a:solidFill>
                <a:latin typeface="Canva Sans Bold"/>
                <a:ea typeface="Canva Sans Bold"/>
                <a:cs typeface="Canva Sans Bold"/>
                <a:sym typeface="Canva Sans Bold"/>
              </a:rPr>
              <a:t>T</a:t>
            </a:r>
            <a:r>
              <a:rPr lang="en-US" b="true" sz="3523">
                <a:solidFill>
                  <a:srgbClr val="90113E"/>
                </a:solidFill>
                <a:latin typeface="Canva Sans Bold"/>
                <a:ea typeface="Canva Sans Bold"/>
                <a:cs typeface="Canva Sans Bold"/>
                <a:sym typeface="Canva Sans Bold"/>
              </a:rPr>
              <a:t>he Overview Page dynamically updates to display real-time data from various departments. Users can click on specific metrics to navigate to more detailed sections.</a:t>
            </a:r>
          </a:p>
          <a:p>
            <a:pPr algn="l">
              <a:lnSpc>
                <a:spcPts val="4932"/>
              </a:lnSpc>
            </a:pPr>
          </a:p>
          <a:p>
            <a:pPr algn="l" marL="760656" indent="-380328" lvl="1">
              <a:lnSpc>
                <a:spcPts val="4932"/>
              </a:lnSpc>
              <a:buFont typeface="Arial"/>
              <a:buChar char="•"/>
            </a:pPr>
            <a:r>
              <a:rPr lang="en-US" b="true" sz="3523">
                <a:solidFill>
                  <a:srgbClr val="90113E"/>
                </a:solidFill>
                <a:latin typeface="Canva Sans Bold"/>
                <a:ea typeface="Canva Sans Bold"/>
                <a:cs typeface="Canva Sans Bold"/>
                <a:sym typeface="Canva Sans Bold"/>
              </a:rPr>
              <a:t>The Overview Page is the starting point, it provides a summary of the hospital's key metrics, including daily admissions, discharges, bed occupancy rates, revenue, and patient satisfaction.</a:t>
            </a:r>
          </a:p>
          <a:p>
            <a:pPr algn="l">
              <a:lnSpc>
                <a:spcPts val="4372"/>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BB6BC"/>
        </a:solidFill>
      </p:bgPr>
    </p:bg>
    <p:spTree>
      <p:nvGrpSpPr>
        <p:cNvPr id="1" name=""/>
        <p:cNvGrpSpPr/>
        <p:nvPr/>
      </p:nvGrpSpPr>
      <p:grpSpPr>
        <a:xfrm>
          <a:off x="0" y="0"/>
          <a:ext cx="0" cy="0"/>
          <a:chOff x="0" y="0"/>
          <a:chExt cx="0" cy="0"/>
        </a:xfrm>
      </p:grpSpPr>
      <p:sp>
        <p:nvSpPr>
          <p:cNvPr name="Freeform 2" id="2"/>
          <p:cNvSpPr/>
          <p:nvPr/>
        </p:nvSpPr>
        <p:spPr>
          <a:xfrm flipH="false" flipV="false" rot="0">
            <a:off x="-457200" y="-628650"/>
            <a:ext cx="9601200" cy="11544300"/>
          </a:xfrm>
          <a:custGeom>
            <a:avLst/>
            <a:gdLst/>
            <a:ahLst/>
            <a:cxnLst/>
            <a:rect r="r" b="b" t="t" l="l"/>
            <a:pathLst>
              <a:path h="11544300" w="9601200">
                <a:moveTo>
                  <a:pt x="0" y="0"/>
                </a:moveTo>
                <a:lnTo>
                  <a:pt x="9601200" y="0"/>
                </a:lnTo>
                <a:lnTo>
                  <a:pt x="9601200" y="11544300"/>
                </a:lnTo>
                <a:lnTo>
                  <a:pt x="0" y="11544300"/>
                </a:lnTo>
                <a:lnTo>
                  <a:pt x="0" y="0"/>
                </a:lnTo>
                <a:close/>
              </a:path>
            </a:pathLst>
          </a:custGeom>
          <a:blipFill>
            <a:blip r:embed="rId2">
              <a:extLst>
                <a:ext uri="{96DAC541-7B7A-43D3-8B79-37D633B846F1}">
                  <asvg:svgBlip xmlns:asvg="http://schemas.microsoft.com/office/drawing/2016/SVG/main" r:embed="rId3"/>
                </a:ext>
              </a:extLst>
            </a:blip>
            <a:stretch>
              <a:fillRect l="-35381" t="-2505" r="0" b="-10089"/>
            </a:stretch>
          </a:blipFill>
        </p:spPr>
      </p:sp>
      <p:sp>
        <p:nvSpPr>
          <p:cNvPr name="Freeform 3" id="3"/>
          <p:cNvSpPr/>
          <p:nvPr/>
        </p:nvSpPr>
        <p:spPr>
          <a:xfrm flipH="false" flipV="false" rot="0">
            <a:off x="303663" y="143884"/>
            <a:ext cx="1837509" cy="1837509"/>
          </a:xfrm>
          <a:custGeom>
            <a:avLst/>
            <a:gdLst/>
            <a:ahLst/>
            <a:cxnLst/>
            <a:rect r="r" b="b" t="t" l="l"/>
            <a:pathLst>
              <a:path h="1837509" w="1837509">
                <a:moveTo>
                  <a:pt x="0" y="0"/>
                </a:moveTo>
                <a:lnTo>
                  <a:pt x="1837510" y="0"/>
                </a:lnTo>
                <a:lnTo>
                  <a:pt x="1837510" y="1837510"/>
                </a:lnTo>
                <a:lnTo>
                  <a:pt x="0" y="1837510"/>
                </a:lnTo>
                <a:lnTo>
                  <a:pt x="0" y="0"/>
                </a:lnTo>
                <a:close/>
              </a:path>
            </a:pathLst>
          </a:custGeom>
          <a:blipFill>
            <a:blip r:embed="rId4"/>
            <a:stretch>
              <a:fillRect l="0" t="0" r="0" b="0"/>
            </a:stretch>
          </a:blipFill>
        </p:spPr>
      </p:sp>
      <p:sp>
        <p:nvSpPr>
          <p:cNvPr name="Freeform 4" id="4"/>
          <p:cNvSpPr/>
          <p:nvPr/>
        </p:nvSpPr>
        <p:spPr>
          <a:xfrm flipH="false" flipV="false" rot="0">
            <a:off x="0" y="0"/>
            <a:ext cx="18288000" cy="5760720"/>
          </a:xfrm>
          <a:custGeom>
            <a:avLst/>
            <a:gdLst/>
            <a:ahLst/>
            <a:cxnLst/>
            <a:rect r="r" b="b" t="t" l="l"/>
            <a:pathLst>
              <a:path h="5760720" w="18288000">
                <a:moveTo>
                  <a:pt x="0" y="0"/>
                </a:moveTo>
                <a:lnTo>
                  <a:pt x="18288000" y="0"/>
                </a:lnTo>
                <a:lnTo>
                  <a:pt x="18288000" y="5760720"/>
                </a:lnTo>
                <a:lnTo>
                  <a:pt x="0" y="5760720"/>
                </a:lnTo>
                <a:lnTo>
                  <a:pt x="0" y="0"/>
                </a:lnTo>
                <a:close/>
              </a:path>
            </a:pathLst>
          </a:custGeom>
          <a:blipFill>
            <a:blip r:embed="rId5"/>
            <a:stretch>
              <a:fillRect l="0" t="0" r="0" b="0"/>
            </a:stretch>
          </a:blipFill>
        </p:spPr>
      </p:sp>
      <p:sp>
        <p:nvSpPr>
          <p:cNvPr name="TextBox 5" id="5"/>
          <p:cNvSpPr txBox="true"/>
          <p:nvPr/>
        </p:nvSpPr>
        <p:spPr>
          <a:xfrm rot="0">
            <a:off x="629257" y="9576600"/>
            <a:ext cx="798886" cy="347980"/>
          </a:xfrm>
          <a:prstGeom prst="rect">
            <a:avLst/>
          </a:prstGeom>
        </p:spPr>
        <p:txBody>
          <a:bodyPr anchor="t" rtlCol="false" tIns="0" lIns="0" bIns="0" rIns="0">
            <a:spAutoFit/>
          </a:bodyPr>
          <a:lstStyle/>
          <a:p>
            <a:pPr algn="l">
              <a:lnSpc>
                <a:spcPts val="2749"/>
              </a:lnSpc>
            </a:pPr>
            <a:r>
              <a:rPr lang="en-US" sz="2199" b="true">
                <a:solidFill>
                  <a:srgbClr val="90113E"/>
                </a:solidFill>
                <a:latin typeface="Barlow Semi-Bold"/>
                <a:ea typeface="Barlow Semi-Bold"/>
                <a:cs typeface="Barlow Semi-Bold"/>
                <a:sym typeface="Barlow Semi-Bold"/>
              </a:rPr>
              <a:t>01</a:t>
            </a:r>
          </a:p>
        </p:txBody>
      </p:sp>
      <p:sp>
        <p:nvSpPr>
          <p:cNvPr name="TextBox 6" id="6"/>
          <p:cNvSpPr txBox="true"/>
          <p:nvPr/>
        </p:nvSpPr>
        <p:spPr>
          <a:xfrm rot="0">
            <a:off x="25973" y="5694045"/>
            <a:ext cx="18262027" cy="4376371"/>
          </a:xfrm>
          <a:prstGeom prst="rect">
            <a:avLst/>
          </a:prstGeom>
        </p:spPr>
        <p:txBody>
          <a:bodyPr anchor="t" rtlCol="false" tIns="0" lIns="0" bIns="0" rIns="0">
            <a:spAutoFit/>
          </a:bodyPr>
          <a:lstStyle/>
          <a:p>
            <a:pPr algn="l">
              <a:lnSpc>
                <a:spcPts val="5007"/>
              </a:lnSpc>
            </a:pPr>
          </a:p>
          <a:p>
            <a:pPr algn="l" marL="772261" indent="-386130" lvl="1">
              <a:lnSpc>
                <a:spcPts val="5007"/>
              </a:lnSpc>
              <a:buFont typeface="Arial"/>
              <a:buChar char="•"/>
            </a:pPr>
            <a:r>
              <a:rPr lang="en-US" b="true" sz="3576">
                <a:solidFill>
                  <a:srgbClr val="90113E"/>
                </a:solidFill>
                <a:latin typeface="Canva Sans Bold"/>
                <a:ea typeface="Canva Sans Bold"/>
                <a:cs typeface="Canva Sans Bold"/>
                <a:sym typeface="Canva Sans Bold"/>
              </a:rPr>
              <a:t>The Overview Page is the starting point, it provides a summary of the hospital's key metrics, including daily admissions, discharges, bed occupancy rates, revenue, and patient satisfaction.</a:t>
            </a:r>
          </a:p>
          <a:p>
            <a:pPr algn="l">
              <a:lnSpc>
                <a:spcPts val="5007"/>
              </a:lnSpc>
            </a:pPr>
          </a:p>
          <a:p>
            <a:pPr algn="l" marL="772261" indent="-386130" lvl="1">
              <a:lnSpc>
                <a:spcPts val="5007"/>
              </a:lnSpc>
              <a:buFont typeface="Arial"/>
              <a:buChar char="•"/>
            </a:pPr>
            <a:r>
              <a:rPr lang="en-US" b="true" sz="3576">
                <a:solidFill>
                  <a:srgbClr val="90113E"/>
                </a:solidFill>
                <a:latin typeface="Canva Sans Bold"/>
                <a:ea typeface="Canva Sans Bold"/>
                <a:cs typeface="Canva Sans Bold"/>
                <a:sym typeface="Canva Sans Bold"/>
              </a:rPr>
              <a:t>The chart indicating trends in daily admissions over the past month, highlighting any noticeable spikes or declines.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BB6BC"/>
        </a:solidFill>
      </p:bgPr>
    </p:bg>
    <p:spTree>
      <p:nvGrpSpPr>
        <p:cNvPr id="1" name=""/>
        <p:cNvGrpSpPr/>
        <p:nvPr/>
      </p:nvGrpSpPr>
      <p:grpSpPr>
        <a:xfrm>
          <a:off x="0" y="0"/>
          <a:ext cx="0" cy="0"/>
          <a:chOff x="0" y="0"/>
          <a:chExt cx="0" cy="0"/>
        </a:xfrm>
      </p:grpSpPr>
      <p:sp>
        <p:nvSpPr>
          <p:cNvPr name="Freeform 2" id="2"/>
          <p:cNvSpPr/>
          <p:nvPr/>
        </p:nvSpPr>
        <p:spPr>
          <a:xfrm flipH="false" flipV="false" rot="0">
            <a:off x="-457200" y="-628650"/>
            <a:ext cx="9601200" cy="11544300"/>
          </a:xfrm>
          <a:custGeom>
            <a:avLst/>
            <a:gdLst/>
            <a:ahLst/>
            <a:cxnLst/>
            <a:rect r="r" b="b" t="t" l="l"/>
            <a:pathLst>
              <a:path h="11544300" w="9601200">
                <a:moveTo>
                  <a:pt x="0" y="0"/>
                </a:moveTo>
                <a:lnTo>
                  <a:pt x="9601200" y="0"/>
                </a:lnTo>
                <a:lnTo>
                  <a:pt x="9601200" y="11544300"/>
                </a:lnTo>
                <a:lnTo>
                  <a:pt x="0" y="11544300"/>
                </a:lnTo>
                <a:lnTo>
                  <a:pt x="0" y="0"/>
                </a:lnTo>
                <a:close/>
              </a:path>
            </a:pathLst>
          </a:custGeom>
          <a:blipFill>
            <a:blip r:embed="rId2">
              <a:extLst>
                <a:ext uri="{96DAC541-7B7A-43D3-8B79-37D633B846F1}">
                  <asvg:svgBlip xmlns:asvg="http://schemas.microsoft.com/office/drawing/2016/SVG/main" r:embed="rId3"/>
                </a:ext>
              </a:extLst>
            </a:blip>
            <a:stretch>
              <a:fillRect l="-35381" t="-2505" r="0" b="-10089"/>
            </a:stretch>
          </a:blipFill>
        </p:spPr>
      </p:sp>
      <p:sp>
        <p:nvSpPr>
          <p:cNvPr name="Freeform 3" id="3"/>
          <p:cNvSpPr/>
          <p:nvPr/>
        </p:nvSpPr>
        <p:spPr>
          <a:xfrm flipH="false" flipV="false" rot="0">
            <a:off x="303663" y="143884"/>
            <a:ext cx="1837509" cy="1837509"/>
          </a:xfrm>
          <a:custGeom>
            <a:avLst/>
            <a:gdLst/>
            <a:ahLst/>
            <a:cxnLst/>
            <a:rect r="r" b="b" t="t" l="l"/>
            <a:pathLst>
              <a:path h="1837509" w="1837509">
                <a:moveTo>
                  <a:pt x="0" y="0"/>
                </a:moveTo>
                <a:lnTo>
                  <a:pt x="1837510" y="0"/>
                </a:lnTo>
                <a:lnTo>
                  <a:pt x="1837510" y="1837510"/>
                </a:lnTo>
                <a:lnTo>
                  <a:pt x="0" y="1837510"/>
                </a:lnTo>
                <a:lnTo>
                  <a:pt x="0" y="0"/>
                </a:lnTo>
                <a:close/>
              </a:path>
            </a:pathLst>
          </a:custGeom>
          <a:blipFill>
            <a:blip r:embed="rId4"/>
            <a:stretch>
              <a:fillRect l="0" t="0" r="0" b="0"/>
            </a:stretch>
          </a:blipFill>
        </p:spPr>
      </p:sp>
      <p:sp>
        <p:nvSpPr>
          <p:cNvPr name="Freeform 4" id="4"/>
          <p:cNvSpPr/>
          <p:nvPr/>
        </p:nvSpPr>
        <p:spPr>
          <a:xfrm flipH="false" flipV="false" rot="0">
            <a:off x="0" y="0"/>
            <a:ext cx="18288000" cy="6721023"/>
          </a:xfrm>
          <a:custGeom>
            <a:avLst/>
            <a:gdLst/>
            <a:ahLst/>
            <a:cxnLst/>
            <a:rect r="r" b="b" t="t" l="l"/>
            <a:pathLst>
              <a:path h="6721023" w="18288000">
                <a:moveTo>
                  <a:pt x="0" y="0"/>
                </a:moveTo>
                <a:lnTo>
                  <a:pt x="18288000" y="0"/>
                </a:lnTo>
                <a:lnTo>
                  <a:pt x="18288000" y="6721023"/>
                </a:lnTo>
                <a:lnTo>
                  <a:pt x="0" y="6721023"/>
                </a:lnTo>
                <a:lnTo>
                  <a:pt x="0" y="0"/>
                </a:lnTo>
                <a:close/>
              </a:path>
            </a:pathLst>
          </a:custGeom>
          <a:blipFill>
            <a:blip r:embed="rId5"/>
            <a:stretch>
              <a:fillRect l="0" t="0" r="0" b="0"/>
            </a:stretch>
          </a:blipFill>
        </p:spPr>
      </p:sp>
      <p:sp>
        <p:nvSpPr>
          <p:cNvPr name="TextBox 5" id="5"/>
          <p:cNvSpPr txBox="true"/>
          <p:nvPr/>
        </p:nvSpPr>
        <p:spPr>
          <a:xfrm rot="0">
            <a:off x="629257" y="9576600"/>
            <a:ext cx="798886" cy="347980"/>
          </a:xfrm>
          <a:prstGeom prst="rect">
            <a:avLst/>
          </a:prstGeom>
        </p:spPr>
        <p:txBody>
          <a:bodyPr anchor="t" rtlCol="false" tIns="0" lIns="0" bIns="0" rIns="0">
            <a:spAutoFit/>
          </a:bodyPr>
          <a:lstStyle/>
          <a:p>
            <a:pPr algn="l">
              <a:lnSpc>
                <a:spcPts val="2749"/>
              </a:lnSpc>
            </a:pPr>
            <a:r>
              <a:rPr lang="en-US" sz="2199" b="true">
                <a:solidFill>
                  <a:srgbClr val="90113E"/>
                </a:solidFill>
                <a:latin typeface="Barlow Semi-Bold"/>
                <a:ea typeface="Barlow Semi-Bold"/>
                <a:cs typeface="Barlow Semi-Bold"/>
                <a:sym typeface="Barlow Semi-Bold"/>
              </a:rPr>
              <a:t>01</a:t>
            </a:r>
          </a:p>
        </p:txBody>
      </p:sp>
      <p:sp>
        <p:nvSpPr>
          <p:cNvPr name="TextBox 6" id="6"/>
          <p:cNvSpPr txBox="true"/>
          <p:nvPr/>
        </p:nvSpPr>
        <p:spPr>
          <a:xfrm rot="0">
            <a:off x="0" y="6906425"/>
            <a:ext cx="18288000" cy="3854450"/>
          </a:xfrm>
          <a:prstGeom prst="rect">
            <a:avLst/>
          </a:prstGeom>
        </p:spPr>
        <p:txBody>
          <a:bodyPr anchor="t" rtlCol="false" tIns="0" lIns="0" bIns="0" rIns="0">
            <a:spAutoFit/>
          </a:bodyPr>
          <a:lstStyle/>
          <a:p>
            <a:pPr algn="l" marL="755649" indent="-377824" lvl="1">
              <a:lnSpc>
                <a:spcPts val="4374"/>
              </a:lnSpc>
              <a:buFont typeface="Arial"/>
              <a:buChar char="•"/>
            </a:pPr>
            <a:r>
              <a:rPr lang="en-US" b="true" sz="3499">
                <a:solidFill>
                  <a:srgbClr val="90113E"/>
                </a:solidFill>
                <a:latin typeface="Canva Sans Medium"/>
                <a:ea typeface="Canva Sans Medium"/>
                <a:cs typeface="Canva Sans Medium"/>
                <a:sym typeface="Canva Sans Medium"/>
              </a:rPr>
              <a:t>It help in monitoring total resignations is crucial for understanding staff turnover, workforce stability, and the potential need for recruitment or retention strategies</a:t>
            </a:r>
          </a:p>
          <a:p>
            <a:pPr algn="l">
              <a:lnSpc>
                <a:spcPts val="4374"/>
              </a:lnSpc>
            </a:pPr>
          </a:p>
          <a:p>
            <a:pPr algn="l" marL="755649" indent="-377824" lvl="1">
              <a:lnSpc>
                <a:spcPts val="4374"/>
              </a:lnSpc>
              <a:buFont typeface="Arial"/>
              <a:buChar char="•"/>
            </a:pPr>
            <a:r>
              <a:rPr lang="en-US" b="true" sz="3499">
                <a:solidFill>
                  <a:srgbClr val="90113E"/>
                </a:solidFill>
                <a:latin typeface="Canva Sans Medium"/>
                <a:ea typeface="Canva Sans Medium"/>
                <a:cs typeface="Canva Sans Medium"/>
                <a:sym typeface="Canva Sans Medium"/>
              </a:rPr>
              <a:t>This metric reflects the overall workforce capacity, highlighting the hospital's ability to maintain a robust staff to meet patient care needs.</a:t>
            </a:r>
          </a:p>
          <a:p>
            <a:pPr algn="l">
              <a:lnSpc>
                <a:spcPts val="4374"/>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876733" y="0"/>
            <a:ext cx="8411267" cy="10287000"/>
          </a:xfrm>
          <a:custGeom>
            <a:avLst/>
            <a:gdLst/>
            <a:ahLst/>
            <a:cxnLst/>
            <a:rect r="r" b="b" t="t" l="l"/>
            <a:pathLst>
              <a:path h="10287000" w="8411267">
                <a:moveTo>
                  <a:pt x="0" y="0"/>
                </a:moveTo>
                <a:lnTo>
                  <a:pt x="8411267" y="0"/>
                </a:lnTo>
                <a:lnTo>
                  <a:pt x="8411267" y="10287000"/>
                </a:lnTo>
                <a:lnTo>
                  <a:pt x="0" y="10287000"/>
                </a:lnTo>
                <a:lnTo>
                  <a:pt x="0" y="0"/>
                </a:lnTo>
                <a:close/>
              </a:path>
            </a:pathLst>
          </a:custGeom>
          <a:blipFill>
            <a:blip r:embed="rId2"/>
            <a:stretch>
              <a:fillRect l="-6902" t="0" r="-6902" b="-82489"/>
            </a:stretch>
          </a:blipFill>
        </p:spPr>
      </p:sp>
      <p:sp>
        <p:nvSpPr>
          <p:cNvPr name="TextBox 3" id="3"/>
          <p:cNvSpPr txBox="true"/>
          <p:nvPr/>
        </p:nvSpPr>
        <p:spPr>
          <a:xfrm rot="0">
            <a:off x="202277" y="287877"/>
            <a:ext cx="8695746" cy="1704975"/>
          </a:xfrm>
          <a:prstGeom prst="rect">
            <a:avLst/>
          </a:prstGeom>
        </p:spPr>
        <p:txBody>
          <a:bodyPr anchor="t" rtlCol="false" tIns="0" lIns="0" bIns="0" rIns="0">
            <a:spAutoFit/>
          </a:bodyPr>
          <a:lstStyle/>
          <a:p>
            <a:pPr algn="ctr">
              <a:lnSpc>
                <a:spcPts val="6719"/>
              </a:lnSpc>
            </a:pPr>
            <a:r>
              <a:rPr lang="en-US" b="true" sz="5599">
                <a:solidFill>
                  <a:srgbClr val="363443"/>
                </a:solidFill>
                <a:latin typeface="Barlow Bold"/>
                <a:ea typeface="Barlow Bold"/>
                <a:cs typeface="Barlow Bold"/>
                <a:sym typeface="Barlow Bold"/>
              </a:rPr>
              <a:t>SIDEBAR FUNCTIONALITY</a:t>
            </a:r>
          </a:p>
          <a:p>
            <a:pPr algn="l" marL="0" indent="0" lvl="0">
              <a:lnSpc>
                <a:spcPts val="6719"/>
              </a:lnSpc>
            </a:pPr>
          </a:p>
        </p:txBody>
      </p:sp>
      <p:sp>
        <p:nvSpPr>
          <p:cNvPr name="TextBox 4" id="4"/>
          <p:cNvSpPr txBox="true"/>
          <p:nvPr/>
        </p:nvSpPr>
        <p:spPr>
          <a:xfrm rot="0">
            <a:off x="202277" y="1888077"/>
            <a:ext cx="9876733" cy="6764657"/>
          </a:xfrm>
          <a:prstGeom prst="rect">
            <a:avLst/>
          </a:prstGeom>
        </p:spPr>
        <p:txBody>
          <a:bodyPr anchor="t" rtlCol="false" tIns="0" lIns="0" bIns="0" rIns="0">
            <a:spAutoFit/>
          </a:bodyPr>
          <a:lstStyle/>
          <a:p>
            <a:pPr algn="l">
              <a:lnSpc>
                <a:spcPts val="6719"/>
              </a:lnSpc>
            </a:pPr>
            <a:r>
              <a:rPr lang="en-US" sz="4799" b="true">
                <a:solidFill>
                  <a:srgbClr val="363443"/>
                </a:solidFill>
                <a:latin typeface="Barlow Bold"/>
                <a:ea typeface="Barlow Bold"/>
                <a:cs typeface="Barlow Bold"/>
                <a:sym typeface="Barlow Bold"/>
              </a:rPr>
              <a:t>The Sidebar provides easy navigation across different dashboard sections: </a:t>
            </a:r>
          </a:p>
          <a:p>
            <a:pPr algn="l">
              <a:lnSpc>
                <a:spcPts val="6719"/>
              </a:lnSpc>
            </a:pPr>
          </a:p>
          <a:p>
            <a:pPr algn="l" marL="1036307" indent="-518154" lvl="1">
              <a:lnSpc>
                <a:spcPts val="6719"/>
              </a:lnSpc>
              <a:buFont typeface="Arial"/>
              <a:buChar char="•"/>
            </a:pPr>
            <a:r>
              <a:rPr lang="en-US" b="true" sz="4799">
                <a:solidFill>
                  <a:srgbClr val="363443"/>
                </a:solidFill>
                <a:latin typeface="Barlow Bold"/>
                <a:ea typeface="Barlow Bold"/>
                <a:cs typeface="Barlow Bold"/>
                <a:sym typeface="Barlow Bold"/>
              </a:rPr>
              <a:t>Patients</a:t>
            </a:r>
          </a:p>
          <a:p>
            <a:pPr algn="l" marL="1036307" indent="-518154" lvl="1">
              <a:lnSpc>
                <a:spcPts val="6719"/>
              </a:lnSpc>
              <a:buFont typeface="Arial"/>
              <a:buChar char="•"/>
            </a:pPr>
            <a:r>
              <a:rPr lang="en-US" b="true" sz="4799">
                <a:solidFill>
                  <a:srgbClr val="363443"/>
                </a:solidFill>
                <a:latin typeface="Barlow Bold"/>
                <a:ea typeface="Barlow Bold"/>
                <a:cs typeface="Barlow Bold"/>
                <a:sym typeface="Barlow Bold"/>
              </a:rPr>
              <a:t>Operations</a:t>
            </a:r>
          </a:p>
          <a:p>
            <a:pPr algn="l" marL="1036307" indent="-518154" lvl="1">
              <a:lnSpc>
                <a:spcPts val="6719"/>
              </a:lnSpc>
              <a:buFont typeface="Arial"/>
              <a:buChar char="•"/>
            </a:pPr>
            <a:r>
              <a:rPr lang="en-US" b="true" sz="4799">
                <a:solidFill>
                  <a:srgbClr val="363443"/>
                </a:solidFill>
                <a:latin typeface="Barlow Bold"/>
                <a:ea typeface="Barlow Bold"/>
                <a:cs typeface="Barlow Bold"/>
                <a:sym typeface="Barlow Bold"/>
              </a:rPr>
              <a:t> Financials</a:t>
            </a:r>
          </a:p>
          <a:p>
            <a:pPr algn="l" marL="1036307" indent="-518154" lvl="1">
              <a:lnSpc>
                <a:spcPts val="6719"/>
              </a:lnSpc>
              <a:buFont typeface="Arial"/>
              <a:buChar char="•"/>
            </a:pPr>
            <a:r>
              <a:rPr lang="en-US" b="true" sz="4799">
                <a:solidFill>
                  <a:srgbClr val="363443"/>
                </a:solidFill>
                <a:latin typeface="Barlow Bold"/>
                <a:ea typeface="Barlow Bold"/>
                <a:cs typeface="Barlow Bold"/>
                <a:sym typeface="Barlow Bold"/>
              </a:rPr>
              <a:t>Quality of Care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82200" y="22678"/>
            <a:ext cx="8305800" cy="9645777"/>
          </a:xfrm>
          <a:custGeom>
            <a:avLst/>
            <a:gdLst/>
            <a:ahLst/>
            <a:cxnLst/>
            <a:rect r="r" b="b" t="t" l="l"/>
            <a:pathLst>
              <a:path h="9645777" w="8305800">
                <a:moveTo>
                  <a:pt x="0" y="0"/>
                </a:moveTo>
                <a:lnTo>
                  <a:pt x="8305800" y="0"/>
                </a:lnTo>
                <a:lnTo>
                  <a:pt x="8305800" y="9645778"/>
                </a:lnTo>
                <a:lnTo>
                  <a:pt x="0" y="9645778"/>
                </a:lnTo>
                <a:lnTo>
                  <a:pt x="0" y="0"/>
                </a:lnTo>
                <a:close/>
              </a:path>
            </a:pathLst>
          </a:custGeom>
          <a:blipFill>
            <a:blip r:embed="rId2"/>
            <a:stretch>
              <a:fillRect l="0" t="-2103" r="0" b="-48352"/>
            </a:stretch>
          </a:blipFill>
        </p:spPr>
      </p:sp>
      <p:sp>
        <p:nvSpPr>
          <p:cNvPr name="TextBox 3" id="3"/>
          <p:cNvSpPr txBox="true"/>
          <p:nvPr/>
        </p:nvSpPr>
        <p:spPr>
          <a:xfrm rot="0">
            <a:off x="202277" y="287877"/>
            <a:ext cx="8695746" cy="1704975"/>
          </a:xfrm>
          <a:prstGeom prst="rect">
            <a:avLst/>
          </a:prstGeom>
        </p:spPr>
        <p:txBody>
          <a:bodyPr anchor="t" rtlCol="false" tIns="0" lIns="0" bIns="0" rIns="0">
            <a:spAutoFit/>
          </a:bodyPr>
          <a:lstStyle/>
          <a:p>
            <a:pPr algn="ctr">
              <a:lnSpc>
                <a:spcPts val="6719"/>
              </a:lnSpc>
            </a:pPr>
            <a:r>
              <a:rPr lang="en-US" b="true" sz="5599">
                <a:solidFill>
                  <a:srgbClr val="363443"/>
                </a:solidFill>
                <a:latin typeface="Barlow Bold"/>
                <a:ea typeface="Barlow Bold"/>
                <a:cs typeface="Barlow Bold"/>
                <a:sym typeface="Barlow Bold"/>
              </a:rPr>
              <a:t>SIDEBAR FUNCTIONALITY</a:t>
            </a:r>
          </a:p>
          <a:p>
            <a:pPr algn="l" marL="0" indent="0" lvl="0">
              <a:lnSpc>
                <a:spcPts val="6719"/>
              </a:lnSpc>
            </a:pPr>
          </a:p>
        </p:txBody>
      </p:sp>
      <p:sp>
        <p:nvSpPr>
          <p:cNvPr name="TextBox 4" id="4"/>
          <p:cNvSpPr txBox="true"/>
          <p:nvPr/>
        </p:nvSpPr>
        <p:spPr>
          <a:xfrm rot="0">
            <a:off x="202277" y="1888077"/>
            <a:ext cx="9212109" cy="5069207"/>
          </a:xfrm>
          <a:prstGeom prst="rect">
            <a:avLst/>
          </a:prstGeom>
        </p:spPr>
        <p:txBody>
          <a:bodyPr anchor="t" rtlCol="false" tIns="0" lIns="0" bIns="0" rIns="0">
            <a:spAutoFit/>
          </a:bodyPr>
          <a:lstStyle/>
          <a:p>
            <a:pPr algn="l">
              <a:lnSpc>
                <a:spcPts val="6719"/>
              </a:lnSpc>
            </a:pPr>
            <a:r>
              <a:rPr lang="en-US" sz="4799" b="true">
                <a:solidFill>
                  <a:srgbClr val="363443"/>
                </a:solidFill>
                <a:latin typeface="Barlow Bold"/>
                <a:ea typeface="Barlow Bold"/>
                <a:cs typeface="Barlow Bold"/>
                <a:sym typeface="Barlow Bold"/>
              </a:rPr>
              <a:t>Users can use the Sidebar to refine data by selecting specific departments or date ranges, which automatically updates the dashboard content.</a:t>
            </a:r>
          </a:p>
          <a:p>
            <a:pPr algn="l">
              <a:lnSpc>
                <a:spcPts val="6719"/>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333510" y="0"/>
            <a:ext cx="7763794" cy="9911259"/>
          </a:xfrm>
          <a:custGeom>
            <a:avLst/>
            <a:gdLst/>
            <a:ahLst/>
            <a:cxnLst/>
            <a:rect r="r" b="b" t="t" l="l"/>
            <a:pathLst>
              <a:path h="9911259" w="7763794">
                <a:moveTo>
                  <a:pt x="0" y="0"/>
                </a:moveTo>
                <a:lnTo>
                  <a:pt x="7763794" y="0"/>
                </a:lnTo>
                <a:lnTo>
                  <a:pt x="7763794" y="9911259"/>
                </a:lnTo>
                <a:lnTo>
                  <a:pt x="0" y="9911259"/>
                </a:lnTo>
                <a:lnTo>
                  <a:pt x="0" y="0"/>
                </a:lnTo>
                <a:close/>
              </a:path>
            </a:pathLst>
          </a:custGeom>
          <a:blipFill>
            <a:blip r:embed="rId2"/>
            <a:stretch>
              <a:fillRect l="0" t="-2713" r="0" b="-6504"/>
            </a:stretch>
          </a:blipFill>
        </p:spPr>
      </p:sp>
      <p:sp>
        <p:nvSpPr>
          <p:cNvPr name="TextBox 3" id="3"/>
          <p:cNvSpPr txBox="true"/>
          <p:nvPr/>
        </p:nvSpPr>
        <p:spPr>
          <a:xfrm rot="0">
            <a:off x="202277" y="287877"/>
            <a:ext cx="8695746" cy="1704975"/>
          </a:xfrm>
          <a:prstGeom prst="rect">
            <a:avLst/>
          </a:prstGeom>
        </p:spPr>
        <p:txBody>
          <a:bodyPr anchor="t" rtlCol="false" tIns="0" lIns="0" bIns="0" rIns="0">
            <a:spAutoFit/>
          </a:bodyPr>
          <a:lstStyle/>
          <a:p>
            <a:pPr algn="ctr">
              <a:lnSpc>
                <a:spcPts val="6719"/>
              </a:lnSpc>
            </a:pPr>
            <a:r>
              <a:rPr lang="en-US" b="true" sz="5599">
                <a:solidFill>
                  <a:srgbClr val="363443"/>
                </a:solidFill>
                <a:latin typeface="Barlow Bold"/>
                <a:ea typeface="Barlow Bold"/>
                <a:cs typeface="Barlow Bold"/>
                <a:sym typeface="Barlow Bold"/>
              </a:rPr>
              <a:t>SIDEBAR FUNCTIONALITY</a:t>
            </a:r>
          </a:p>
          <a:p>
            <a:pPr algn="l" marL="0" indent="0" lvl="0">
              <a:lnSpc>
                <a:spcPts val="6719"/>
              </a:lnSpc>
            </a:pPr>
          </a:p>
        </p:txBody>
      </p:sp>
      <p:sp>
        <p:nvSpPr>
          <p:cNvPr name="TextBox 4" id="4"/>
          <p:cNvSpPr txBox="true"/>
          <p:nvPr/>
        </p:nvSpPr>
        <p:spPr>
          <a:xfrm rot="0">
            <a:off x="202277" y="1916652"/>
            <a:ext cx="9761146" cy="8126731"/>
          </a:xfrm>
          <a:prstGeom prst="rect">
            <a:avLst/>
          </a:prstGeom>
        </p:spPr>
        <p:txBody>
          <a:bodyPr anchor="t" rtlCol="false" tIns="0" lIns="0" bIns="0" rIns="0">
            <a:spAutoFit/>
          </a:bodyPr>
          <a:lstStyle/>
          <a:p>
            <a:pPr algn="l">
              <a:lnSpc>
                <a:spcPts val="4619"/>
              </a:lnSpc>
            </a:pPr>
            <a:r>
              <a:rPr lang="en-US" sz="3299" b="true">
                <a:solidFill>
                  <a:srgbClr val="363443"/>
                </a:solidFill>
                <a:latin typeface="Barlow Bold"/>
                <a:ea typeface="Barlow Bold"/>
                <a:cs typeface="Barlow Bold"/>
                <a:sym typeface="Barlow Bold"/>
              </a:rPr>
              <a:t>The navigation page contains different sections and cover different metrics as follows:</a:t>
            </a:r>
          </a:p>
          <a:p>
            <a:pPr algn="l">
              <a:lnSpc>
                <a:spcPts val="4619"/>
              </a:lnSpc>
            </a:pPr>
          </a:p>
          <a:p>
            <a:pPr algn="just" marL="712465" indent="-356233" lvl="1">
              <a:lnSpc>
                <a:spcPts val="4619"/>
              </a:lnSpc>
              <a:buFont typeface="Arial"/>
              <a:buChar char="•"/>
            </a:pPr>
            <a:r>
              <a:rPr lang="en-US" b="true" sz="3299">
                <a:solidFill>
                  <a:srgbClr val="363443"/>
                </a:solidFill>
                <a:latin typeface="Barlow Bold"/>
                <a:ea typeface="Barlow Bold"/>
                <a:cs typeface="Barlow Bold"/>
                <a:sym typeface="Barlow Bold"/>
              </a:rPr>
              <a:t>Patients Section: Displays metrics like daily admissions, wait times, readmission rates, and patient-to-staff ratios.</a:t>
            </a:r>
          </a:p>
          <a:p>
            <a:pPr algn="just">
              <a:lnSpc>
                <a:spcPts val="4619"/>
              </a:lnSpc>
            </a:pPr>
          </a:p>
          <a:p>
            <a:pPr algn="just" marL="712465" indent="-356233" lvl="1">
              <a:lnSpc>
                <a:spcPts val="4619"/>
              </a:lnSpc>
              <a:buFont typeface="Arial"/>
              <a:buChar char="•"/>
            </a:pPr>
            <a:r>
              <a:rPr lang="en-US" b="true" sz="3299">
                <a:solidFill>
                  <a:srgbClr val="363443"/>
                </a:solidFill>
                <a:latin typeface="Barlow Bold"/>
                <a:ea typeface="Barlow Bold"/>
                <a:cs typeface="Barlow Bold"/>
                <a:sym typeface="Barlow Bold"/>
              </a:rPr>
              <a:t>Operations Section: Tracks operational data such as bed occupancy, equipment usage, and average discharge times.</a:t>
            </a:r>
          </a:p>
          <a:p>
            <a:pPr algn="just">
              <a:lnSpc>
                <a:spcPts val="4619"/>
              </a:lnSpc>
            </a:pPr>
          </a:p>
          <a:p>
            <a:pPr algn="just" marL="712465" indent="-356233" lvl="1">
              <a:lnSpc>
                <a:spcPts val="4619"/>
              </a:lnSpc>
              <a:buFont typeface="Arial"/>
              <a:buChar char="•"/>
            </a:pPr>
            <a:r>
              <a:rPr lang="en-US" b="true" sz="3299">
                <a:solidFill>
                  <a:srgbClr val="363443"/>
                </a:solidFill>
                <a:latin typeface="Barlow Bold"/>
                <a:ea typeface="Barlow Bold"/>
                <a:cs typeface="Barlow Bold"/>
                <a:sym typeface="Barlow Bold"/>
              </a:rPr>
              <a:t>Financials Section: Provides insights into revenue, costs, profit margins Etc.</a:t>
            </a:r>
          </a:p>
          <a:p>
            <a:pPr algn="l">
              <a:lnSpc>
                <a:spcPts val="461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04821" y="1987245"/>
            <a:ext cx="12783179" cy="7845676"/>
          </a:xfrm>
          <a:custGeom>
            <a:avLst/>
            <a:gdLst/>
            <a:ahLst/>
            <a:cxnLst/>
            <a:rect r="r" b="b" t="t" l="l"/>
            <a:pathLst>
              <a:path h="7845676" w="12783179">
                <a:moveTo>
                  <a:pt x="0" y="0"/>
                </a:moveTo>
                <a:lnTo>
                  <a:pt x="12783179" y="0"/>
                </a:lnTo>
                <a:lnTo>
                  <a:pt x="12783179" y="7845676"/>
                </a:lnTo>
                <a:lnTo>
                  <a:pt x="0" y="7845676"/>
                </a:lnTo>
                <a:lnTo>
                  <a:pt x="0" y="0"/>
                </a:lnTo>
                <a:close/>
              </a:path>
            </a:pathLst>
          </a:custGeom>
          <a:blipFill>
            <a:blip r:embed="rId2"/>
            <a:stretch>
              <a:fillRect l="0" t="0" r="0" b="0"/>
            </a:stretch>
          </a:blipFill>
        </p:spPr>
      </p:sp>
      <p:sp>
        <p:nvSpPr>
          <p:cNvPr name="TextBox 3" id="3"/>
          <p:cNvSpPr txBox="true"/>
          <p:nvPr/>
        </p:nvSpPr>
        <p:spPr>
          <a:xfrm rot="0">
            <a:off x="4005060" y="285391"/>
            <a:ext cx="9068834" cy="1276350"/>
          </a:xfrm>
          <a:prstGeom prst="rect">
            <a:avLst/>
          </a:prstGeom>
        </p:spPr>
        <p:txBody>
          <a:bodyPr anchor="t" rtlCol="false" tIns="0" lIns="0" bIns="0" rIns="0">
            <a:spAutoFit/>
          </a:bodyPr>
          <a:lstStyle/>
          <a:p>
            <a:pPr algn="ctr">
              <a:lnSpc>
                <a:spcPts val="5099"/>
              </a:lnSpc>
            </a:pPr>
            <a:r>
              <a:rPr lang="en-US" b="true" sz="4249" spc="-21">
                <a:solidFill>
                  <a:srgbClr val="363443"/>
                </a:solidFill>
                <a:latin typeface="Barlow Bold"/>
                <a:ea typeface="Barlow Bold"/>
                <a:cs typeface="Barlow Bold"/>
                <a:sym typeface="Barlow Bold"/>
              </a:rPr>
              <a:t>Department Available Beds</a:t>
            </a:r>
          </a:p>
          <a:p>
            <a:pPr algn="ctr" marL="0" indent="0" lvl="0">
              <a:lnSpc>
                <a:spcPts val="5099"/>
              </a:lnSpc>
              <a:spcBef>
                <a:spcPct val="0"/>
              </a:spcBef>
            </a:pPr>
          </a:p>
        </p:txBody>
      </p:sp>
      <p:sp>
        <p:nvSpPr>
          <p:cNvPr name="TextBox 4" id="4"/>
          <p:cNvSpPr txBox="true"/>
          <p:nvPr/>
        </p:nvSpPr>
        <p:spPr>
          <a:xfrm rot="0">
            <a:off x="0" y="4228042"/>
            <a:ext cx="6093592" cy="2216150"/>
          </a:xfrm>
          <a:prstGeom prst="rect">
            <a:avLst/>
          </a:prstGeom>
        </p:spPr>
        <p:txBody>
          <a:bodyPr anchor="t" rtlCol="false" tIns="0" lIns="0" bIns="0" rIns="0">
            <a:spAutoFit/>
          </a:bodyPr>
          <a:lstStyle/>
          <a:p>
            <a:pPr algn="ctr">
              <a:lnSpc>
                <a:spcPts val="4374"/>
              </a:lnSpc>
              <a:spcBef>
                <a:spcPct val="0"/>
              </a:spcBef>
            </a:pPr>
            <a:r>
              <a:rPr lang="en-US" b="true" sz="3499">
                <a:solidFill>
                  <a:srgbClr val="363443"/>
                </a:solidFill>
                <a:latin typeface="Barlow Semi-Bold"/>
                <a:ea typeface="Barlow Semi-Bold"/>
                <a:cs typeface="Barlow Semi-Bold"/>
                <a:sym typeface="Barlow Semi-Bold"/>
              </a:rPr>
              <a:t>The following diagrams are excerpts that give a real time interactive feature of the dashboard: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91044" y="2090660"/>
            <a:ext cx="13396956" cy="6711951"/>
          </a:xfrm>
          <a:custGeom>
            <a:avLst/>
            <a:gdLst/>
            <a:ahLst/>
            <a:cxnLst/>
            <a:rect r="r" b="b" t="t" l="l"/>
            <a:pathLst>
              <a:path h="6711951" w="13396956">
                <a:moveTo>
                  <a:pt x="0" y="0"/>
                </a:moveTo>
                <a:lnTo>
                  <a:pt x="13396956" y="0"/>
                </a:lnTo>
                <a:lnTo>
                  <a:pt x="13396956" y="6711951"/>
                </a:lnTo>
                <a:lnTo>
                  <a:pt x="0" y="6711951"/>
                </a:lnTo>
                <a:lnTo>
                  <a:pt x="0" y="0"/>
                </a:lnTo>
                <a:close/>
              </a:path>
            </a:pathLst>
          </a:custGeom>
          <a:blipFill>
            <a:blip r:embed="rId2"/>
            <a:stretch>
              <a:fillRect l="-4012" t="0" r="-4012" b="-4305"/>
            </a:stretch>
          </a:blipFill>
        </p:spPr>
      </p:sp>
      <p:sp>
        <p:nvSpPr>
          <p:cNvPr name="TextBox 3" id="3"/>
          <p:cNvSpPr txBox="true"/>
          <p:nvPr/>
        </p:nvSpPr>
        <p:spPr>
          <a:xfrm rot="0">
            <a:off x="1288770" y="181171"/>
            <a:ext cx="12179260" cy="2186320"/>
          </a:xfrm>
          <a:prstGeom prst="rect">
            <a:avLst/>
          </a:prstGeom>
        </p:spPr>
        <p:txBody>
          <a:bodyPr anchor="t" rtlCol="false" tIns="0" lIns="0" bIns="0" rIns="0">
            <a:spAutoFit/>
          </a:bodyPr>
          <a:lstStyle/>
          <a:p>
            <a:pPr algn="l">
              <a:lnSpc>
                <a:spcPts val="8609"/>
              </a:lnSpc>
            </a:pPr>
            <a:r>
              <a:rPr lang="en-US" sz="7174" spc="-35" b="true">
                <a:solidFill>
                  <a:srgbClr val="363443"/>
                </a:solidFill>
                <a:latin typeface="Barlow Bold"/>
                <a:ea typeface="Barlow Bold"/>
                <a:cs typeface="Barlow Bold"/>
                <a:sym typeface="Barlow Bold"/>
              </a:rPr>
              <a:t>Department Available Beds</a:t>
            </a:r>
          </a:p>
          <a:p>
            <a:pPr algn="l" marL="0" indent="0" lvl="0">
              <a:lnSpc>
                <a:spcPts val="8609"/>
              </a:lnSpc>
              <a:spcBef>
                <a:spcPct val="0"/>
              </a:spcBef>
            </a:pPr>
          </a:p>
        </p:txBody>
      </p:sp>
      <p:sp>
        <p:nvSpPr>
          <p:cNvPr name="TextBox 4" id="4"/>
          <p:cNvSpPr txBox="true"/>
          <p:nvPr/>
        </p:nvSpPr>
        <p:spPr>
          <a:xfrm rot="0">
            <a:off x="375657" y="3192462"/>
            <a:ext cx="4186410" cy="3873500"/>
          </a:xfrm>
          <a:prstGeom prst="rect">
            <a:avLst/>
          </a:prstGeom>
        </p:spPr>
        <p:txBody>
          <a:bodyPr anchor="t" rtlCol="false" tIns="0" lIns="0" bIns="0" rIns="0">
            <a:spAutoFit/>
          </a:bodyPr>
          <a:lstStyle/>
          <a:p>
            <a:pPr algn="ctr">
              <a:lnSpc>
                <a:spcPts val="4374"/>
              </a:lnSpc>
            </a:pPr>
            <a:r>
              <a:rPr lang="en-US" sz="3499" b="true">
                <a:solidFill>
                  <a:srgbClr val="363443"/>
                </a:solidFill>
                <a:latin typeface="Barlow Semi-Bold"/>
                <a:ea typeface="Barlow Semi-Bold"/>
                <a:cs typeface="Barlow Semi-Bold"/>
                <a:sym typeface="Barlow Semi-Bold"/>
              </a:rPr>
              <a:t>The following diagrams are excerpts that give a real time interactive feature of the dashboard:</a:t>
            </a:r>
          </a:p>
          <a:p>
            <a:pPr algn="ctr">
              <a:lnSpc>
                <a:spcPts val="4374"/>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22647" y="990600"/>
            <a:ext cx="15498366" cy="869951"/>
          </a:xfrm>
          <a:prstGeom prst="rect">
            <a:avLst/>
          </a:prstGeom>
        </p:spPr>
        <p:txBody>
          <a:bodyPr anchor="t" rtlCol="false" tIns="0" lIns="0" bIns="0" rIns="0">
            <a:spAutoFit/>
          </a:bodyPr>
          <a:lstStyle/>
          <a:p>
            <a:pPr algn="ctr">
              <a:lnSpc>
                <a:spcPts val="6874"/>
              </a:lnSpc>
              <a:spcBef>
                <a:spcPct val="0"/>
              </a:spcBef>
            </a:pPr>
            <a:r>
              <a:rPr lang="en-US" b="true" sz="5499">
                <a:solidFill>
                  <a:srgbClr val="0BB6BC"/>
                </a:solidFill>
                <a:latin typeface="Barlow Semi-Bold"/>
                <a:ea typeface="Barlow Semi-Bold"/>
                <a:cs typeface="Barlow Semi-Bold"/>
                <a:sym typeface="Barlow Semi-Bold"/>
              </a:rPr>
              <a:t>DATA NEEDS FOR EFFICIENT HEALCARE SYSTEMS</a:t>
            </a:r>
          </a:p>
        </p:txBody>
      </p:sp>
      <p:sp>
        <p:nvSpPr>
          <p:cNvPr name="TextBox 3" id="3"/>
          <p:cNvSpPr txBox="true"/>
          <p:nvPr/>
        </p:nvSpPr>
        <p:spPr>
          <a:xfrm rot="0">
            <a:off x="1375460" y="3164205"/>
            <a:ext cx="9326786" cy="1975912"/>
          </a:xfrm>
          <a:prstGeom prst="rect">
            <a:avLst/>
          </a:prstGeom>
        </p:spPr>
        <p:txBody>
          <a:bodyPr anchor="t" rtlCol="false" tIns="0" lIns="0" bIns="0" rIns="0">
            <a:spAutoFit/>
          </a:bodyPr>
          <a:lstStyle/>
          <a:p>
            <a:pPr algn="l" marL="954670" indent="-477335" lvl="1">
              <a:lnSpc>
                <a:spcPts val="8136"/>
              </a:lnSpc>
              <a:buFont typeface="Arial"/>
              <a:buChar char="•"/>
            </a:pPr>
            <a:r>
              <a:rPr lang="en-US" b="true" sz="4421">
                <a:solidFill>
                  <a:srgbClr val="90113E"/>
                </a:solidFill>
                <a:latin typeface="Barlow Semi-Bold"/>
                <a:ea typeface="Barlow Semi-Bold"/>
                <a:cs typeface="Barlow Semi-Bold"/>
                <a:sym typeface="Barlow Semi-Bold"/>
              </a:rPr>
              <a:t>Electronic Medical  Records (EMR)</a:t>
            </a:r>
          </a:p>
          <a:p>
            <a:pPr algn="l">
              <a:lnSpc>
                <a:spcPts val="8136"/>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60352" y="2224117"/>
            <a:ext cx="11627648" cy="7834128"/>
          </a:xfrm>
          <a:custGeom>
            <a:avLst/>
            <a:gdLst/>
            <a:ahLst/>
            <a:cxnLst/>
            <a:rect r="r" b="b" t="t" l="l"/>
            <a:pathLst>
              <a:path h="7834128" w="11627648">
                <a:moveTo>
                  <a:pt x="0" y="0"/>
                </a:moveTo>
                <a:lnTo>
                  <a:pt x="11627648" y="0"/>
                </a:lnTo>
                <a:lnTo>
                  <a:pt x="11627648" y="7834127"/>
                </a:lnTo>
                <a:lnTo>
                  <a:pt x="0" y="7834127"/>
                </a:lnTo>
                <a:lnTo>
                  <a:pt x="0" y="0"/>
                </a:lnTo>
                <a:close/>
              </a:path>
            </a:pathLst>
          </a:custGeom>
          <a:blipFill>
            <a:blip r:embed="rId2"/>
            <a:stretch>
              <a:fillRect l="0" t="0" r="0" b="0"/>
            </a:stretch>
          </a:blipFill>
        </p:spPr>
      </p:sp>
      <p:sp>
        <p:nvSpPr>
          <p:cNvPr name="TextBox 3" id="3"/>
          <p:cNvSpPr txBox="true"/>
          <p:nvPr/>
        </p:nvSpPr>
        <p:spPr>
          <a:xfrm rot="0">
            <a:off x="1028700" y="909154"/>
            <a:ext cx="10409869" cy="1860553"/>
          </a:xfrm>
          <a:prstGeom prst="rect">
            <a:avLst/>
          </a:prstGeom>
        </p:spPr>
        <p:txBody>
          <a:bodyPr anchor="t" rtlCol="false" tIns="0" lIns="0" bIns="0" rIns="0">
            <a:spAutoFit/>
          </a:bodyPr>
          <a:lstStyle/>
          <a:p>
            <a:pPr algn="l">
              <a:lnSpc>
                <a:spcPts val="7359"/>
              </a:lnSpc>
            </a:pPr>
            <a:r>
              <a:rPr lang="en-US" sz="6132" spc="-30" b="true">
                <a:solidFill>
                  <a:srgbClr val="363443"/>
                </a:solidFill>
                <a:latin typeface="Barlow Bold"/>
                <a:ea typeface="Barlow Bold"/>
                <a:cs typeface="Barlow Bold"/>
                <a:sym typeface="Barlow Bold"/>
              </a:rPr>
              <a:t>Department Available Beds</a:t>
            </a:r>
          </a:p>
          <a:p>
            <a:pPr algn="l" marL="0" indent="0" lvl="0">
              <a:lnSpc>
                <a:spcPts val="7359"/>
              </a:lnSpc>
              <a:spcBef>
                <a:spcPct val="0"/>
              </a:spcBef>
            </a:pPr>
          </a:p>
        </p:txBody>
      </p:sp>
      <p:sp>
        <p:nvSpPr>
          <p:cNvPr name="TextBox 4" id="4"/>
          <p:cNvSpPr txBox="true"/>
          <p:nvPr/>
        </p:nvSpPr>
        <p:spPr>
          <a:xfrm rot="0">
            <a:off x="0" y="4526534"/>
            <a:ext cx="6638189" cy="2217281"/>
          </a:xfrm>
          <a:prstGeom prst="rect">
            <a:avLst/>
          </a:prstGeom>
        </p:spPr>
        <p:txBody>
          <a:bodyPr anchor="t" rtlCol="false" tIns="0" lIns="0" bIns="0" rIns="0">
            <a:spAutoFit/>
          </a:bodyPr>
          <a:lstStyle/>
          <a:p>
            <a:pPr algn="ctr">
              <a:lnSpc>
                <a:spcPts val="4452"/>
              </a:lnSpc>
              <a:spcBef>
                <a:spcPct val="0"/>
              </a:spcBef>
            </a:pPr>
            <a:r>
              <a:rPr lang="en-US" b="true" sz="3562">
                <a:solidFill>
                  <a:srgbClr val="363443"/>
                </a:solidFill>
                <a:latin typeface="Barlow Semi-Bold"/>
                <a:ea typeface="Barlow Semi-Bold"/>
                <a:cs typeface="Barlow Semi-Bold"/>
                <a:sym typeface="Barlow Semi-Bold"/>
              </a:rPr>
              <a:t>The following diagrams are excerpts that give a real time interactive feature of the dashboard</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833522" y="3313526"/>
            <a:ext cx="12194408" cy="5944774"/>
          </a:xfrm>
          <a:custGeom>
            <a:avLst/>
            <a:gdLst/>
            <a:ahLst/>
            <a:cxnLst/>
            <a:rect r="r" b="b" t="t" l="l"/>
            <a:pathLst>
              <a:path h="5944774" w="12194408">
                <a:moveTo>
                  <a:pt x="0" y="0"/>
                </a:moveTo>
                <a:lnTo>
                  <a:pt x="12194408" y="0"/>
                </a:lnTo>
                <a:lnTo>
                  <a:pt x="12194408" y="5944774"/>
                </a:lnTo>
                <a:lnTo>
                  <a:pt x="0" y="5944774"/>
                </a:lnTo>
                <a:lnTo>
                  <a:pt x="0" y="0"/>
                </a:lnTo>
                <a:close/>
              </a:path>
            </a:pathLst>
          </a:custGeom>
          <a:blipFill>
            <a:blip r:embed="rId2"/>
            <a:stretch>
              <a:fillRect l="0" t="0" r="0" b="0"/>
            </a:stretch>
          </a:blipFill>
        </p:spPr>
      </p:sp>
      <p:sp>
        <p:nvSpPr>
          <p:cNvPr name="TextBox 3" id="3"/>
          <p:cNvSpPr txBox="true"/>
          <p:nvPr/>
        </p:nvSpPr>
        <p:spPr>
          <a:xfrm rot="0">
            <a:off x="1028700" y="909154"/>
            <a:ext cx="13749534" cy="2457450"/>
          </a:xfrm>
          <a:prstGeom prst="rect">
            <a:avLst/>
          </a:prstGeom>
        </p:spPr>
        <p:txBody>
          <a:bodyPr anchor="t" rtlCol="false" tIns="0" lIns="0" bIns="0" rIns="0">
            <a:spAutoFit/>
          </a:bodyPr>
          <a:lstStyle/>
          <a:p>
            <a:pPr algn="l">
              <a:lnSpc>
                <a:spcPts val="9720"/>
              </a:lnSpc>
            </a:pPr>
            <a:r>
              <a:rPr lang="en-US" sz="8100" spc="-40" b="true">
                <a:solidFill>
                  <a:srgbClr val="363443"/>
                </a:solidFill>
                <a:latin typeface="Barlow Bold"/>
                <a:ea typeface="Barlow Bold"/>
                <a:cs typeface="Barlow Bold"/>
                <a:sym typeface="Barlow Bold"/>
              </a:rPr>
              <a:t>Time Series Analysis</a:t>
            </a:r>
          </a:p>
          <a:p>
            <a:pPr algn="l" marL="0" indent="0" lvl="0">
              <a:lnSpc>
                <a:spcPts val="9720"/>
              </a:lnSpc>
              <a:spcBef>
                <a:spcPct val="0"/>
              </a:spcBef>
            </a:pPr>
          </a:p>
        </p:txBody>
      </p:sp>
      <p:sp>
        <p:nvSpPr>
          <p:cNvPr name="TextBox 4" id="4"/>
          <p:cNvSpPr txBox="true"/>
          <p:nvPr/>
        </p:nvSpPr>
        <p:spPr>
          <a:xfrm rot="0">
            <a:off x="0" y="4228042"/>
            <a:ext cx="6093592" cy="2065020"/>
          </a:xfrm>
          <a:prstGeom prst="rect">
            <a:avLst/>
          </a:prstGeom>
        </p:spPr>
        <p:txBody>
          <a:bodyPr anchor="t" rtlCol="false" tIns="0" lIns="0" bIns="0" rIns="0">
            <a:spAutoFit/>
          </a:bodyPr>
          <a:lstStyle/>
          <a:p>
            <a:pPr algn="ctr">
              <a:lnSpc>
                <a:spcPts val="4124"/>
              </a:lnSpc>
              <a:spcBef>
                <a:spcPct val="0"/>
              </a:spcBef>
            </a:pPr>
            <a:r>
              <a:rPr lang="en-US" b="true" sz="3299">
                <a:solidFill>
                  <a:srgbClr val="363443"/>
                </a:solidFill>
                <a:latin typeface="Barlow Semi-Bold"/>
                <a:ea typeface="Barlow Semi-Bold"/>
                <a:cs typeface="Barlow Semi-Bold"/>
                <a:sym typeface="Barlow Semi-Bold"/>
              </a:rPr>
              <a:t>The following diagrams are excerpts that give a real time interactive feature of the dashboard</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11281" y="3461497"/>
            <a:ext cx="12237962" cy="6042494"/>
          </a:xfrm>
          <a:custGeom>
            <a:avLst/>
            <a:gdLst/>
            <a:ahLst/>
            <a:cxnLst/>
            <a:rect r="r" b="b" t="t" l="l"/>
            <a:pathLst>
              <a:path h="6042494" w="12237962">
                <a:moveTo>
                  <a:pt x="0" y="0"/>
                </a:moveTo>
                <a:lnTo>
                  <a:pt x="12237962" y="0"/>
                </a:lnTo>
                <a:lnTo>
                  <a:pt x="12237962" y="6042494"/>
                </a:lnTo>
                <a:lnTo>
                  <a:pt x="0" y="6042494"/>
                </a:lnTo>
                <a:lnTo>
                  <a:pt x="0" y="0"/>
                </a:lnTo>
                <a:close/>
              </a:path>
            </a:pathLst>
          </a:custGeom>
          <a:blipFill>
            <a:blip r:embed="rId2"/>
            <a:stretch>
              <a:fillRect l="0" t="0" r="0" b="0"/>
            </a:stretch>
          </a:blipFill>
        </p:spPr>
      </p:sp>
      <p:sp>
        <p:nvSpPr>
          <p:cNvPr name="TextBox 3" id="3"/>
          <p:cNvSpPr txBox="true"/>
          <p:nvPr/>
        </p:nvSpPr>
        <p:spPr>
          <a:xfrm rot="0">
            <a:off x="1028700" y="909154"/>
            <a:ext cx="13749534" cy="2457450"/>
          </a:xfrm>
          <a:prstGeom prst="rect">
            <a:avLst/>
          </a:prstGeom>
        </p:spPr>
        <p:txBody>
          <a:bodyPr anchor="t" rtlCol="false" tIns="0" lIns="0" bIns="0" rIns="0">
            <a:spAutoFit/>
          </a:bodyPr>
          <a:lstStyle/>
          <a:p>
            <a:pPr algn="l">
              <a:lnSpc>
                <a:spcPts val="9720"/>
              </a:lnSpc>
            </a:pPr>
            <a:r>
              <a:rPr lang="en-US" sz="8100" spc="-40" b="true">
                <a:solidFill>
                  <a:srgbClr val="363443"/>
                </a:solidFill>
                <a:latin typeface="Barlow Bold"/>
                <a:ea typeface="Barlow Bold"/>
                <a:cs typeface="Barlow Bold"/>
                <a:sym typeface="Barlow Bold"/>
              </a:rPr>
              <a:t>Time Series Analysis</a:t>
            </a:r>
          </a:p>
          <a:p>
            <a:pPr algn="l" marL="0" indent="0" lvl="0">
              <a:lnSpc>
                <a:spcPts val="9720"/>
              </a:lnSpc>
              <a:spcBef>
                <a:spcPct val="0"/>
              </a:spcBef>
            </a:pPr>
          </a:p>
        </p:txBody>
      </p:sp>
      <p:sp>
        <p:nvSpPr>
          <p:cNvPr name="TextBox 4" id="4"/>
          <p:cNvSpPr txBox="true"/>
          <p:nvPr/>
        </p:nvSpPr>
        <p:spPr>
          <a:xfrm rot="0">
            <a:off x="0" y="4228042"/>
            <a:ext cx="6093592" cy="2065020"/>
          </a:xfrm>
          <a:prstGeom prst="rect">
            <a:avLst/>
          </a:prstGeom>
        </p:spPr>
        <p:txBody>
          <a:bodyPr anchor="t" rtlCol="false" tIns="0" lIns="0" bIns="0" rIns="0">
            <a:spAutoFit/>
          </a:bodyPr>
          <a:lstStyle/>
          <a:p>
            <a:pPr algn="ctr">
              <a:lnSpc>
                <a:spcPts val="4124"/>
              </a:lnSpc>
              <a:spcBef>
                <a:spcPct val="0"/>
              </a:spcBef>
            </a:pPr>
            <a:r>
              <a:rPr lang="en-US" b="true" sz="3299">
                <a:solidFill>
                  <a:srgbClr val="363443"/>
                </a:solidFill>
                <a:latin typeface="Barlow Semi-Bold"/>
                <a:ea typeface="Barlow Semi-Bold"/>
                <a:cs typeface="Barlow Semi-Bold"/>
                <a:sym typeface="Barlow Semi-Bold"/>
              </a:rPr>
              <a:t>The following diagrams are excerpts that give a real time interactive feature of the dashboard</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443440" y="2399446"/>
            <a:ext cx="13716137" cy="7269009"/>
          </a:xfrm>
          <a:custGeom>
            <a:avLst/>
            <a:gdLst/>
            <a:ahLst/>
            <a:cxnLst/>
            <a:rect r="r" b="b" t="t" l="l"/>
            <a:pathLst>
              <a:path h="7269009" w="13716137">
                <a:moveTo>
                  <a:pt x="0" y="0"/>
                </a:moveTo>
                <a:lnTo>
                  <a:pt x="13716137" y="0"/>
                </a:lnTo>
                <a:lnTo>
                  <a:pt x="13716137" y="7269010"/>
                </a:lnTo>
                <a:lnTo>
                  <a:pt x="0" y="7269010"/>
                </a:lnTo>
                <a:lnTo>
                  <a:pt x="0" y="0"/>
                </a:lnTo>
                <a:close/>
              </a:path>
            </a:pathLst>
          </a:custGeom>
          <a:blipFill>
            <a:blip r:embed="rId2"/>
            <a:stretch>
              <a:fillRect l="0" t="-2233" r="-2288" b="-2233"/>
            </a:stretch>
          </a:blipFill>
        </p:spPr>
      </p:sp>
      <p:sp>
        <p:nvSpPr>
          <p:cNvPr name="TextBox 3" id="3"/>
          <p:cNvSpPr txBox="true"/>
          <p:nvPr/>
        </p:nvSpPr>
        <p:spPr>
          <a:xfrm rot="0">
            <a:off x="1028700" y="389235"/>
            <a:ext cx="12131986" cy="1278929"/>
          </a:xfrm>
          <a:prstGeom prst="rect">
            <a:avLst/>
          </a:prstGeom>
        </p:spPr>
        <p:txBody>
          <a:bodyPr anchor="t" rtlCol="false" tIns="0" lIns="0" bIns="0" rIns="0">
            <a:spAutoFit/>
          </a:bodyPr>
          <a:lstStyle/>
          <a:p>
            <a:pPr algn="l">
              <a:lnSpc>
                <a:spcPts val="5058"/>
              </a:lnSpc>
            </a:pPr>
            <a:r>
              <a:rPr lang="en-US" sz="4215" spc="-21" b="true">
                <a:solidFill>
                  <a:srgbClr val="363443"/>
                </a:solidFill>
                <a:latin typeface="Barlow Bold"/>
                <a:ea typeface="Barlow Bold"/>
                <a:cs typeface="Barlow Bold"/>
                <a:sym typeface="Barlow Bold"/>
              </a:rPr>
              <a:t>Department Filtering by Wait Time</a:t>
            </a:r>
          </a:p>
          <a:p>
            <a:pPr algn="l" marL="0" indent="0" lvl="0">
              <a:lnSpc>
                <a:spcPts val="5058"/>
              </a:lnSpc>
              <a:spcBef>
                <a:spcPct val="0"/>
              </a:spcBef>
            </a:pPr>
          </a:p>
        </p:txBody>
      </p:sp>
      <p:sp>
        <p:nvSpPr>
          <p:cNvPr name="TextBox 4" id="4"/>
          <p:cNvSpPr txBox="true"/>
          <p:nvPr/>
        </p:nvSpPr>
        <p:spPr>
          <a:xfrm rot="0">
            <a:off x="288967" y="3057579"/>
            <a:ext cx="3901722" cy="4378144"/>
          </a:xfrm>
          <a:prstGeom prst="rect">
            <a:avLst/>
          </a:prstGeom>
        </p:spPr>
        <p:txBody>
          <a:bodyPr anchor="t" rtlCol="false" tIns="0" lIns="0" bIns="0" rIns="0">
            <a:spAutoFit/>
          </a:bodyPr>
          <a:lstStyle/>
          <a:p>
            <a:pPr algn="ctr">
              <a:lnSpc>
                <a:spcPts val="5023"/>
              </a:lnSpc>
              <a:spcBef>
                <a:spcPct val="0"/>
              </a:spcBef>
            </a:pPr>
            <a:r>
              <a:rPr lang="en-US" b="true" sz="4018">
                <a:solidFill>
                  <a:srgbClr val="363443"/>
                </a:solidFill>
                <a:latin typeface="Barlow Semi-Bold"/>
                <a:ea typeface="Barlow Semi-Bold"/>
                <a:cs typeface="Barlow Semi-Bold"/>
                <a:sym typeface="Barlow Semi-Bold"/>
              </a:rPr>
              <a:t>The following diagrams are excerpts that give a real time interactive feature of the dashboard</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9257" y="893789"/>
            <a:ext cx="1079292" cy="269823"/>
          </a:xfrm>
          <a:custGeom>
            <a:avLst/>
            <a:gdLst/>
            <a:ahLst/>
            <a:cxnLst/>
            <a:rect r="r" b="b" t="t" l="l"/>
            <a:pathLst>
              <a:path h="269823" w="1079292">
                <a:moveTo>
                  <a:pt x="0" y="0"/>
                </a:moveTo>
                <a:lnTo>
                  <a:pt x="1079292" y="0"/>
                </a:lnTo>
                <a:lnTo>
                  <a:pt x="1079292" y="269822"/>
                </a:lnTo>
                <a:lnTo>
                  <a:pt x="0" y="269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8572500"/>
          </a:xfrm>
          <a:custGeom>
            <a:avLst/>
            <a:gdLst/>
            <a:ahLst/>
            <a:cxnLst/>
            <a:rect r="r" b="b" t="t" l="l"/>
            <a:pathLst>
              <a:path h="8572500" w="18288000">
                <a:moveTo>
                  <a:pt x="0" y="0"/>
                </a:moveTo>
                <a:lnTo>
                  <a:pt x="18288000" y="0"/>
                </a:lnTo>
                <a:lnTo>
                  <a:pt x="18288000" y="8572500"/>
                </a:lnTo>
                <a:lnTo>
                  <a:pt x="0" y="8572500"/>
                </a:lnTo>
                <a:lnTo>
                  <a:pt x="0" y="0"/>
                </a:lnTo>
                <a:close/>
              </a:path>
            </a:pathLst>
          </a:custGeom>
          <a:blipFill>
            <a:blip r:embed="rId4"/>
            <a:stretch>
              <a:fillRect l="0" t="0" r="0" b="0"/>
            </a:stretch>
          </a:blipFill>
        </p:spPr>
      </p:sp>
      <p:sp>
        <p:nvSpPr>
          <p:cNvPr name="TextBox 4" id="4"/>
          <p:cNvSpPr txBox="true"/>
          <p:nvPr/>
        </p:nvSpPr>
        <p:spPr>
          <a:xfrm rot="0">
            <a:off x="629257" y="8761655"/>
            <a:ext cx="16849495" cy="1525345"/>
          </a:xfrm>
          <a:prstGeom prst="rect">
            <a:avLst/>
          </a:prstGeom>
        </p:spPr>
        <p:txBody>
          <a:bodyPr anchor="t" rtlCol="false" tIns="0" lIns="0" bIns="0" rIns="0">
            <a:spAutoFit/>
          </a:bodyPr>
          <a:lstStyle/>
          <a:p>
            <a:pPr algn="l">
              <a:lnSpc>
                <a:spcPts val="4072"/>
              </a:lnSpc>
              <a:spcBef>
                <a:spcPct val="0"/>
              </a:spcBef>
            </a:pPr>
            <a:r>
              <a:rPr lang="en-US" b="true" sz="3258">
                <a:solidFill>
                  <a:srgbClr val="67021F"/>
                </a:solidFill>
                <a:latin typeface="Canva Sans Medium"/>
                <a:ea typeface="Canva Sans Medium"/>
                <a:cs typeface="Canva Sans Medium"/>
                <a:sym typeface="Canva Sans Medium"/>
              </a:rPr>
              <a:t>Enhanced Decision-Making Tools: With visual comparisons between admission distribution staff can better allocate resources, optimize patient care strategies, and make data-driven decisions to enhance overall hospital performance.</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9257" y="893789"/>
            <a:ext cx="1079292" cy="269823"/>
          </a:xfrm>
          <a:custGeom>
            <a:avLst/>
            <a:gdLst/>
            <a:ahLst/>
            <a:cxnLst/>
            <a:rect r="r" b="b" t="t" l="l"/>
            <a:pathLst>
              <a:path h="269823" w="1079292">
                <a:moveTo>
                  <a:pt x="0" y="0"/>
                </a:moveTo>
                <a:lnTo>
                  <a:pt x="1079292" y="0"/>
                </a:lnTo>
                <a:lnTo>
                  <a:pt x="1079292" y="269822"/>
                </a:lnTo>
                <a:lnTo>
                  <a:pt x="0" y="269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6012180"/>
          </a:xfrm>
          <a:custGeom>
            <a:avLst/>
            <a:gdLst/>
            <a:ahLst/>
            <a:cxnLst/>
            <a:rect r="r" b="b" t="t" l="l"/>
            <a:pathLst>
              <a:path h="6012180" w="18288000">
                <a:moveTo>
                  <a:pt x="0" y="0"/>
                </a:moveTo>
                <a:lnTo>
                  <a:pt x="18288000" y="0"/>
                </a:lnTo>
                <a:lnTo>
                  <a:pt x="18288000" y="6012180"/>
                </a:lnTo>
                <a:lnTo>
                  <a:pt x="0" y="6012180"/>
                </a:lnTo>
                <a:lnTo>
                  <a:pt x="0" y="0"/>
                </a:lnTo>
                <a:close/>
              </a:path>
            </a:pathLst>
          </a:custGeom>
          <a:blipFill>
            <a:blip r:embed="rId4"/>
            <a:stretch>
              <a:fillRect l="0" t="0" r="0" b="0"/>
            </a:stretch>
          </a:blipFill>
        </p:spPr>
      </p:sp>
      <p:sp>
        <p:nvSpPr>
          <p:cNvPr name="TextBox 4" id="4"/>
          <p:cNvSpPr txBox="true"/>
          <p:nvPr/>
        </p:nvSpPr>
        <p:spPr>
          <a:xfrm rot="0">
            <a:off x="0" y="6550054"/>
            <a:ext cx="18288000" cy="3401031"/>
          </a:xfrm>
          <a:prstGeom prst="rect">
            <a:avLst/>
          </a:prstGeom>
        </p:spPr>
        <p:txBody>
          <a:bodyPr anchor="t" rtlCol="false" tIns="0" lIns="0" bIns="0" rIns="0">
            <a:spAutoFit/>
          </a:bodyPr>
          <a:lstStyle/>
          <a:p>
            <a:pPr algn="l">
              <a:lnSpc>
                <a:spcPts val="6791"/>
              </a:lnSpc>
            </a:pPr>
            <a:r>
              <a:rPr lang="en-US" sz="4851">
                <a:solidFill>
                  <a:srgbClr val="67021F"/>
                </a:solidFill>
                <a:latin typeface="Barlow"/>
                <a:ea typeface="Barlow"/>
                <a:cs typeface="Barlow"/>
                <a:sym typeface="Barlow"/>
              </a:rPr>
              <a:t>Enhanced Decision-Making Tools: With visual comparisons between equipment usage by wait times, staff can better allocate resources, optimize patient care strategies, and make data-driven decisions to enhance overall hospital performance.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9257" y="893789"/>
            <a:ext cx="1079292" cy="269823"/>
          </a:xfrm>
          <a:custGeom>
            <a:avLst/>
            <a:gdLst/>
            <a:ahLst/>
            <a:cxnLst/>
            <a:rect r="r" b="b" t="t" l="l"/>
            <a:pathLst>
              <a:path h="269823" w="1079292">
                <a:moveTo>
                  <a:pt x="0" y="0"/>
                </a:moveTo>
                <a:lnTo>
                  <a:pt x="1079292" y="0"/>
                </a:lnTo>
                <a:lnTo>
                  <a:pt x="1079292" y="269822"/>
                </a:lnTo>
                <a:lnTo>
                  <a:pt x="0" y="269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5486400"/>
          </a:xfrm>
          <a:custGeom>
            <a:avLst/>
            <a:gdLst/>
            <a:ahLst/>
            <a:cxnLst/>
            <a:rect r="r" b="b" t="t" l="l"/>
            <a:pathLst>
              <a:path h="5486400" w="18288000">
                <a:moveTo>
                  <a:pt x="0" y="0"/>
                </a:moveTo>
                <a:lnTo>
                  <a:pt x="18288000" y="0"/>
                </a:lnTo>
                <a:lnTo>
                  <a:pt x="18288000" y="5486400"/>
                </a:lnTo>
                <a:lnTo>
                  <a:pt x="0" y="5486400"/>
                </a:lnTo>
                <a:lnTo>
                  <a:pt x="0" y="0"/>
                </a:lnTo>
                <a:close/>
              </a:path>
            </a:pathLst>
          </a:custGeom>
          <a:blipFill>
            <a:blip r:embed="rId4"/>
            <a:stretch>
              <a:fillRect l="0" t="0" r="0" b="0"/>
            </a:stretch>
          </a:blipFill>
        </p:spPr>
      </p:sp>
      <p:sp>
        <p:nvSpPr>
          <p:cNvPr name="TextBox 4" id="4"/>
          <p:cNvSpPr txBox="true"/>
          <p:nvPr/>
        </p:nvSpPr>
        <p:spPr>
          <a:xfrm rot="0">
            <a:off x="0" y="6259934"/>
            <a:ext cx="18393299" cy="4027066"/>
          </a:xfrm>
          <a:prstGeom prst="rect">
            <a:avLst/>
          </a:prstGeom>
        </p:spPr>
        <p:txBody>
          <a:bodyPr anchor="t" rtlCol="false" tIns="0" lIns="0" bIns="0" rIns="0">
            <a:spAutoFit/>
          </a:bodyPr>
          <a:lstStyle/>
          <a:p>
            <a:pPr algn="just">
              <a:lnSpc>
                <a:spcPts val="6410"/>
              </a:lnSpc>
            </a:pPr>
            <a:r>
              <a:rPr lang="en-US" sz="4579">
                <a:solidFill>
                  <a:srgbClr val="67021F"/>
                </a:solidFill>
                <a:latin typeface="Barlow"/>
                <a:ea typeface="Barlow"/>
                <a:cs typeface="Barlow"/>
                <a:sym typeface="Barlow"/>
              </a:rPr>
              <a:t>This dashboard provides key metrics like daily profit helping staff and administrators understand performance across various departments. The ability to filter by days of the week (e.g., Friday, Wednesday, etc.) enhances the analysis of trends related to hospital usage and operational demands.</a:t>
            </a:r>
          </a:p>
        </p:txBody>
      </p:sp>
      <p:sp>
        <p:nvSpPr>
          <p:cNvPr name="TextBox 5" id="5"/>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b="true">
                <a:solidFill>
                  <a:srgbClr val="90113E"/>
                </a:solidFill>
                <a:latin typeface="Barlow Semi-Bold"/>
                <a:ea typeface="Barlow Semi-Bold"/>
                <a:cs typeface="Barlow Semi-Bold"/>
                <a:sym typeface="Barlow Semi-Bold"/>
              </a:rPr>
              <a:t>10</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258270" y="-349930"/>
            <a:ext cx="6029730" cy="10986860"/>
          </a:xfrm>
          <a:prstGeom prst="rect">
            <a:avLst/>
          </a:prstGeom>
          <a:solidFill>
            <a:srgbClr val="0BB6BC"/>
          </a:solidFill>
        </p:spPr>
      </p:sp>
      <p:sp>
        <p:nvSpPr>
          <p:cNvPr name="Freeform 3" id="3"/>
          <p:cNvSpPr/>
          <p:nvPr/>
        </p:nvSpPr>
        <p:spPr>
          <a:xfrm flipH="false" flipV="false" rot="0">
            <a:off x="629257" y="893789"/>
            <a:ext cx="1079292" cy="269823"/>
          </a:xfrm>
          <a:custGeom>
            <a:avLst/>
            <a:gdLst/>
            <a:ahLst/>
            <a:cxnLst/>
            <a:rect r="r" b="b" t="t" l="l"/>
            <a:pathLst>
              <a:path h="269823" w="1079292">
                <a:moveTo>
                  <a:pt x="0" y="0"/>
                </a:moveTo>
                <a:lnTo>
                  <a:pt x="1079292" y="0"/>
                </a:lnTo>
                <a:lnTo>
                  <a:pt x="1079292" y="269822"/>
                </a:lnTo>
                <a:lnTo>
                  <a:pt x="0" y="269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0"/>
            <a:ext cx="12258270" cy="10295616"/>
          </a:xfrm>
          <a:custGeom>
            <a:avLst/>
            <a:gdLst/>
            <a:ahLst/>
            <a:cxnLst/>
            <a:rect r="r" b="b" t="t" l="l"/>
            <a:pathLst>
              <a:path h="10295616" w="12258270">
                <a:moveTo>
                  <a:pt x="0" y="0"/>
                </a:moveTo>
                <a:lnTo>
                  <a:pt x="12258270" y="0"/>
                </a:lnTo>
                <a:lnTo>
                  <a:pt x="12258270" y="10295616"/>
                </a:lnTo>
                <a:lnTo>
                  <a:pt x="0" y="10295616"/>
                </a:lnTo>
                <a:lnTo>
                  <a:pt x="0" y="0"/>
                </a:lnTo>
                <a:close/>
              </a:path>
            </a:pathLst>
          </a:custGeom>
          <a:blipFill>
            <a:blip r:embed="rId4"/>
            <a:stretch>
              <a:fillRect l="0" t="0" r="0" b="0"/>
            </a:stretch>
          </a:blipFill>
        </p:spPr>
      </p:sp>
      <p:sp>
        <p:nvSpPr>
          <p:cNvPr name="TextBox 5" id="5"/>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b="true">
                <a:solidFill>
                  <a:srgbClr val="90113E"/>
                </a:solidFill>
                <a:latin typeface="Barlow Semi-Bold"/>
                <a:ea typeface="Barlow Semi-Bold"/>
                <a:cs typeface="Barlow Semi-Bold"/>
                <a:sym typeface="Barlow Semi-Bold"/>
              </a:rPr>
              <a:t>10</a:t>
            </a:r>
          </a:p>
        </p:txBody>
      </p:sp>
      <p:sp>
        <p:nvSpPr>
          <p:cNvPr name="TextBox 6" id="6"/>
          <p:cNvSpPr txBox="true"/>
          <p:nvPr/>
        </p:nvSpPr>
        <p:spPr>
          <a:xfrm rot="0">
            <a:off x="12349107" y="-28575"/>
            <a:ext cx="5938893" cy="8798601"/>
          </a:xfrm>
          <a:prstGeom prst="rect">
            <a:avLst/>
          </a:prstGeom>
        </p:spPr>
        <p:txBody>
          <a:bodyPr anchor="t" rtlCol="false" tIns="0" lIns="0" bIns="0" rIns="0">
            <a:spAutoFit/>
          </a:bodyPr>
          <a:lstStyle/>
          <a:p>
            <a:pPr algn="l">
              <a:lnSpc>
                <a:spcPts val="4626"/>
              </a:lnSpc>
              <a:spcBef>
                <a:spcPct val="0"/>
              </a:spcBef>
            </a:pPr>
            <a:r>
              <a:rPr lang="en-US" sz="3701">
                <a:solidFill>
                  <a:srgbClr val="90113E"/>
                </a:solidFill>
                <a:latin typeface="Barlow"/>
                <a:ea typeface="Barlow"/>
                <a:cs typeface="Barlow"/>
                <a:sym typeface="Barlow"/>
              </a:rPr>
              <a:t>I</a:t>
            </a:r>
            <a:r>
              <a:rPr lang="en-US" sz="3701">
                <a:solidFill>
                  <a:srgbClr val="90113E"/>
                </a:solidFill>
                <a:latin typeface="Barlow"/>
                <a:ea typeface="Barlow"/>
                <a:cs typeface="Barlow"/>
                <a:sym typeface="Barlow"/>
              </a:rPr>
              <a:t>nteractive Data Querying: The chatbot enables staff to quickly retrieve and interact with specific healthcare metrics, such as "daily visits" for different departments.</a:t>
            </a:r>
          </a:p>
          <a:p>
            <a:pPr algn="l">
              <a:lnSpc>
                <a:spcPts val="4626"/>
              </a:lnSpc>
              <a:spcBef>
                <a:spcPct val="0"/>
              </a:spcBef>
            </a:pPr>
          </a:p>
          <a:p>
            <a:pPr algn="l">
              <a:lnSpc>
                <a:spcPts val="4626"/>
              </a:lnSpc>
              <a:spcBef>
                <a:spcPct val="0"/>
              </a:spcBef>
            </a:pPr>
            <a:r>
              <a:rPr lang="en-US" sz="3701">
                <a:solidFill>
                  <a:srgbClr val="90113E"/>
                </a:solidFill>
                <a:latin typeface="Barlow"/>
                <a:ea typeface="Barlow"/>
                <a:cs typeface="Barlow"/>
                <a:sym typeface="Barlow"/>
              </a:rPr>
              <a:t>Personalized Assistance: By integrating with the healthcare dashboard, the chatbot offers a conversational interface for staff to ask questions, access patient metrics.</a:t>
            </a:r>
          </a:p>
          <a:p>
            <a:pPr algn="l">
              <a:lnSpc>
                <a:spcPts val="4626"/>
              </a:lnSpc>
              <a:spcBef>
                <a:spcPct val="0"/>
              </a:spcBef>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9257" y="893789"/>
            <a:ext cx="1079292" cy="269823"/>
          </a:xfrm>
          <a:custGeom>
            <a:avLst/>
            <a:gdLst/>
            <a:ahLst/>
            <a:cxnLst/>
            <a:rect r="r" b="b" t="t" l="l"/>
            <a:pathLst>
              <a:path h="269823" w="1079292">
                <a:moveTo>
                  <a:pt x="0" y="0"/>
                </a:moveTo>
                <a:lnTo>
                  <a:pt x="1079292" y="0"/>
                </a:lnTo>
                <a:lnTo>
                  <a:pt x="1079292" y="269822"/>
                </a:lnTo>
                <a:lnTo>
                  <a:pt x="0" y="269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09108" y="2214493"/>
            <a:ext cx="16241249" cy="8249895"/>
          </a:xfrm>
          <a:prstGeom prst="rect">
            <a:avLst/>
          </a:prstGeom>
        </p:spPr>
        <p:txBody>
          <a:bodyPr anchor="t" rtlCol="false" tIns="0" lIns="0" bIns="0" rIns="0">
            <a:spAutoFit/>
          </a:bodyPr>
          <a:lstStyle/>
          <a:p>
            <a:pPr algn="l">
              <a:lnSpc>
                <a:spcPts val="4656"/>
              </a:lnSpc>
            </a:pPr>
          </a:p>
          <a:p>
            <a:pPr algn="l" marL="718079" indent="-359040" lvl="1">
              <a:lnSpc>
                <a:spcPts val="4656"/>
              </a:lnSpc>
              <a:buFont typeface="Arial"/>
              <a:buChar char="•"/>
            </a:pPr>
            <a:r>
              <a:rPr lang="en-US" b="true" sz="3325">
                <a:solidFill>
                  <a:srgbClr val="90113E"/>
                </a:solidFill>
                <a:latin typeface="Canva Sans Bold"/>
                <a:ea typeface="Canva Sans Bold"/>
                <a:cs typeface="Canva Sans Bold"/>
                <a:sym typeface="Canva Sans Bold"/>
              </a:rPr>
              <a:t>Outline planned upgrades, such as predictive analytics for patient outcomes or expanding the dashboard to cover additional departments.</a:t>
            </a:r>
          </a:p>
          <a:p>
            <a:pPr algn="l">
              <a:lnSpc>
                <a:spcPts val="4656"/>
              </a:lnSpc>
            </a:pPr>
          </a:p>
          <a:p>
            <a:pPr algn="l" marL="718079" indent="-359040" lvl="1">
              <a:lnSpc>
                <a:spcPts val="4656"/>
              </a:lnSpc>
              <a:spcBef>
                <a:spcPct val="0"/>
              </a:spcBef>
              <a:buFont typeface="Arial"/>
              <a:buChar char="•"/>
            </a:pPr>
            <a:r>
              <a:rPr lang="en-US" b="true" sz="3325">
                <a:solidFill>
                  <a:srgbClr val="90113E"/>
                </a:solidFill>
                <a:latin typeface="Canva Sans Bold"/>
                <a:ea typeface="Canva Sans Bold"/>
                <a:cs typeface="Canva Sans Bold"/>
                <a:sym typeface="Canva Sans Bold"/>
              </a:rPr>
              <a:t>P</a:t>
            </a:r>
            <a:r>
              <a:rPr lang="en-US" b="true" sz="3325">
                <a:solidFill>
                  <a:srgbClr val="90113E"/>
                </a:solidFill>
                <a:latin typeface="Canva Sans Bold"/>
                <a:ea typeface="Canva Sans Bold"/>
                <a:cs typeface="Canva Sans Bold"/>
                <a:sym typeface="Canva Sans Bold"/>
              </a:rPr>
              <a:t>lans to incorporate AI-based alerts for critical metrics.</a:t>
            </a:r>
          </a:p>
          <a:p>
            <a:pPr algn="l">
              <a:lnSpc>
                <a:spcPts val="4656"/>
              </a:lnSpc>
              <a:spcBef>
                <a:spcPct val="0"/>
              </a:spcBef>
            </a:pPr>
          </a:p>
          <a:p>
            <a:pPr algn="l" marL="718079" indent="-359040" lvl="1">
              <a:lnSpc>
                <a:spcPts val="4656"/>
              </a:lnSpc>
              <a:spcBef>
                <a:spcPct val="0"/>
              </a:spcBef>
              <a:buFont typeface="Arial"/>
              <a:buChar char="•"/>
            </a:pPr>
            <a:r>
              <a:rPr lang="en-US" b="true" sz="3325">
                <a:solidFill>
                  <a:srgbClr val="90113E"/>
                </a:solidFill>
                <a:latin typeface="Canva Sans Bold"/>
                <a:ea typeface="Canva Sans Bold"/>
                <a:cs typeface="Canva Sans Bold"/>
                <a:sym typeface="Canva Sans Bold"/>
              </a:rPr>
              <a:t>Results: Future enhancements will provide deeper insights and proactive management capabilities.</a:t>
            </a:r>
          </a:p>
          <a:p>
            <a:pPr algn="l">
              <a:lnSpc>
                <a:spcPts val="4656"/>
              </a:lnSpc>
              <a:spcBef>
                <a:spcPct val="0"/>
              </a:spcBef>
            </a:pPr>
          </a:p>
          <a:p>
            <a:pPr algn="l" marL="718079" indent="-359040" lvl="1">
              <a:lnSpc>
                <a:spcPts val="4656"/>
              </a:lnSpc>
              <a:spcBef>
                <a:spcPct val="0"/>
              </a:spcBef>
              <a:buFont typeface="Arial"/>
              <a:buChar char="•"/>
            </a:pPr>
            <a:r>
              <a:rPr lang="en-US" b="true" sz="3325">
                <a:solidFill>
                  <a:srgbClr val="90113E"/>
                </a:solidFill>
                <a:latin typeface="Canva Sans Bold"/>
                <a:ea typeface="Canva Sans Bold"/>
                <a:cs typeface="Canva Sans Bold"/>
                <a:sym typeface="Canva Sans Bold"/>
              </a:rPr>
              <a:t>The key benefits of this  dashboard include:</a:t>
            </a:r>
          </a:p>
          <a:p>
            <a:pPr algn="l" marL="1436158" indent="-478719" lvl="2">
              <a:lnSpc>
                <a:spcPts val="4656"/>
              </a:lnSpc>
              <a:spcBef>
                <a:spcPct val="0"/>
              </a:spcBef>
              <a:buFont typeface="Arial"/>
              <a:buChar char="⚬"/>
            </a:pPr>
            <a:r>
              <a:rPr lang="en-US" b="true" sz="3325">
                <a:solidFill>
                  <a:srgbClr val="90113E"/>
                </a:solidFill>
                <a:latin typeface="Canva Sans Bold"/>
                <a:ea typeface="Canva Sans Bold"/>
                <a:cs typeface="Canva Sans Bold"/>
                <a:sym typeface="Canva Sans Bold"/>
              </a:rPr>
              <a:t> improved operational efficiency</a:t>
            </a:r>
          </a:p>
          <a:p>
            <a:pPr algn="l" marL="1436158" indent="-478719" lvl="2">
              <a:lnSpc>
                <a:spcPts val="4656"/>
              </a:lnSpc>
              <a:spcBef>
                <a:spcPct val="0"/>
              </a:spcBef>
              <a:buFont typeface="Arial"/>
              <a:buChar char="⚬"/>
            </a:pPr>
            <a:r>
              <a:rPr lang="en-US" b="true" sz="3325">
                <a:solidFill>
                  <a:srgbClr val="90113E"/>
                </a:solidFill>
                <a:latin typeface="Canva Sans Bold"/>
                <a:ea typeface="Canva Sans Bold"/>
                <a:cs typeface="Canva Sans Bold"/>
                <a:sym typeface="Canva Sans Bold"/>
              </a:rPr>
              <a:t>real-time insights</a:t>
            </a:r>
          </a:p>
          <a:p>
            <a:pPr algn="l" marL="1436158" indent="-478719" lvl="2">
              <a:lnSpc>
                <a:spcPts val="4656"/>
              </a:lnSpc>
              <a:spcBef>
                <a:spcPct val="0"/>
              </a:spcBef>
              <a:buFont typeface="Arial"/>
              <a:buChar char="⚬"/>
            </a:pPr>
            <a:r>
              <a:rPr lang="en-US" b="true" sz="3325">
                <a:solidFill>
                  <a:srgbClr val="90113E"/>
                </a:solidFill>
                <a:latin typeface="Canva Sans Bold"/>
                <a:ea typeface="Canva Sans Bold"/>
                <a:cs typeface="Canva Sans Bold"/>
                <a:sym typeface="Canva Sans Bold"/>
              </a:rPr>
              <a:t>better data-driven decision-making.</a:t>
            </a:r>
          </a:p>
          <a:p>
            <a:pPr algn="l">
              <a:lnSpc>
                <a:spcPts val="4656"/>
              </a:lnSpc>
              <a:spcBef>
                <a:spcPct val="0"/>
              </a:spcBef>
            </a:pPr>
          </a:p>
        </p:txBody>
      </p:sp>
      <p:sp>
        <p:nvSpPr>
          <p:cNvPr name="TextBox 4" id="4"/>
          <p:cNvSpPr txBox="true"/>
          <p:nvPr/>
        </p:nvSpPr>
        <p:spPr>
          <a:xfrm rot="0">
            <a:off x="2632943" y="631239"/>
            <a:ext cx="13299795" cy="787447"/>
          </a:xfrm>
          <a:prstGeom prst="rect">
            <a:avLst/>
          </a:prstGeom>
        </p:spPr>
        <p:txBody>
          <a:bodyPr anchor="t" rtlCol="false" tIns="0" lIns="0" bIns="0" rIns="0">
            <a:spAutoFit/>
          </a:bodyPr>
          <a:lstStyle/>
          <a:p>
            <a:pPr algn="just">
              <a:lnSpc>
                <a:spcPts val="6240"/>
              </a:lnSpc>
              <a:spcBef>
                <a:spcPct val="0"/>
              </a:spcBef>
            </a:pPr>
            <a:r>
              <a:rPr lang="en-US" b="true" sz="4992">
                <a:solidFill>
                  <a:srgbClr val="0BB6BC"/>
                </a:solidFill>
                <a:latin typeface="Canva Sans Medium"/>
                <a:ea typeface="Canva Sans Medium"/>
                <a:cs typeface="Canva Sans Medium"/>
                <a:sym typeface="Canva Sans Medium"/>
              </a:rPr>
              <a:t>Future Enhancements</a:t>
            </a:r>
            <a:r>
              <a:rPr lang="en-US" b="true" sz="4992">
                <a:solidFill>
                  <a:srgbClr val="0BB6BC"/>
                </a:solidFill>
                <a:latin typeface="Canva Sans Medium"/>
                <a:ea typeface="Canva Sans Medium"/>
                <a:cs typeface="Canva Sans Medium"/>
                <a:sym typeface="Canva Sans Medium"/>
              </a:rPr>
              <a:t> and Q&amp;A</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634" y="-84320"/>
            <a:ext cx="10455640" cy="10455640"/>
          </a:xfrm>
          <a:custGeom>
            <a:avLst/>
            <a:gdLst/>
            <a:ahLst/>
            <a:cxnLst/>
            <a:rect r="r" b="b" t="t" l="l"/>
            <a:pathLst>
              <a:path h="10455640" w="10455640">
                <a:moveTo>
                  <a:pt x="0" y="0"/>
                </a:moveTo>
                <a:lnTo>
                  <a:pt x="10455640" y="0"/>
                </a:lnTo>
                <a:lnTo>
                  <a:pt x="10455640" y="10455640"/>
                </a:lnTo>
                <a:lnTo>
                  <a:pt x="0" y="104556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044460" y="3901681"/>
            <a:ext cx="10199079" cy="2000250"/>
          </a:xfrm>
          <a:prstGeom prst="rect">
            <a:avLst/>
          </a:prstGeom>
        </p:spPr>
        <p:txBody>
          <a:bodyPr anchor="t" rtlCol="false" tIns="0" lIns="0" bIns="0" rIns="0">
            <a:spAutoFit/>
          </a:bodyPr>
          <a:lstStyle/>
          <a:p>
            <a:pPr algn="ctr">
              <a:lnSpc>
                <a:spcPts val="15000"/>
              </a:lnSpc>
            </a:pPr>
            <a:r>
              <a:rPr lang="en-US" sz="15000" b="true">
                <a:solidFill>
                  <a:srgbClr val="363443"/>
                </a:solidFill>
                <a:latin typeface="Barlow Semi-Bold"/>
                <a:ea typeface="Barlow Semi-Bold"/>
                <a:cs typeface="Barlow Semi-Bold"/>
                <a:sym typeface="Barlow Semi-Bold"/>
              </a:rPr>
              <a:t>Thank you!</a:t>
            </a:r>
          </a:p>
        </p:txBody>
      </p:sp>
      <p:sp>
        <p:nvSpPr>
          <p:cNvPr name="Freeform 4" id="4"/>
          <p:cNvSpPr/>
          <p:nvPr/>
        </p:nvSpPr>
        <p:spPr>
          <a:xfrm flipH="false" flipV="false" rot="0">
            <a:off x="14892730" y="1028700"/>
            <a:ext cx="2793363" cy="1396681"/>
          </a:xfrm>
          <a:custGeom>
            <a:avLst/>
            <a:gdLst/>
            <a:ahLst/>
            <a:cxnLst/>
            <a:rect r="r" b="b" t="t" l="l"/>
            <a:pathLst>
              <a:path h="1396681" w="2793363">
                <a:moveTo>
                  <a:pt x="0" y="0"/>
                </a:moveTo>
                <a:lnTo>
                  <a:pt x="2793363" y="0"/>
                </a:lnTo>
                <a:lnTo>
                  <a:pt x="2793363" y="1396681"/>
                </a:lnTo>
                <a:lnTo>
                  <a:pt x="0" y="13966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2825260" y="6798102"/>
            <a:ext cx="2438400" cy="2438400"/>
          </a:xfrm>
          <a:custGeom>
            <a:avLst/>
            <a:gdLst/>
            <a:ahLst/>
            <a:cxnLst/>
            <a:rect r="r" b="b" t="t" l="l"/>
            <a:pathLst>
              <a:path h="2438400" w="2438400">
                <a:moveTo>
                  <a:pt x="2438400" y="0"/>
                </a:moveTo>
                <a:lnTo>
                  <a:pt x="0" y="0"/>
                </a:lnTo>
                <a:lnTo>
                  <a:pt x="0" y="2438400"/>
                </a:lnTo>
                <a:lnTo>
                  <a:pt x="2438400" y="2438400"/>
                </a:lnTo>
                <a:lnTo>
                  <a:pt x="24384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629257" y="893789"/>
            <a:ext cx="1079292" cy="269823"/>
          </a:xfrm>
          <a:custGeom>
            <a:avLst/>
            <a:gdLst/>
            <a:ahLst/>
            <a:cxnLst/>
            <a:rect r="r" b="b" t="t" l="l"/>
            <a:pathLst>
              <a:path h="269823" w="1079292">
                <a:moveTo>
                  <a:pt x="0" y="0"/>
                </a:moveTo>
                <a:lnTo>
                  <a:pt x="1079292" y="0"/>
                </a:lnTo>
                <a:lnTo>
                  <a:pt x="1079292" y="269822"/>
                </a:lnTo>
                <a:lnTo>
                  <a:pt x="0" y="2698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22647" y="990600"/>
            <a:ext cx="15498366" cy="869951"/>
          </a:xfrm>
          <a:prstGeom prst="rect">
            <a:avLst/>
          </a:prstGeom>
        </p:spPr>
        <p:txBody>
          <a:bodyPr anchor="t" rtlCol="false" tIns="0" lIns="0" bIns="0" rIns="0">
            <a:spAutoFit/>
          </a:bodyPr>
          <a:lstStyle/>
          <a:p>
            <a:pPr algn="ctr">
              <a:lnSpc>
                <a:spcPts val="6874"/>
              </a:lnSpc>
              <a:spcBef>
                <a:spcPct val="0"/>
              </a:spcBef>
            </a:pPr>
            <a:r>
              <a:rPr lang="en-US" b="true" sz="5499">
                <a:solidFill>
                  <a:srgbClr val="0BB6BC"/>
                </a:solidFill>
                <a:latin typeface="Barlow Semi-Bold"/>
                <a:ea typeface="Barlow Semi-Bold"/>
                <a:cs typeface="Barlow Semi-Bold"/>
                <a:sym typeface="Barlow Semi-Bold"/>
              </a:rPr>
              <a:t>DATA NEEDS FOR EFFICIENT HEALCARE SYSTEMS</a:t>
            </a:r>
          </a:p>
        </p:txBody>
      </p:sp>
      <p:sp>
        <p:nvSpPr>
          <p:cNvPr name="TextBox 3" id="3"/>
          <p:cNvSpPr txBox="true"/>
          <p:nvPr/>
        </p:nvSpPr>
        <p:spPr>
          <a:xfrm rot="0">
            <a:off x="4380783" y="2576424"/>
            <a:ext cx="5766048" cy="896874"/>
          </a:xfrm>
          <a:prstGeom prst="rect">
            <a:avLst/>
          </a:prstGeom>
        </p:spPr>
        <p:txBody>
          <a:bodyPr anchor="t" rtlCol="false" tIns="0" lIns="0" bIns="0" rIns="0">
            <a:spAutoFit/>
          </a:bodyPr>
          <a:lstStyle/>
          <a:p>
            <a:pPr algn="ctr" marL="906780" indent="-453390" lvl="1">
              <a:lnSpc>
                <a:spcPts val="7728"/>
              </a:lnSpc>
              <a:buFont typeface="Arial"/>
              <a:buChar char="•"/>
            </a:pPr>
            <a:r>
              <a:rPr lang="en-US" b="true" sz="4200">
                <a:solidFill>
                  <a:srgbClr val="90113E"/>
                </a:solidFill>
                <a:latin typeface="Barlow Semi-Bold"/>
                <a:ea typeface="Barlow Semi-Bold"/>
                <a:cs typeface="Barlow Semi-Bold"/>
                <a:sym typeface="Barlow Semi-Bold"/>
              </a:rPr>
              <a:t>Health Systems Data</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22647" y="990600"/>
            <a:ext cx="15498366" cy="869951"/>
          </a:xfrm>
          <a:prstGeom prst="rect">
            <a:avLst/>
          </a:prstGeom>
        </p:spPr>
        <p:txBody>
          <a:bodyPr anchor="t" rtlCol="false" tIns="0" lIns="0" bIns="0" rIns="0">
            <a:spAutoFit/>
          </a:bodyPr>
          <a:lstStyle/>
          <a:p>
            <a:pPr algn="ctr">
              <a:lnSpc>
                <a:spcPts val="6874"/>
              </a:lnSpc>
              <a:spcBef>
                <a:spcPct val="0"/>
              </a:spcBef>
            </a:pPr>
            <a:r>
              <a:rPr lang="en-US" b="true" sz="5499">
                <a:solidFill>
                  <a:srgbClr val="0BB6BC"/>
                </a:solidFill>
                <a:latin typeface="Barlow Semi-Bold"/>
                <a:ea typeface="Barlow Semi-Bold"/>
                <a:cs typeface="Barlow Semi-Bold"/>
                <a:sym typeface="Barlow Semi-Bold"/>
              </a:rPr>
              <a:t>DATA NEEDS FOR EFFICIENT HEALCARE SYSTEMS</a:t>
            </a:r>
          </a:p>
        </p:txBody>
      </p:sp>
      <p:sp>
        <p:nvSpPr>
          <p:cNvPr name="TextBox 3" id="3"/>
          <p:cNvSpPr txBox="true"/>
          <p:nvPr/>
        </p:nvSpPr>
        <p:spPr>
          <a:xfrm rot="0">
            <a:off x="1375460" y="3164205"/>
            <a:ext cx="6593334" cy="946366"/>
          </a:xfrm>
          <a:prstGeom prst="rect">
            <a:avLst/>
          </a:prstGeom>
        </p:spPr>
        <p:txBody>
          <a:bodyPr anchor="t" rtlCol="false" tIns="0" lIns="0" bIns="0" rIns="0">
            <a:spAutoFit/>
          </a:bodyPr>
          <a:lstStyle/>
          <a:p>
            <a:pPr algn="l" marL="954670" indent="-477335" lvl="1">
              <a:lnSpc>
                <a:spcPts val="8136"/>
              </a:lnSpc>
              <a:buFont typeface="Arial"/>
              <a:buChar char="•"/>
            </a:pPr>
            <a:r>
              <a:rPr lang="en-US" b="true" sz="4421">
                <a:solidFill>
                  <a:srgbClr val="90113E"/>
                </a:solidFill>
                <a:latin typeface="Barlow Semi-Bold"/>
                <a:ea typeface="Barlow Semi-Bold"/>
                <a:cs typeface="Barlow Semi-Bold"/>
                <a:sym typeface="Barlow Semi-Bold"/>
              </a:rPr>
              <a:t>Population Health Data</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001765" y="1521599"/>
            <a:ext cx="5047357" cy="1318266"/>
          </a:xfrm>
          <a:prstGeom prst="rect">
            <a:avLst/>
          </a:prstGeom>
        </p:spPr>
        <p:txBody>
          <a:bodyPr anchor="t" rtlCol="false" tIns="0" lIns="0" bIns="0" rIns="0">
            <a:spAutoFit/>
          </a:bodyPr>
          <a:lstStyle/>
          <a:p>
            <a:pPr algn="ctr">
              <a:lnSpc>
                <a:spcPts val="10498"/>
              </a:lnSpc>
              <a:spcBef>
                <a:spcPct val="0"/>
              </a:spcBef>
            </a:pPr>
            <a:r>
              <a:rPr lang="en-US" b="true" sz="8399">
                <a:solidFill>
                  <a:srgbClr val="0BB6BC"/>
                </a:solidFill>
                <a:latin typeface="Barlow Semi-Bold"/>
                <a:ea typeface="Barlow Semi-Bold"/>
                <a:cs typeface="Barlow Semi-Bold"/>
                <a:sym typeface="Barlow Semi-Bold"/>
              </a:rPr>
              <a:t>ABOUT US </a:t>
            </a:r>
          </a:p>
        </p:txBody>
      </p:sp>
      <p:sp>
        <p:nvSpPr>
          <p:cNvPr name="TextBox 3" id="3"/>
          <p:cNvSpPr txBox="true"/>
          <p:nvPr/>
        </p:nvSpPr>
        <p:spPr>
          <a:xfrm rot="0">
            <a:off x="2234916" y="3653485"/>
            <a:ext cx="13274576" cy="2960981"/>
          </a:xfrm>
          <a:prstGeom prst="rect">
            <a:avLst/>
          </a:prstGeom>
        </p:spPr>
        <p:txBody>
          <a:bodyPr anchor="t" rtlCol="false" tIns="0" lIns="0" bIns="0" rIns="0">
            <a:spAutoFit/>
          </a:bodyPr>
          <a:lstStyle/>
          <a:p>
            <a:pPr algn="l">
              <a:lnSpc>
                <a:spcPts val="5879"/>
              </a:lnSpc>
            </a:pPr>
            <a:r>
              <a:rPr lang="en-US" sz="4703" b="true">
                <a:solidFill>
                  <a:srgbClr val="90113E"/>
                </a:solidFill>
                <a:latin typeface="Barlow Semi-Bold"/>
                <a:ea typeface="Barlow Semi-Bold"/>
                <a:cs typeface="Barlow Semi-Bold"/>
                <a:sym typeface="Barlow Semi-Bold"/>
              </a:rPr>
              <a:t>Helpman Techechnologies (HelpTech) is a premier provider of analytics and services in data science, specializing in research support and transforming complex data into actionable insights.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41255"/>
            <a:ext cx="8562975" cy="988739"/>
          </a:xfrm>
          <a:prstGeom prst="rect">
            <a:avLst/>
          </a:prstGeom>
        </p:spPr>
        <p:txBody>
          <a:bodyPr anchor="t" rtlCol="false" tIns="0" lIns="0" bIns="0" rIns="0">
            <a:spAutoFit/>
          </a:bodyPr>
          <a:lstStyle/>
          <a:p>
            <a:pPr algn="ctr">
              <a:lnSpc>
                <a:spcPts val="7866"/>
              </a:lnSpc>
              <a:spcBef>
                <a:spcPct val="0"/>
              </a:spcBef>
            </a:pPr>
            <a:r>
              <a:rPr lang="en-US" b="true" sz="6293">
                <a:solidFill>
                  <a:srgbClr val="0BB6BC"/>
                </a:solidFill>
                <a:latin typeface="Barlow Semi-Bold"/>
                <a:ea typeface="Barlow Semi-Bold"/>
                <a:cs typeface="Barlow Semi-Bold"/>
                <a:sym typeface="Barlow Semi-Bold"/>
              </a:rPr>
              <a:t>Computational Services </a:t>
            </a:r>
          </a:p>
        </p:txBody>
      </p:sp>
      <p:sp>
        <p:nvSpPr>
          <p:cNvPr name="TextBox 3" id="3"/>
          <p:cNvSpPr txBox="true"/>
          <p:nvPr/>
        </p:nvSpPr>
        <p:spPr>
          <a:xfrm rot="0">
            <a:off x="3142440" y="1439569"/>
            <a:ext cx="13274576" cy="3703931"/>
          </a:xfrm>
          <a:prstGeom prst="rect">
            <a:avLst/>
          </a:prstGeom>
        </p:spPr>
        <p:txBody>
          <a:bodyPr anchor="t" rtlCol="false" tIns="0" lIns="0" bIns="0" rIns="0">
            <a:spAutoFit/>
          </a:bodyPr>
          <a:lstStyle/>
          <a:p>
            <a:pPr algn="l" marL="1015560" indent="-507780" lvl="1">
              <a:lnSpc>
                <a:spcPts val="5879"/>
              </a:lnSpc>
              <a:buFont typeface="Arial"/>
              <a:buChar char="•"/>
            </a:pPr>
            <a:r>
              <a:rPr lang="en-US" b="true" sz="4703">
                <a:solidFill>
                  <a:srgbClr val="90113E"/>
                </a:solidFill>
                <a:latin typeface="Barlow Semi-Bold"/>
                <a:ea typeface="Barlow Semi-Bold"/>
                <a:cs typeface="Barlow Semi-Bold"/>
                <a:sym typeface="Barlow Semi-Bold"/>
              </a:rPr>
              <a:t>Data Analysis &amp; Visualization </a:t>
            </a:r>
          </a:p>
          <a:p>
            <a:pPr algn="l" marL="1015560" indent="-507780" lvl="1">
              <a:lnSpc>
                <a:spcPts val="5879"/>
              </a:lnSpc>
              <a:buFont typeface="Arial"/>
              <a:buChar char="•"/>
            </a:pPr>
            <a:r>
              <a:rPr lang="en-US" b="true" sz="4703">
                <a:solidFill>
                  <a:srgbClr val="90113E"/>
                </a:solidFill>
                <a:latin typeface="Barlow Semi-Bold"/>
                <a:ea typeface="Barlow Semi-Bold"/>
                <a:cs typeface="Barlow Semi-Bold"/>
                <a:sym typeface="Barlow Semi-Bold"/>
              </a:rPr>
              <a:t>Big Data Analytics</a:t>
            </a:r>
          </a:p>
          <a:p>
            <a:pPr algn="l" marL="1015560" indent="-507780" lvl="1">
              <a:lnSpc>
                <a:spcPts val="5879"/>
              </a:lnSpc>
              <a:buFont typeface="Arial"/>
              <a:buChar char="•"/>
            </a:pPr>
            <a:r>
              <a:rPr lang="en-US" b="true" sz="4703">
                <a:solidFill>
                  <a:srgbClr val="90113E"/>
                </a:solidFill>
                <a:latin typeface="Barlow Semi-Bold"/>
                <a:ea typeface="Barlow Semi-Bold"/>
                <a:cs typeface="Barlow Semi-Bold"/>
                <a:sym typeface="Barlow Semi-Bold"/>
              </a:rPr>
              <a:t>Machine Learning &amp; AI</a:t>
            </a:r>
          </a:p>
          <a:p>
            <a:pPr algn="l" marL="1015560" indent="-507780" lvl="1">
              <a:lnSpc>
                <a:spcPts val="5879"/>
              </a:lnSpc>
              <a:buFont typeface="Arial"/>
              <a:buChar char="•"/>
            </a:pPr>
            <a:r>
              <a:rPr lang="en-US" b="true" sz="4703">
                <a:solidFill>
                  <a:srgbClr val="90113E"/>
                </a:solidFill>
                <a:latin typeface="Barlow Semi-Bold"/>
                <a:ea typeface="Barlow Semi-Bold"/>
                <a:cs typeface="Barlow Semi-Bold"/>
                <a:sym typeface="Barlow Semi-Bold"/>
              </a:rPr>
              <a:t>Customized Software Solutions </a:t>
            </a:r>
          </a:p>
          <a:p>
            <a:pPr algn="l">
              <a:lnSpc>
                <a:spcPts val="5879"/>
              </a:lnSpc>
            </a:pPr>
          </a:p>
        </p:txBody>
      </p:sp>
      <p:sp>
        <p:nvSpPr>
          <p:cNvPr name="TextBox 4" id="4"/>
          <p:cNvSpPr txBox="true"/>
          <p:nvPr/>
        </p:nvSpPr>
        <p:spPr>
          <a:xfrm rot="0">
            <a:off x="3178812" y="6863944"/>
            <a:ext cx="10965656" cy="2227366"/>
          </a:xfrm>
          <a:prstGeom prst="rect">
            <a:avLst/>
          </a:prstGeom>
        </p:spPr>
        <p:txBody>
          <a:bodyPr anchor="t" rtlCol="false" tIns="0" lIns="0" bIns="0" rIns="0">
            <a:spAutoFit/>
          </a:bodyPr>
          <a:lstStyle/>
          <a:p>
            <a:pPr algn="l" marL="1021994" indent="-510997" lvl="1">
              <a:lnSpc>
                <a:spcPts val="5917"/>
              </a:lnSpc>
              <a:spcBef>
                <a:spcPct val="0"/>
              </a:spcBef>
              <a:buFont typeface="Arial"/>
              <a:buChar char="•"/>
            </a:pPr>
            <a:r>
              <a:rPr lang="en-US" b="true" sz="4733">
                <a:solidFill>
                  <a:srgbClr val="90113E"/>
                </a:solidFill>
                <a:latin typeface="Barlow Semi-Bold"/>
                <a:ea typeface="Barlow Semi-Bold"/>
                <a:cs typeface="Barlow Semi-Bold"/>
                <a:sym typeface="Barlow Semi-Bold"/>
              </a:rPr>
              <a:t>Market Research &amp; Forecasting</a:t>
            </a:r>
          </a:p>
          <a:p>
            <a:pPr algn="l" marL="1021994" indent="-510997" lvl="1">
              <a:lnSpc>
                <a:spcPts val="5917"/>
              </a:lnSpc>
              <a:spcBef>
                <a:spcPct val="0"/>
              </a:spcBef>
              <a:buFont typeface="Arial"/>
              <a:buChar char="•"/>
            </a:pPr>
            <a:r>
              <a:rPr lang="en-US" b="true" sz="4733">
                <a:solidFill>
                  <a:srgbClr val="90113E"/>
                </a:solidFill>
                <a:latin typeface="Barlow Semi-Bold"/>
                <a:ea typeface="Barlow Semi-Bold"/>
                <a:cs typeface="Barlow Semi-Bold"/>
                <a:sym typeface="Barlow Semi-Bold"/>
              </a:rPr>
              <a:t>Innovation &amp; Technology Assessment</a:t>
            </a:r>
          </a:p>
          <a:p>
            <a:pPr algn="l" marL="1021994" indent="-510997" lvl="1">
              <a:lnSpc>
                <a:spcPts val="5917"/>
              </a:lnSpc>
              <a:spcBef>
                <a:spcPct val="0"/>
              </a:spcBef>
              <a:buFont typeface="Arial"/>
              <a:buChar char="•"/>
            </a:pPr>
            <a:r>
              <a:rPr lang="en-US" b="true" sz="4733">
                <a:solidFill>
                  <a:srgbClr val="90113E"/>
                </a:solidFill>
                <a:latin typeface="Barlow Semi-Bold"/>
                <a:ea typeface="Barlow Semi-Bold"/>
                <a:cs typeface="Barlow Semi-Bold"/>
                <a:sym typeface="Barlow Semi-Bold"/>
              </a:rPr>
              <a:t>Policy Impact Analysis </a:t>
            </a:r>
          </a:p>
        </p:txBody>
      </p:sp>
      <p:sp>
        <p:nvSpPr>
          <p:cNvPr name="TextBox 5" id="5"/>
          <p:cNvSpPr txBox="true"/>
          <p:nvPr/>
        </p:nvSpPr>
        <p:spPr>
          <a:xfrm rot="0">
            <a:off x="956006" y="5534025"/>
            <a:ext cx="6663184" cy="1007111"/>
          </a:xfrm>
          <a:prstGeom prst="rect">
            <a:avLst/>
          </a:prstGeom>
        </p:spPr>
        <p:txBody>
          <a:bodyPr anchor="t" rtlCol="false" tIns="0" lIns="0" bIns="0" rIns="0">
            <a:spAutoFit/>
          </a:bodyPr>
          <a:lstStyle/>
          <a:p>
            <a:pPr algn="ctr">
              <a:lnSpc>
                <a:spcPts val="7999"/>
              </a:lnSpc>
              <a:spcBef>
                <a:spcPct val="0"/>
              </a:spcBef>
            </a:pPr>
            <a:r>
              <a:rPr lang="en-US" b="true" sz="6399">
                <a:solidFill>
                  <a:srgbClr val="0BB6BC"/>
                </a:solidFill>
                <a:latin typeface="Barlow Semi-Bold"/>
                <a:ea typeface="Barlow Semi-Bold"/>
                <a:cs typeface="Barlow Semi-Bold"/>
                <a:sym typeface="Barlow Semi-Bold"/>
              </a:rPr>
              <a:t>Research Services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690685" y="663211"/>
            <a:ext cx="7461796" cy="1519559"/>
          </a:xfrm>
          <a:prstGeom prst="rect">
            <a:avLst/>
          </a:prstGeom>
        </p:spPr>
        <p:txBody>
          <a:bodyPr anchor="t" rtlCol="false" tIns="0" lIns="0" bIns="0" rIns="0">
            <a:spAutoFit/>
          </a:bodyPr>
          <a:lstStyle/>
          <a:p>
            <a:pPr algn="ctr">
              <a:lnSpc>
                <a:spcPts val="12124"/>
              </a:lnSpc>
              <a:spcBef>
                <a:spcPct val="0"/>
              </a:spcBef>
            </a:pPr>
            <a:r>
              <a:rPr lang="en-US" b="true" sz="9699">
                <a:solidFill>
                  <a:srgbClr val="0BB6BC"/>
                </a:solidFill>
                <a:latin typeface="Canva Sans Medium"/>
                <a:ea typeface="Canva Sans Medium"/>
                <a:cs typeface="Canva Sans Medium"/>
                <a:sym typeface="Canva Sans Medium"/>
              </a:rPr>
              <a:t> Background</a:t>
            </a:r>
          </a:p>
        </p:txBody>
      </p:sp>
      <p:sp>
        <p:nvSpPr>
          <p:cNvPr name="TextBox 3" id="3"/>
          <p:cNvSpPr txBox="true"/>
          <p:nvPr/>
        </p:nvSpPr>
        <p:spPr>
          <a:xfrm rot="0">
            <a:off x="404554" y="3023819"/>
            <a:ext cx="17444689" cy="5405120"/>
          </a:xfrm>
          <a:prstGeom prst="rect">
            <a:avLst/>
          </a:prstGeom>
        </p:spPr>
        <p:txBody>
          <a:bodyPr anchor="t" rtlCol="false" tIns="0" lIns="0" bIns="0" rIns="0">
            <a:spAutoFit/>
          </a:bodyPr>
          <a:lstStyle/>
          <a:p>
            <a:pPr algn="just" marL="820419" indent="-410209" lvl="1">
              <a:lnSpc>
                <a:spcPts val="4749"/>
              </a:lnSpc>
              <a:buFont typeface="Arial"/>
              <a:buChar char="•"/>
            </a:pPr>
            <a:r>
              <a:rPr lang="en-US" b="true" sz="3799">
                <a:solidFill>
                  <a:srgbClr val="90113E"/>
                </a:solidFill>
                <a:latin typeface="Barlow Semi-Bold"/>
                <a:ea typeface="Barlow Semi-Bold"/>
                <a:cs typeface="Barlow Semi-Bold"/>
                <a:sym typeface="Barlow Semi-Bold"/>
              </a:rPr>
              <a:t>Hospitals are under increasing pressure to improve the quality of care while managing costs effectively. </a:t>
            </a:r>
          </a:p>
          <a:p>
            <a:pPr algn="just">
              <a:lnSpc>
                <a:spcPts val="4749"/>
              </a:lnSpc>
            </a:pPr>
          </a:p>
          <a:p>
            <a:pPr algn="just" marL="820419" indent="-410209" lvl="1">
              <a:lnSpc>
                <a:spcPts val="4749"/>
              </a:lnSpc>
              <a:buFont typeface="Arial"/>
              <a:buChar char="•"/>
            </a:pPr>
            <a:r>
              <a:rPr lang="en-US" b="true" sz="3799">
                <a:solidFill>
                  <a:srgbClr val="90113E"/>
                </a:solidFill>
                <a:latin typeface="Barlow Semi-Bold"/>
                <a:ea typeface="Barlow Semi-Bold"/>
                <a:cs typeface="Barlow Semi-Bold"/>
                <a:sym typeface="Barlow Semi-Bold"/>
              </a:rPr>
              <a:t>Healthcare analytics acts as a magnifying glass, illuminating bottlenecks, waste, and underutilized resources within these intricate processes.</a:t>
            </a:r>
          </a:p>
          <a:p>
            <a:pPr algn="just">
              <a:lnSpc>
                <a:spcPts val="4749"/>
              </a:lnSpc>
            </a:pPr>
          </a:p>
          <a:p>
            <a:pPr algn="just" marL="820419" indent="-410209" lvl="1">
              <a:lnSpc>
                <a:spcPts val="4749"/>
              </a:lnSpc>
              <a:buFont typeface="Arial"/>
              <a:buChar char="•"/>
            </a:pPr>
            <a:r>
              <a:rPr lang="en-US" b="true" sz="3799">
                <a:solidFill>
                  <a:srgbClr val="90113E"/>
                </a:solidFill>
                <a:latin typeface="Barlow Semi-Bold"/>
                <a:ea typeface="Barlow Semi-Bold"/>
                <a:cs typeface="Barlow Semi-Bold"/>
                <a:sym typeface="Barlow Semi-Bold"/>
              </a:rPr>
              <a:t>The regulatory landscape in healthcare is continually evolving, with an increasing emphasis on data-driven quality improvement and accountability.</a:t>
            </a:r>
          </a:p>
          <a:p>
            <a:pPr algn="just">
              <a:lnSpc>
                <a:spcPts val="474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89194" y="211237"/>
            <a:ext cx="7757482" cy="9621684"/>
          </a:xfrm>
          <a:custGeom>
            <a:avLst/>
            <a:gdLst/>
            <a:ahLst/>
            <a:cxnLst/>
            <a:rect r="r" b="b" t="t" l="l"/>
            <a:pathLst>
              <a:path h="9621684" w="7757482">
                <a:moveTo>
                  <a:pt x="0" y="0"/>
                </a:moveTo>
                <a:lnTo>
                  <a:pt x="7757482" y="0"/>
                </a:lnTo>
                <a:lnTo>
                  <a:pt x="7757482" y="9621684"/>
                </a:lnTo>
                <a:lnTo>
                  <a:pt x="0" y="9621684"/>
                </a:lnTo>
                <a:lnTo>
                  <a:pt x="0" y="0"/>
                </a:lnTo>
                <a:close/>
              </a:path>
            </a:pathLst>
          </a:custGeom>
          <a:blipFill>
            <a:blip r:embed="rId2"/>
            <a:stretch>
              <a:fillRect l="0" t="0" r="0" b="0"/>
            </a:stretch>
          </a:blipFill>
        </p:spPr>
      </p:sp>
      <p:sp>
        <p:nvSpPr>
          <p:cNvPr name="TextBox 3" id="3"/>
          <p:cNvSpPr txBox="true"/>
          <p:nvPr/>
        </p:nvSpPr>
        <p:spPr>
          <a:xfrm rot="0">
            <a:off x="725378" y="2212161"/>
            <a:ext cx="6263816" cy="2809918"/>
          </a:xfrm>
          <a:prstGeom prst="rect">
            <a:avLst/>
          </a:prstGeom>
        </p:spPr>
        <p:txBody>
          <a:bodyPr anchor="t" rtlCol="false" tIns="0" lIns="0" bIns="0" rIns="0">
            <a:spAutoFit/>
          </a:bodyPr>
          <a:lstStyle/>
          <a:p>
            <a:pPr algn="l">
              <a:lnSpc>
                <a:spcPts val="7491"/>
              </a:lnSpc>
              <a:spcBef>
                <a:spcPct val="0"/>
              </a:spcBef>
            </a:pPr>
            <a:r>
              <a:rPr lang="en-US" b="true" sz="5993">
                <a:solidFill>
                  <a:srgbClr val="90113E"/>
                </a:solidFill>
                <a:latin typeface="Canva Sans Medium"/>
                <a:ea typeface="Canva Sans Medium"/>
                <a:cs typeface="Canva Sans Medium"/>
                <a:sym typeface="Canva Sans Medium"/>
              </a:rPr>
              <a:t>Why you need Healthcare Analytics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106116" y="202277"/>
            <a:ext cx="11153184" cy="9294341"/>
          </a:xfrm>
          <a:custGeom>
            <a:avLst/>
            <a:gdLst/>
            <a:ahLst/>
            <a:cxnLst/>
            <a:rect r="r" b="b" t="t" l="l"/>
            <a:pathLst>
              <a:path h="9294341" w="11153184">
                <a:moveTo>
                  <a:pt x="0" y="0"/>
                </a:moveTo>
                <a:lnTo>
                  <a:pt x="11153184" y="0"/>
                </a:lnTo>
                <a:lnTo>
                  <a:pt x="11153184" y="9294341"/>
                </a:lnTo>
                <a:lnTo>
                  <a:pt x="0" y="9294341"/>
                </a:lnTo>
                <a:lnTo>
                  <a:pt x="0" y="0"/>
                </a:lnTo>
                <a:close/>
              </a:path>
            </a:pathLst>
          </a:custGeom>
          <a:blipFill>
            <a:blip r:embed="rId2"/>
            <a:stretch>
              <a:fillRect l="-5991" t="0" r="-9658" b="0"/>
            </a:stretch>
          </a:blipFill>
        </p:spPr>
      </p:sp>
      <p:sp>
        <p:nvSpPr>
          <p:cNvPr name="TextBox 3" id="3"/>
          <p:cNvSpPr txBox="true"/>
          <p:nvPr/>
        </p:nvSpPr>
        <p:spPr>
          <a:xfrm rot="0">
            <a:off x="1028700" y="2247858"/>
            <a:ext cx="4010840" cy="1796977"/>
          </a:xfrm>
          <a:prstGeom prst="rect">
            <a:avLst/>
          </a:prstGeom>
        </p:spPr>
        <p:txBody>
          <a:bodyPr anchor="t" rtlCol="false" tIns="0" lIns="0" bIns="0" rIns="0">
            <a:spAutoFit/>
          </a:bodyPr>
          <a:lstStyle/>
          <a:p>
            <a:pPr algn="ctr">
              <a:lnSpc>
                <a:spcPts val="7221"/>
              </a:lnSpc>
            </a:pPr>
            <a:r>
              <a:rPr lang="en-US" b="true" sz="5121">
                <a:solidFill>
                  <a:srgbClr val="0BB6BC"/>
                </a:solidFill>
                <a:latin typeface="Barlow Semi-Bold"/>
                <a:ea typeface="Barlow Semi-Bold"/>
                <a:cs typeface="Barlow Semi-Bold"/>
                <a:sym typeface="Barlow Semi-Bold"/>
              </a:rPr>
              <a:t>Our Methodology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DAGSVAW_Ac8</dc:identifier>
  <dcterms:modified xsi:type="dcterms:W3CDTF">2011-08-01T06:04:30Z</dcterms:modified>
  <cp:revision>1</cp:revision>
  <dc:title>Copy of Copy of Copy of PLP Standard Pitch Deck Template</dc:title>
</cp:coreProperties>
</file>