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11/4/2020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11/4/2020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11/4/2020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11/4/2020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11/4/2020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3" Type="http://schemas.openxmlformats.org/officeDocument/2006/relationships/hyperlink" Target="https://meet.google.com/linkredirect?authuser=5&amp;dest=https%3A%2F%2Fwww.oas.org%2Fdil%2Fesp%2Fcodigo_Civil_Colombia.pdf" TargetMode="External" /><Relationship Id="rId2" Type="http://schemas.openxmlformats.org/officeDocument/2006/relationships/hyperlink" Target="https://meet.google.com/linkredirect?authuser=5&amp;dest=http%3A%2F%2Fwww.suin-juriscol.gov.co%2FviewDocument.asp%3Fruta%3DCodigo%2F30019323"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B6BCAD-E2C0-4870-B9C3-5738281DD9C3}"/>
              </a:ext>
            </a:extLst>
          </p:cNvPr>
          <p:cNvSpPr>
            <a:spLocks noGrp="1"/>
          </p:cNvSpPr>
          <p:nvPr>
            <p:ph type="title"/>
          </p:nvPr>
        </p:nvSpPr>
        <p:spPr/>
        <p:txBody>
          <a:bodyPr>
            <a:normAutofit fontScale="90000"/>
          </a:bodyPr>
          <a:lstStyle/>
          <a:p>
            <a:r>
              <a:rPr lang="es-MX" sz="6700" dirty="0"/>
              <a:t>PREGUNTA </a:t>
            </a:r>
            <a:r>
              <a:rPr lang="es-MX" sz="6700" dirty="0" err="1"/>
              <a:t>PROblematizadora</a:t>
            </a:r>
            <a:br>
              <a:rPr lang="es-MX" dirty="0"/>
            </a:br>
            <a:br>
              <a:rPr lang="es-MX" dirty="0"/>
            </a:br>
            <a:endParaRPr lang="es-CO" dirty="0"/>
          </a:p>
        </p:txBody>
      </p:sp>
      <p:sp>
        <p:nvSpPr>
          <p:cNvPr id="3" name="Marcador de texto 2">
            <a:extLst>
              <a:ext uri="{FF2B5EF4-FFF2-40B4-BE49-F238E27FC236}">
                <a16:creationId xmlns:a16="http://schemas.microsoft.com/office/drawing/2014/main" id="{5679CDAB-707A-40F6-B6CF-A7EB46A1FEB1}"/>
              </a:ext>
            </a:extLst>
          </p:cNvPr>
          <p:cNvSpPr>
            <a:spLocks noGrp="1"/>
          </p:cNvSpPr>
          <p:nvPr>
            <p:ph type="body" idx="1"/>
          </p:nvPr>
        </p:nvSpPr>
        <p:spPr>
          <a:xfrm>
            <a:off x="3242930" y="3962401"/>
            <a:ext cx="7017488" cy="2148516"/>
          </a:xfrm>
        </p:spPr>
        <p:txBody>
          <a:bodyPr/>
          <a:lstStyle/>
          <a:p>
            <a:endParaRPr lang="es-MX" dirty="0"/>
          </a:p>
          <a:p>
            <a:r>
              <a:rPr lang="es-MX" dirty="0"/>
              <a:t>¿Sobre qué tratan cada una de las condiciones laborales que pone Manuel y en donde las podemos encontrar?</a:t>
            </a:r>
          </a:p>
        </p:txBody>
      </p:sp>
    </p:spTree>
    <p:extLst>
      <p:ext uri="{BB962C8B-B14F-4D97-AF65-F5344CB8AC3E}">
        <p14:creationId xmlns:p14="http://schemas.microsoft.com/office/powerpoint/2010/main" val="1813592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CA0773-7BBA-426E-9561-B14D405E9358}"/>
              </a:ext>
            </a:extLst>
          </p:cNvPr>
          <p:cNvSpPr>
            <a:spLocks noGrp="1"/>
          </p:cNvSpPr>
          <p:nvPr>
            <p:ph type="title"/>
          </p:nvPr>
        </p:nvSpPr>
        <p:spPr/>
        <p:txBody>
          <a:bodyPr/>
          <a:lstStyle/>
          <a:p>
            <a:r>
              <a:rPr lang="es-CO" dirty="0"/>
              <a:t>Enlaces :</a:t>
            </a:r>
          </a:p>
        </p:txBody>
      </p:sp>
      <p:sp>
        <p:nvSpPr>
          <p:cNvPr id="3" name="Marcador de contenido 2">
            <a:extLst>
              <a:ext uri="{FF2B5EF4-FFF2-40B4-BE49-F238E27FC236}">
                <a16:creationId xmlns:a16="http://schemas.microsoft.com/office/drawing/2014/main" id="{361FE870-A707-43EA-9510-491C422D75FF}"/>
              </a:ext>
            </a:extLst>
          </p:cNvPr>
          <p:cNvSpPr>
            <a:spLocks noGrp="1"/>
          </p:cNvSpPr>
          <p:nvPr>
            <p:ph idx="1"/>
          </p:nvPr>
        </p:nvSpPr>
        <p:spPr/>
        <p:txBody>
          <a:bodyPr/>
          <a:lstStyle/>
          <a:p>
            <a:r>
              <a:rPr lang="es-CO" dirty="0"/>
              <a:t>-</a:t>
            </a:r>
            <a:r>
              <a:rPr lang="es-CO" u="sng" dirty="0">
                <a:hlinkClick r:id="rId2"/>
              </a:rPr>
              <a:t>http://www.suin-juriscol.gov.co/viewDocument.asp?ruta=Codigo/30019323</a:t>
            </a:r>
            <a:endParaRPr lang="es-CO" dirty="0"/>
          </a:p>
          <a:p>
            <a:r>
              <a:rPr lang="es-CO" dirty="0"/>
              <a:t>-</a:t>
            </a:r>
            <a:r>
              <a:rPr lang="es-CO" u="sng" dirty="0">
                <a:hlinkClick r:id="rId3"/>
              </a:rPr>
              <a:t>https://www.oas.org/dil/esp/codigo_Civil_Colombia.pdf</a:t>
            </a:r>
            <a:endParaRPr lang="es-CO" dirty="0"/>
          </a:p>
          <a:p>
            <a:r>
              <a:rPr lang="es-CO" dirty="0"/>
              <a:t>-</a:t>
            </a:r>
            <a:r>
              <a:rPr lang="es-CO" u="sng" dirty="0"/>
              <a:t>https://www.gerencie.com/solucion-de-no-continuidad-o-sin-solucion-de-continuidad-en-el-contrato-de-trabajo.html</a:t>
            </a:r>
            <a:endParaRPr lang="es-CO" dirty="0"/>
          </a:p>
          <a:p>
            <a:r>
              <a:rPr lang="es-CO" u="sng" dirty="0"/>
              <a:t>-https://www.cronicadelquindio.com/</a:t>
            </a:r>
            <a:endParaRPr lang="es-CO" dirty="0"/>
          </a:p>
          <a:p>
            <a:r>
              <a:rPr lang="es-CO" u="sng" dirty="0"/>
              <a:t>-http://www.secretariasenado.gov.co/senado/basedoc/codigo_sustantivo_trabajo.html</a:t>
            </a:r>
            <a:endParaRPr lang="es-CO" dirty="0"/>
          </a:p>
          <a:p>
            <a:endParaRPr lang="es-CO" dirty="0"/>
          </a:p>
        </p:txBody>
      </p:sp>
    </p:spTree>
    <p:extLst>
      <p:ext uri="{BB962C8B-B14F-4D97-AF65-F5344CB8AC3E}">
        <p14:creationId xmlns:p14="http://schemas.microsoft.com/office/powerpoint/2010/main" val="310552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8DD8CC-B594-4318-9129-EEEF98910F3B}"/>
              </a:ext>
            </a:extLst>
          </p:cNvPr>
          <p:cNvSpPr>
            <a:spLocks noGrp="1"/>
          </p:cNvSpPr>
          <p:nvPr>
            <p:ph type="title"/>
          </p:nvPr>
        </p:nvSpPr>
        <p:spPr/>
        <p:txBody>
          <a:bodyPr/>
          <a:lstStyle/>
          <a:p>
            <a:r>
              <a:rPr lang="es-CO" b="1" dirty="0"/>
              <a:t>OBJETIVO GENERAL:</a:t>
            </a:r>
            <a:br>
              <a:rPr lang="es-CO" dirty="0"/>
            </a:br>
            <a:endParaRPr lang="es-CO" dirty="0"/>
          </a:p>
        </p:txBody>
      </p:sp>
      <p:sp>
        <p:nvSpPr>
          <p:cNvPr id="3" name="Marcador de contenido 2">
            <a:extLst>
              <a:ext uri="{FF2B5EF4-FFF2-40B4-BE49-F238E27FC236}">
                <a16:creationId xmlns:a16="http://schemas.microsoft.com/office/drawing/2014/main" id="{D8301720-7870-4A26-867A-DB6D1A701D72}"/>
              </a:ext>
            </a:extLst>
          </p:cNvPr>
          <p:cNvSpPr>
            <a:spLocks noGrp="1"/>
          </p:cNvSpPr>
          <p:nvPr>
            <p:ph idx="1"/>
          </p:nvPr>
        </p:nvSpPr>
        <p:spPr/>
        <p:txBody>
          <a:bodyPr/>
          <a:lstStyle/>
          <a:p>
            <a:pPr marL="0" indent="0">
              <a:buNone/>
            </a:pPr>
            <a:r>
              <a:rPr lang="es-MX" dirty="0"/>
              <a:t>La pregunta dice que se está investigando para ciertas razones como las cuales que</a:t>
            </a:r>
          </a:p>
          <a:p>
            <a:pPr marL="0" indent="0">
              <a:buNone/>
            </a:pPr>
            <a:r>
              <a:rPr lang="es-MX" dirty="0"/>
              <a:t>nosotros ya vamos a presentar las pruebas y necesitamos conocimiento sobre ellos lo</a:t>
            </a:r>
          </a:p>
          <a:p>
            <a:pPr marL="0" indent="0">
              <a:buNone/>
            </a:pPr>
            <a:r>
              <a:rPr lang="es-MX" dirty="0"/>
              <a:t>cuál es que la pregunta nos puede servir a nosotros en las pruebas ya que puede salir ahí</a:t>
            </a:r>
          </a:p>
          <a:p>
            <a:pPr marL="0" indent="0">
              <a:buNone/>
            </a:pPr>
            <a:r>
              <a:rPr lang="es-MX" dirty="0"/>
              <a:t>O solamente para practicar cuando estemos en las pruebas.</a:t>
            </a:r>
          </a:p>
          <a:p>
            <a:pPr marL="0" indent="0">
              <a:buNone/>
            </a:pPr>
            <a:r>
              <a:rPr lang="es-MX" dirty="0"/>
              <a:t> </a:t>
            </a:r>
          </a:p>
          <a:p>
            <a:endParaRPr lang="es-CO" dirty="0"/>
          </a:p>
        </p:txBody>
      </p:sp>
    </p:spTree>
    <p:extLst>
      <p:ext uri="{BB962C8B-B14F-4D97-AF65-F5344CB8AC3E}">
        <p14:creationId xmlns:p14="http://schemas.microsoft.com/office/powerpoint/2010/main" val="208808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243B73-FBBA-EC4F-93A2-ED1C639AF437}"/>
              </a:ext>
            </a:extLst>
          </p:cNvPr>
          <p:cNvSpPr>
            <a:spLocks noGrp="1"/>
          </p:cNvSpPr>
          <p:nvPr>
            <p:ph type="title"/>
          </p:nvPr>
        </p:nvSpPr>
        <p:spPr/>
        <p:txBody>
          <a:bodyPr/>
          <a:lstStyle/>
          <a:p>
            <a:r>
              <a:rPr lang="es-US"/>
              <a:t>Pregunta icfes</a:t>
            </a:r>
          </a:p>
        </p:txBody>
      </p:sp>
      <p:sp>
        <p:nvSpPr>
          <p:cNvPr id="3" name="Marcador de contenido 2">
            <a:extLst>
              <a:ext uri="{FF2B5EF4-FFF2-40B4-BE49-F238E27FC236}">
                <a16:creationId xmlns:a16="http://schemas.microsoft.com/office/drawing/2014/main" id="{F502385E-2EE9-1C4B-9B05-DA3200770596}"/>
              </a:ext>
            </a:extLst>
          </p:cNvPr>
          <p:cNvSpPr>
            <a:spLocks noGrp="1"/>
          </p:cNvSpPr>
          <p:nvPr>
            <p:ph idx="1"/>
          </p:nvPr>
        </p:nvSpPr>
        <p:spPr/>
        <p:txBody>
          <a:bodyPr>
            <a:normAutofit lnSpcReduction="10000"/>
          </a:bodyPr>
          <a:lstStyle/>
          <a:p>
            <a:pPr marL="0" indent="0">
              <a:buNone/>
            </a:pPr>
            <a:r>
              <a:rPr lang="es-US"/>
              <a:t>Manuel, pintor de profesión, suscribió con una empresa un contrato para restaurar obras de arte, </a:t>
            </a:r>
          </a:p>
          <a:p>
            <a:pPr marL="0" indent="0">
              <a:buNone/>
            </a:pPr>
            <a:r>
              <a:rPr lang="es-US"/>
              <a:t>trabajando sin interrupciones, recibiendo una remuneración como contraprestación del servicio, </a:t>
            </a:r>
          </a:p>
          <a:p>
            <a:pPr marL="0" indent="0">
              <a:buNone/>
            </a:pPr>
            <a:r>
              <a:rPr lang="es-US"/>
              <a:t>bajo órdenes, directrices, vigilancia y control del administrador representante de la empresa.</a:t>
            </a:r>
          </a:p>
          <a:p>
            <a:pPr marL="0" indent="0">
              <a:buNone/>
            </a:pPr>
            <a:r>
              <a:rPr lang="es-US"/>
              <a:t>El texto jurídico que contempla la situación laboral de Manuel es</a:t>
            </a:r>
          </a:p>
          <a:p>
            <a:pPr marL="0" indent="0">
              <a:buNone/>
            </a:pPr>
            <a:endParaRPr lang="es-US"/>
          </a:p>
          <a:p>
            <a:pPr marL="0" indent="0">
              <a:buNone/>
            </a:pPr>
            <a:r>
              <a:rPr lang="es-US"/>
              <a:t>A. el Código Civil, que establece el contrato de obra.</a:t>
            </a:r>
          </a:p>
          <a:p>
            <a:pPr marL="0" indent="0">
              <a:buNone/>
            </a:pPr>
            <a:r>
              <a:rPr lang="es-US"/>
              <a:t>B. el Código Sustantivo del Trabajo, que define cuál es el contrato laboral.</a:t>
            </a:r>
          </a:p>
          <a:p>
            <a:pPr marL="0" indent="0">
              <a:buNone/>
            </a:pPr>
            <a:r>
              <a:rPr lang="es-US"/>
              <a:t>C. el Decreto 933 de 2003, que define cuál es el contrato de aprendizaje.</a:t>
            </a:r>
          </a:p>
          <a:p>
            <a:pPr marL="0" indent="0">
              <a:buNone/>
            </a:pPr>
            <a:r>
              <a:rPr lang="es-US"/>
              <a:t>D. la Ley 80 de 1993, que establece el contrato de prestación de servicios.</a:t>
            </a:r>
          </a:p>
        </p:txBody>
      </p:sp>
    </p:spTree>
    <p:extLst>
      <p:ext uri="{BB962C8B-B14F-4D97-AF65-F5344CB8AC3E}">
        <p14:creationId xmlns:p14="http://schemas.microsoft.com/office/powerpoint/2010/main" val="407793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482C3-7918-5F4C-A349-B4C82F9D89A4}"/>
              </a:ext>
            </a:extLst>
          </p:cNvPr>
          <p:cNvSpPr>
            <a:spLocks noGrp="1"/>
          </p:cNvSpPr>
          <p:nvPr>
            <p:ph type="title"/>
          </p:nvPr>
        </p:nvSpPr>
        <p:spPr>
          <a:xfrm>
            <a:off x="1090867" y="871005"/>
            <a:ext cx="10178322" cy="1492132"/>
          </a:xfrm>
        </p:spPr>
        <p:txBody>
          <a:bodyPr/>
          <a:lstStyle/>
          <a:p>
            <a:r>
              <a:rPr lang="es-US"/>
              <a:t>Justificacion de respuesta correcta</a:t>
            </a:r>
          </a:p>
        </p:txBody>
      </p:sp>
      <p:sp>
        <p:nvSpPr>
          <p:cNvPr id="3" name="Marcador de contenido 2">
            <a:extLst>
              <a:ext uri="{FF2B5EF4-FFF2-40B4-BE49-F238E27FC236}">
                <a16:creationId xmlns:a16="http://schemas.microsoft.com/office/drawing/2014/main" id="{4FA29F67-2084-9F40-A401-A372B1BA394D}"/>
              </a:ext>
            </a:extLst>
          </p:cNvPr>
          <p:cNvSpPr>
            <a:spLocks noGrp="1"/>
          </p:cNvSpPr>
          <p:nvPr>
            <p:ph idx="1"/>
          </p:nvPr>
        </p:nvSpPr>
        <p:spPr>
          <a:xfrm>
            <a:off x="1251678" y="2286001"/>
            <a:ext cx="10178322" cy="3593591"/>
          </a:xfrm>
        </p:spPr>
        <p:txBody>
          <a:bodyPr/>
          <a:lstStyle/>
          <a:p>
            <a:r>
              <a:rPr lang="es-CO"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C.</a:t>
            </a:r>
            <a:r>
              <a:rPr lang="es-CO"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Esta opción sería al correcta ya que en esta nos incluye todas las condiciones de Manuel y en esta nos hablas de </a:t>
            </a:r>
            <a:r>
              <a:rPr lang="es-CO" sz="1800">
                <a:effectLst/>
                <a:latin typeface="Calibri" panose="020F0502020204030204" pitchFamily="34" charset="0"/>
                <a:ea typeface="Calibri" panose="020F0502020204030204" pitchFamily="34" charset="0"/>
                <a:cs typeface="Times New Roman" panose="02020603050405020304" pitchFamily="18" charset="0"/>
              </a:rPr>
              <a:t>la Ley 80 de 1993 la cual nos habla del contrato de prestación de servicios el cual nos incluye cada uno de los puntos que da Manuel y esta la cual</a:t>
            </a:r>
            <a:r>
              <a:rPr lang="es-CO" sz="180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a:t>
            </a:r>
            <a:r>
              <a:rPr lang="es-CO"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mediante una persona, normalmente un especialista, en algún área, se obliga con respecto a otra a realizar una serie de servicios a cambio de un precio. Es importante señalar que el pago del contrato es dirigido al cumplimiento de metas, horas, objetivos, proyectos; etc.</a:t>
            </a:r>
            <a:r>
              <a:rPr lang="es-CO" sz="1800">
                <a:effectLst/>
                <a:latin typeface="Calibri" panose="020F0502020204030204" pitchFamily="34" charset="0"/>
                <a:ea typeface="Calibri" panose="020F0502020204030204" pitchFamily="34" charset="0"/>
                <a:cs typeface="Calibri" panose="020F0502020204030204" pitchFamily="34" charset="0"/>
              </a:rPr>
              <a:t> </a:t>
            </a:r>
            <a:endParaRPr lang="es-US" sz="18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5049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9FF738-86B7-9447-874A-8A3CD4DDCC2F}"/>
              </a:ext>
            </a:extLst>
          </p:cNvPr>
          <p:cNvSpPr>
            <a:spLocks noGrp="1"/>
          </p:cNvSpPr>
          <p:nvPr>
            <p:ph type="title"/>
          </p:nvPr>
        </p:nvSpPr>
        <p:spPr/>
        <p:txBody>
          <a:bodyPr/>
          <a:lstStyle/>
          <a:p>
            <a:r>
              <a:rPr lang="es-US"/>
              <a:t>Justificacion de las respuestas incorrectas</a:t>
            </a:r>
          </a:p>
        </p:txBody>
      </p:sp>
      <p:sp>
        <p:nvSpPr>
          <p:cNvPr id="3" name="Marcador de contenido 2">
            <a:extLst>
              <a:ext uri="{FF2B5EF4-FFF2-40B4-BE49-F238E27FC236}">
                <a16:creationId xmlns:a16="http://schemas.microsoft.com/office/drawing/2014/main" id="{901289A8-3B3E-E641-A2B1-57FE97A782EA}"/>
              </a:ext>
            </a:extLst>
          </p:cNvPr>
          <p:cNvSpPr>
            <a:spLocks noGrp="1"/>
          </p:cNvSpPr>
          <p:nvPr>
            <p:ph idx="1"/>
          </p:nvPr>
        </p:nvSpPr>
        <p:spPr/>
        <p:txBody>
          <a:bodyPr>
            <a:normAutofit lnSpcReduction="10000"/>
          </a:bodyPr>
          <a:lstStyle/>
          <a:p>
            <a:r>
              <a:rPr lang="es-CO"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A. </a:t>
            </a:r>
            <a:r>
              <a:rPr lang="es-CO"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Esta no es la opción correcta debido a que en ella nos habla sobre el código civil el cual establece el contrato de obra y al leer este código no se aclaran puntos tales como los que Manuel pone si no que nos habla sobre</a:t>
            </a:r>
            <a:r>
              <a:rPr lang="es-CO" sz="180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un </a:t>
            </a:r>
            <a:r>
              <a:rPr lang="es-CO"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acto jurídico en virtud del cual un persona se obliga para con otra a realizar una obra material determinada, bajo una remuneración y sin mediar subordinación ni representación</a:t>
            </a:r>
            <a:endParaRPr lang="es-US" sz="1800">
              <a:effectLst/>
              <a:latin typeface="Calibri" panose="020F0502020204030204" pitchFamily="34" charset="0"/>
              <a:ea typeface="Calibri" panose="020F0502020204030204" pitchFamily="34" charset="0"/>
              <a:cs typeface="Times New Roman" panose="02020603050405020304" pitchFamily="18" charset="0"/>
            </a:endParaRPr>
          </a:p>
          <a:p>
            <a:r>
              <a:rPr lang="es-CO"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s-US" sz="1800">
              <a:effectLst/>
              <a:latin typeface="Calibri" panose="020F0502020204030204" pitchFamily="34" charset="0"/>
              <a:ea typeface="Calibri" panose="020F0502020204030204" pitchFamily="34" charset="0"/>
              <a:cs typeface="Times New Roman" panose="02020603050405020304" pitchFamily="18" charset="0"/>
            </a:endParaRPr>
          </a:p>
          <a:p>
            <a:r>
              <a:rPr lang="es-CO"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B.  </a:t>
            </a:r>
            <a:r>
              <a:rPr lang="es-CO"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Esta opción nos habla del código sustantivo del trabajo el cual no cumple con las condiciones de Manuel si no que el código del Trabajo nos habla de derecho colectivo del Trabajo, oficiales y particulares.</a:t>
            </a:r>
            <a:endParaRPr lang="es-US" sz="1800">
              <a:effectLst/>
              <a:latin typeface="Calibri" panose="020F0502020204030204" pitchFamily="34" charset="0"/>
              <a:ea typeface="Calibri" panose="020F0502020204030204" pitchFamily="34" charset="0"/>
              <a:cs typeface="Times New Roman" panose="02020603050405020304" pitchFamily="18" charset="0"/>
            </a:endParaRPr>
          </a:p>
          <a:p>
            <a:r>
              <a:rPr lang="es-CO"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D. </a:t>
            </a:r>
            <a:r>
              <a:rPr lang="es-CO" sz="1800" b="1">
                <a:effectLst/>
                <a:latin typeface="Calibri" panose="020F0502020204030204" pitchFamily="34" charset="0"/>
                <a:ea typeface="Calibri" panose="020F0502020204030204" pitchFamily="34" charset="0"/>
                <a:cs typeface="Calibri" panose="020F0502020204030204" pitchFamily="34" charset="0"/>
              </a:rPr>
              <a:t> </a:t>
            </a:r>
            <a:r>
              <a:rPr lang="es-CO" sz="1800">
                <a:effectLst/>
                <a:latin typeface="Calibri" panose="020F0502020204030204" pitchFamily="34" charset="0"/>
                <a:ea typeface="Calibri" panose="020F0502020204030204" pitchFamily="34" charset="0"/>
                <a:cs typeface="Calibri" panose="020F0502020204030204" pitchFamily="34" charset="0"/>
              </a:rPr>
              <a:t>En esta opción nos hablan de que </a:t>
            </a:r>
            <a:r>
              <a:rPr lang="es-CO"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La presente ley tiene por objeto disponer las reglas y principios que rigen los contratos de las entidades estatales lo cual no concuerda con lo que Manuel nos dice </a:t>
            </a:r>
            <a:endParaRPr lang="es-US" sz="1800">
              <a:effectLst/>
              <a:latin typeface="Calibri" panose="020F0502020204030204" pitchFamily="34" charset="0"/>
              <a:ea typeface="Calibri" panose="020F0502020204030204" pitchFamily="34" charset="0"/>
              <a:cs typeface="Times New Roman" panose="02020603050405020304" pitchFamily="18" charset="0"/>
            </a:endParaRPr>
          </a:p>
          <a:p>
            <a:r>
              <a:rPr lang="es-CO" sz="1800">
                <a:effectLst/>
                <a:latin typeface="Calibri" panose="020F0502020204030204" pitchFamily="34" charset="0"/>
                <a:ea typeface="Calibri" panose="020F0502020204030204" pitchFamily="34" charset="0"/>
                <a:cs typeface="Calibri" panose="020F0502020204030204" pitchFamily="34" charset="0"/>
              </a:rPr>
              <a:t> </a:t>
            </a:r>
            <a:endParaRPr lang="es-US" sz="1800">
              <a:effectLst/>
              <a:latin typeface="Calibri" panose="020F0502020204030204" pitchFamily="34" charset="0"/>
              <a:ea typeface="Calibri" panose="020F0502020204030204" pitchFamily="34" charset="0"/>
              <a:cs typeface="Times New Roman" panose="02020603050405020304" pitchFamily="18" charset="0"/>
            </a:endParaRPr>
          </a:p>
          <a:p>
            <a:endParaRPr lang="es-US"/>
          </a:p>
        </p:txBody>
      </p:sp>
    </p:spTree>
    <p:extLst>
      <p:ext uri="{BB962C8B-B14F-4D97-AF65-F5344CB8AC3E}">
        <p14:creationId xmlns:p14="http://schemas.microsoft.com/office/powerpoint/2010/main" val="3321876936"/>
      </p:ext>
    </p:extLst>
  </p:cSld>
  <p:clrMapOvr>
    <a:masterClrMapping/>
  </p:clrMapOvr>
</p:sld>
</file>

<file path=ppt/theme/theme1.xml><?xml version="1.0" encoding="utf-8"?>
<a:theme xmlns:a="http://schemas.openxmlformats.org/drawingml/2006/main" name="Distintivo">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emplate>TM10001106[[fn=Distintivo]]</Template>
  <TotalTime>10</TotalTime>
  <Words>166</Words>
  <Application>Microsoft Office PowerPoint</Application>
  <PresentationFormat>Panorámica</PresentationFormat>
  <Paragraphs>15</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Distintivo</vt:lpstr>
      <vt:lpstr>PREGUNTA PROblematizadora  </vt:lpstr>
      <vt:lpstr>Enlaces :</vt:lpstr>
      <vt:lpstr>OBJETIVO GENERAL: </vt:lpstr>
      <vt:lpstr>Pregunta icfes</vt:lpstr>
      <vt:lpstr>Justificacion de respuesta correcta</vt:lpstr>
      <vt:lpstr>Justificacion de las respuestas incorrectas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PREGUNTA PROblematizadora</dc:title>
  <dc:creator>Catalina Gomez Rojas</dc:creator>
  <cp:lastModifiedBy>pablogarceshoyos@gmail.com</cp:lastModifiedBy>
  <cp:revision>5</cp:revision>
  <dcterms:created xsi:type="dcterms:W3CDTF">2020-11-04T18:00:59Z</dcterms:created>
  <dcterms:modified xsi:type="dcterms:W3CDTF">2020-11-04T18:33:05Z</dcterms:modified>
</cp:coreProperties>
</file>