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8" r:id="rId3"/>
    <p:sldId id="290" r:id="rId4"/>
    <p:sldId id="274" r:id="rId5"/>
    <p:sldId id="293" r:id="rId6"/>
    <p:sldId id="281" r:id="rId7"/>
    <p:sldId id="291" r:id="rId8"/>
    <p:sldId id="283" r:id="rId9"/>
    <p:sldId id="284" r:id="rId10"/>
    <p:sldId id="285" r:id="rId11"/>
    <p:sldId id="286" r:id="rId12"/>
    <p:sldId id="277" r:id="rId13"/>
    <p:sldId id="275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mbria Math" panose="02040503050406030204" pitchFamily="18" charset="0"/>
      <p:regular r:id="rId20"/>
    </p:embeddedFont>
    <p:embeddedFont>
      <p:font typeface="Libre Franklin" pitchFamily="2" charset="77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hWlUESV2jzvAidQPNaED4rv5h5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AE073C-B284-4382-BFAA-D33D3FCA94D5}">
  <a:tblStyle styleId="{F8AE073C-B284-4382-BFAA-D33D3FCA94D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2772"/>
  </p:normalViewPr>
  <p:slideViewPr>
    <p:cSldViewPr snapToGrid="0">
      <p:cViewPr varScale="1">
        <p:scale>
          <a:sx n="123" d="100"/>
          <a:sy n="123" d="100"/>
        </p:scale>
        <p:origin x="13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66ac8023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166ac8023b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dirty="0"/>
              <a:t>Here EOG can </a:t>
            </a:r>
            <a:r>
              <a:rPr lang="es-ES" dirty="0" err="1"/>
              <a:t>work</a:t>
            </a:r>
            <a:r>
              <a:rPr lang="es-ES" dirty="0"/>
              <a:t> </a:t>
            </a:r>
            <a:r>
              <a:rPr lang="es-ES" dirty="0" err="1"/>
              <a:t>too</a:t>
            </a:r>
            <a:r>
              <a:rPr lang="es-ES" dirty="0"/>
              <a:t>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less</a:t>
            </a:r>
            <a:r>
              <a:rPr lang="es-ES" dirty="0"/>
              <a:t> </a:t>
            </a:r>
            <a:r>
              <a:rPr lang="es-ES" dirty="0" err="1"/>
              <a:t>reliably</a:t>
            </a:r>
            <a:endParaRPr lang="es-E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way</a:t>
            </a:r>
            <a:r>
              <a:rPr lang="es-ES" dirty="0"/>
              <a:t> I </a:t>
            </a:r>
            <a:r>
              <a:rPr lang="es-ES" dirty="0" err="1"/>
              <a:t>found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make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super </a:t>
            </a:r>
            <a:r>
              <a:rPr lang="es-ES" dirty="0" err="1"/>
              <a:t>stable</a:t>
            </a:r>
            <a:r>
              <a:rPr lang="es-ES" dirty="0"/>
              <a:t> </a:t>
            </a:r>
            <a:r>
              <a:rPr lang="es-ES" dirty="0" err="1"/>
              <a:t>was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1 full </a:t>
            </a:r>
            <a:r>
              <a:rPr lang="es-ES" dirty="0" err="1"/>
              <a:t>batch</a:t>
            </a:r>
            <a:r>
              <a:rPr lang="es-ES" dirty="0"/>
              <a:t> and </a:t>
            </a:r>
            <a:r>
              <a:rPr lang="es-ES" dirty="0" err="1"/>
              <a:t>fixing</a:t>
            </a:r>
            <a:r>
              <a:rPr lang="es-ES" dirty="0"/>
              <a:t> </a:t>
            </a:r>
            <a:r>
              <a:rPr lang="es-ES" dirty="0" err="1"/>
              <a:t>init</a:t>
            </a:r>
            <a:r>
              <a:rPr lang="es-ES" dirty="0"/>
              <a:t> (notebook CMNIST2)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E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dirty="0"/>
              <a:t>DPG(</a:t>
            </a:r>
            <a:r>
              <a:rPr lang="es-ES" dirty="0" err="1"/>
              <a:t>bp</a:t>
            </a:r>
            <a:r>
              <a:rPr lang="es-ES" dirty="0"/>
              <a:t>, CMNIST) = 0.6667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ES" dirty="0"/>
              <a:t>DPG(</a:t>
            </a:r>
            <a:r>
              <a:rPr lang="es-ES" dirty="0" err="1"/>
              <a:t>bp</a:t>
            </a:r>
            <a:r>
              <a:rPr lang="es-ES" dirty="0"/>
              <a:t>, CFMNIST) = 0.6667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s-E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ES" dirty="0"/>
          </a:p>
        </p:txBody>
      </p:sp>
      <p:sp>
        <p:nvSpPr>
          <p:cNvPr id="131" name="Google Shape;131;g1166ac8023b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9186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66ac8023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166ac8023b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dirty="0"/>
              <a:t>Here </a:t>
            </a:r>
            <a:r>
              <a:rPr lang="es-ES" dirty="0" err="1"/>
              <a:t>only</a:t>
            </a:r>
            <a:r>
              <a:rPr lang="es-ES" dirty="0"/>
              <a:t> EOG Works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E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dirty="0"/>
              <a:t>EOG(</a:t>
            </a:r>
            <a:r>
              <a:rPr lang="es-ES" dirty="0" err="1"/>
              <a:t>bp</a:t>
            </a:r>
            <a:r>
              <a:rPr lang="es-ES" dirty="0"/>
              <a:t>, CMNIST) ≈ 0.1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ES" dirty="0"/>
              <a:t>EOG(</a:t>
            </a:r>
            <a:r>
              <a:rPr lang="es-ES" dirty="0" err="1"/>
              <a:t>bp</a:t>
            </a:r>
            <a:r>
              <a:rPr lang="es-ES" dirty="0"/>
              <a:t>, CFMNIST) = 0.1</a:t>
            </a:r>
          </a:p>
        </p:txBody>
      </p:sp>
      <p:sp>
        <p:nvSpPr>
          <p:cNvPr id="131" name="Google Shape;131;g1166ac8023b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4859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66ac8023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166ac8023b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more than one spurious feature instead of a single non-binary one: e.g. instead of 4 colors, 2 colors and 2 tilt angles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failed experiments:</a:t>
            </a:r>
          </a:p>
          <a:p>
            <a:pPr lvl="1"/>
            <a:r>
              <a:rPr lang="en-US" dirty="0"/>
              <a:t>CIFAR-S: 2 subgroups: color images ; grayscale images</a:t>
            </a:r>
          </a:p>
          <a:p>
            <a:pPr lvl="1"/>
            <a:r>
              <a:rPr lang="en-US" dirty="0" err="1"/>
              <a:t>CelebA</a:t>
            </a:r>
            <a:r>
              <a:rPr lang="en-US" dirty="0"/>
              <a:t>: 2 subgroups: males ; females</a:t>
            </a:r>
          </a:p>
          <a:p>
            <a:pPr lvl="1"/>
            <a:r>
              <a:rPr lang="en-US" dirty="0"/>
              <a:t>Learner modelled by CNN and adversary modelled by MLP</a:t>
            </a:r>
          </a:p>
          <a:p>
            <a:pPr lvl="1"/>
            <a:r>
              <a:rPr lang="en-US" dirty="0"/>
              <a:t>Main issue was training instability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ES" dirty="0"/>
          </a:p>
        </p:txBody>
      </p:sp>
      <p:sp>
        <p:nvSpPr>
          <p:cNvPr id="131" name="Google Shape;131;g1166ac8023b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1714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66ac8023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166ac8023b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1" name="Google Shape;131;g1166ac8023b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0983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66ac8023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166ac8023b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dirty="0" err="1"/>
              <a:t>Subgroup</a:t>
            </a:r>
            <a:r>
              <a:rPr lang="es-ES" dirty="0"/>
              <a:t> </a:t>
            </a:r>
            <a:r>
              <a:rPr lang="es-ES" dirty="0" err="1"/>
              <a:t>defined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spurious</a:t>
            </a:r>
            <a:r>
              <a:rPr lang="es-ES" dirty="0"/>
              <a:t> </a:t>
            </a:r>
            <a:r>
              <a:rPr lang="es-ES" dirty="0" err="1"/>
              <a:t>feature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data (</a:t>
            </a:r>
            <a:r>
              <a:rPr lang="es-ES" dirty="0" err="1"/>
              <a:t>only</a:t>
            </a:r>
            <a:r>
              <a:rPr lang="es-ES" dirty="0"/>
              <a:t> 1 </a:t>
            </a:r>
            <a:r>
              <a:rPr lang="es-ES" dirty="0" err="1"/>
              <a:t>spurious</a:t>
            </a:r>
            <a:r>
              <a:rPr lang="es-ES" dirty="0"/>
              <a:t> 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considered</a:t>
            </a:r>
            <a:r>
              <a:rPr lang="es-ES" dirty="0"/>
              <a:t> in </a:t>
            </a:r>
            <a:r>
              <a:rPr lang="es-ES" dirty="0" err="1"/>
              <a:t>project</a:t>
            </a:r>
            <a:r>
              <a:rPr lang="es-ES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</p:txBody>
      </p:sp>
      <p:sp>
        <p:nvSpPr>
          <p:cNvPr id="131" name="Google Shape;131;g1166ac8023b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904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66ac8023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166ac8023b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err="1"/>
              <a:t>Lke</a:t>
            </a:r>
            <a:r>
              <a:rPr lang="en-US" dirty="0"/>
              <a:t> BF, IRM promotes representations invariant to subgroups, optimal </a:t>
            </a:r>
            <a:r>
              <a:rPr lang="en-US" dirty="0" err="1"/>
              <a:t>clf</a:t>
            </a:r>
            <a:r>
              <a:rPr lang="en-US" dirty="0"/>
              <a:t> trained on top of </a:t>
            </a:r>
            <a:r>
              <a:rPr lang="en-US" dirty="0" err="1"/>
              <a:t>rpz</a:t>
            </a:r>
            <a:r>
              <a:rPr lang="en-US" dirty="0"/>
              <a:t> is the same for all </a:t>
            </a:r>
            <a:r>
              <a:rPr lang="en-US" dirty="0" err="1"/>
              <a:t>envs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Subgroups  in IRM differ by the degree of correlation between label and spurious feature (rather than by the value of the spurious feature)</a:t>
            </a:r>
            <a:endParaRPr lang="es-ES" sz="1200" b="0" i="0" u="none" strike="noStrike" cap="none" dirty="0">
              <a:solidFill>
                <a:schemeClr val="dk1"/>
              </a:solidFill>
              <a:effectLst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s-ES" sz="1200" b="0" i="0" u="none" strike="noStrike" cap="none" dirty="0">
              <a:solidFill>
                <a:schemeClr val="dk1"/>
              </a:solidFill>
              <a:effectLst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200" b="0" i="1" u="none" strike="noStrike" cap="none" dirty="0">
                <a:solidFill>
                  <a:schemeClr val="dk1"/>
                </a:solidFill>
                <a:effectLst/>
                <a:latin typeface="Arial"/>
                <a:cs typeface="Arial"/>
                <a:sym typeface="Arial"/>
              </a:rPr>
              <a:t>EIC: E[ Y | Phi(X)=h, e1] = E[ Y | Phi(X)=h, e2] i.e. samples yielding same representation h should have same label regardless of environment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200" b="0" i="1" u="none" strike="noStrike" cap="none" dirty="0">
                <a:solidFill>
                  <a:schemeClr val="dk1"/>
                </a:solidFill>
                <a:effectLst/>
                <a:latin typeface="Arial"/>
                <a:cs typeface="Arial"/>
                <a:sym typeface="Arial"/>
              </a:rPr>
              <a:t>-&gt; violate EIC by putting samples of different class but giving same representation through ref. classifier (i.e. they have same </a:t>
            </a:r>
            <a:r>
              <a:rPr lang="en-GB" sz="1200" b="0" i="1" u="none" strike="noStrike" cap="none" dirty="0" err="1">
                <a:solidFill>
                  <a:schemeClr val="dk1"/>
                </a:solidFill>
                <a:effectLst/>
                <a:latin typeface="Arial"/>
                <a:cs typeface="Arial"/>
                <a:sym typeface="Arial"/>
              </a:rPr>
              <a:t>color</a:t>
            </a:r>
            <a:r>
              <a:rPr lang="en-GB" sz="1200" b="0" i="1" u="none" strike="noStrike" cap="none" dirty="0">
                <a:solidFill>
                  <a:schemeClr val="dk1"/>
                </a:solidFill>
                <a:effectLst/>
                <a:latin typeface="Arial"/>
                <a:cs typeface="Arial"/>
                <a:sym typeface="Arial"/>
              </a:rPr>
              <a:t>)  in different subgroups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sz="1200" b="0" i="1" u="none" strike="noStrike" cap="none" dirty="0">
              <a:solidFill>
                <a:schemeClr val="dk1"/>
              </a:solidFill>
              <a:effectLst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Subgroups predicted: samples where spurious correlation is strong and samples where it isn’t.</a:t>
            </a:r>
            <a:endParaRPr lang="en-GB" sz="1200" b="0" i="1" u="none" strike="noStrike" cap="none" dirty="0">
              <a:solidFill>
                <a:schemeClr val="dk1"/>
              </a:solidFill>
              <a:effectLst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sz="1200" b="0" i="1" u="none" strike="noStrike" cap="none" dirty="0">
              <a:solidFill>
                <a:schemeClr val="dk1"/>
              </a:solidFill>
              <a:effectLst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ES" dirty="0" err="1"/>
              <a:t>Example</a:t>
            </a:r>
            <a:r>
              <a:rPr lang="es-ES" dirty="0"/>
              <a:t> </a:t>
            </a:r>
            <a:r>
              <a:rPr lang="es-ES" dirty="0" err="1"/>
              <a:t>continued</a:t>
            </a:r>
            <a:r>
              <a:rPr lang="es-ES" dirty="0"/>
              <a:t> (</a:t>
            </a:r>
            <a:r>
              <a:rPr lang="es-ES" dirty="0" err="1"/>
              <a:t>for</a:t>
            </a:r>
            <a:r>
              <a:rPr lang="es-ES" dirty="0"/>
              <a:t> [5]): </a:t>
            </a:r>
            <a:r>
              <a:rPr lang="es-ES" dirty="0" err="1"/>
              <a:t>subgroups</a:t>
            </a:r>
            <a:r>
              <a:rPr lang="es-ES" dirty="0"/>
              <a:t>: </a:t>
            </a:r>
            <a:r>
              <a:rPr lang="en-GB" sz="1200" b="0" i="1" u="none" strike="noStrike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(mostly) </a:t>
            </a:r>
            <a:r>
              <a:rPr lang="en-GB" sz="1200" b="0" i="1" u="none" strike="noStrike" cap="none" dirty="0" err="1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landbirds</a:t>
            </a:r>
            <a:r>
              <a:rPr lang="en-GB" sz="1200" b="0" i="1" u="none" strike="noStrike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on land, and waterbirds on water vs. (mostly) </a:t>
            </a:r>
            <a:r>
              <a:rPr lang="en-GB" sz="1200" b="0" i="1" u="none" strike="noStrike" cap="none" dirty="0" err="1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landbirds</a:t>
            </a:r>
            <a:r>
              <a:rPr lang="en-GB" sz="1200" b="0" i="1" u="none" strike="noStrike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on water, and waterbirds on land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</p:txBody>
      </p:sp>
      <p:sp>
        <p:nvSpPr>
          <p:cNvPr id="131" name="Google Shape;131;g1166ac8023b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3991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66ac8023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166ac8023b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dirty="0" err="1"/>
              <a:t>Example</a:t>
            </a:r>
            <a:r>
              <a:rPr lang="es-ES" dirty="0"/>
              <a:t> </a:t>
            </a:r>
            <a:r>
              <a:rPr lang="es-ES" dirty="0" err="1"/>
              <a:t>continued</a:t>
            </a:r>
            <a:r>
              <a:rPr lang="es-ES" dirty="0"/>
              <a:t>: </a:t>
            </a:r>
            <a:r>
              <a:rPr lang="es-ES" dirty="0" err="1"/>
              <a:t>desired</a:t>
            </a:r>
            <a:r>
              <a:rPr lang="es-ES" dirty="0"/>
              <a:t> </a:t>
            </a:r>
            <a:r>
              <a:rPr lang="es-ES" dirty="0" err="1"/>
              <a:t>subgroups</a:t>
            </a:r>
            <a:r>
              <a:rPr lang="es-ES" dirty="0"/>
              <a:t>: </a:t>
            </a:r>
            <a:r>
              <a:rPr lang="es-ES" dirty="0" err="1"/>
              <a:t>birds</a:t>
            </a:r>
            <a:r>
              <a:rPr lang="es-ES" dirty="0"/>
              <a:t> (</a:t>
            </a:r>
            <a:r>
              <a:rPr lang="es-ES" dirty="0" err="1"/>
              <a:t>both</a:t>
            </a:r>
            <a:r>
              <a:rPr lang="es-ES" dirty="0"/>
              <a:t> </a:t>
            </a:r>
            <a:r>
              <a:rPr lang="es-ES" dirty="0" err="1"/>
              <a:t>types</a:t>
            </a:r>
            <a:r>
              <a:rPr lang="es-ES" dirty="0"/>
              <a:t>)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land</a:t>
            </a:r>
            <a:r>
              <a:rPr lang="es-ES" dirty="0"/>
              <a:t> vs. </a:t>
            </a:r>
            <a:r>
              <a:rPr lang="es-ES" dirty="0" err="1"/>
              <a:t>birds</a:t>
            </a:r>
            <a:r>
              <a:rPr lang="es-ES" dirty="0"/>
              <a:t> (</a:t>
            </a:r>
            <a:r>
              <a:rPr lang="es-ES" dirty="0" err="1"/>
              <a:t>both</a:t>
            </a:r>
            <a:r>
              <a:rPr lang="es-ES" dirty="0"/>
              <a:t> </a:t>
            </a:r>
            <a:r>
              <a:rPr lang="es-ES" dirty="0" err="1"/>
              <a:t>types</a:t>
            </a:r>
            <a:r>
              <a:rPr lang="es-ES" dirty="0"/>
              <a:t>) </a:t>
            </a:r>
            <a:r>
              <a:rPr lang="es-ES" dirty="0" err="1"/>
              <a:t>on</a:t>
            </a:r>
            <a:r>
              <a:rPr lang="es-ES" dirty="0"/>
              <a:t> wáter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should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course</a:t>
            </a:r>
            <a:r>
              <a:rPr lang="es-ES" dirty="0"/>
              <a:t> </a:t>
            </a:r>
            <a:r>
              <a:rPr lang="es-ES" dirty="0" err="1"/>
              <a:t>contain</a:t>
            </a:r>
            <a:r>
              <a:rPr lang="es-ES" dirty="0"/>
              <a:t> a </a:t>
            </a:r>
            <a:r>
              <a:rPr lang="es-ES" dirty="0" err="1"/>
              <a:t>bias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sort</a:t>
            </a:r>
            <a:endParaRPr lang="es-ES" dirty="0"/>
          </a:p>
        </p:txBody>
      </p:sp>
      <p:sp>
        <p:nvSpPr>
          <p:cNvPr id="131" name="Google Shape;131;g1166ac8023b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1021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66ac8023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166ac8023b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ES" dirty="0"/>
          </a:p>
        </p:txBody>
      </p:sp>
      <p:sp>
        <p:nvSpPr>
          <p:cNvPr id="131" name="Google Shape;131;g1166ac8023b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505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66ac8023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166ac8023b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/>
              <a:t>incorrect subgroups unless perfectly biased ref </a:t>
            </a:r>
            <a:r>
              <a:rPr lang="en-US" sz="1200" dirty="0" err="1"/>
              <a:t>clf</a:t>
            </a:r>
            <a:endParaRPr lang="es-ES" dirty="0"/>
          </a:p>
        </p:txBody>
      </p:sp>
      <p:sp>
        <p:nvSpPr>
          <p:cNvPr id="131" name="Google Shape;131;g1166ac8023b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5758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66ac8023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166ac8023b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ES" dirty="0"/>
          </a:p>
        </p:txBody>
      </p:sp>
      <p:sp>
        <p:nvSpPr>
          <p:cNvPr id="131" name="Google Shape;131;g1166ac8023b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2566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66ac8023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166ac8023b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ES" dirty="0"/>
          </a:p>
        </p:txBody>
      </p:sp>
      <p:sp>
        <p:nvSpPr>
          <p:cNvPr id="131" name="Google Shape;131;g1166ac8023b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6456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66ac8023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166ac8023b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dirty="0"/>
              <a:t>Here EOG can </a:t>
            </a:r>
            <a:r>
              <a:rPr lang="es-ES" dirty="0" err="1"/>
              <a:t>work</a:t>
            </a:r>
            <a:r>
              <a:rPr lang="es-ES" dirty="0"/>
              <a:t> </a:t>
            </a:r>
            <a:r>
              <a:rPr lang="es-ES" dirty="0" err="1"/>
              <a:t>too</a:t>
            </a:r>
            <a:r>
              <a:rPr lang="es-ES" dirty="0"/>
              <a:t>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less</a:t>
            </a:r>
            <a:r>
              <a:rPr lang="es-ES" dirty="0"/>
              <a:t> </a:t>
            </a:r>
            <a:r>
              <a:rPr lang="es-ES" dirty="0" err="1"/>
              <a:t>reliably</a:t>
            </a:r>
            <a:endParaRPr lang="es-E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E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dirty="0"/>
              <a:t>DPG(</a:t>
            </a:r>
            <a:r>
              <a:rPr lang="es-ES" dirty="0" err="1"/>
              <a:t>bp</a:t>
            </a:r>
            <a:r>
              <a:rPr lang="es-ES" dirty="0"/>
              <a:t>, CMNIST) 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ES" dirty="0"/>
              <a:t>DPG(</a:t>
            </a:r>
            <a:r>
              <a:rPr lang="es-ES" dirty="0" err="1"/>
              <a:t>bp</a:t>
            </a:r>
            <a:r>
              <a:rPr lang="es-ES" dirty="0"/>
              <a:t>, CFMNIST) = 1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ES" dirty="0"/>
          </a:p>
        </p:txBody>
      </p:sp>
      <p:sp>
        <p:nvSpPr>
          <p:cNvPr id="131" name="Google Shape;131;g1166ac8023b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038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>
  <p:cSld name="Diapositive de titr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>
            <a:spLocks noGrp="1"/>
          </p:cNvSpPr>
          <p:nvPr>
            <p:ph type="pic" idx="2"/>
          </p:nvPr>
        </p:nvSpPr>
        <p:spPr>
          <a:xfrm>
            <a:off x="1331913" y="0"/>
            <a:ext cx="7812087" cy="4948238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15"/>
          <p:cNvSpPr txBox="1"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16000" tIns="0" rIns="72000" bIns="468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15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21" name="Google Shape;21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47" y="80283"/>
            <a:ext cx="1175301" cy="50865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5"/>
          <p:cNvSpPr txBox="1">
            <a:spLocks noGrp="1"/>
          </p:cNvSpPr>
          <p:nvPr>
            <p:ph type="body" idx="3"/>
          </p:nvPr>
        </p:nvSpPr>
        <p:spPr>
          <a:xfrm>
            <a:off x="6400800" y="4683125"/>
            <a:ext cx="1828800" cy="460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90"/>
              <a:buNone/>
              <a:defRPr sz="11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4"/>
          </p:nvPr>
        </p:nvSpPr>
        <p:spPr>
          <a:xfrm>
            <a:off x="82550" y="4440264"/>
            <a:ext cx="698500" cy="5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6860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630"/>
              <a:buFont typeface="Arial"/>
              <a:buChar char="•"/>
              <a:defRPr sz="7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126">
          <p15:clr>
            <a:srgbClr val="FBAE40"/>
          </p15:clr>
        </p15:guide>
        <p15:guide id="4" orient="horz" pos="123">
          <p15:clr>
            <a:srgbClr val="FBAE40"/>
          </p15:clr>
        </p15:guide>
        <p15:guide id="5" orient="horz" pos="3117">
          <p15:clr>
            <a:srgbClr val="FBAE40"/>
          </p15:clr>
        </p15:guide>
        <p15:guide id="6" pos="83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>
  <p:cSld name="Titre de sec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6"/>
          <p:cNvSpPr txBox="1"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18F8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15"/>
              <a:buNone/>
              <a:defRPr sz="1350">
                <a:solidFill>
                  <a:srgbClr val="918F8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6"/>
          <p:cNvSpPr>
            <a:spLocks noGrp="1"/>
          </p:cNvSpPr>
          <p:nvPr>
            <p:ph type="pic" idx="2"/>
          </p:nvPr>
        </p:nvSpPr>
        <p:spPr>
          <a:xfrm>
            <a:off x="904875" y="0"/>
            <a:ext cx="3667125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16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re et contenu">
  <p:cSld name="1_Titre et contenu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body" idx="1"/>
          </p:nvPr>
        </p:nvSpPr>
        <p:spPr>
          <a:xfrm>
            <a:off x="904875" y="1563688"/>
            <a:ext cx="4581525" cy="3386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>
            <a:spLocks noGrp="1"/>
          </p:cNvSpPr>
          <p:nvPr>
            <p:ph type="pic" idx="2"/>
          </p:nvPr>
        </p:nvSpPr>
        <p:spPr>
          <a:xfrm>
            <a:off x="5486400" y="0"/>
            <a:ext cx="3144838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re et contenu">
  <p:cSld name="4_Titre et contenu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>
            <a:spLocks noGrp="1"/>
          </p:cNvSpPr>
          <p:nvPr>
            <p:ph type="pic" idx="2"/>
          </p:nvPr>
        </p:nvSpPr>
        <p:spPr>
          <a:xfrm>
            <a:off x="904875" y="0"/>
            <a:ext cx="3144838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24"/>
          <p:cNvSpPr txBox="1">
            <a:spLocks noGrp="1"/>
          </p:cNvSpPr>
          <p:nvPr>
            <p:ph type="body" idx="1"/>
          </p:nvPr>
        </p:nvSpPr>
        <p:spPr>
          <a:xfrm>
            <a:off x="4049395" y="1563688"/>
            <a:ext cx="4581525" cy="3386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title"/>
          </p:nvPr>
        </p:nvSpPr>
        <p:spPr>
          <a:xfrm>
            <a:off x="4049395" y="131032"/>
            <a:ext cx="3144520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re et contenu">
  <p:cSld name="3_Titre et contenu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>
            <a:spLocks noGrp="1"/>
          </p:cNvSpPr>
          <p:nvPr>
            <p:ph type="pic" idx="2"/>
          </p:nvPr>
        </p:nvSpPr>
        <p:spPr>
          <a:xfrm>
            <a:off x="904875" y="1563688"/>
            <a:ext cx="3144838" cy="3579812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25"/>
          <p:cNvSpPr txBox="1">
            <a:spLocks noGrp="1"/>
          </p:cNvSpPr>
          <p:nvPr>
            <p:ph type="body" idx="1"/>
          </p:nvPr>
        </p:nvSpPr>
        <p:spPr>
          <a:xfrm>
            <a:off x="4049395" y="1563688"/>
            <a:ext cx="4581525" cy="3386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>
  <p:cSld name="Deux contenu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 txBox="1">
            <a:spLocks noGrp="1"/>
          </p:cNvSpPr>
          <p:nvPr>
            <p:ph type="body" idx="1"/>
          </p:nvPr>
        </p:nvSpPr>
        <p:spPr>
          <a:xfrm>
            <a:off x="904875" y="1563688"/>
            <a:ext cx="3671466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body" idx="2"/>
          </p:nvPr>
        </p:nvSpPr>
        <p:spPr>
          <a:xfrm>
            <a:off x="4959772" y="1563688"/>
            <a:ext cx="3671466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re seul">
  <p:cSld name="2_Titre seul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>
            <a:spLocks noGrp="1"/>
          </p:cNvSpPr>
          <p:nvPr>
            <p:ph type="pic" idx="2"/>
          </p:nvPr>
        </p:nvSpPr>
        <p:spPr>
          <a:xfrm>
            <a:off x="904875" y="0"/>
            <a:ext cx="7726363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27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re seul">
  <p:cSld name="3_Titre seul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>
            <a:spLocks noGrp="1"/>
          </p:cNvSpPr>
          <p:nvPr>
            <p:ph type="pic" idx="2"/>
          </p:nvPr>
        </p:nvSpPr>
        <p:spPr>
          <a:xfrm>
            <a:off x="904875" y="3114674"/>
            <a:ext cx="8239125" cy="2028825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>
            <a:off x="904875" y="1563688"/>
            <a:ext cx="7646988" cy="143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  <a:defRPr sz="32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5" name="Google Shape;15;p1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30273" y="132334"/>
            <a:ext cx="653952" cy="28302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4"/>
          <p:cNvSpPr/>
          <p:nvPr/>
        </p:nvSpPr>
        <p:spPr>
          <a:xfrm rot="-54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126">
          <p15:clr>
            <a:srgbClr val="F26B43"/>
          </p15:clr>
        </p15:guide>
        <p15:guide id="3" pos="5602">
          <p15:clr>
            <a:srgbClr val="F26B43"/>
          </p15:clr>
        </p15:guide>
        <p15:guide id="4" pos="2880">
          <p15:clr>
            <a:srgbClr val="F26B43"/>
          </p15:clr>
        </p15:guide>
        <p15:guide id="5" orient="horz" pos="123">
          <p15:clr>
            <a:srgbClr val="F26B43"/>
          </p15:clr>
        </p15:guide>
        <p15:guide id="6" orient="horz" pos="3117">
          <p15:clr>
            <a:srgbClr val="F26B43"/>
          </p15:clr>
        </p15:guide>
        <p15:guide id="7" pos="570">
          <p15:clr>
            <a:srgbClr val="F26B43"/>
          </p15:clr>
        </p15:guide>
        <p15:guide id="8" pos="1155">
          <p15:clr>
            <a:srgbClr val="F26B43"/>
          </p15:clr>
        </p15:guide>
        <p15:guide id="9" pos="1728">
          <p15:clr>
            <a:srgbClr val="F26B43"/>
          </p15:clr>
        </p15:guide>
        <p15:guide id="10" pos="2304">
          <p15:clr>
            <a:srgbClr val="F26B43"/>
          </p15:clr>
        </p15:guide>
        <p15:guide id="11" pos="3456">
          <p15:clr>
            <a:srgbClr val="F26B43"/>
          </p15:clr>
        </p15:guide>
        <p15:guide id="12" pos="4035">
          <p15:clr>
            <a:srgbClr val="F26B43"/>
          </p15:clr>
        </p15:guide>
        <p15:guide id="13" pos="4608">
          <p15:clr>
            <a:srgbClr val="F26B43"/>
          </p15:clr>
        </p15:guide>
        <p15:guide id="14" pos="5180">
          <p15:clr>
            <a:srgbClr val="F26B43"/>
          </p15:clr>
        </p15:guide>
        <p15:guide id="15" orient="horz" pos="490">
          <p15:clr>
            <a:srgbClr val="F26B43"/>
          </p15:clr>
        </p15:guide>
        <p15:guide id="16" orient="horz" pos="985">
          <p15:clr>
            <a:srgbClr val="F26B43"/>
          </p15:clr>
        </p15:guide>
        <p15:guide id="17" orient="horz" pos="1475">
          <p15:clr>
            <a:srgbClr val="F26B43"/>
          </p15:clr>
        </p15:guide>
        <p15:guide id="18" orient="horz" pos="1962">
          <p15:clr>
            <a:srgbClr val="F26B43"/>
          </p15:clr>
        </p15:guide>
        <p15:guide id="19" orient="horz" pos="2458">
          <p15:clr>
            <a:srgbClr val="F26B43"/>
          </p15:clr>
        </p15:guide>
        <p15:guide id="20" orient="horz" pos="2950">
          <p15:clr>
            <a:srgbClr val="F26B43"/>
          </p15:clr>
        </p15:guide>
        <p15:guide id="21" pos="5437">
          <p15:clr>
            <a:srgbClr val="F26B43"/>
          </p15:clr>
        </p15:guide>
        <p15:guide id="22" orient="horz">
          <p15:clr>
            <a:srgbClr val="F26B43"/>
          </p15:clr>
        </p15:guide>
        <p15:guide id="23" pos="5760">
          <p15:clr>
            <a:srgbClr val="F26B43"/>
          </p15:clr>
        </p15:guide>
        <p15:guide id="24" orient="horz" pos="3240">
          <p15:clr>
            <a:srgbClr val="F26B43"/>
          </p15:clr>
        </p15:guide>
        <p15:guide id="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  <p:sp>
        <p:nvSpPr>
          <p:cNvPr id="121" name="Google Shape;121;p3"/>
          <p:cNvSpPr txBox="1"/>
          <p:nvPr/>
        </p:nvSpPr>
        <p:spPr>
          <a:xfrm>
            <a:off x="1242900" y="1121564"/>
            <a:ext cx="6658200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Laboratory for Information and Inference Systems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Semester Project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dirty="0"/>
              <a:t>Blind </a:t>
            </a:r>
            <a:r>
              <a:rPr lang="en-US" sz="4000" b="1" dirty="0"/>
              <a:t>Fairness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5AF90D-1702-796A-3CC5-E833A9B9D198}"/>
              </a:ext>
            </a:extLst>
          </p:cNvPr>
          <p:cNvSpPr txBox="1"/>
          <p:nvPr/>
        </p:nvSpPr>
        <p:spPr>
          <a:xfrm>
            <a:off x="3577977" y="3416970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Pablo Ruiz de Velasco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Google Shape;133;g1166ac8023b_0_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29750" y="1201225"/>
                <a:ext cx="7846154" cy="3482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0000" tIns="45700" rIns="91425" bIns="45700" anchor="t" anchorCtr="0">
                <a:normAutofit/>
              </a:bodyPr>
              <a:lstStyle/>
              <a:p>
                <a:r>
                  <a:rPr lang="en-US" sz="1600" dirty="0"/>
                  <a:t>Results averaged over 10 runs</a:t>
                </a:r>
              </a:p>
              <a:p>
                <a:r>
                  <a:rPr lang="en-US" sz="1600" dirty="0"/>
                  <a:t>Often 1/10 or 2/10 fail completely</a:t>
                </a:r>
              </a:p>
              <a:p>
                <a:r>
                  <a:rPr lang="en-US" sz="1600" dirty="0"/>
                  <a:t>The rest reach train and test accuracies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1600" dirty="0"/>
                  <a:t> 0.99</a:t>
                </a:r>
              </a:p>
              <a:p>
                <a:r>
                  <a:rPr lang="en-US" sz="1600" dirty="0"/>
                  <a:t>Target DPG (CMNIST): </a:t>
                </a:r>
                <a:r>
                  <a:rPr lang="en-CH" sz="1600" dirty="0"/>
                  <a:t>0.6374 ; </a:t>
                </a:r>
                <a:r>
                  <a:rPr lang="en-US" sz="1600" dirty="0"/>
                  <a:t>Target DPG (CFMNIST): </a:t>
                </a:r>
                <a:r>
                  <a:rPr lang="en-CH" sz="1600" dirty="0"/>
                  <a:t>0.6505</a:t>
                </a:r>
                <a:endParaRPr lang="en-US" sz="16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3" name="Google Shape;133;g1166ac8023b_0_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29750" y="1201225"/>
                <a:ext cx="7846154" cy="348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Google Shape;134;g1166ac8023b_0_6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  <p:sp>
        <p:nvSpPr>
          <p:cNvPr id="135" name="Google Shape;135;g1166ac8023b_0_6"/>
          <p:cNvSpPr txBox="1">
            <a:spLocks noGrp="1"/>
          </p:cNvSpPr>
          <p:nvPr>
            <p:ph type="body" idx="1"/>
          </p:nvPr>
        </p:nvSpPr>
        <p:spPr>
          <a:xfrm>
            <a:off x="521250" y="459925"/>
            <a:ext cx="81015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400" b="1" dirty="0">
                <a:solidFill>
                  <a:srgbClr val="000000"/>
                </a:solidFill>
              </a:rPr>
              <a:t>Experiments – 3 classes, 3 subgroups</a:t>
            </a:r>
            <a:endParaRPr lang="en-US" sz="24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87FD65F-8D7B-5774-207D-49576AC5A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79621"/>
              </p:ext>
            </p:extLst>
          </p:nvPr>
        </p:nvGraphicFramePr>
        <p:xfrm>
          <a:off x="4639963" y="1028125"/>
          <a:ext cx="3991275" cy="914400"/>
        </p:xfrm>
        <a:graphic>
          <a:graphicData uri="http://schemas.openxmlformats.org/drawingml/2006/table">
            <a:tbl>
              <a:tblPr firstRow="1" bandRow="1">
                <a:tableStyleId>{F8AE073C-B284-4382-BFAA-D33D3FCA94D5}</a:tableStyleId>
              </a:tblPr>
              <a:tblGrid>
                <a:gridCol w="1330425">
                  <a:extLst>
                    <a:ext uri="{9D8B030D-6E8A-4147-A177-3AD203B41FA5}">
                      <a16:colId xmlns:a16="http://schemas.microsoft.com/office/drawing/2014/main" val="4030101676"/>
                    </a:ext>
                  </a:extLst>
                </a:gridCol>
                <a:gridCol w="1330425">
                  <a:extLst>
                    <a:ext uri="{9D8B030D-6E8A-4147-A177-3AD203B41FA5}">
                      <a16:colId xmlns:a16="http://schemas.microsoft.com/office/drawing/2014/main" val="3618297421"/>
                    </a:ext>
                  </a:extLst>
                </a:gridCol>
                <a:gridCol w="1330425">
                  <a:extLst>
                    <a:ext uri="{9D8B030D-6E8A-4147-A177-3AD203B41FA5}">
                      <a16:colId xmlns:a16="http://schemas.microsoft.com/office/drawing/2014/main" val="2530494283"/>
                    </a:ext>
                  </a:extLst>
                </a:gridCol>
              </a:tblGrid>
              <a:tr h="2756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247567"/>
                  </a:ext>
                </a:extLst>
              </a:tr>
              <a:tr h="2756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CMNIST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0.857 </a:t>
                      </a:r>
                      <a:r>
                        <a:rPr lang="en-US" dirty="0"/>
                        <a:t>± </a:t>
                      </a:r>
                      <a:r>
                        <a:rPr lang="en-CH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0.287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0.813</a:t>
                      </a:r>
                      <a:r>
                        <a:rPr lang="en-US" dirty="0"/>
                        <a:t> ± </a:t>
                      </a:r>
                      <a:r>
                        <a:rPr lang="en-CH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0.371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637021"/>
                  </a:ext>
                </a:extLst>
              </a:tr>
              <a:tr h="2756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CFMNIST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0.899</a:t>
                      </a:r>
                      <a:r>
                        <a:rPr lang="en-US" dirty="0"/>
                        <a:t> ± </a:t>
                      </a:r>
                      <a:r>
                        <a:rPr lang="en-CH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0.298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0.899 ± 0.298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081464"/>
                  </a:ext>
                </a:extLst>
              </a:tr>
            </a:tbl>
          </a:graphicData>
        </a:graphic>
      </p:graphicFrame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8BD4EAC-88C7-0859-B185-31F210C0C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611" y="2660337"/>
            <a:ext cx="7334777" cy="230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7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66ac8023b_0_6"/>
          <p:cNvSpPr txBox="1">
            <a:spLocks noGrp="1"/>
          </p:cNvSpPr>
          <p:nvPr>
            <p:ph type="body" idx="1"/>
          </p:nvPr>
        </p:nvSpPr>
        <p:spPr>
          <a:xfrm>
            <a:off x="529750" y="1201225"/>
            <a:ext cx="7846154" cy="348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/>
          <a:p>
            <a:r>
              <a:rPr lang="en-US" dirty="0"/>
              <a:t>Results averaged over 10 runs</a:t>
            </a:r>
          </a:p>
          <a:p>
            <a:r>
              <a:rPr lang="en-US" dirty="0"/>
              <a:t>EOG instead of DPG</a:t>
            </a:r>
          </a:p>
          <a:p>
            <a:r>
              <a:rPr lang="en-US" dirty="0"/>
              <a:t>Reference classifier harder to bias for CFMNIST than CMNIST</a:t>
            </a:r>
          </a:p>
          <a:p>
            <a:r>
              <a:rPr lang="en-US" dirty="0"/>
              <a:t>Target EOG (CMNIST): </a:t>
            </a:r>
            <a:r>
              <a:rPr lang="en-CH" dirty="0"/>
              <a:t>0.7333 ; </a:t>
            </a:r>
            <a:r>
              <a:rPr lang="en-US" dirty="0"/>
              <a:t>Target EOG (CFMNIST): </a:t>
            </a:r>
            <a:r>
              <a:rPr lang="en-CH" dirty="0"/>
              <a:t>0.4088</a:t>
            </a:r>
            <a:endParaRPr lang="en-US" dirty="0"/>
          </a:p>
          <a:p>
            <a:endParaRPr lang="en-US" dirty="0"/>
          </a:p>
        </p:txBody>
      </p:sp>
      <p:sp>
        <p:nvSpPr>
          <p:cNvPr id="134" name="Google Shape;134;g1166ac8023b_0_6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  <p:sp>
        <p:nvSpPr>
          <p:cNvPr id="135" name="Google Shape;135;g1166ac8023b_0_6"/>
          <p:cNvSpPr txBox="1">
            <a:spLocks noGrp="1"/>
          </p:cNvSpPr>
          <p:nvPr>
            <p:ph type="body" idx="1"/>
          </p:nvPr>
        </p:nvSpPr>
        <p:spPr>
          <a:xfrm>
            <a:off x="521250" y="459925"/>
            <a:ext cx="81015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400" b="1" dirty="0">
                <a:solidFill>
                  <a:srgbClr val="000000"/>
                </a:solidFill>
              </a:rPr>
              <a:t>Experiments – 10 classes, 2 subgroups</a:t>
            </a:r>
            <a:endParaRPr lang="en-US" sz="24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87FD65F-8D7B-5774-207D-49576AC5A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209857"/>
              </p:ext>
            </p:extLst>
          </p:nvPr>
        </p:nvGraphicFramePr>
        <p:xfrm>
          <a:off x="4639963" y="1028125"/>
          <a:ext cx="3991275" cy="914400"/>
        </p:xfrm>
        <a:graphic>
          <a:graphicData uri="http://schemas.openxmlformats.org/drawingml/2006/table">
            <a:tbl>
              <a:tblPr firstRow="1" bandRow="1">
                <a:tableStyleId>{F8AE073C-B284-4382-BFAA-D33D3FCA94D5}</a:tableStyleId>
              </a:tblPr>
              <a:tblGrid>
                <a:gridCol w="1330425">
                  <a:extLst>
                    <a:ext uri="{9D8B030D-6E8A-4147-A177-3AD203B41FA5}">
                      <a16:colId xmlns:a16="http://schemas.microsoft.com/office/drawing/2014/main" val="4030101676"/>
                    </a:ext>
                  </a:extLst>
                </a:gridCol>
                <a:gridCol w="1330425">
                  <a:extLst>
                    <a:ext uri="{9D8B030D-6E8A-4147-A177-3AD203B41FA5}">
                      <a16:colId xmlns:a16="http://schemas.microsoft.com/office/drawing/2014/main" val="3618297421"/>
                    </a:ext>
                  </a:extLst>
                </a:gridCol>
                <a:gridCol w="1330425">
                  <a:extLst>
                    <a:ext uri="{9D8B030D-6E8A-4147-A177-3AD203B41FA5}">
                      <a16:colId xmlns:a16="http://schemas.microsoft.com/office/drawing/2014/main" val="2530494283"/>
                    </a:ext>
                  </a:extLst>
                </a:gridCol>
              </a:tblGrid>
              <a:tr h="2756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247567"/>
                  </a:ext>
                </a:extLst>
              </a:tr>
              <a:tr h="2756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CMNIST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H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0.999 </a:t>
                      </a:r>
                      <a:r>
                        <a:rPr lang="en-US" dirty="0"/>
                        <a:t>± </a:t>
                      </a:r>
                      <a:r>
                        <a:rPr lang="en-GB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r>
                        <a:rPr lang="en-US" dirty="0"/>
                        <a:t> ± </a:t>
                      </a:r>
                      <a:r>
                        <a:rPr lang="en-CH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637021"/>
                  </a:ext>
                </a:extLst>
              </a:tr>
              <a:tr h="2756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CFMNIST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0.720</a:t>
                      </a:r>
                      <a:r>
                        <a:rPr lang="en-US" dirty="0"/>
                        <a:t> ± </a:t>
                      </a:r>
                      <a:r>
                        <a:rPr lang="en-CH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0.097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0.902 ± 0.029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081464"/>
                  </a:ext>
                </a:extLst>
              </a:tr>
            </a:tbl>
          </a:graphicData>
        </a:graphic>
      </p:graphicFrame>
      <p:pic>
        <p:nvPicPr>
          <p:cNvPr id="7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84278369-275D-07DB-9200-DDD307953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860" y="2683825"/>
            <a:ext cx="7546206" cy="238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73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66ac8023b_0_6"/>
          <p:cNvSpPr txBox="1">
            <a:spLocks noGrp="1"/>
          </p:cNvSpPr>
          <p:nvPr>
            <p:ph type="body" idx="1"/>
          </p:nvPr>
        </p:nvSpPr>
        <p:spPr>
          <a:xfrm>
            <a:off x="529750" y="1201225"/>
            <a:ext cx="7846154" cy="348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/>
          <a:p>
            <a:r>
              <a:rPr lang="en-US" dirty="0"/>
              <a:t>Redefining the objective so that target and optimum coincide</a:t>
            </a:r>
          </a:p>
          <a:p>
            <a:r>
              <a:rPr lang="en-US" dirty="0"/>
              <a:t>Stabilizing training</a:t>
            </a:r>
          </a:p>
          <a:p>
            <a:r>
              <a:rPr lang="en-US" dirty="0"/>
              <a:t>Towards real world datasets: e.g. </a:t>
            </a:r>
          </a:p>
          <a:p>
            <a:pPr lvl="1"/>
            <a:r>
              <a:rPr lang="en-US" dirty="0"/>
              <a:t>not all subgroups present in each class</a:t>
            </a:r>
          </a:p>
          <a:p>
            <a:pPr lvl="1"/>
            <a:r>
              <a:rPr lang="en-US" dirty="0"/>
              <a:t>minority subgroups present at different rates in different classes</a:t>
            </a:r>
          </a:p>
          <a:p>
            <a:pPr lvl="1"/>
            <a:r>
              <a:rPr lang="en-US" dirty="0"/>
              <a:t>more than one binary spurious feature instead of a single non-binary one</a:t>
            </a:r>
          </a:p>
          <a:p>
            <a:r>
              <a:rPr lang="en-US" dirty="0"/>
              <a:t>Generalizing MI </a:t>
            </a:r>
            <a:r>
              <a:rPr lang="en-US" dirty="0" err="1"/>
              <a:t>regularizer</a:t>
            </a:r>
            <a:r>
              <a:rPr lang="en-US" dirty="0"/>
              <a:t> for non-uniform subgroups</a:t>
            </a:r>
          </a:p>
          <a:p>
            <a:r>
              <a:rPr lang="en-US" dirty="0"/>
              <a:t>More complex datasets and models (e.g. </a:t>
            </a:r>
            <a:r>
              <a:rPr lang="en-US" dirty="0" err="1"/>
              <a:t>CelebA</a:t>
            </a:r>
            <a:r>
              <a:rPr lang="en-US" dirty="0"/>
              <a:t>, </a:t>
            </a:r>
            <a:r>
              <a:rPr lang="en-US" dirty="0" err="1"/>
              <a:t>Cifar</a:t>
            </a:r>
            <a:r>
              <a:rPr lang="en-US" dirty="0"/>
              <a:t>-S, CNNs)</a:t>
            </a:r>
          </a:p>
          <a:p>
            <a:r>
              <a:rPr lang="en-US" dirty="0"/>
              <a:t>Objective based on an individual fairness metric</a:t>
            </a:r>
          </a:p>
        </p:txBody>
      </p:sp>
      <p:sp>
        <p:nvSpPr>
          <p:cNvPr id="134" name="Google Shape;134;g1166ac8023b_0_6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  <p:sp>
        <p:nvSpPr>
          <p:cNvPr id="135" name="Google Shape;135;g1166ac8023b_0_6"/>
          <p:cNvSpPr txBox="1">
            <a:spLocks noGrp="1"/>
          </p:cNvSpPr>
          <p:nvPr>
            <p:ph type="body" idx="1"/>
          </p:nvPr>
        </p:nvSpPr>
        <p:spPr>
          <a:xfrm>
            <a:off x="521250" y="459925"/>
            <a:ext cx="81015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400" b="1" dirty="0">
                <a:solidFill>
                  <a:srgbClr val="000000"/>
                </a:solidFill>
              </a:rPr>
              <a:t>Next steps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3065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66ac8023b_0_6"/>
          <p:cNvSpPr txBox="1">
            <a:spLocks noGrp="1"/>
          </p:cNvSpPr>
          <p:nvPr>
            <p:ph type="body" idx="1"/>
          </p:nvPr>
        </p:nvSpPr>
        <p:spPr>
          <a:xfrm>
            <a:off x="529750" y="1201225"/>
            <a:ext cx="7846154" cy="348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/>
          <a:p>
            <a:pPr lvl="0" algn="just"/>
            <a:r>
              <a:rPr lang="en-US" dirty="0"/>
              <a:t>[1] Madras et al., </a:t>
            </a:r>
            <a:r>
              <a:rPr lang="en-US" i="1" dirty="0"/>
              <a:t>Learning </a:t>
            </a:r>
            <a:r>
              <a:rPr lang="en-US" i="1" dirty="0" err="1"/>
              <a:t>Adversarially</a:t>
            </a:r>
            <a:r>
              <a:rPr lang="en-US" i="1" dirty="0"/>
              <a:t> Fair and Transferable Representations</a:t>
            </a:r>
            <a:r>
              <a:rPr lang="en-US" dirty="0"/>
              <a:t>, 2018 </a:t>
            </a:r>
          </a:p>
          <a:p>
            <a:pPr lvl="0" algn="just"/>
            <a:r>
              <a:rPr lang="en-US" dirty="0"/>
              <a:t>[2] Kim et al., </a:t>
            </a:r>
            <a:r>
              <a:rPr lang="en-US" i="1" dirty="0"/>
              <a:t>Learning Not to Learn: Training Deep Neural Networks with Biased Data</a:t>
            </a:r>
            <a:r>
              <a:rPr lang="en-US" dirty="0"/>
              <a:t>, 2019</a:t>
            </a:r>
          </a:p>
          <a:p>
            <a:pPr lvl="0" algn="just"/>
            <a:r>
              <a:rPr lang="en-US" dirty="0"/>
              <a:t>[3] Lahoti et al., </a:t>
            </a:r>
            <a:r>
              <a:rPr lang="en-US" i="1" dirty="0"/>
              <a:t>Fairness without Demographics through </a:t>
            </a:r>
            <a:r>
              <a:rPr lang="en-US" i="1" dirty="0" err="1"/>
              <a:t>Adversarially</a:t>
            </a:r>
            <a:r>
              <a:rPr lang="en-US" i="1" dirty="0"/>
              <a:t> Reweighted Learning</a:t>
            </a:r>
            <a:r>
              <a:rPr lang="en-US" dirty="0"/>
              <a:t>, 2020</a:t>
            </a:r>
          </a:p>
          <a:p>
            <a:pPr lvl="0" algn="just"/>
            <a:r>
              <a:rPr lang="en-US" dirty="0"/>
              <a:t>[4] Creager et al., </a:t>
            </a:r>
            <a:r>
              <a:rPr lang="en-US" i="1" dirty="0"/>
              <a:t>Environment Inference for Invariant Learning</a:t>
            </a:r>
            <a:r>
              <a:rPr lang="en-US" dirty="0"/>
              <a:t>, 2021</a:t>
            </a:r>
          </a:p>
          <a:p>
            <a:pPr algn="just"/>
            <a:r>
              <a:rPr lang="en-US" dirty="0"/>
              <a:t>[5] </a:t>
            </a:r>
            <a:r>
              <a:rPr lang="en-US" dirty="0" err="1"/>
              <a:t>Arjovsky</a:t>
            </a:r>
            <a:r>
              <a:rPr lang="en-US" dirty="0"/>
              <a:t> et al., </a:t>
            </a:r>
            <a:r>
              <a:rPr lang="en-US" i="1" dirty="0"/>
              <a:t>Invariant Risk Minimization</a:t>
            </a:r>
            <a:r>
              <a:rPr lang="en-US" dirty="0"/>
              <a:t>, 2020</a:t>
            </a:r>
          </a:p>
        </p:txBody>
      </p:sp>
      <p:sp>
        <p:nvSpPr>
          <p:cNvPr id="134" name="Google Shape;134;g1166ac8023b_0_6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fr-FR"/>
              <a:t>13</a:t>
            </a:fld>
            <a:endParaRPr/>
          </a:p>
        </p:txBody>
      </p:sp>
      <p:sp>
        <p:nvSpPr>
          <p:cNvPr id="135" name="Google Shape;135;g1166ac8023b_0_6"/>
          <p:cNvSpPr txBox="1">
            <a:spLocks noGrp="1"/>
          </p:cNvSpPr>
          <p:nvPr>
            <p:ph type="body" idx="1"/>
          </p:nvPr>
        </p:nvSpPr>
        <p:spPr>
          <a:xfrm>
            <a:off x="521250" y="459925"/>
            <a:ext cx="81015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200" b="1" dirty="0">
                <a:solidFill>
                  <a:srgbClr val="000000"/>
                </a:solidFill>
              </a:rPr>
              <a:t>References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20573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66ac8023b_0_6"/>
          <p:cNvSpPr txBox="1">
            <a:spLocks noGrp="1"/>
          </p:cNvSpPr>
          <p:nvPr>
            <p:ph type="body" idx="1"/>
          </p:nvPr>
        </p:nvSpPr>
        <p:spPr>
          <a:xfrm>
            <a:off x="529748" y="1201225"/>
            <a:ext cx="8101489" cy="348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 fontScale="92500" lnSpcReduction="10000"/>
          </a:bodyPr>
          <a:lstStyle/>
          <a:p>
            <a:pPr lvl="0" algn="just">
              <a:buFont typeface="Wingdings" pitchFamily="2" charset="2"/>
              <a:buChar char="§"/>
            </a:pPr>
            <a:r>
              <a:rPr lang="en-US" sz="1900" b="1" dirty="0"/>
              <a:t>Blind fairness (BF): subgroup labels are known</a:t>
            </a:r>
          </a:p>
          <a:p>
            <a:pPr marL="125730" lvl="0" indent="0" algn="just">
              <a:buNone/>
            </a:pPr>
            <a:endParaRPr lang="en-US" sz="1900" dirty="0">
              <a:hlinkClick r:id="rId3" action="ppaction://hlinksldjump" tooltip="Madras et al., Learning Adversarially Fair and Transferable Representations, 2018 "/>
            </a:endParaRPr>
          </a:p>
          <a:p>
            <a:r>
              <a:rPr lang="en-US" dirty="0"/>
              <a:t>Goal: learning a feature representation (for a classification task) devoid of subgroup information </a:t>
            </a:r>
          </a:p>
          <a:p>
            <a:endParaRPr lang="en-US" dirty="0"/>
          </a:p>
          <a:p>
            <a:pPr lvl="1"/>
            <a:r>
              <a:rPr lang="en-US" dirty="0">
                <a:hlinkClick r:id="rId4" action="ppaction://hlinksldjump" tooltip="Madras et al., Learning Adversarially Fair and Transferable Representations, 2018 "/>
              </a:rPr>
              <a:t>[1]</a:t>
            </a:r>
            <a:r>
              <a:rPr lang="en-US" dirty="0"/>
              <a:t>: </a:t>
            </a:r>
            <a:r>
              <a:rPr lang="en-US" sz="1400" dirty="0"/>
              <a:t>Madras et al., </a:t>
            </a:r>
            <a:r>
              <a:rPr lang="en-US" sz="1400" i="1" dirty="0"/>
              <a:t>Learning </a:t>
            </a:r>
            <a:r>
              <a:rPr lang="en-US" sz="1400" i="1" dirty="0" err="1"/>
              <a:t>Adversarially</a:t>
            </a:r>
            <a:r>
              <a:rPr lang="en-US" sz="1400" i="1" dirty="0"/>
              <a:t> Fair and Transferable Representations</a:t>
            </a:r>
            <a:r>
              <a:rPr lang="en-US" sz="1400" dirty="0"/>
              <a:t>, 2018: </a:t>
            </a:r>
          </a:p>
          <a:p>
            <a:pPr marL="571500" lvl="1" indent="0">
              <a:buNone/>
            </a:pPr>
            <a:r>
              <a:rPr lang="en-US" dirty="0"/>
              <a:t>	an adversary tries to predict the subgroup from the representation during 	training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hlinkClick r:id="rId4" action="ppaction://hlinksldjump" tooltip="Kim et al., Learning Not to Learn: Training Deep Neural Networks with Biased Data, 2019  "/>
              </a:rPr>
              <a:t>[2]</a:t>
            </a:r>
            <a:r>
              <a:rPr lang="en-US" dirty="0"/>
              <a:t>: </a:t>
            </a:r>
            <a:r>
              <a:rPr lang="en-US" sz="1500" dirty="0"/>
              <a:t>Kim et al., </a:t>
            </a:r>
            <a:r>
              <a:rPr lang="en-US" sz="1500" i="1" dirty="0"/>
              <a:t>Learning Not to Learn: Training Deep Neural Networks with Biased Data</a:t>
            </a:r>
            <a:r>
              <a:rPr lang="en-US" sz="1500" dirty="0"/>
              <a:t>, 2019:</a:t>
            </a:r>
          </a:p>
          <a:p>
            <a:pPr marL="571500" lvl="1" indent="0">
              <a:buNone/>
            </a:pPr>
            <a:r>
              <a:rPr lang="en-US" dirty="0"/>
              <a:t>	add to classification loss a mutual information </a:t>
            </a:r>
            <a:r>
              <a:rPr lang="en-US" dirty="0" err="1"/>
              <a:t>regularizer</a:t>
            </a:r>
            <a:r>
              <a:rPr lang="en-US" dirty="0"/>
              <a:t> (between 	representation and subgroup), also implemented with an adversary</a:t>
            </a:r>
          </a:p>
        </p:txBody>
      </p:sp>
      <p:sp>
        <p:nvSpPr>
          <p:cNvPr id="134" name="Google Shape;134;g1166ac8023b_0_6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  <p:sp>
        <p:nvSpPr>
          <p:cNvPr id="135" name="Google Shape;135;g1166ac8023b_0_6"/>
          <p:cNvSpPr txBox="1">
            <a:spLocks noGrp="1"/>
          </p:cNvSpPr>
          <p:nvPr>
            <p:ph type="body" idx="1"/>
          </p:nvPr>
        </p:nvSpPr>
        <p:spPr>
          <a:xfrm>
            <a:off x="521250" y="459925"/>
            <a:ext cx="81015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200" b="1" dirty="0">
                <a:solidFill>
                  <a:srgbClr val="000000"/>
                </a:solidFill>
              </a:rPr>
              <a:t>Related work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8024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Google Shape;133;g1166ac8023b_0_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29748" y="1201225"/>
                <a:ext cx="8101489" cy="3482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0000" tIns="45700" rIns="91425" bIns="45700" anchor="t" anchorCtr="0">
                <a:normAutofit fontScale="85000" lnSpcReduction="10000"/>
              </a:bodyPr>
              <a:lstStyle/>
              <a:p>
                <a:pPr lvl="0" algn="just">
                  <a:buFont typeface="Wingdings" pitchFamily="2" charset="2"/>
                  <a:buChar char="§"/>
                </a:pPr>
                <a:r>
                  <a:rPr lang="en-US" sz="1900" b="1" dirty="0"/>
                  <a:t>Blind fairness (BF) without demographics: subgroup labels are not known</a:t>
                </a:r>
              </a:p>
              <a:p>
                <a:pPr lvl="0" algn="just">
                  <a:buFont typeface="Wingdings" pitchFamily="2" charset="2"/>
                  <a:buChar char="§"/>
                </a:pPr>
                <a:endParaRPr lang="en-US" sz="1900" dirty="0">
                  <a:hlinkClick r:id="rId3" action="ppaction://hlinksldjump" tooltip="Madras et al., Learning Adversarially Fair and Transferable Representations, 2018 "/>
                </a:endParaRPr>
              </a:p>
              <a:p>
                <a:r>
                  <a:rPr lang="en-US" dirty="0"/>
                  <a:t>Goal: guaranteeing good performance for all subgroups without knowing them</a:t>
                </a:r>
              </a:p>
              <a:p>
                <a:endParaRPr lang="en-US" dirty="0"/>
              </a:p>
              <a:p>
                <a:pPr lvl="1"/>
                <a:r>
                  <a:rPr lang="en-US" dirty="0">
                    <a:hlinkClick r:id="rId4" action="ppaction://hlinksldjump" tooltip="Lahoti et al., Fairness without Demographics through Adversarially Reweighted Learning, 2020  "/>
                  </a:rPr>
                  <a:t>[3]</a:t>
                </a:r>
                <a:r>
                  <a:rPr lang="en-US" dirty="0"/>
                  <a:t>: Lahoti et al., </a:t>
                </a:r>
                <a:r>
                  <a:rPr lang="en-US" i="1" dirty="0"/>
                  <a:t>Fairness without Demographics through </a:t>
                </a:r>
                <a:r>
                  <a:rPr lang="en-US" i="1" dirty="0" err="1"/>
                  <a:t>Adversarially</a:t>
                </a:r>
                <a:r>
                  <a:rPr lang="en-US" i="1" dirty="0"/>
                  <a:t> Reweighted Learning</a:t>
                </a:r>
                <a:r>
                  <a:rPr lang="en-US" dirty="0"/>
                  <a:t>, 2020:</a:t>
                </a:r>
              </a:p>
              <a:p>
                <a:pPr marL="571500" lvl="1" indent="0">
                  <a:buNone/>
                </a:pPr>
                <a:r>
                  <a:rPr lang="en-US" dirty="0"/>
                  <a:t>	model minimizes weighted classification loss ; adversary identifies </a:t>
                </a:r>
                <a:r>
                  <a:rPr lang="en-US" i="1" dirty="0"/>
                  <a:t>regions</a:t>
                </a:r>
                <a:r>
                  <a:rPr lang="en-US" dirty="0"/>
                  <a:t> of high 	loss and up-weights them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>
                    <a:hlinkClick r:id="rId4" action="ppaction://hlinksldjump" tooltip="Creager et al., Environment Inference for Invariant Learning, 2021"/>
                  </a:rPr>
                  <a:t>[4]</a:t>
                </a:r>
                <a:r>
                  <a:rPr lang="en-US" dirty="0"/>
                  <a:t>: Creager et al., </a:t>
                </a:r>
                <a:r>
                  <a:rPr lang="en-US" i="1" dirty="0"/>
                  <a:t>Environment Inference for Invariant Learning</a:t>
                </a:r>
                <a:r>
                  <a:rPr lang="en-US" dirty="0"/>
                  <a:t>, 2021:</a:t>
                </a:r>
              </a:p>
              <a:p>
                <a:pPr marL="571500" lvl="1" indent="0">
                  <a:buNone/>
                </a:pPr>
                <a:r>
                  <a:rPr lang="en-US" dirty="0"/>
                  <a:t>	predict (binary) subgroup labels to later use them for </a:t>
                </a:r>
                <a:r>
                  <a:rPr lang="en-US" i="1" dirty="0"/>
                  <a:t>Invariant Risk Minimization</a:t>
                </a:r>
                <a:r>
                  <a:rPr lang="en-US" dirty="0"/>
                  <a:t> (IRM) 	</a:t>
                </a:r>
                <a:r>
                  <a:rPr lang="en-US" dirty="0">
                    <a:hlinkClick r:id="rId3" action="ppaction://hlinksldjump" tooltip="Arjovsky et al., Invariant Risk Minimization, 2020"/>
                  </a:rPr>
                  <a:t>[5]</a:t>
                </a:r>
                <a:r>
                  <a:rPr lang="en-US" dirty="0"/>
                  <a:t> (similar to BF). Learn subgroups that maximally violate the environment 	invariance constraint (EIC) given a biased reference classifier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571500" lvl="1" indent="0">
                  <a:buNone/>
                </a:pPr>
                <a:r>
                  <a:rPr lang="en-US" dirty="0"/>
                  <a:t>	EIC: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3" name="Google Shape;133;g1166ac8023b_0_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29748" y="1201225"/>
                <a:ext cx="8101489" cy="348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Google Shape;134;g1166ac8023b_0_6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  <p:sp>
        <p:nvSpPr>
          <p:cNvPr id="135" name="Google Shape;135;g1166ac8023b_0_6"/>
          <p:cNvSpPr txBox="1">
            <a:spLocks noGrp="1"/>
          </p:cNvSpPr>
          <p:nvPr>
            <p:ph type="body" idx="1"/>
          </p:nvPr>
        </p:nvSpPr>
        <p:spPr>
          <a:xfrm>
            <a:off x="521250" y="459925"/>
            <a:ext cx="81015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200" b="1" dirty="0">
                <a:solidFill>
                  <a:srgbClr val="000000"/>
                </a:solidFill>
              </a:rPr>
              <a:t>Related work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3778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Google Shape;133;g1166ac8023b_0_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29750" y="1201225"/>
                <a:ext cx="7911606" cy="3482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0000" tIns="45700" rIns="91425" bIns="45700" anchor="t" anchorCtr="0">
                <a:normAutofit/>
              </a:bodyPr>
              <a:lstStyle/>
              <a:p>
                <a:pPr algn="just"/>
                <a:r>
                  <a:rPr lang="en-US" sz="1600" dirty="0"/>
                  <a:t>Goal: given a dataset, subgroup classifier predicts subgroups of the samples to later use them in the context of BF</a:t>
                </a:r>
              </a:p>
              <a:p>
                <a:pPr lvl="0" algn="just"/>
                <a:r>
                  <a:rPr lang="en-US" sz="1600" dirty="0"/>
                  <a:t>How: subgroups predicted so that a biased reference classifier (fixed) is most unfair when evaluated with a group fairness metric</a:t>
                </a:r>
              </a:p>
              <a:p>
                <a:pPr lvl="0" algn="just"/>
                <a:endParaRPr lang="en-US" sz="1600" dirty="0"/>
              </a:p>
              <a:p>
                <a:pPr lvl="0" algn="just"/>
                <a:r>
                  <a:rPr lang="en-US" sz="1600" dirty="0"/>
                  <a:t>Reference classifier trained with ERM purposely to be biased</a:t>
                </a:r>
              </a:p>
              <a:p>
                <a:pPr lvl="0" algn="just"/>
                <a:endParaRPr lang="en-US" sz="1600" dirty="0"/>
              </a:p>
              <a:p>
                <a:pPr algn="just"/>
                <a:r>
                  <a:rPr lang="en-US" sz="1600" dirty="0"/>
                  <a:t>Group fairness metrics,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s-E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the label prediction of the model,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the ground truth label, and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the spurious feature:</a:t>
                </a:r>
              </a:p>
              <a:p>
                <a:pPr lvl="1"/>
                <a:r>
                  <a:rPr lang="en-US" sz="1350" dirty="0"/>
                  <a:t>Demographic parity: </a:t>
                </a:r>
                <a14:m>
                  <m:oMath xmlns:m="http://schemas.openxmlformats.org/officeDocument/2006/math">
                    <m:r>
                      <a:rPr lang="es-ES" sz="135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ES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s-ES" sz="13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35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s-ES" sz="135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sz="135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sz="135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s-ES" sz="135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135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E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35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ES" sz="135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ES" sz="135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35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ES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s-ES" sz="13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35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s-ES" sz="135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sz="135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sz="135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s-ES" sz="135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135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E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35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ES" sz="135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s-ES" sz="135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13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s-ES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35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sz="13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135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35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sz="135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sz="135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ES" sz="135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1350" dirty="0"/>
                  <a:t>, </a:t>
                </a:r>
                <a14:m>
                  <m:oMath xmlns:m="http://schemas.openxmlformats.org/officeDocument/2006/math">
                    <m:r>
                      <a:rPr lang="es-E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ES" sz="135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35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ES" sz="135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</m:oMath>
                </a14:m>
                <a:endParaRPr lang="en-US" sz="1350" dirty="0"/>
              </a:p>
              <a:p>
                <a:pPr lvl="1"/>
                <a:r>
                  <a:rPr lang="en-US" sz="1350" dirty="0"/>
                  <a:t>Equalized odds: </a:t>
                </a:r>
                <a14:m>
                  <m:oMath xmlns:m="http://schemas.openxmlformats.org/officeDocument/2006/math">
                    <m:r>
                      <a:rPr lang="es-ES" sz="135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ES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s-ES" sz="13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35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s-ES" sz="13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s-ES" sz="135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s-ES" sz="135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s-ES" sz="135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135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E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35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ES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sz="135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ES" sz="135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s-ES" sz="135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sz="135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ES" sz="135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35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ES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s-ES" sz="13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35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s-ES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s-ES" sz="135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s-ES" sz="135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s-ES" sz="135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135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E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35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ES" sz="135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s-ES" sz="135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ES" sz="135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s-ES" sz="135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sz="135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ES" sz="135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s-ES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35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sz="13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135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35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sz="135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sz="135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r>
                      <a:rPr lang="es-E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1350" dirty="0"/>
                  <a:t>, </a:t>
                </a:r>
                <a14:m>
                  <m:oMath xmlns:m="http://schemas.openxmlformats.org/officeDocument/2006/math">
                    <m:r>
                      <a:rPr lang="es-E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ES" sz="135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350" i="1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s-E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</m:oMath>
                </a14:m>
                <a:endParaRPr lang="en-US" sz="1350" dirty="0"/>
              </a:p>
              <a:p>
                <a:pPr marL="125730" lv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33" name="Google Shape;133;g1166ac8023b_0_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29750" y="1201225"/>
                <a:ext cx="7911606" cy="3482350"/>
              </a:xfrm>
              <a:prstGeom prst="rect">
                <a:avLst/>
              </a:prstGeom>
              <a:blipFill>
                <a:blip r:embed="rId3"/>
                <a:stretch>
                  <a:fillRect r="-4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Google Shape;134;g1166ac8023b_0_6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  <p:sp>
        <p:nvSpPr>
          <p:cNvPr id="135" name="Google Shape;135;g1166ac8023b_0_6"/>
          <p:cNvSpPr txBox="1">
            <a:spLocks noGrp="1"/>
          </p:cNvSpPr>
          <p:nvPr>
            <p:ph type="body" idx="1"/>
          </p:nvPr>
        </p:nvSpPr>
        <p:spPr>
          <a:xfrm>
            <a:off x="521250" y="459925"/>
            <a:ext cx="81015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200" b="1" dirty="0">
                <a:solidFill>
                  <a:srgbClr val="000000"/>
                </a:solidFill>
              </a:rPr>
              <a:t>Project goal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8659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Google Shape;133;g1166ac8023b_0_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29750" y="1201225"/>
                <a:ext cx="7846154" cy="3482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0000" tIns="45700" rIns="91425" bIns="45700" anchor="t" anchorCtr="0">
                <a:normAutofit fontScale="70000" lnSpcReduction="20000"/>
              </a:bodyPr>
              <a:lstStyle/>
              <a:p>
                <a:pPr algn="just"/>
                <a:r>
                  <a:rPr lang="en-US" dirty="0"/>
                  <a:t>Transforming group fairness metrics into objectives:</a:t>
                </a:r>
              </a:p>
              <a:p>
                <a:pPr marL="571500" lvl="1" indent="0" algn="just">
                  <a:buNone/>
                </a:pP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𝕀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·</m:t>
                        </m:r>
                      </m:e>
                    </m:d>
                  </m:oMath>
                </a14:m>
                <a:r>
                  <a:rPr lang="es-ES" dirty="0">
                    <a:ea typeface="Cambria Math" panose="02040503050406030204" pitchFamily="18" charset="0"/>
                  </a:rPr>
                  <a:t> : </a:t>
                </a:r>
                <a:r>
                  <a:rPr lang="es-ES" dirty="0" err="1">
                    <a:ea typeface="Cambria Math" panose="02040503050406030204" pitchFamily="18" charset="0"/>
                  </a:rPr>
                  <a:t>indicator</a:t>
                </a:r>
                <a:r>
                  <a:rPr lang="es-ES" dirty="0">
                    <a:ea typeface="Cambria Math" panose="02040503050406030204" pitchFamily="18" charset="0"/>
                  </a:rPr>
                  <a:t> </a:t>
                </a:r>
                <a:r>
                  <a:rPr lang="es-ES" dirty="0" err="1">
                    <a:ea typeface="Cambria Math" panose="02040503050406030204" pitchFamily="18" charset="0"/>
                  </a:rPr>
                  <a:t>function</a:t>
                </a:r>
                <a:endParaRPr lang="es-ES" dirty="0">
                  <a:ea typeface="Cambria Math" panose="02040503050406030204" pitchFamily="18" charset="0"/>
                </a:endParaRPr>
              </a:p>
              <a:p>
                <a:pPr marL="571500" lvl="1" indent="0" algn="just">
                  <a:buNone/>
                </a:pPr>
                <a:r>
                  <a:rPr lang="es-E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>
                    <a:ea typeface="Cambria Math" panose="02040503050406030204" pitchFamily="18" charset="0"/>
                  </a:rPr>
                  <a:t> : </a:t>
                </a:r>
                <a:r>
                  <a:rPr lang="es-ES" dirty="0" err="1">
                    <a:ea typeface="Cambria Math" panose="02040503050406030204" pitchFamily="18" charset="0"/>
                  </a:rPr>
                  <a:t>the</a:t>
                </a:r>
                <a:r>
                  <a:rPr lang="es-ES" dirty="0">
                    <a:ea typeface="Cambria Math" panose="02040503050406030204" pitchFamily="18" charset="0"/>
                  </a:rPr>
                  <a:t> </a:t>
                </a:r>
                <a:r>
                  <a:rPr lang="es-ES" dirty="0" err="1">
                    <a:ea typeface="Cambria Math" panose="02040503050406030204" pitchFamily="18" charset="0"/>
                  </a:rPr>
                  <a:t>label</a:t>
                </a:r>
                <a:r>
                  <a:rPr lang="es-ES" dirty="0">
                    <a:ea typeface="Cambria Math" panose="02040503050406030204" pitchFamily="18" charset="0"/>
                  </a:rPr>
                  <a:t> </a:t>
                </a:r>
                <a:r>
                  <a:rPr lang="es-ES" dirty="0" err="1">
                    <a:ea typeface="Cambria Math" panose="02040503050406030204" pitchFamily="18" charset="0"/>
                  </a:rPr>
                  <a:t>predicted</a:t>
                </a:r>
                <a:r>
                  <a:rPr lang="es-ES" dirty="0">
                    <a:ea typeface="Cambria Math" panose="02040503050406030204" pitchFamily="18" charset="0"/>
                  </a:rPr>
                  <a:t> </a:t>
                </a:r>
                <a:r>
                  <a:rPr lang="es-ES" dirty="0" err="1">
                    <a:ea typeface="Cambria Math" panose="02040503050406030204" pitchFamily="18" charset="0"/>
                  </a:rPr>
                  <a:t>by</a:t>
                </a:r>
                <a:r>
                  <a:rPr lang="es-ES" dirty="0">
                    <a:ea typeface="Cambria Math" panose="02040503050406030204" pitchFamily="18" charset="0"/>
                  </a:rPr>
                  <a:t> </a:t>
                </a:r>
                <a:r>
                  <a:rPr lang="es-ES" dirty="0" err="1">
                    <a:ea typeface="Cambria Math" panose="02040503050406030204" pitchFamily="18" charset="0"/>
                  </a:rPr>
                  <a:t>the</a:t>
                </a:r>
                <a:r>
                  <a:rPr lang="es-ES" dirty="0">
                    <a:ea typeface="Cambria Math" panose="02040503050406030204" pitchFamily="18" charset="0"/>
                  </a:rPr>
                  <a:t> </a:t>
                </a:r>
                <a:r>
                  <a:rPr lang="es-ES" dirty="0" err="1">
                    <a:ea typeface="Cambria Math" panose="02040503050406030204" pitchFamily="18" charset="0"/>
                  </a:rPr>
                  <a:t>reference</a:t>
                </a:r>
                <a:r>
                  <a:rPr lang="es-ES" dirty="0">
                    <a:ea typeface="Cambria Math" panose="02040503050406030204" pitchFamily="18" charset="0"/>
                  </a:rPr>
                  <a:t> </a:t>
                </a:r>
                <a:r>
                  <a:rPr lang="es-ES" dirty="0" err="1">
                    <a:ea typeface="Cambria Math" panose="02040503050406030204" pitchFamily="18" charset="0"/>
                  </a:rPr>
                  <a:t>classifier</a:t>
                </a:r>
                <a:r>
                  <a:rPr lang="es-ES" dirty="0">
                    <a:ea typeface="Cambria Math" panose="02040503050406030204" pitchFamily="18" charset="0"/>
                  </a:rPr>
                  <a:t> </a:t>
                </a:r>
                <a:r>
                  <a:rPr lang="es-ES" dirty="0" err="1">
                    <a:ea typeface="Cambria Math" panose="02040503050406030204" pitchFamily="18" charset="0"/>
                  </a:rPr>
                  <a:t>for</a:t>
                </a:r>
                <a:r>
                  <a:rPr lang="es-ES" dirty="0">
                    <a:ea typeface="Cambria Math" panose="02040503050406030204" pitchFamily="18" charset="0"/>
                  </a:rPr>
                  <a:t> </a:t>
                </a:r>
                <a:r>
                  <a:rPr lang="es-ES" dirty="0" err="1">
                    <a:ea typeface="Cambria Math" panose="02040503050406030204" pitchFamily="18" charset="0"/>
                  </a:rPr>
                  <a:t>sample</a:t>
                </a:r>
                <a:r>
                  <a:rPr lang="es-E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>
                    <a:ea typeface="Cambria Math" panose="02040503050406030204" pitchFamily="18" charset="0"/>
                  </a:rPr>
                  <a:t> </a:t>
                </a:r>
              </a:p>
              <a:p>
                <a:pPr marL="571500" lvl="1" indent="0" algn="just">
                  <a:buNone/>
                </a:pP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>
                    <a:ea typeface="Cambria Math" panose="02040503050406030204" pitchFamily="18" charset="0"/>
                  </a:rPr>
                  <a:t> : the output </a:t>
                </a:r>
                <a:r>
                  <a:rPr lang="es-ES" dirty="0" err="1">
                    <a:ea typeface="Cambria Math" panose="02040503050406030204" pitchFamily="18" charset="0"/>
                  </a:rPr>
                  <a:t>of</a:t>
                </a:r>
                <a:r>
                  <a:rPr lang="es-ES" dirty="0">
                    <a:ea typeface="Cambria Math" panose="02040503050406030204" pitchFamily="18" charset="0"/>
                  </a:rPr>
                  <a:t> </a:t>
                </a:r>
                <a:r>
                  <a:rPr lang="es-ES" dirty="0" err="1">
                    <a:ea typeface="Cambria Math" panose="02040503050406030204" pitchFamily="18" charset="0"/>
                  </a:rPr>
                  <a:t>the</a:t>
                </a:r>
                <a:r>
                  <a:rPr lang="es-ES" dirty="0">
                    <a:ea typeface="Cambria Math" panose="02040503050406030204" pitchFamily="18" charset="0"/>
                  </a:rPr>
                  <a:t> </a:t>
                </a:r>
                <a:r>
                  <a:rPr lang="es-ES" dirty="0" err="1">
                    <a:ea typeface="Cambria Math" panose="02040503050406030204" pitchFamily="18" charset="0"/>
                  </a:rPr>
                  <a:t>subgroup</a:t>
                </a:r>
                <a:r>
                  <a:rPr lang="es-ES" dirty="0">
                    <a:ea typeface="Cambria Math" panose="02040503050406030204" pitchFamily="18" charset="0"/>
                  </a:rPr>
                  <a:t> </a:t>
                </a:r>
                <a:r>
                  <a:rPr lang="es-ES" dirty="0" err="1">
                    <a:ea typeface="Cambria Math" panose="02040503050406030204" pitchFamily="18" charset="0"/>
                  </a:rPr>
                  <a:t>classifier</a:t>
                </a:r>
                <a:r>
                  <a:rPr lang="es-ES" dirty="0">
                    <a:ea typeface="Cambria Math" panose="02040503050406030204" pitchFamily="18" charset="0"/>
                  </a:rPr>
                  <a:t> </a:t>
                </a:r>
                <a:r>
                  <a:rPr lang="es-ES" dirty="0" err="1">
                    <a:ea typeface="Cambria Math" panose="02040503050406030204" pitchFamily="18" charset="0"/>
                  </a:rPr>
                  <a:t>for</a:t>
                </a:r>
                <a:r>
                  <a:rPr lang="es-ES" dirty="0">
                    <a:ea typeface="Cambria Math" panose="02040503050406030204" pitchFamily="18" charset="0"/>
                  </a:rPr>
                  <a:t> </a:t>
                </a:r>
                <a:r>
                  <a:rPr lang="es-ES" dirty="0" err="1">
                    <a:ea typeface="Cambria Math" panose="02040503050406030204" pitchFamily="18" charset="0"/>
                  </a:rPr>
                  <a:t>sample</a:t>
                </a:r>
                <a:r>
                  <a:rPr lang="es-E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>
                    <a:ea typeface="Cambria Math" panose="02040503050406030204" pitchFamily="18" charset="0"/>
                  </a:rPr>
                  <a:t>:</a:t>
                </a:r>
              </a:p>
              <a:p>
                <a:pPr algn="just"/>
                <a:endParaRPr lang="en-US" dirty="0"/>
              </a:p>
              <a:p>
                <a:pPr lvl="1" algn="just"/>
                <a:r>
                  <a:rPr lang="en-US" dirty="0"/>
                  <a:t>Demographic parity gap (DPG): </a:t>
                </a:r>
                <a:endParaRPr lang="es-ES" i="1" dirty="0">
                  <a:latin typeface="Cambria Math" panose="02040503050406030204" pitchFamily="18" charset="0"/>
                </a:endParaRPr>
              </a:p>
              <a:p>
                <a:pPr marL="1028700" lvl="2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𝒴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s-E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s-E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eqAr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/>
                                            <m:e>
                                              <m:r>
                                                <a:rPr lang="es-ES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𝕀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s-E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s-ES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acc>
                                                        <m:accPr>
                                                          <m:chr m:val="̂"/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s-ES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𝑦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a:rPr lang="es-ES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s-E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=</m:t>
                                                  </m:r>
                                                  <m:r>
                                                    <a:rPr lang="es-E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</m:e>
                                              </m:acc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s-E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E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E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|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s-E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E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E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nary>
                                        </m:num>
                                        <m:den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/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</m:e>
                                              </m:acc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|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E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nary>
                                        </m:den>
                                      </m:f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/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𝕀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acc>
                                                        <m:accPr>
                                                          <m:chr m:val="̂"/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s-ES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𝑦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=</m:t>
                                                  </m:r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</m:e>
                                              </m:acc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E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|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s-ES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E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nary>
                                        </m:num>
                                        <m:den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/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</m:e>
                                              </m:acc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|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E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nary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 algn="just"/>
                <a:endParaRPr lang="en-US" dirty="0"/>
              </a:p>
              <a:p>
                <a:pPr lvl="1" algn="just"/>
                <a:r>
                  <a:rPr lang="en-US" dirty="0"/>
                  <a:t>Equalized odds gap (EOG): </a:t>
                </a:r>
                <a:endParaRPr lang="es-ES" i="1" dirty="0">
                  <a:latin typeface="Cambria Math" panose="02040503050406030204" pitchFamily="18" charset="0"/>
                </a:endParaRPr>
              </a:p>
              <a:p>
                <a:pPr marL="1028700" lvl="2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E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𝒴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eqAr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/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𝕀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acc>
                                                        <m:accPr>
                                                          <m:chr m:val="̂"/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s-ES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𝑦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s-ES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≠</m:t>
                                                  </m:r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𝕀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s-ES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=</m:t>
                                                  </m:r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</m:e>
                                              </m:acc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|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E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nary>
                                        </m:num>
                                        <m:den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/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𝕀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s-ES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=</m:t>
                                                  </m:r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</m:e>
                                              </m:acc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|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E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nary>
                                        </m:den>
                                      </m:f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/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𝕀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acc>
                                                        <m:accPr>
                                                          <m:chr m:val="̂"/>
                                                          <m:ctrlPr>
                                                            <a:rPr lang="es-ES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s-ES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𝑦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≠</m:t>
                                                  </m:r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𝕀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s-ES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=</m:t>
                                                  </m:r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</m:e>
                                              </m:acc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|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E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nary>
                                        </m:num>
                                        <m:den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/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𝕀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s-ES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s-E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=</m:t>
                                                  </m:r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</m:e>
                                              </m:acc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|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E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nary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571500" lvl="1" indent="0" algn="just">
                  <a:buNone/>
                </a:pPr>
                <a:endParaRPr lang="en-US" dirty="0"/>
              </a:p>
              <a:p>
                <a:pPr lvl="0" algn="just"/>
                <a:r>
                  <a:rPr lang="en-US" dirty="0"/>
                  <a:t>The final objective is normalized by the number of gaps considered</a:t>
                </a:r>
              </a:p>
              <a:p>
                <a:pPr lvl="0" algn="just"/>
                <a:r>
                  <a:rPr lang="en-US" dirty="0"/>
                  <a:t>Maximum number of gaps: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𝑐𝑙𝑎𝑠𝑠𝑒𝑠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𝑠𝑢𝑏𝑔𝑟𝑜𝑢𝑝𝑠</m:t>
                            </m:r>
                          </m:num>
                          <m:den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125730" lv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33" name="Google Shape;133;g1166ac8023b_0_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29750" y="1201225"/>
                <a:ext cx="7846154" cy="348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Google Shape;134;g1166ac8023b_0_6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  <p:sp>
        <p:nvSpPr>
          <p:cNvPr id="135" name="Google Shape;135;g1166ac8023b_0_6"/>
          <p:cNvSpPr txBox="1">
            <a:spLocks noGrp="1"/>
          </p:cNvSpPr>
          <p:nvPr>
            <p:ph type="body" idx="1"/>
          </p:nvPr>
        </p:nvSpPr>
        <p:spPr>
          <a:xfrm>
            <a:off x="521250" y="459925"/>
            <a:ext cx="81015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200" b="1" dirty="0">
                <a:solidFill>
                  <a:srgbClr val="000000"/>
                </a:solidFill>
              </a:rPr>
              <a:t>Implementation – Objective function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5375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Google Shape;133;g1166ac8023b_0_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29750" y="1201225"/>
                <a:ext cx="7911606" cy="3482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0000" tIns="45700" rIns="91425" bIns="45700" anchor="t" anchorCtr="0">
                <a:normAutofit/>
              </a:bodyPr>
              <a:lstStyle/>
              <a:p>
                <a:pPr algn="just"/>
                <a:r>
                  <a:rPr lang="en-US" sz="1600" dirty="0"/>
                  <a:t>Objective is ill-defined: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1600" dirty="0"/>
                  <a:t> (subgroup classifier mimics reference classifier) yields higher objective value but incorrect subgroups </a:t>
                </a:r>
              </a:p>
              <a:p>
                <a:pPr algn="just"/>
                <a:r>
                  <a:rPr lang="en-US" sz="1600" dirty="0"/>
                  <a:t>Mitigated by mutual information (MI) </a:t>
                </a:r>
                <a:r>
                  <a:rPr lang="en-US" sz="1600" dirty="0" err="1"/>
                  <a:t>regularizer</a:t>
                </a:r>
                <a:r>
                  <a:rPr lang="en-US" sz="1600" dirty="0"/>
                  <a:t>, similarly to </a:t>
                </a:r>
                <a:r>
                  <a:rPr lang="en-US" sz="1600" dirty="0">
                    <a:hlinkClick r:id="rId3" action="ppaction://hlinksldjump" tooltip="Kim et al., Learning Not to Learn: Training Deep Neural Networks with Biased Data, 2019  "/>
                  </a:rPr>
                  <a:t>[2]</a:t>
                </a:r>
                <a:r>
                  <a:rPr lang="en-US" sz="1600" dirty="0"/>
                  <a:t> (LNTL):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s-ES" sz="1400" i="1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s-E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14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 ;</m:t>
                        </m:r>
                        <m:acc>
                          <m:accPr>
                            <m:chr m:val="̂"/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s-ES" sz="1400" i="1">
                        <a:latin typeface="Cambria Math" panose="02040503050406030204" pitchFamily="18" charset="0"/>
                      </a:rPr>
                      <m:t>𝑚𝑖</m:t>
                    </m:r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∑"/>
                        <m:supHide m:val="on"/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ES" sz="1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nary>
                          <m:naryPr>
                            <m:chr m:val="∑"/>
                            <m:supHide m:val="on"/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s-E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  <m: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|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s-E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</m:e>
                    </m:nary>
                    <m:func>
                      <m:func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sz="1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s-E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  <m: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 |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s-E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400" dirty="0"/>
              </a:p>
              <a:p>
                <a:pPr lvl="1" algn="just"/>
                <a:r>
                  <a:rPr lang="en-US" sz="1400" dirty="0"/>
                  <a:t>assuming </a:t>
                </a:r>
                <a14:m>
                  <m:oMath xmlns:m="http://schemas.openxmlformats.org/officeDocument/2006/math">
                    <m:r>
                      <a:rPr lang="es-ES" sz="1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1400" dirty="0"/>
                  <a:t> uniform</a:t>
                </a:r>
              </a:p>
              <a:p>
                <a:pPr lvl="1" algn="just"/>
                <a:r>
                  <a:rPr lang="en-US" sz="1400" dirty="0"/>
                  <a:t>auxiliary network learns </a:t>
                </a:r>
                <a14:m>
                  <m:oMath xmlns:m="http://schemas.openxmlformats.org/officeDocument/2006/math">
                    <m:r>
                      <a:rPr lang="es-ES" sz="1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| </m:t>
                        </m:r>
                        <m:acc>
                          <m:accPr>
                            <m:chr m:val="̂"/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400" dirty="0"/>
              </a:p>
              <a:p>
                <a:pPr marL="400050" indent="-285750" algn="just"/>
                <a:r>
                  <a:rPr lang="en-US" sz="1600" dirty="0"/>
                  <a:t>Auxiliary network modelled by an adversary, jointly trained with subgroup classifier</a:t>
                </a:r>
              </a:p>
              <a:p>
                <a:pPr marL="125730" indent="0" algn="just">
                  <a:buNone/>
                </a:pPr>
                <a:endParaRPr lang="en-US" sz="1600" dirty="0"/>
              </a:p>
            </p:txBody>
          </p:sp>
        </mc:Choice>
        <mc:Fallback>
          <p:sp>
            <p:nvSpPr>
              <p:cNvPr id="133" name="Google Shape;133;g1166ac8023b_0_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29750" y="1201225"/>
                <a:ext cx="7911606" cy="3482350"/>
              </a:xfrm>
              <a:prstGeom prst="rect">
                <a:avLst/>
              </a:prstGeom>
              <a:blipFill>
                <a:blip r:embed="rId4"/>
                <a:stretch>
                  <a:fillRect r="-4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Google Shape;134;g1166ac8023b_0_6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  <p:sp>
        <p:nvSpPr>
          <p:cNvPr id="135" name="Google Shape;135;g1166ac8023b_0_6"/>
          <p:cNvSpPr txBox="1">
            <a:spLocks noGrp="1"/>
          </p:cNvSpPr>
          <p:nvPr>
            <p:ph type="body" idx="1"/>
          </p:nvPr>
        </p:nvSpPr>
        <p:spPr>
          <a:xfrm>
            <a:off x="521250" y="459925"/>
            <a:ext cx="81015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200" b="1" dirty="0">
                <a:solidFill>
                  <a:srgbClr val="000000"/>
                </a:solidFill>
              </a:rPr>
              <a:t>Implementation – MI </a:t>
            </a:r>
            <a:r>
              <a:rPr lang="en-US" sz="2200" b="1" dirty="0" err="1">
                <a:solidFill>
                  <a:srgbClr val="000000"/>
                </a:solidFill>
              </a:rPr>
              <a:t>regularizer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6226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Google Shape;133;g1166ac8023b_0_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29750" y="3360115"/>
                <a:ext cx="7846154" cy="13234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0000" tIns="45700" rIns="91425" bIns="45700" anchor="t" anchorCtr="0">
                <a:normAutofit fontScale="92500" lnSpcReduction="20000"/>
              </a:bodyPr>
              <a:lstStyle/>
              <a:p>
                <a:r>
                  <a:rPr lang="en-US" sz="1600" dirty="0"/>
                  <a:t>Training step: 1)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1600" dirty="0"/>
                  <a:t> minimize </a:t>
                </a:r>
                <a14:m>
                  <m:oMath xmlns:m="http://schemas.openxmlformats.org/officeDocument/2006/math">
                    <m:r>
                      <a:rPr lang="es-ES" sz="16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s-ES" sz="1600" b="0" i="0" smtClean="0">
                        <a:latin typeface="Cambria Math" panose="02040503050406030204" pitchFamily="18" charset="0"/>
                      </a:rPr>
                      <m:t>DPG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) ;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s-ES" sz="16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s-ES" sz="1600" b="0" i="0" smtClean="0">
                        <a:latin typeface="Cambria Math" panose="02040503050406030204" pitchFamily="18" charset="0"/>
                      </a:rPr>
                      <m:t>MI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) ;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1600" dirty="0"/>
              </a:p>
              <a:p>
                <a:pPr marL="1485900" lvl="3" indent="0">
                  <a:buNone/>
                </a:pPr>
                <a:r>
                  <a:rPr lang="en-US" sz="1150" dirty="0"/>
                  <a:t>     </a:t>
                </a:r>
                <a:r>
                  <a:rPr lang="en-US" sz="1600" dirty="0"/>
                  <a:t>2)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600" dirty="0"/>
                  <a:t> maximizes and </a:t>
                </a:r>
                <a14:m>
                  <m:oMath xmlns:m="http://schemas.openxmlformats.org/officeDocument/2006/math"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600" dirty="0"/>
                  <a:t>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𝑐𝑒</m:t>
                        </m:r>
                      </m:sub>
                    </m:sSub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) ;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1600" dirty="0"/>
              </a:p>
              <a:p>
                <a:pPr marL="1485900" lvl="3" indent="0">
                  <a:buNone/>
                </a:pPr>
                <a:endParaRPr lang="en-US" sz="1600" dirty="0"/>
              </a:p>
              <a:p>
                <a:pPr indent="-342900"/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instead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1600" dirty="0"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600">
                        <a:latin typeface="Cambria Math" panose="02040503050406030204" pitchFamily="18" charset="0"/>
                      </a:rPr>
                      <m:t>MI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) ;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s-E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1600" dirty="0"/>
                  <a:t> won’t learn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s-ES" sz="16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1600" dirty="0"/>
                  <a:t> if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doesn’t encode any information related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s-E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/>
              </a:p>
              <a:p>
                <a:pPr marL="1485900" lvl="3" indent="0">
                  <a:buNone/>
                </a:pPr>
                <a:endParaRPr lang="en-US" sz="1600" dirty="0"/>
              </a:p>
            </p:txBody>
          </p:sp>
        </mc:Choice>
        <mc:Fallback>
          <p:sp>
            <p:nvSpPr>
              <p:cNvPr id="133" name="Google Shape;133;g1166ac8023b_0_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29750" y="3360115"/>
                <a:ext cx="7846154" cy="1323459"/>
              </a:xfrm>
              <a:prstGeom prst="rect">
                <a:avLst/>
              </a:prstGeom>
              <a:blipFill>
                <a:blip r:embed="rId3"/>
                <a:stretch>
                  <a:fillRect b="-9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Google Shape;134;g1166ac8023b_0_6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FFB583A-3A75-6B95-5562-9872028121CE}"/>
                  </a:ext>
                </a:extLst>
              </p:cNvPr>
              <p:cNvSpPr/>
              <p:nvPr/>
            </p:nvSpPr>
            <p:spPr>
              <a:xfrm>
                <a:off x="1693579" y="1392574"/>
                <a:ext cx="887240" cy="7413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Feature extractor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FFB583A-3A75-6B95-5562-9872028121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579" y="1392574"/>
                <a:ext cx="887240" cy="741300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3AC76F0-D9E3-1408-FF67-0A52383A67C5}"/>
                  </a:ext>
                </a:extLst>
              </p:cNvPr>
              <p:cNvSpPr/>
              <p:nvPr/>
            </p:nvSpPr>
            <p:spPr>
              <a:xfrm>
                <a:off x="3093907" y="1392574"/>
                <a:ext cx="952092" cy="7413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SG</a:t>
                </a:r>
              </a:p>
              <a:p>
                <a:pPr algn="ctr"/>
                <a:r>
                  <a:rPr lang="en-US" dirty="0"/>
                  <a:t>classifier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3AC76F0-D9E3-1408-FF67-0A52383A67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907" y="1392574"/>
                <a:ext cx="952092" cy="741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94950CD-44E7-BD1A-FCCB-1570FE7677AD}"/>
              </a:ext>
            </a:extLst>
          </p:cNvPr>
          <p:cNvSpPr txBox="1"/>
          <p:nvPr/>
        </p:nvSpPr>
        <p:spPr>
          <a:xfrm>
            <a:off x="561898" y="1608774"/>
            <a:ext cx="926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C158BB7-0DE9-7065-AA8A-7F30B65FB6BD}"/>
              </a:ext>
            </a:extLst>
          </p:cNvPr>
          <p:cNvCxnSpPr>
            <a:cxnSpLocks/>
          </p:cNvCxnSpPr>
          <p:nvPr/>
        </p:nvCxnSpPr>
        <p:spPr>
          <a:xfrm>
            <a:off x="1352509" y="1762663"/>
            <a:ext cx="322967" cy="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91D12F-C1C9-199E-A714-B6B6A0F236CB}"/>
              </a:ext>
            </a:extLst>
          </p:cNvPr>
          <p:cNvCxnSpPr>
            <a:cxnSpLocks/>
          </p:cNvCxnSpPr>
          <p:nvPr/>
        </p:nvCxnSpPr>
        <p:spPr>
          <a:xfrm>
            <a:off x="2618525" y="1763848"/>
            <a:ext cx="4511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910DD1-74E7-0901-6695-16E63B35A7F6}"/>
              </a:ext>
            </a:extLst>
          </p:cNvPr>
          <p:cNvCxnSpPr>
            <a:cxnSpLocks/>
          </p:cNvCxnSpPr>
          <p:nvPr/>
        </p:nvCxnSpPr>
        <p:spPr>
          <a:xfrm>
            <a:off x="4045999" y="1762320"/>
            <a:ext cx="362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319D5DF-078C-A914-0E49-B9574C567A5F}"/>
              </a:ext>
            </a:extLst>
          </p:cNvPr>
          <p:cNvSpPr txBox="1"/>
          <p:nvPr/>
        </p:nvSpPr>
        <p:spPr>
          <a:xfrm>
            <a:off x="4408878" y="1500710"/>
            <a:ext cx="1044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Subgroup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F9DD22-D572-4C04-9A5D-BAF74597D365}"/>
                  </a:ext>
                </a:extLst>
              </p:cNvPr>
              <p:cNvSpPr txBox="1"/>
              <p:nvPr/>
            </p:nvSpPr>
            <p:spPr>
              <a:xfrm>
                <a:off x="5360970" y="1603817"/>
                <a:ext cx="777858" cy="33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F9DD22-D572-4C04-9A5D-BAF74597D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970" y="1603817"/>
                <a:ext cx="777858" cy="335476"/>
              </a:xfrm>
              <a:prstGeom prst="rect">
                <a:avLst/>
              </a:prstGeom>
              <a:blipFill>
                <a:blip r:embed="rId6"/>
                <a:stretch>
                  <a:fillRect l="-158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87F7E15-6319-34C8-53A2-77F9EF915640}"/>
                  </a:ext>
                </a:extLst>
              </p:cNvPr>
              <p:cNvSpPr/>
              <p:nvPr/>
            </p:nvSpPr>
            <p:spPr>
              <a:xfrm>
                <a:off x="3113492" y="2408549"/>
                <a:ext cx="952092" cy="7413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BL</a:t>
                </a:r>
              </a:p>
              <a:p>
                <a:pPr algn="ctr"/>
                <a:r>
                  <a:rPr lang="en-US" dirty="0"/>
                  <a:t>classifier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87F7E15-6319-34C8-53A2-77F9EF9156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492" y="2408549"/>
                <a:ext cx="952092" cy="7413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A279C90-5781-04DC-B3A6-33A548CBDD10}"/>
              </a:ext>
            </a:extLst>
          </p:cNvPr>
          <p:cNvCxnSpPr>
            <a:cxnSpLocks/>
          </p:cNvCxnSpPr>
          <p:nvPr/>
        </p:nvCxnSpPr>
        <p:spPr>
          <a:xfrm>
            <a:off x="2707565" y="2776327"/>
            <a:ext cx="395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D3F3E29-1CF7-9807-B63A-D581E6F57E26}"/>
              </a:ext>
            </a:extLst>
          </p:cNvPr>
          <p:cNvCxnSpPr/>
          <p:nvPr/>
        </p:nvCxnSpPr>
        <p:spPr>
          <a:xfrm>
            <a:off x="2707565" y="1762320"/>
            <a:ext cx="0" cy="10140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7956798-09C7-A07F-D071-834FD3634C06}"/>
              </a:ext>
            </a:extLst>
          </p:cNvPr>
          <p:cNvSpPr txBox="1"/>
          <p:nvPr/>
        </p:nvSpPr>
        <p:spPr>
          <a:xfrm>
            <a:off x="2598922" y="2042841"/>
            <a:ext cx="39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</a:t>
            </a:r>
          </a:p>
          <a:p>
            <a:pPr algn="ctr"/>
            <a:r>
              <a:rPr lang="en-US" dirty="0"/>
              <a:t>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2E991D-1437-F276-6BF2-117378486D05}"/>
              </a:ext>
            </a:extLst>
          </p:cNvPr>
          <p:cNvCxnSpPr>
            <a:cxnSpLocks/>
          </p:cNvCxnSpPr>
          <p:nvPr/>
        </p:nvCxnSpPr>
        <p:spPr>
          <a:xfrm>
            <a:off x="4081382" y="2792749"/>
            <a:ext cx="362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FD7423-1AF4-D24C-A906-0A4A17AFA499}"/>
              </a:ext>
            </a:extLst>
          </p:cNvPr>
          <p:cNvSpPr txBox="1"/>
          <p:nvPr/>
        </p:nvSpPr>
        <p:spPr>
          <a:xfrm>
            <a:off x="4444261" y="2531139"/>
            <a:ext cx="1044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479B431-F5C5-957E-8DDE-AE7C41D431E5}"/>
                  </a:ext>
                </a:extLst>
              </p:cNvPr>
              <p:cNvSpPr txBox="1"/>
              <p:nvPr/>
            </p:nvSpPr>
            <p:spPr>
              <a:xfrm>
                <a:off x="5499829" y="2634246"/>
                <a:ext cx="777858" cy="33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479B431-F5C5-957E-8DDE-AE7C41D43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829" y="2634246"/>
                <a:ext cx="777858" cy="335476"/>
              </a:xfrm>
              <a:prstGeom prst="rect">
                <a:avLst/>
              </a:prstGeom>
              <a:blipFill>
                <a:blip r:embed="rId8"/>
                <a:stretch>
                  <a:fillRect l="-17460" r="-476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86E9533A-710B-44A3-265D-33E68966D9C9}"/>
              </a:ext>
            </a:extLst>
          </p:cNvPr>
          <p:cNvSpPr txBox="1"/>
          <p:nvPr/>
        </p:nvSpPr>
        <p:spPr>
          <a:xfrm>
            <a:off x="6838965" y="1500710"/>
            <a:ext cx="195579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SG : subgroup</a:t>
            </a:r>
          </a:p>
          <a:p>
            <a:r>
              <a:rPr lang="en-US" sz="1200" dirty="0"/>
              <a:t>GR : gradient reversal</a:t>
            </a:r>
          </a:p>
          <a:p>
            <a:r>
              <a:rPr lang="en-US" sz="1200" dirty="0"/>
              <a:t>BL : biased label (from </a:t>
            </a:r>
          </a:p>
          <a:p>
            <a:r>
              <a:rPr lang="en-US" sz="1200" dirty="0"/>
              <a:t>        reference classifier)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55D7BFB-678C-0ADF-9ECE-7634E98293D2}"/>
                  </a:ext>
                </a:extLst>
              </p:cNvPr>
              <p:cNvSpPr txBox="1"/>
              <p:nvPr/>
            </p:nvSpPr>
            <p:spPr>
              <a:xfrm>
                <a:off x="2600419" y="1442271"/>
                <a:ext cx="5394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55D7BFB-678C-0ADF-9ECE-7634E9829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19" y="1442271"/>
                <a:ext cx="539475" cy="307777"/>
              </a:xfrm>
              <a:prstGeom prst="rect">
                <a:avLst/>
              </a:prstGeom>
              <a:blipFill>
                <a:blip r:embed="rId9"/>
                <a:stretch>
                  <a:fillRect l="-2273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DE2C78C-4B04-B51E-2EA7-6256D4C03CCD}"/>
                  </a:ext>
                </a:extLst>
              </p:cNvPr>
              <p:cNvSpPr txBox="1"/>
              <p:nvPr/>
            </p:nvSpPr>
            <p:spPr>
              <a:xfrm>
                <a:off x="6852011" y="2536083"/>
                <a:ext cx="2188333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200">
                        <a:latin typeface="Cambria Math" panose="02040503050406030204" pitchFamily="18" charset="0"/>
                      </a:rPr>
                      <m:t>DPG</m:t>
                    </m:r>
                    <m:r>
                      <a:rPr lang="es-E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: demographic parity gap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s-ES" sz="1200" i="1">
                            <a:latin typeface="Cambria Math" panose="02040503050406030204" pitchFamily="18" charset="0"/>
                          </a:rPr>
                          <m:t>𝑐𝑒</m:t>
                        </m:r>
                      </m:sub>
                    </m:sSub>
                    <m:r>
                      <a:rPr lang="es-E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: cross-entropy loss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200">
                        <a:latin typeface="Cambria Math" panose="02040503050406030204" pitchFamily="18" charset="0"/>
                      </a:rPr>
                      <m:t>MI</m:t>
                    </m:r>
                    <m:r>
                      <a:rPr lang="es-E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: mutual information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DE2C78C-4B04-B51E-2EA7-6256D4C03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011" y="2536083"/>
                <a:ext cx="2188333" cy="86177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Google Shape;135;g1166ac8023b_0_6">
            <a:extLst>
              <a:ext uri="{FF2B5EF4-FFF2-40B4-BE49-F238E27FC236}">
                <a16:creationId xmlns:a16="http://schemas.microsoft.com/office/drawing/2014/main" id="{6877A07B-3780-C94E-E2DF-0388A843D780}"/>
              </a:ext>
            </a:extLst>
          </p:cNvPr>
          <p:cNvSpPr txBox="1">
            <a:spLocks/>
          </p:cNvSpPr>
          <p:nvPr/>
        </p:nvSpPr>
        <p:spPr>
          <a:xfrm>
            <a:off x="521250" y="459925"/>
            <a:ext cx="81015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Font typeface="Noto Sans Symbols"/>
              <a:buNone/>
            </a:pPr>
            <a:r>
              <a:rPr lang="en-US" sz="2200" b="1" dirty="0">
                <a:solidFill>
                  <a:srgbClr val="000000"/>
                </a:solidFill>
              </a:rPr>
              <a:t>Implementation – Final architecture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14295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Google Shape;133;g1166ac8023b_0_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29750" y="1201225"/>
                <a:ext cx="7846154" cy="3482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0000" tIns="45700" rIns="91425" bIns="45700" anchor="t" anchorCtr="0">
                <a:normAutofit fontScale="92500" lnSpcReduction="20000"/>
              </a:bodyPr>
              <a:lstStyle/>
              <a:p>
                <a:r>
                  <a:rPr lang="en-US" dirty="0"/>
                  <a:t>Colored MNIST (CMNIST) &amp; Colored Fashion MNIST (CFMNIST)</a:t>
                </a:r>
              </a:p>
              <a:p>
                <a:r>
                  <a:rPr lang="en-US" dirty="0"/>
                  <a:t>3 versions (train sets): </a:t>
                </a:r>
              </a:p>
              <a:p>
                <a:pPr lvl="1"/>
                <a:r>
                  <a:rPr lang="en-US" dirty="0"/>
                  <a:t>2 classes (digits/clothes), 2 subgroups (colors)</a:t>
                </a:r>
              </a:p>
              <a:p>
                <a:pPr lvl="2"/>
                <a:r>
                  <a:rPr lang="en-US" dirty="0"/>
                  <a:t>Class1: 95% color1 ; 5% color2 </a:t>
                </a:r>
              </a:p>
              <a:p>
                <a:pPr lvl="2"/>
                <a:r>
                  <a:rPr lang="en-US" dirty="0"/>
                  <a:t>Class2: 5% color1 ; 95% color2 </a:t>
                </a:r>
              </a:p>
              <a:p>
                <a:pPr lvl="1"/>
                <a:r>
                  <a:rPr lang="en-US" dirty="0"/>
                  <a:t>3 classes (digits/clothes), 3 subgroups (colors)</a:t>
                </a:r>
              </a:p>
              <a:p>
                <a:pPr lvl="2"/>
                <a:r>
                  <a:rPr lang="en-US" dirty="0"/>
                  <a:t>Class1: 90% color1 ; 5% color2 ; 5% color3 </a:t>
                </a:r>
              </a:p>
              <a:p>
                <a:pPr lvl="2"/>
                <a:r>
                  <a:rPr lang="en-US" dirty="0"/>
                  <a:t>Class2: 5% color1 ; 90% color2 ; 5% color3 </a:t>
                </a:r>
              </a:p>
              <a:p>
                <a:pPr lvl="2"/>
                <a:r>
                  <a:rPr lang="en-US" dirty="0"/>
                  <a:t>Class3: 5% color1 ; 5% color2 ; 90% color3 </a:t>
                </a:r>
              </a:p>
              <a:p>
                <a:pPr lvl="1"/>
                <a:r>
                  <a:rPr lang="en-US" dirty="0"/>
                  <a:t>10 classes (digits/clothes), 2 subgroups (colors)</a:t>
                </a:r>
              </a:p>
              <a:p>
                <a:pPr lvl="2"/>
                <a:r>
                  <a:rPr lang="en-US" dirty="0"/>
                  <a:t>Classes 1-5: 95% color1 ; 5% color2</a:t>
                </a:r>
              </a:p>
              <a:p>
                <a:pPr lvl="2"/>
                <a:r>
                  <a:rPr lang="en-US" dirty="0"/>
                  <a:t>Classes 6-10: 5% color1 ; 95% color2  </a:t>
                </a:r>
              </a:p>
              <a:p>
                <a:r>
                  <a:rPr lang="en-US" dirty="0"/>
                  <a:t>Spurious correlations are reversed for test sets</a:t>
                </a:r>
              </a:p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modelled by MLPs, optimized with SGD</a:t>
                </a:r>
              </a:p>
            </p:txBody>
          </p:sp>
        </mc:Choice>
        <mc:Fallback>
          <p:sp>
            <p:nvSpPr>
              <p:cNvPr id="133" name="Google Shape;133;g1166ac8023b_0_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29750" y="1201225"/>
                <a:ext cx="7846154" cy="348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Google Shape;134;g1166ac8023b_0_6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  <p:sp>
        <p:nvSpPr>
          <p:cNvPr id="135" name="Google Shape;135;g1166ac8023b_0_6"/>
          <p:cNvSpPr txBox="1">
            <a:spLocks noGrp="1"/>
          </p:cNvSpPr>
          <p:nvPr>
            <p:ph type="body" idx="1"/>
          </p:nvPr>
        </p:nvSpPr>
        <p:spPr>
          <a:xfrm>
            <a:off x="521250" y="459925"/>
            <a:ext cx="81015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400" b="1" dirty="0">
                <a:solidFill>
                  <a:srgbClr val="000000"/>
                </a:solidFill>
              </a:rPr>
              <a:t>Experiments – Datasets and Models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4508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66ac8023b_0_6"/>
          <p:cNvSpPr txBox="1">
            <a:spLocks noGrp="1"/>
          </p:cNvSpPr>
          <p:nvPr>
            <p:ph type="body" idx="1"/>
          </p:nvPr>
        </p:nvSpPr>
        <p:spPr>
          <a:xfrm>
            <a:off x="529750" y="1201225"/>
            <a:ext cx="7846154" cy="348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/>
          <a:p>
            <a:r>
              <a:rPr lang="en-US" sz="1600" dirty="0"/>
              <a:t>Results averaged over 10 runs</a:t>
            </a:r>
          </a:p>
          <a:p>
            <a:r>
              <a:rPr lang="en-US" sz="1600" dirty="0"/>
              <a:t>Target DPG (CMNIST): 0.999</a:t>
            </a:r>
          </a:p>
          <a:p>
            <a:r>
              <a:rPr lang="en-US" sz="1600" dirty="0"/>
              <a:t>Target DPG (CFMNIST): 0.9916</a:t>
            </a:r>
          </a:p>
          <a:p>
            <a:endParaRPr lang="en-US" dirty="0"/>
          </a:p>
        </p:txBody>
      </p:sp>
      <p:sp>
        <p:nvSpPr>
          <p:cNvPr id="134" name="Google Shape;134;g1166ac8023b_0_6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  <p:sp>
        <p:nvSpPr>
          <p:cNvPr id="135" name="Google Shape;135;g1166ac8023b_0_6"/>
          <p:cNvSpPr txBox="1">
            <a:spLocks noGrp="1"/>
          </p:cNvSpPr>
          <p:nvPr>
            <p:ph type="body" idx="1"/>
          </p:nvPr>
        </p:nvSpPr>
        <p:spPr>
          <a:xfrm>
            <a:off x="521250" y="459925"/>
            <a:ext cx="81015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400" b="1" dirty="0">
                <a:solidFill>
                  <a:srgbClr val="000000"/>
                </a:solidFill>
              </a:rPr>
              <a:t>Experiments – 2 classes, 2 subgroups</a:t>
            </a:r>
            <a:endParaRPr lang="en-US" sz="24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87FD65F-8D7B-5774-207D-49576AC5A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308046"/>
              </p:ext>
            </p:extLst>
          </p:nvPr>
        </p:nvGraphicFramePr>
        <p:xfrm>
          <a:off x="4639963" y="1134003"/>
          <a:ext cx="3991275" cy="914400"/>
        </p:xfrm>
        <a:graphic>
          <a:graphicData uri="http://schemas.openxmlformats.org/drawingml/2006/table">
            <a:tbl>
              <a:tblPr firstRow="1" bandRow="1">
                <a:tableStyleId>{F8AE073C-B284-4382-BFAA-D33D3FCA94D5}</a:tableStyleId>
              </a:tblPr>
              <a:tblGrid>
                <a:gridCol w="1330425">
                  <a:extLst>
                    <a:ext uri="{9D8B030D-6E8A-4147-A177-3AD203B41FA5}">
                      <a16:colId xmlns:a16="http://schemas.microsoft.com/office/drawing/2014/main" val="4030101676"/>
                    </a:ext>
                  </a:extLst>
                </a:gridCol>
                <a:gridCol w="1330425">
                  <a:extLst>
                    <a:ext uri="{9D8B030D-6E8A-4147-A177-3AD203B41FA5}">
                      <a16:colId xmlns:a16="http://schemas.microsoft.com/office/drawing/2014/main" val="3618297421"/>
                    </a:ext>
                  </a:extLst>
                </a:gridCol>
                <a:gridCol w="1330425">
                  <a:extLst>
                    <a:ext uri="{9D8B030D-6E8A-4147-A177-3AD203B41FA5}">
                      <a16:colId xmlns:a16="http://schemas.microsoft.com/office/drawing/2014/main" val="2530494283"/>
                    </a:ext>
                  </a:extLst>
                </a:gridCol>
              </a:tblGrid>
              <a:tr h="2756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247567"/>
                  </a:ext>
                </a:extLst>
              </a:tr>
              <a:tr h="2756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CMNIST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 ± 0.0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 ± 0.0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637021"/>
                  </a:ext>
                </a:extLst>
              </a:tr>
              <a:tr h="2756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CFMNIST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0.987</a:t>
                      </a:r>
                      <a:r>
                        <a:rPr lang="en-US" dirty="0"/>
                        <a:t> ± </a:t>
                      </a:r>
                      <a:r>
                        <a:rPr lang="en-CH" dirty="0"/>
                        <a:t>0.012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0.980 ± 0.031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081464"/>
                  </a:ext>
                </a:extLst>
              </a:tr>
            </a:tbl>
          </a:graphicData>
        </a:graphic>
      </p:graphicFrame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4A4A236-10F1-310B-06AA-2590F722B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71" y="2410478"/>
            <a:ext cx="7565457" cy="242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128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15251</TotalTime>
  <Words>1504</Words>
  <Application>Microsoft Macintosh PowerPoint</Application>
  <PresentationFormat>On-screen Show (16:9)</PresentationFormat>
  <Paragraphs>220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Noto Sans Symbols</vt:lpstr>
      <vt:lpstr>Wingdings</vt:lpstr>
      <vt:lpstr>Libre Franklin</vt:lpstr>
      <vt:lpstr>Calibri</vt:lpstr>
      <vt:lpstr>Cambria Math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Ruiz De Velasco Fernandez Pablo</cp:lastModifiedBy>
  <cp:revision>118</cp:revision>
  <dcterms:modified xsi:type="dcterms:W3CDTF">2022-07-13T09:12:08Z</dcterms:modified>
</cp:coreProperties>
</file>