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12599988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3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62083"/>
            <a:ext cx="10363200" cy="438666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617911"/>
            <a:ext cx="9144000" cy="304208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428-A09D-488D-8B98-051098BB9B36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4BD-31BB-4EAD-9806-68D1EEA186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612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428-A09D-488D-8B98-051098BB9B36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4BD-31BB-4EAD-9806-68D1EEA186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049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70833"/>
            <a:ext cx="2628900" cy="1067790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70833"/>
            <a:ext cx="7734300" cy="106779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428-A09D-488D-8B98-051098BB9B36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4BD-31BB-4EAD-9806-68D1EEA186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781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428-A09D-488D-8B98-051098BB9B36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4BD-31BB-4EAD-9806-68D1EEA186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630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41251"/>
            <a:ext cx="10515600" cy="52412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432079"/>
            <a:ext cx="10515600" cy="2756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428-A09D-488D-8B98-051098BB9B36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4BD-31BB-4EAD-9806-68D1EEA186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677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54163"/>
            <a:ext cx="5181600" cy="799457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54163"/>
            <a:ext cx="5181600" cy="799457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428-A09D-488D-8B98-051098BB9B36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4BD-31BB-4EAD-9806-68D1EEA186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645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836"/>
            <a:ext cx="10515600" cy="243541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88748"/>
            <a:ext cx="5157787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02496"/>
            <a:ext cx="5157787" cy="676957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88748"/>
            <a:ext cx="5183188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02496"/>
            <a:ext cx="5183188" cy="676957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428-A09D-488D-8B98-051098BB9B36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4BD-31BB-4EAD-9806-68D1EEA186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216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428-A09D-488D-8B98-051098BB9B36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4BD-31BB-4EAD-9806-68D1EEA186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825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428-A09D-488D-8B98-051098BB9B36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4BD-31BB-4EAD-9806-68D1EEA186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755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14168"/>
            <a:ext cx="6172200" cy="895415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428-A09D-488D-8B98-051098BB9B36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4BD-31BB-4EAD-9806-68D1EEA186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547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14168"/>
            <a:ext cx="6172200" cy="895415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1428-A09D-488D-8B98-051098BB9B36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C4BD-31BB-4EAD-9806-68D1EEA186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269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0836"/>
            <a:ext cx="1051560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54163"/>
            <a:ext cx="1051560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71428-A09D-488D-8B98-051098BB9B36}" type="datetimeFigureOut">
              <a:rPr lang="es-AR" smtClean="0"/>
              <a:t>20/04/2016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78325"/>
            <a:ext cx="411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C4BD-31BB-4EAD-9806-68D1EEA186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801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5897" y="101275"/>
            <a:ext cx="113682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Iniciar sesión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3179805" y="529443"/>
            <a:ext cx="601363" cy="26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781167" y="339971"/>
            <a:ext cx="996779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Cargar ALE</a:t>
            </a:r>
          </a:p>
        </p:txBody>
      </p:sp>
      <p:cxnSp>
        <p:nvCxnSpPr>
          <p:cNvPr id="10" name="Conector recto de flecha 9"/>
          <p:cNvCxnSpPr>
            <a:stCxn id="8" idx="3"/>
            <a:endCxn id="16" idx="1"/>
          </p:cNvCxnSpPr>
          <p:nvPr/>
        </p:nvCxnSpPr>
        <p:spPr>
          <a:xfrm>
            <a:off x="4777946" y="486165"/>
            <a:ext cx="156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343135" y="339971"/>
            <a:ext cx="1878227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Cargar energías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3179806" y="793772"/>
            <a:ext cx="601361" cy="419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781167" y="961244"/>
            <a:ext cx="1276865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Cargar equipos dosimétricos</a:t>
            </a:r>
          </a:p>
        </p:txBody>
      </p:sp>
      <p:cxnSp>
        <p:nvCxnSpPr>
          <p:cNvPr id="22" name="Conector recto de flecha 21"/>
          <p:cNvCxnSpPr>
            <a:stCxn id="20" idx="3"/>
          </p:cNvCxnSpPr>
          <p:nvPr/>
        </p:nvCxnSpPr>
        <p:spPr>
          <a:xfrm flipV="1">
            <a:off x="5058030" y="1155519"/>
            <a:ext cx="1136822" cy="5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252516" y="915077"/>
            <a:ext cx="1968844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Marca/Modelo/nº serie cámara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5115697" y="1340185"/>
            <a:ext cx="1161535" cy="57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277230" y="1636401"/>
            <a:ext cx="1968844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Marca/Modelo/nº serie electrómetro</a:t>
            </a:r>
          </a:p>
        </p:txBody>
      </p:sp>
      <p:cxnSp>
        <p:nvCxnSpPr>
          <p:cNvPr id="28" name="Conector recto de flecha 27"/>
          <p:cNvCxnSpPr>
            <a:stCxn id="23" idx="3"/>
            <a:endCxn id="29" idx="1"/>
          </p:cNvCxnSpPr>
          <p:nvPr/>
        </p:nvCxnSpPr>
        <p:spPr>
          <a:xfrm flipV="1">
            <a:off x="8221362" y="1117045"/>
            <a:ext cx="255373" cy="4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8476735" y="970851"/>
            <a:ext cx="128510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Calibración</a:t>
            </a:r>
          </a:p>
        </p:txBody>
      </p:sp>
      <p:cxnSp>
        <p:nvCxnSpPr>
          <p:cNvPr id="31" name="Conector recto de flecha 30"/>
          <p:cNvCxnSpPr>
            <a:stCxn id="29" idx="3"/>
          </p:cNvCxnSpPr>
          <p:nvPr/>
        </p:nvCxnSpPr>
        <p:spPr>
          <a:xfrm>
            <a:off x="9761838" y="1117045"/>
            <a:ext cx="370703" cy="3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10132541" y="950263"/>
            <a:ext cx="2059459" cy="692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Factor de calibración/Fecha/condiciones/</a:t>
            </a:r>
            <a:r>
              <a:rPr lang="es-AR" sz="1300" dirty="0" err="1"/>
              <a:t>Lab</a:t>
            </a:r>
            <a:r>
              <a:rPr lang="es-AR" sz="1300" dirty="0"/>
              <a:t> de calibración</a:t>
            </a:r>
          </a:p>
        </p:txBody>
      </p:sp>
      <p:cxnSp>
        <p:nvCxnSpPr>
          <p:cNvPr id="34" name="Conector recto de flecha 33"/>
          <p:cNvCxnSpPr>
            <a:stCxn id="29" idx="2"/>
          </p:cNvCxnSpPr>
          <p:nvPr/>
        </p:nvCxnSpPr>
        <p:spPr>
          <a:xfrm>
            <a:off x="9119287" y="1263239"/>
            <a:ext cx="1070919" cy="149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10190206" y="2430493"/>
            <a:ext cx="1746421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Cargar nueva calibración</a:t>
            </a: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64282" y="424230"/>
            <a:ext cx="939114" cy="340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1528112" y="3514604"/>
            <a:ext cx="972067" cy="692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Realizar nueva calibración</a:t>
            </a:r>
          </a:p>
        </p:txBody>
      </p:sp>
      <p:cxnSp>
        <p:nvCxnSpPr>
          <p:cNvPr id="41" name="Conector recto de flecha 40"/>
          <p:cNvCxnSpPr>
            <a:endCxn id="44" idx="1"/>
          </p:cNvCxnSpPr>
          <p:nvPr/>
        </p:nvCxnSpPr>
        <p:spPr>
          <a:xfrm>
            <a:off x="2512535" y="3830284"/>
            <a:ext cx="486028" cy="103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998565" y="4318736"/>
            <a:ext cx="1878227" cy="1092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Elegir equipo, energía, condiciones, sistema dosimétrico (puede haber uno que sea el predeterminado)</a:t>
            </a:r>
          </a:p>
        </p:txBody>
      </p:sp>
      <p:cxnSp>
        <p:nvCxnSpPr>
          <p:cNvPr id="57" name="Conector recto de flecha 56"/>
          <p:cNvCxnSpPr>
            <a:stCxn id="29" idx="2"/>
          </p:cNvCxnSpPr>
          <p:nvPr/>
        </p:nvCxnSpPr>
        <p:spPr>
          <a:xfrm>
            <a:off x="9119287" y="1263239"/>
            <a:ext cx="955589" cy="263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10099590" y="3710667"/>
            <a:ext cx="1746421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Tensiones de trabajo</a:t>
            </a:r>
          </a:p>
        </p:txBody>
      </p:sp>
      <p:cxnSp>
        <p:nvCxnSpPr>
          <p:cNvPr id="60" name="Conector recto de flecha 59"/>
          <p:cNvCxnSpPr>
            <a:stCxn id="44" idx="3"/>
          </p:cNvCxnSpPr>
          <p:nvPr/>
        </p:nvCxnSpPr>
        <p:spPr>
          <a:xfrm flipV="1">
            <a:off x="4876792" y="4865039"/>
            <a:ext cx="15899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16" idx="3"/>
          </p:cNvCxnSpPr>
          <p:nvPr/>
        </p:nvCxnSpPr>
        <p:spPr>
          <a:xfrm>
            <a:off x="8221360" y="486165"/>
            <a:ext cx="601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8826843" y="0"/>
            <a:ext cx="2726725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Condiciones de calibración (DFS fija o </a:t>
            </a:r>
            <a:r>
              <a:rPr lang="es-AR" sz="1300" dirty="0" err="1"/>
              <a:t>iso</a:t>
            </a:r>
            <a:r>
              <a:rPr lang="es-AR" sz="1300" dirty="0"/>
              <a:t>/tamaño de campo/</a:t>
            </a:r>
            <a:r>
              <a:rPr lang="es-AR" sz="1300" dirty="0" err="1"/>
              <a:t>prof</a:t>
            </a:r>
            <a:r>
              <a:rPr lang="es-AR" sz="1300" dirty="0"/>
              <a:t> PDD en esa </a:t>
            </a:r>
            <a:r>
              <a:rPr lang="es-AR" sz="1300" dirty="0" err="1"/>
              <a:t>prof</a:t>
            </a:r>
            <a:r>
              <a:rPr lang="es-AR" sz="1300" dirty="0"/>
              <a:t> y </a:t>
            </a:r>
            <a:r>
              <a:rPr lang="es-AR" sz="1300" dirty="0" err="1"/>
              <a:t>prof</a:t>
            </a:r>
            <a:r>
              <a:rPr lang="es-AR" sz="1300" dirty="0"/>
              <a:t> del </a:t>
            </a:r>
            <a:r>
              <a:rPr lang="es-AR" sz="1300" dirty="0" err="1"/>
              <a:t>max</a:t>
            </a:r>
            <a:r>
              <a:rPr lang="es-AR" sz="1300" dirty="0"/>
              <a:t>) (se pueden definir varias por energía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6474942" y="4284633"/>
            <a:ext cx="1210961" cy="1492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Cargar lecturas</a:t>
            </a:r>
          </a:p>
          <a:p>
            <a:r>
              <a:rPr lang="es-AR" sz="1300" dirty="0"/>
              <a:t>(que se puedan cargar todas las lecturas o un promedio) y T y P</a:t>
            </a:r>
          </a:p>
        </p:txBody>
      </p:sp>
      <p:cxnSp>
        <p:nvCxnSpPr>
          <p:cNvPr id="70" name="Conector recto de flecha 69"/>
          <p:cNvCxnSpPr/>
          <p:nvPr/>
        </p:nvCxnSpPr>
        <p:spPr>
          <a:xfrm flipV="1">
            <a:off x="7694141" y="4376974"/>
            <a:ext cx="527220" cy="588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8221362" y="3927986"/>
            <a:ext cx="1746421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Factor de calidad (que haya varias formas de cargarlo d20-10 o tpr20-10)</a:t>
            </a:r>
          </a:p>
        </p:txBody>
      </p:sp>
      <p:cxnSp>
        <p:nvCxnSpPr>
          <p:cNvPr id="77" name="Conector recto de flecha 76"/>
          <p:cNvCxnSpPr/>
          <p:nvPr/>
        </p:nvCxnSpPr>
        <p:spPr>
          <a:xfrm flipV="1">
            <a:off x="2524891" y="3375197"/>
            <a:ext cx="321276" cy="46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2158312" y="563114"/>
            <a:ext cx="996779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Carga de datos</a:t>
            </a:r>
          </a:p>
        </p:txBody>
      </p:sp>
      <p:cxnSp>
        <p:nvCxnSpPr>
          <p:cNvPr id="83" name="Conector recto de flecha 82"/>
          <p:cNvCxnSpPr>
            <a:stCxn id="4" idx="3"/>
            <a:endCxn id="81" idx="1"/>
          </p:cNvCxnSpPr>
          <p:nvPr/>
        </p:nvCxnSpPr>
        <p:spPr>
          <a:xfrm>
            <a:off x="1202721" y="247471"/>
            <a:ext cx="955591" cy="56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>
            <a:off x="2833804" y="2710393"/>
            <a:ext cx="1511649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Configurar un nuevo equipo, energía, condiciones, sistema dosimétrico</a:t>
            </a:r>
          </a:p>
        </p:txBody>
      </p:sp>
      <p:cxnSp>
        <p:nvCxnSpPr>
          <p:cNvPr id="90" name="Conector recto de flecha 89"/>
          <p:cNvCxnSpPr>
            <a:stCxn id="84" idx="3"/>
          </p:cNvCxnSpPr>
          <p:nvPr/>
        </p:nvCxnSpPr>
        <p:spPr>
          <a:xfrm>
            <a:off x="4345453" y="3356724"/>
            <a:ext cx="531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4876792" y="3095148"/>
            <a:ext cx="1276865" cy="692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Va a carga de datos y Elegir equipo…</a:t>
            </a:r>
          </a:p>
        </p:txBody>
      </p:sp>
      <p:cxnSp>
        <p:nvCxnSpPr>
          <p:cNvPr id="95" name="Conector recto de flecha 94"/>
          <p:cNvCxnSpPr>
            <a:endCxn id="98" idx="1"/>
          </p:cNvCxnSpPr>
          <p:nvPr/>
        </p:nvCxnSpPr>
        <p:spPr>
          <a:xfrm>
            <a:off x="7685903" y="4948567"/>
            <a:ext cx="663145" cy="16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8349048" y="4965404"/>
            <a:ext cx="1746421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Lectura en referencia</a:t>
            </a:r>
          </a:p>
        </p:txBody>
      </p:sp>
      <p:cxnSp>
        <p:nvCxnSpPr>
          <p:cNvPr id="99" name="Conector recto de flecha 98"/>
          <p:cNvCxnSpPr/>
          <p:nvPr/>
        </p:nvCxnSpPr>
        <p:spPr>
          <a:xfrm>
            <a:off x="7685900" y="4945019"/>
            <a:ext cx="568422" cy="63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8266670" y="5402660"/>
            <a:ext cx="1746421" cy="1092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 err="1"/>
              <a:t>Ks</a:t>
            </a:r>
            <a:r>
              <a:rPr lang="es-AR" sz="1300" dirty="0"/>
              <a:t> ¿usar la lectura en referencia o cargar una nueva? (puede haber opción de cargar directamente el </a:t>
            </a:r>
            <a:r>
              <a:rPr lang="es-AR" sz="1300" dirty="0" err="1"/>
              <a:t>Ks</a:t>
            </a:r>
            <a:r>
              <a:rPr lang="es-AR" sz="1300" dirty="0"/>
              <a:t>)</a:t>
            </a:r>
          </a:p>
        </p:txBody>
      </p:sp>
      <p:cxnSp>
        <p:nvCxnSpPr>
          <p:cNvPr id="103" name="Conector recto de flecha 102"/>
          <p:cNvCxnSpPr>
            <a:stCxn id="101" idx="3"/>
          </p:cNvCxnSpPr>
          <p:nvPr/>
        </p:nvCxnSpPr>
        <p:spPr>
          <a:xfrm flipV="1">
            <a:off x="10013091" y="5273339"/>
            <a:ext cx="477785" cy="67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1" idx="3"/>
          </p:cNvCxnSpPr>
          <p:nvPr/>
        </p:nvCxnSpPr>
        <p:spPr>
          <a:xfrm flipV="1">
            <a:off x="10013091" y="5748909"/>
            <a:ext cx="477785" cy="20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>
            <a:endCxn id="114" idx="1"/>
          </p:cNvCxnSpPr>
          <p:nvPr/>
        </p:nvCxnSpPr>
        <p:spPr>
          <a:xfrm>
            <a:off x="7698610" y="4952527"/>
            <a:ext cx="555712" cy="231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/>
          <p:cNvSpPr txBox="1"/>
          <p:nvPr/>
        </p:nvSpPr>
        <p:spPr>
          <a:xfrm>
            <a:off x="10503222" y="5110270"/>
            <a:ext cx="1433405" cy="292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Lectura </a:t>
            </a:r>
            <a:r>
              <a:rPr lang="es-AR" sz="1300" dirty="0" err="1"/>
              <a:t>Vreducido</a:t>
            </a:r>
            <a:endParaRPr lang="es-AR" sz="1300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10490876" y="5577296"/>
            <a:ext cx="1610485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Lectura en referencia (opcional)</a:t>
            </a:r>
          </a:p>
        </p:txBody>
      </p:sp>
      <p:sp>
        <p:nvSpPr>
          <p:cNvPr id="114" name="CuadroTexto 113"/>
          <p:cNvSpPr txBox="1"/>
          <p:nvPr/>
        </p:nvSpPr>
        <p:spPr>
          <a:xfrm>
            <a:off x="8254323" y="6726222"/>
            <a:ext cx="1746421" cy="1092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 err="1"/>
              <a:t>Kp</a:t>
            </a:r>
            <a:r>
              <a:rPr lang="es-AR" sz="1300" dirty="0"/>
              <a:t> ¿usar la lectura en referencia o cargar una nueva? (puede haber opción de cargar directamente el </a:t>
            </a:r>
            <a:r>
              <a:rPr lang="es-AR" sz="1300" dirty="0" err="1"/>
              <a:t>Kp</a:t>
            </a:r>
            <a:r>
              <a:rPr lang="es-AR" sz="1300" dirty="0"/>
              <a:t>)</a:t>
            </a:r>
          </a:p>
        </p:txBody>
      </p:sp>
      <p:cxnSp>
        <p:nvCxnSpPr>
          <p:cNvPr id="115" name="Conector recto de flecha 114"/>
          <p:cNvCxnSpPr>
            <a:stCxn id="114" idx="3"/>
          </p:cNvCxnSpPr>
          <p:nvPr/>
        </p:nvCxnSpPr>
        <p:spPr>
          <a:xfrm flipV="1">
            <a:off x="10000744" y="6596901"/>
            <a:ext cx="477785" cy="6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4" idx="3"/>
          </p:cNvCxnSpPr>
          <p:nvPr/>
        </p:nvCxnSpPr>
        <p:spPr>
          <a:xfrm flipV="1">
            <a:off x="10000744" y="7072471"/>
            <a:ext cx="477785" cy="20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/>
          <p:cNvSpPr txBox="1"/>
          <p:nvPr/>
        </p:nvSpPr>
        <p:spPr>
          <a:xfrm>
            <a:off x="10490875" y="6433832"/>
            <a:ext cx="1433405" cy="292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Lectura -V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10478529" y="6900858"/>
            <a:ext cx="1610485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Lectura en referencia (opcional)</a:t>
            </a:r>
          </a:p>
        </p:txBody>
      </p:sp>
      <p:sp>
        <p:nvSpPr>
          <p:cNvPr id="120" name="Flecha abajo 119"/>
          <p:cNvSpPr/>
          <p:nvPr/>
        </p:nvSpPr>
        <p:spPr>
          <a:xfrm rot="1443136">
            <a:off x="6674813" y="5791876"/>
            <a:ext cx="353196" cy="748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sp>
        <p:nvSpPr>
          <p:cNvPr id="121" name="CuadroTexto 120"/>
          <p:cNvSpPr txBox="1"/>
          <p:nvPr/>
        </p:nvSpPr>
        <p:spPr>
          <a:xfrm>
            <a:off x="2998564" y="6523839"/>
            <a:ext cx="4536760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De todo esto sale el resultado. Se informa:</a:t>
            </a:r>
          </a:p>
          <a:p>
            <a:pPr marL="285750" indent="-285750">
              <a:buFontTx/>
              <a:buChar char="-"/>
            </a:pPr>
            <a:r>
              <a:rPr lang="es-AR" sz="1300" dirty="0"/>
              <a:t>Factores (kqq0,kpol, </a:t>
            </a:r>
            <a:r>
              <a:rPr lang="es-AR" sz="1300" dirty="0" err="1"/>
              <a:t>ks</a:t>
            </a:r>
            <a:r>
              <a:rPr lang="es-AR" sz="1300" dirty="0"/>
              <a:t>, </a:t>
            </a:r>
            <a:r>
              <a:rPr lang="es-AR" sz="1300" dirty="0" err="1"/>
              <a:t>ktp</a:t>
            </a:r>
            <a:r>
              <a:rPr lang="es-AR" sz="1300" dirty="0"/>
              <a:t>)</a:t>
            </a:r>
          </a:p>
          <a:p>
            <a:pPr marL="285750" indent="-285750">
              <a:buFontTx/>
              <a:buChar char="-"/>
            </a:pPr>
            <a:r>
              <a:rPr lang="es-AR" sz="1300" dirty="0"/>
              <a:t>Tasa de dosis en </a:t>
            </a:r>
            <a:r>
              <a:rPr lang="es-AR" sz="1300" dirty="0" err="1"/>
              <a:t>ref</a:t>
            </a:r>
            <a:endParaRPr lang="es-AR" sz="1300" dirty="0"/>
          </a:p>
          <a:p>
            <a:pPr marL="285750" indent="-285750">
              <a:buFontTx/>
              <a:buChar char="-"/>
            </a:pPr>
            <a:r>
              <a:rPr lang="es-AR" sz="1300" dirty="0"/>
              <a:t>Tasa de dosis en el </a:t>
            </a:r>
            <a:r>
              <a:rPr lang="es-AR" sz="1300" dirty="0" err="1"/>
              <a:t>máx</a:t>
            </a:r>
            <a:endParaRPr lang="es-AR" sz="1300" dirty="0"/>
          </a:p>
          <a:p>
            <a:pPr marL="285750" indent="-285750">
              <a:buFontTx/>
              <a:buChar char="-"/>
            </a:pPr>
            <a:r>
              <a:rPr lang="es-AR" sz="1300" dirty="0"/>
              <a:t>Diferencia porcentual respecto de calibración de referencia</a:t>
            </a:r>
          </a:p>
          <a:p>
            <a:pPr marL="285750" indent="-285750">
              <a:buFontTx/>
              <a:buChar char="-"/>
            </a:pPr>
            <a:r>
              <a:rPr lang="es-AR" sz="1300" dirty="0"/>
              <a:t>Factor de calidad</a:t>
            </a:r>
          </a:p>
          <a:p>
            <a:r>
              <a:rPr lang="es-AR" sz="1300" dirty="0"/>
              <a:t>(Estaría bueno que esto se vea provisorio en la pantalla de carga pero que después se pueda ver más claro cuando se le dé el ok a los datos</a:t>
            </a:r>
          </a:p>
        </p:txBody>
      </p:sp>
      <p:cxnSp>
        <p:nvCxnSpPr>
          <p:cNvPr id="126" name="Conector recto de flecha 125"/>
          <p:cNvCxnSpPr>
            <a:stCxn id="65" idx="3"/>
          </p:cNvCxnSpPr>
          <p:nvPr/>
        </p:nvCxnSpPr>
        <p:spPr>
          <a:xfrm flipV="1">
            <a:off x="7685902" y="3356725"/>
            <a:ext cx="403652" cy="167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/>
          <p:cNvSpPr txBox="1"/>
          <p:nvPr/>
        </p:nvSpPr>
        <p:spPr>
          <a:xfrm>
            <a:off x="8122501" y="3202644"/>
            <a:ext cx="996786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Cargar T y P</a:t>
            </a:r>
          </a:p>
        </p:txBody>
      </p:sp>
      <p:cxnSp>
        <p:nvCxnSpPr>
          <p:cNvPr id="134" name="Conector recto de flecha 133"/>
          <p:cNvCxnSpPr>
            <a:endCxn id="136" idx="0"/>
          </p:cNvCxnSpPr>
          <p:nvPr/>
        </p:nvCxnSpPr>
        <p:spPr>
          <a:xfrm>
            <a:off x="5115697" y="8465647"/>
            <a:ext cx="432866" cy="52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uadroTexto 135"/>
          <p:cNvSpPr txBox="1"/>
          <p:nvPr/>
        </p:nvSpPr>
        <p:spPr>
          <a:xfrm>
            <a:off x="4637768" y="8991876"/>
            <a:ext cx="1821590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Guardar calibración</a:t>
            </a:r>
          </a:p>
        </p:txBody>
      </p:sp>
      <p:cxnSp>
        <p:nvCxnSpPr>
          <p:cNvPr id="138" name="Conector recto de flecha 137"/>
          <p:cNvCxnSpPr>
            <a:endCxn id="139" idx="0"/>
          </p:cNvCxnSpPr>
          <p:nvPr/>
        </p:nvCxnSpPr>
        <p:spPr>
          <a:xfrm>
            <a:off x="5115697" y="8439689"/>
            <a:ext cx="2854689" cy="50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uadroTexto 138"/>
          <p:cNvSpPr txBox="1"/>
          <p:nvPr/>
        </p:nvSpPr>
        <p:spPr>
          <a:xfrm>
            <a:off x="7158699" y="8939727"/>
            <a:ext cx="162337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Descartar calibración</a:t>
            </a:r>
          </a:p>
        </p:txBody>
      </p:sp>
      <p:cxnSp>
        <p:nvCxnSpPr>
          <p:cNvPr id="146" name="Conector recto de flecha 145"/>
          <p:cNvCxnSpPr>
            <a:endCxn id="148" idx="0"/>
          </p:cNvCxnSpPr>
          <p:nvPr/>
        </p:nvCxnSpPr>
        <p:spPr>
          <a:xfrm flipH="1">
            <a:off x="2629681" y="8442513"/>
            <a:ext cx="2442340" cy="53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uadroTexto 147"/>
          <p:cNvSpPr txBox="1"/>
          <p:nvPr/>
        </p:nvSpPr>
        <p:spPr>
          <a:xfrm>
            <a:off x="1718886" y="8981535"/>
            <a:ext cx="1821590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Modificar datos</a:t>
            </a:r>
          </a:p>
        </p:txBody>
      </p:sp>
      <p:cxnSp>
        <p:nvCxnSpPr>
          <p:cNvPr id="156" name="Conector recto de flecha 155"/>
          <p:cNvCxnSpPr>
            <a:stCxn id="148" idx="2"/>
          </p:cNvCxnSpPr>
          <p:nvPr/>
        </p:nvCxnSpPr>
        <p:spPr>
          <a:xfrm>
            <a:off x="2629681" y="9273924"/>
            <a:ext cx="11918" cy="19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1202720" y="9493279"/>
            <a:ext cx="233466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Vuelve a la pantalla de carga</a:t>
            </a:r>
          </a:p>
        </p:txBody>
      </p:sp>
      <p:cxnSp>
        <p:nvCxnSpPr>
          <p:cNvPr id="158" name="Conector recto de flecha 157"/>
          <p:cNvCxnSpPr>
            <a:endCxn id="160" idx="0"/>
          </p:cNvCxnSpPr>
          <p:nvPr/>
        </p:nvCxnSpPr>
        <p:spPr>
          <a:xfrm flipH="1">
            <a:off x="4416148" y="9297214"/>
            <a:ext cx="358992" cy="23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uadroTexto 159"/>
          <p:cNvSpPr txBox="1"/>
          <p:nvPr/>
        </p:nvSpPr>
        <p:spPr>
          <a:xfrm>
            <a:off x="3832482" y="9529162"/>
            <a:ext cx="116733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Imprimir/</a:t>
            </a:r>
            <a:r>
              <a:rPr lang="es-AR" sz="1300" dirty="0" err="1"/>
              <a:t>pdf</a:t>
            </a:r>
            <a:endParaRPr lang="es-AR" sz="1300" dirty="0"/>
          </a:p>
        </p:txBody>
      </p:sp>
      <p:cxnSp>
        <p:nvCxnSpPr>
          <p:cNvPr id="161" name="Conector recto de flecha 160"/>
          <p:cNvCxnSpPr/>
          <p:nvPr/>
        </p:nvCxnSpPr>
        <p:spPr>
          <a:xfrm>
            <a:off x="5968457" y="9284264"/>
            <a:ext cx="77665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uadroTexto 163"/>
          <p:cNvSpPr txBox="1"/>
          <p:nvPr/>
        </p:nvSpPr>
        <p:spPr>
          <a:xfrm>
            <a:off x="6294476" y="9529162"/>
            <a:ext cx="116733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¿Compartir?</a:t>
            </a:r>
          </a:p>
        </p:txBody>
      </p:sp>
      <p:cxnSp>
        <p:nvCxnSpPr>
          <p:cNvPr id="167" name="Conector recto de flecha 166"/>
          <p:cNvCxnSpPr/>
          <p:nvPr/>
        </p:nvCxnSpPr>
        <p:spPr>
          <a:xfrm>
            <a:off x="8276556" y="9261849"/>
            <a:ext cx="842730" cy="26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/>
          <p:cNvSpPr txBox="1"/>
          <p:nvPr/>
        </p:nvSpPr>
        <p:spPr>
          <a:xfrm>
            <a:off x="8122501" y="9529162"/>
            <a:ext cx="162337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/>
              <a:t>Vuelve al inicio</a:t>
            </a:r>
          </a:p>
        </p:txBody>
      </p:sp>
      <p:cxnSp>
        <p:nvCxnSpPr>
          <p:cNvPr id="170" name="Conector recto de flecha 169"/>
          <p:cNvCxnSpPr/>
          <p:nvPr/>
        </p:nvCxnSpPr>
        <p:spPr>
          <a:xfrm>
            <a:off x="538135" y="486165"/>
            <a:ext cx="363390" cy="112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73"/>
          <p:cNvSpPr txBox="1"/>
          <p:nvPr/>
        </p:nvSpPr>
        <p:spPr>
          <a:xfrm>
            <a:off x="3066033" y="11995883"/>
            <a:ext cx="1350115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 smtClean="0"/>
              <a:t>Ver estadísticas</a:t>
            </a:r>
            <a:endParaRPr lang="es-AR" sz="1300" dirty="0"/>
          </a:p>
        </p:txBody>
      </p:sp>
      <p:cxnSp>
        <p:nvCxnSpPr>
          <p:cNvPr id="176" name="Conector recto de flecha 175"/>
          <p:cNvCxnSpPr>
            <a:stCxn id="174" idx="3"/>
            <a:endCxn id="178" idx="1"/>
          </p:cNvCxnSpPr>
          <p:nvPr/>
        </p:nvCxnSpPr>
        <p:spPr>
          <a:xfrm>
            <a:off x="4416148" y="12142077"/>
            <a:ext cx="611232" cy="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uadroTexto 177"/>
          <p:cNvSpPr txBox="1"/>
          <p:nvPr/>
        </p:nvSpPr>
        <p:spPr>
          <a:xfrm>
            <a:off x="5027380" y="11703241"/>
            <a:ext cx="4228620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 smtClean="0"/>
              <a:t>Poder ver en tablas o gráficos la evolución de los parámetros, la tasa de dosis, la diferencia con la referencia, etc. Poder elegir qué parámetro comparar (en qué equipo y energía) y qué de la posibilidad de guardar el gráfico  </a:t>
            </a:r>
            <a:endParaRPr lang="es-AR" sz="1300" dirty="0"/>
          </a:p>
        </p:txBody>
      </p:sp>
      <p:cxnSp>
        <p:nvCxnSpPr>
          <p:cNvPr id="184" name="Conector recto de flecha 183"/>
          <p:cNvCxnSpPr>
            <a:stCxn id="136" idx="2"/>
            <a:endCxn id="185" idx="0"/>
          </p:cNvCxnSpPr>
          <p:nvPr/>
        </p:nvCxnSpPr>
        <p:spPr>
          <a:xfrm>
            <a:off x="5548563" y="9284264"/>
            <a:ext cx="62623" cy="74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adroTexto 184"/>
          <p:cNvSpPr txBox="1"/>
          <p:nvPr/>
        </p:nvSpPr>
        <p:spPr>
          <a:xfrm>
            <a:off x="5027520" y="10033970"/>
            <a:ext cx="116733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 smtClean="0"/>
              <a:t>Guardar como referencia</a:t>
            </a:r>
            <a:endParaRPr lang="es-AR" sz="1300" dirty="0"/>
          </a:p>
        </p:txBody>
      </p:sp>
      <p:sp>
        <p:nvSpPr>
          <p:cNvPr id="193" name="CuadroTexto 192"/>
          <p:cNvSpPr txBox="1"/>
          <p:nvPr/>
        </p:nvSpPr>
        <p:spPr>
          <a:xfrm>
            <a:off x="901525" y="11503355"/>
            <a:ext cx="1256787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 smtClean="0"/>
              <a:t>Acceso a datos guardados</a:t>
            </a:r>
            <a:endParaRPr lang="es-AR" sz="1300" dirty="0"/>
          </a:p>
        </p:txBody>
      </p:sp>
      <p:cxnSp>
        <p:nvCxnSpPr>
          <p:cNvPr id="196" name="Conector recto de flecha 195"/>
          <p:cNvCxnSpPr>
            <a:stCxn id="193" idx="3"/>
          </p:cNvCxnSpPr>
          <p:nvPr/>
        </p:nvCxnSpPr>
        <p:spPr>
          <a:xfrm flipV="1">
            <a:off x="2158312" y="10942820"/>
            <a:ext cx="341867" cy="80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uadroTexto 197"/>
          <p:cNvSpPr txBox="1"/>
          <p:nvPr/>
        </p:nvSpPr>
        <p:spPr>
          <a:xfrm>
            <a:off x="2775786" y="11276027"/>
            <a:ext cx="1350115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 smtClean="0"/>
              <a:t>Ver calibraciones guardadas</a:t>
            </a:r>
            <a:endParaRPr lang="es-AR" sz="1300" dirty="0"/>
          </a:p>
        </p:txBody>
      </p:sp>
      <p:sp>
        <p:nvSpPr>
          <p:cNvPr id="199" name="CuadroTexto 198"/>
          <p:cNvSpPr txBox="1"/>
          <p:nvPr/>
        </p:nvSpPr>
        <p:spPr>
          <a:xfrm>
            <a:off x="2512535" y="10663425"/>
            <a:ext cx="1350115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300" dirty="0" smtClean="0"/>
              <a:t>Ver/modificar datos de equipo</a:t>
            </a:r>
            <a:endParaRPr lang="es-AR" sz="1300" dirty="0"/>
          </a:p>
        </p:txBody>
      </p:sp>
      <p:cxnSp>
        <p:nvCxnSpPr>
          <p:cNvPr id="200" name="Conector recto de flecha 199"/>
          <p:cNvCxnSpPr/>
          <p:nvPr/>
        </p:nvCxnSpPr>
        <p:spPr>
          <a:xfrm flipV="1">
            <a:off x="2179371" y="11503355"/>
            <a:ext cx="576178" cy="26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de flecha 202"/>
          <p:cNvCxnSpPr>
            <a:stCxn id="193" idx="3"/>
            <a:endCxn id="174" idx="1"/>
          </p:cNvCxnSpPr>
          <p:nvPr/>
        </p:nvCxnSpPr>
        <p:spPr>
          <a:xfrm>
            <a:off x="2158312" y="11749577"/>
            <a:ext cx="907721" cy="39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29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347</Words>
  <Application>Microsoft Office PowerPoint</Application>
  <PresentationFormat>Personalizado</PresentationFormat>
  <Paragraphs>47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Fisica 4</dc:creator>
  <cp:lastModifiedBy>Fisica 4</cp:lastModifiedBy>
  <cp:revision>7</cp:revision>
  <dcterms:created xsi:type="dcterms:W3CDTF">2016-04-20T14:05:47Z</dcterms:created>
  <dcterms:modified xsi:type="dcterms:W3CDTF">2016-04-20T14:43:28Z</dcterms:modified>
</cp:coreProperties>
</file>