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35"/>
  </p:notesMasterIdLst>
  <p:sldIdLst>
    <p:sldId id="256" r:id="rId2"/>
    <p:sldId id="259" r:id="rId3"/>
    <p:sldId id="260" r:id="rId4"/>
    <p:sldId id="263" r:id="rId5"/>
    <p:sldId id="261" r:id="rId6"/>
    <p:sldId id="264" r:id="rId7"/>
    <p:sldId id="265" r:id="rId8"/>
    <p:sldId id="266" r:id="rId9"/>
    <p:sldId id="286" r:id="rId10"/>
    <p:sldId id="267" r:id="rId11"/>
    <p:sldId id="287" r:id="rId12"/>
    <p:sldId id="288" r:id="rId13"/>
    <p:sldId id="268" r:id="rId14"/>
    <p:sldId id="289" r:id="rId15"/>
    <p:sldId id="291" r:id="rId16"/>
    <p:sldId id="269" r:id="rId17"/>
    <p:sldId id="271" r:id="rId18"/>
    <p:sldId id="273" r:id="rId19"/>
    <p:sldId id="274" r:id="rId20"/>
    <p:sldId id="276" r:id="rId21"/>
    <p:sldId id="277" r:id="rId22"/>
    <p:sldId id="278" r:id="rId23"/>
    <p:sldId id="279" r:id="rId24"/>
    <p:sldId id="281" r:id="rId25"/>
    <p:sldId id="280" r:id="rId26"/>
    <p:sldId id="292" r:id="rId27"/>
    <p:sldId id="282" r:id="rId28"/>
    <p:sldId id="293" r:id="rId29"/>
    <p:sldId id="283" r:id="rId30"/>
    <p:sldId id="294" r:id="rId31"/>
    <p:sldId id="284" r:id="rId32"/>
    <p:sldId id="295" r:id="rId33"/>
    <p:sldId id="285" r:id="rId3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4" autoAdjust="0"/>
    <p:restoredTop sz="94660"/>
  </p:normalViewPr>
  <p:slideViewPr>
    <p:cSldViewPr>
      <p:cViewPr varScale="1">
        <p:scale>
          <a:sx n="69" d="100"/>
          <a:sy n="69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3506-0330-4326-919F-920013B5B646}" type="datetimeFigureOut">
              <a:rPr lang="es-ES" smtClean="0"/>
              <a:t>12/12/2014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A5213-7DE0-453A-BE61-798F1B4CB4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7981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A5213-7DE0-453A-BE61-798F1B4CB436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9033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1682-2F4D-47B9-958B-197C0665DEF1}" type="datetimeFigureOut">
              <a:rPr lang="es-ES" smtClean="0"/>
              <a:t>12/12/2014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219CCD20-6632-48F0-AE87-D19015E68E54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1682-2F4D-47B9-958B-197C0665DEF1}" type="datetimeFigureOut">
              <a:rPr lang="es-ES" smtClean="0"/>
              <a:t>12/12/2014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CD20-6632-48F0-AE87-D19015E68E5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1682-2F4D-47B9-958B-197C0665DEF1}" type="datetimeFigureOut">
              <a:rPr lang="es-ES" smtClean="0"/>
              <a:t>12/12/2014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CD20-6632-48F0-AE87-D19015E68E5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1682-2F4D-47B9-958B-197C0665DEF1}" type="datetimeFigureOut">
              <a:rPr lang="es-ES" smtClean="0"/>
              <a:t>12/12/2014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9CCD20-6632-48F0-AE87-D19015E68E54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1682-2F4D-47B9-958B-197C0665DEF1}" type="datetimeFigureOut">
              <a:rPr lang="es-ES" smtClean="0"/>
              <a:t>12/12/2014</a:t>
            </a:fld>
            <a:endParaRPr lang="es-E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9CCD20-6632-48F0-AE87-D19015E68E54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1682-2F4D-47B9-958B-197C0665DEF1}" type="datetimeFigureOut">
              <a:rPr lang="es-ES" smtClean="0"/>
              <a:t>12/12/2014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CD20-6632-48F0-AE87-D19015E68E54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1682-2F4D-47B9-958B-197C0665DEF1}" type="datetimeFigureOut">
              <a:rPr lang="es-ES" smtClean="0"/>
              <a:t>12/12/2014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CD20-6632-48F0-AE87-D19015E68E54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1682-2F4D-47B9-958B-197C0665DEF1}" type="datetimeFigureOut">
              <a:rPr lang="es-ES" smtClean="0"/>
              <a:t>12/12/2014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CD20-6632-48F0-AE87-D19015E68E5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1682-2F4D-47B9-958B-197C0665DEF1}" type="datetimeFigureOut">
              <a:rPr lang="es-ES" smtClean="0"/>
              <a:t>12/12/2014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9CCD20-6632-48F0-AE87-D19015E68E54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6D31682-2F4D-47B9-958B-197C0665DEF1}" type="datetimeFigureOut">
              <a:rPr lang="es-ES" smtClean="0"/>
              <a:t>12/12/2014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19CCD20-6632-48F0-AE87-D19015E68E54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1682-2F4D-47B9-958B-197C0665DEF1}" type="datetimeFigureOut">
              <a:rPr lang="es-ES" smtClean="0"/>
              <a:t>12/12/2014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CD20-6632-48F0-AE87-D19015E68E5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19CCD20-6632-48F0-AE87-D19015E68E54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6D31682-2F4D-47B9-958B-197C0665DEF1}" type="datetimeFigureOut">
              <a:rPr lang="es-ES" smtClean="0"/>
              <a:t>12/12/2014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-1332656" y="0"/>
            <a:ext cx="8496944" cy="792088"/>
          </a:xfrm>
        </p:spPr>
        <p:txBody>
          <a:bodyPr>
            <a:noAutofit/>
          </a:bodyPr>
          <a:lstStyle/>
          <a:p>
            <a:pPr algn="ctr"/>
            <a:r>
              <a:rPr lang="es-ES" b="1" i="1" dirty="0">
                <a:solidFill>
                  <a:srgbClr val="002060"/>
                </a:solidFill>
                <a:latin typeface="Arial Black" pitchFamily="34" charset="0"/>
              </a:rPr>
              <a:t>Sistema Punto De Venta.</a:t>
            </a:r>
          </a:p>
          <a:p>
            <a:pPr algn="ctr"/>
            <a:r>
              <a:rPr lang="es-ES" b="1" i="1" dirty="0" smtClean="0">
                <a:solidFill>
                  <a:srgbClr val="002060"/>
                </a:solidFill>
                <a:latin typeface="Arial Black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3205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395536" y="836712"/>
            <a:ext cx="3730752" cy="438912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ES" sz="38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Factura</a:t>
            </a:r>
            <a:r>
              <a:rPr lang="es-E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s-E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s-E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Se colocan los diversos productos que el cliente elige, con su cantidad y precio.  Se genera el numero de factura, el cliente puede elegir si desea comprobante fiscal. El usuario podrá buscar producto e agregarlo a la tabla de factura en caso de no ser encontrado por su código. Al momento de facturar los producto en existencia se actualizan en el inventario.  </a:t>
            </a:r>
          </a:p>
        </p:txBody>
      </p:sp>
      <p:pic>
        <p:nvPicPr>
          <p:cNvPr id="3074" name="Picture 2" descr="C:\Users\HP User\Documents\Clase leudy\Ing de Software\proye\img\factu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340768"/>
            <a:ext cx="4752528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404664"/>
            <a:ext cx="7239000" cy="739552"/>
          </a:xfrm>
        </p:spPr>
        <p:txBody>
          <a:bodyPr/>
          <a:lstStyle/>
          <a:p>
            <a:r>
              <a:rPr lang="es-ES" sz="36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Característica Factura</a:t>
            </a:r>
            <a:endParaRPr lang="es-ES" sz="3600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1187624" y="1772816"/>
            <a:ext cx="3730752" cy="4389120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s-ES" b="1" dirty="0" smtClean="0"/>
              <a:t>Agregar </a:t>
            </a:r>
            <a:r>
              <a:rPr lang="es-ES" b="1" dirty="0"/>
              <a:t>fila</a:t>
            </a:r>
            <a:r>
              <a:rPr lang="es-DO" b="1" dirty="0"/>
              <a:t>:</a:t>
            </a:r>
            <a:r>
              <a:rPr lang="es-DO" dirty="0"/>
              <a:t> Esta opción permite agregar una fila nueva en la tabla de factura, también podemos utilizar la tecla </a:t>
            </a:r>
            <a:r>
              <a:rPr lang="es-DO" dirty="0" err="1"/>
              <a:t>Enter</a:t>
            </a:r>
            <a:r>
              <a:rPr lang="es-DO" dirty="0"/>
              <a:t> para dicho evento.</a:t>
            </a:r>
            <a:endParaRPr lang="es-ES" dirty="0"/>
          </a:p>
          <a:p>
            <a:endParaRPr lang="es-ES" dirty="0"/>
          </a:p>
          <a:p>
            <a:pPr lvl="0"/>
            <a:r>
              <a:rPr lang="es-ES" b="1" dirty="0"/>
              <a:t>Eliminar fila:</a:t>
            </a:r>
            <a:r>
              <a:rPr lang="es-ES" dirty="0"/>
              <a:t> Esta opción permite eliminar una fila ya existente de la tabla de factura, previos a esto el sistema le notificara al usuario un mensaje de confirmación.</a:t>
            </a:r>
          </a:p>
          <a:p>
            <a:pPr marL="0" indent="0">
              <a:buNone/>
            </a:pPr>
            <a:endParaRPr lang="es-ES" dirty="0"/>
          </a:p>
          <a:p>
            <a:pPr lvl="0"/>
            <a:r>
              <a:rPr lang="es-ES" b="1" dirty="0"/>
              <a:t>Buscar producto: </a:t>
            </a:r>
            <a:r>
              <a:rPr lang="es-ES" dirty="0"/>
              <a:t>Esta opción permite buscar un producto por su descripción</a:t>
            </a:r>
            <a:r>
              <a:rPr lang="es-ES" dirty="0" smtClean="0"/>
              <a:t>. Agrega producto al detalle si la fila esta seleccionada.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4"/>
          </p:nvPr>
        </p:nvSpPr>
        <p:spPr>
          <a:xfrm>
            <a:off x="5148064" y="1776184"/>
            <a:ext cx="3730752" cy="4389120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s-ES" b="1" dirty="0"/>
              <a:t>Fecha: </a:t>
            </a:r>
            <a:r>
              <a:rPr lang="es-ES" dirty="0"/>
              <a:t>Muestra la fecha </a:t>
            </a:r>
            <a:r>
              <a:rPr lang="es-ES" dirty="0" smtClean="0"/>
              <a:t>actual.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lvl="0"/>
            <a:r>
              <a:rPr lang="es-ES" b="1" dirty="0"/>
              <a:t>Hora:</a:t>
            </a:r>
            <a:r>
              <a:rPr lang="es-ES" dirty="0"/>
              <a:t> Muestra la hora actual.</a:t>
            </a:r>
          </a:p>
          <a:p>
            <a:pPr marL="0" indent="0">
              <a:buNone/>
            </a:pPr>
            <a:endParaRPr lang="es-ES" dirty="0"/>
          </a:p>
          <a:p>
            <a:pPr lvl="0"/>
            <a:r>
              <a:rPr lang="es-ES" b="1" dirty="0"/>
              <a:t>Comprobante fiscal: </a:t>
            </a:r>
            <a:r>
              <a:rPr lang="es-ES" dirty="0"/>
              <a:t>Para realizar factura con comprobante.</a:t>
            </a:r>
          </a:p>
          <a:p>
            <a:r>
              <a:rPr lang="es-ES" b="1" dirty="0"/>
              <a:t> </a:t>
            </a:r>
            <a:endParaRPr lang="es-ES" dirty="0"/>
          </a:p>
          <a:p>
            <a:pPr lvl="0"/>
            <a:r>
              <a:rPr lang="es-ES" b="1" dirty="0"/>
              <a:t>Facturar: </a:t>
            </a:r>
            <a:r>
              <a:rPr lang="es-ES" dirty="0"/>
              <a:t>Factura la venta o los producto que se encuentra en la tabla de factura.</a:t>
            </a:r>
          </a:p>
          <a:p>
            <a:pPr marL="0" indent="0">
              <a:buNone/>
            </a:pPr>
            <a:endParaRPr lang="es-ES" dirty="0"/>
          </a:p>
          <a:p>
            <a:pPr lvl="0"/>
            <a:r>
              <a:rPr lang="es-ES" b="1" dirty="0"/>
              <a:t>Limpiar: </a:t>
            </a:r>
            <a:r>
              <a:rPr lang="es-ES" dirty="0"/>
              <a:t>Limpia los campo de la factura actual.</a:t>
            </a:r>
          </a:p>
          <a:p>
            <a:pPr marL="0" indent="0">
              <a:buNone/>
            </a:pPr>
            <a:endParaRPr lang="es-ES" dirty="0"/>
          </a:p>
          <a:p>
            <a:pPr lvl="0"/>
            <a:r>
              <a:rPr lang="es-ES" b="1" dirty="0"/>
              <a:t>Cancelar:</a:t>
            </a:r>
            <a:r>
              <a:rPr lang="es-ES" dirty="0"/>
              <a:t> Esta opción permite cancelar la factura</a:t>
            </a:r>
          </a:p>
        </p:txBody>
      </p:sp>
    </p:spTree>
    <p:extLst>
      <p:ext uri="{BB962C8B-B14F-4D97-AF65-F5344CB8AC3E}">
        <p14:creationId xmlns:p14="http://schemas.microsoft.com/office/powerpoint/2010/main" val="155947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 txBox="1">
            <a:spLocks/>
          </p:cNvSpPr>
          <p:nvPr/>
        </p:nvSpPr>
        <p:spPr>
          <a:xfrm>
            <a:off x="611560" y="836712"/>
            <a:ext cx="3730752" cy="4389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38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Inventario</a:t>
            </a:r>
            <a:r>
              <a:rPr lang="es-E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Font typeface="Arial" pitchFamily="34" charset="0"/>
              <a:buNone/>
            </a:pPr>
            <a:r>
              <a:rPr lang="es-E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Font typeface="Arial" pitchFamily="34" charset="0"/>
              <a:buNone/>
            </a:pPr>
            <a:r>
              <a:rPr lang="es-E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Se podrá ver la cantidad de producto que hay en existencia o con lo que cuenta el negocio para efectuar sus venta.</a:t>
            </a:r>
          </a:p>
          <a:p>
            <a:pPr marL="0" indent="0" algn="just">
              <a:buFont typeface="Arial" pitchFamily="34" charset="0"/>
              <a:buNone/>
            </a:pPr>
            <a:endParaRPr lang="es-ES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Arial" pitchFamily="34" charset="0"/>
              <a:buNone/>
            </a:pPr>
            <a:r>
              <a:rPr lang="es-E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Encargado podrá modificar, registrar y agregar tipo de producto </a:t>
            </a:r>
          </a:p>
        </p:txBody>
      </p:sp>
      <p:pic>
        <p:nvPicPr>
          <p:cNvPr id="4098" name="Picture 2" descr="C:\Users\HP User\Documents\Clase leudy\Ing de Software\proye\img\inventar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326" y="1700808"/>
            <a:ext cx="4627170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7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1187624" y="1484784"/>
            <a:ext cx="6624736" cy="4387952"/>
          </a:xfrm>
        </p:spPr>
        <p:txBody>
          <a:bodyPr>
            <a:normAutofit fontScale="77500" lnSpcReduction="20000"/>
          </a:bodyPr>
          <a:lstStyle/>
          <a:p>
            <a:pPr lvl="0" algn="just"/>
            <a:r>
              <a:rPr lang="es-ES" b="1" dirty="0"/>
              <a:t>Agregar existencia: </a:t>
            </a:r>
            <a:r>
              <a:rPr lang="es-ES" dirty="0"/>
              <a:t>Permite agregar la cantidad de producto físico mediante su código.</a:t>
            </a:r>
          </a:p>
          <a:p>
            <a:pPr marL="0" indent="0" algn="just">
              <a:buNone/>
            </a:pPr>
            <a:endParaRPr lang="es-ES" dirty="0"/>
          </a:p>
          <a:p>
            <a:pPr lvl="0" algn="just"/>
            <a:r>
              <a:rPr lang="es-ES" b="1" dirty="0"/>
              <a:t>Crear tipo de producto</a:t>
            </a:r>
            <a:r>
              <a:rPr lang="es-DO" b="1" dirty="0"/>
              <a:t>:</a:t>
            </a:r>
            <a:r>
              <a:rPr lang="es-DO" dirty="0"/>
              <a:t> Esta opción permite agregar una nueva categoría para los productos.</a:t>
            </a: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lvl="0" algn="just"/>
            <a:r>
              <a:rPr lang="es-ES" b="1" dirty="0"/>
              <a:t>Nuevo:</a:t>
            </a:r>
            <a:r>
              <a:rPr lang="es-ES" dirty="0"/>
              <a:t> Permite agregar un nuevo producto.</a:t>
            </a:r>
          </a:p>
          <a:p>
            <a:pPr marL="0" indent="0" algn="just">
              <a:buNone/>
            </a:pPr>
            <a:endParaRPr lang="es-ES" dirty="0"/>
          </a:p>
          <a:p>
            <a:pPr lvl="0" algn="just"/>
            <a:r>
              <a:rPr lang="es-ES" b="1" dirty="0"/>
              <a:t>Buscar: </a:t>
            </a:r>
            <a:r>
              <a:rPr lang="es-ES" dirty="0"/>
              <a:t>Permite buscar un producto por su nombre.</a:t>
            </a:r>
          </a:p>
          <a:p>
            <a:pPr marL="0" indent="0" algn="just">
              <a:buNone/>
            </a:pPr>
            <a:endParaRPr lang="es-ES" dirty="0"/>
          </a:p>
          <a:p>
            <a:pPr lvl="0" algn="just"/>
            <a:r>
              <a:rPr lang="es-ES" b="1" dirty="0"/>
              <a:t>Otra opción: </a:t>
            </a:r>
            <a:r>
              <a:rPr lang="es-ES" dirty="0"/>
              <a:t>Al hacer clic en un producto podemos modificarlo.</a:t>
            </a:r>
          </a:p>
          <a:p>
            <a:pPr algn="just"/>
            <a:endParaRPr lang="es-ES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611560" y="332656"/>
            <a:ext cx="7239000" cy="739552"/>
          </a:xfrm>
        </p:spPr>
        <p:txBody>
          <a:bodyPr/>
          <a:lstStyle/>
          <a:p>
            <a:r>
              <a:rPr lang="es-ES" sz="36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Característica Inventario</a:t>
            </a:r>
            <a:endParaRPr lang="es-ES" sz="3600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42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71600" y="188640"/>
            <a:ext cx="3733800" cy="864096"/>
          </a:xfrm>
        </p:spPr>
        <p:txBody>
          <a:bodyPr/>
          <a:lstStyle/>
          <a:p>
            <a:pPr lvl="0" algn="ctr"/>
            <a:r>
              <a:rPr lang="es-ES" sz="40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Sistema</a:t>
            </a:r>
          </a:p>
          <a:p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3"/>
          </p:nvPr>
        </p:nvSpPr>
        <p:spPr>
          <a:xfrm>
            <a:off x="251520" y="1380744"/>
            <a:ext cx="4479360" cy="4856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 </a:t>
            </a:r>
            <a:endParaRPr lang="es-ES" sz="2000" dirty="0" smtClean="0"/>
          </a:p>
          <a:p>
            <a:pPr lvl="0"/>
            <a:r>
              <a:rPr lang="es-ES" sz="3200" b="1" dirty="0" smtClean="0"/>
              <a:t>Agregar </a:t>
            </a:r>
            <a:r>
              <a:rPr lang="es-ES" sz="3200" b="1" dirty="0"/>
              <a:t>Usuario: </a:t>
            </a:r>
            <a:r>
              <a:rPr lang="es-ES" dirty="0"/>
              <a:t>Permite agregar un nuevo usuario</a:t>
            </a:r>
            <a:r>
              <a:rPr lang="es-ES" dirty="0" smtClean="0"/>
              <a:t>.</a:t>
            </a:r>
          </a:p>
          <a:p>
            <a:pPr marL="0" lvl="0" indent="0">
              <a:buNone/>
            </a:pPr>
            <a:endParaRPr lang="es-ES" sz="2400" dirty="0"/>
          </a:p>
          <a:p>
            <a:r>
              <a:rPr lang="es-ES" sz="3200" b="1" dirty="0" smtClean="0"/>
              <a:t>Cambiar </a:t>
            </a:r>
            <a:r>
              <a:rPr lang="es-ES" sz="3200" b="1" dirty="0"/>
              <a:t>Usuario: </a:t>
            </a:r>
            <a:r>
              <a:rPr lang="es-ES" dirty="0"/>
              <a:t>Permite </a:t>
            </a:r>
            <a:r>
              <a:rPr lang="es-ES" dirty="0" smtClean="0"/>
              <a:t>cambiar de usuario cerrando la sesión actual.</a:t>
            </a:r>
            <a:endParaRPr lang="es-ES" sz="2400" dirty="0"/>
          </a:p>
          <a:p>
            <a:pPr lvl="0"/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03155"/>
            <a:ext cx="41910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97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quarter" idx="3"/>
          </p:nvPr>
        </p:nvSpPr>
        <p:spPr>
          <a:xfrm>
            <a:off x="755576" y="188640"/>
            <a:ext cx="3735267" cy="936104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s-ES" sz="90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Búsqueda</a:t>
            </a:r>
          </a:p>
          <a:p>
            <a:r>
              <a:rPr lang="es-ES" dirty="0"/>
              <a:t> </a:t>
            </a:r>
          </a:p>
          <a:p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>
          <a:xfrm>
            <a:off x="539552" y="1412776"/>
            <a:ext cx="4045080" cy="5040560"/>
          </a:xfrm>
        </p:spPr>
        <p:txBody>
          <a:bodyPr>
            <a:normAutofit fontScale="70000" lnSpcReduction="20000"/>
          </a:bodyPr>
          <a:lstStyle/>
          <a:p>
            <a:pPr lvl="0" algn="just">
              <a:buFont typeface="Wingdings" pitchFamily="2" charset="2"/>
              <a:buChar char="Ø"/>
            </a:pPr>
            <a:r>
              <a:rPr lang="es-ES" sz="4400" b="1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s-ES" sz="4400" b="1" dirty="0" smtClean="0">
                <a:solidFill>
                  <a:schemeClr val="accent1">
                    <a:lumMod val="75000"/>
                  </a:schemeClr>
                </a:solidFill>
              </a:rPr>
              <a:t>etalles </a:t>
            </a:r>
            <a:r>
              <a:rPr lang="es-ES" sz="4400" b="1" dirty="0">
                <a:solidFill>
                  <a:schemeClr val="accent1">
                    <a:lumMod val="75000"/>
                  </a:schemeClr>
                </a:solidFill>
              </a:rPr>
              <a:t>de </a:t>
            </a:r>
            <a:r>
              <a:rPr lang="es-ES" sz="4400" b="1" dirty="0" smtClean="0">
                <a:solidFill>
                  <a:schemeClr val="accent1">
                    <a:lumMod val="75000"/>
                  </a:schemeClr>
                </a:solidFill>
              </a:rPr>
              <a:t>Factura </a:t>
            </a:r>
          </a:p>
          <a:p>
            <a:pPr marL="0" lvl="0" indent="0" algn="just">
              <a:buNone/>
            </a:pPr>
            <a:endParaRPr lang="es-ES" dirty="0"/>
          </a:p>
          <a:p>
            <a:pPr lvl="0" algn="just">
              <a:lnSpc>
                <a:spcPct val="120000"/>
              </a:lnSpc>
            </a:pPr>
            <a:r>
              <a:rPr lang="es-ES" b="1" dirty="0"/>
              <a:t>Numero de factura: </a:t>
            </a:r>
            <a:r>
              <a:rPr lang="es-ES" dirty="0"/>
              <a:t>Esta opción permite buscar una factura ya realizada mediante su número de facturación </a:t>
            </a:r>
          </a:p>
          <a:p>
            <a:pPr lvl="0" algn="just">
              <a:lnSpc>
                <a:spcPct val="120000"/>
              </a:lnSpc>
            </a:pPr>
            <a:r>
              <a:rPr lang="es-ES" b="1" dirty="0"/>
              <a:t>Fecha: </a:t>
            </a:r>
            <a:r>
              <a:rPr lang="es-ES" dirty="0"/>
              <a:t>Muestra la fecha actual</a:t>
            </a:r>
            <a:r>
              <a:rPr lang="es-ES" dirty="0" smtClean="0"/>
              <a:t>.</a:t>
            </a:r>
            <a:endParaRPr lang="es-ES" dirty="0"/>
          </a:p>
          <a:p>
            <a:pPr lvl="0" algn="just">
              <a:lnSpc>
                <a:spcPct val="120000"/>
              </a:lnSpc>
            </a:pPr>
            <a:r>
              <a:rPr lang="es-ES" b="1" dirty="0"/>
              <a:t>Hora:</a:t>
            </a:r>
            <a:r>
              <a:rPr lang="es-ES" dirty="0"/>
              <a:t> Muestra la hora actual</a:t>
            </a:r>
            <a:r>
              <a:rPr lang="es-ES" dirty="0" smtClean="0"/>
              <a:t>.</a:t>
            </a:r>
            <a:endParaRPr lang="es-ES" dirty="0"/>
          </a:p>
          <a:p>
            <a:pPr lvl="0" algn="just">
              <a:lnSpc>
                <a:spcPct val="120000"/>
              </a:lnSpc>
            </a:pPr>
            <a:r>
              <a:rPr lang="es-ES" b="1" dirty="0"/>
              <a:t>Comprobante fiscal: </a:t>
            </a:r>
            <a:r>
              <a:rPr lang="es-ES" dirty="0"/>
              <a:t>Muestra tipo de comprobante</a:t>
            </a:r>
            <a:r>
              <a:rPr lang="es-ES" dirty="0" smtClean="0"/>
              <a:t>.</a:t>
            </a:r>
            <a:r>
              <a:rPr lang="es-ES" b="1" dirty="0"/>
              <a:t> </a:t>
            </a:r>
            <a:endParaRPr lang="es-ES" dirty="0"/>
          </a:p>
          <a:p>
            <a:pPr lvl="0" algn="just">
              <a:lnSpc>
                <a:spcPct val="120000"/>
              </a:lnSpc>
            </a:pPr>
            <a:r>
              <a:rPr lang="es-ES" b="1" dirty="0" smtClean="0"/>
              <a:t>Limpiar</a:t>
            </a:r>
            <a:r>
              <a:rPr lang="es-ES" b="1" dirty="0"/>
              <a:t>: </a:t>
            </a:r>
            <a:r>
              <a:rPr lang="es-ES" dirty="0"/>
              <a:t>Limpia los campo de la factura actual</a:t>
            </a:r>
            <a:r>
              <a:rPr lang="es-ES" dirty="0" smtClean="0"/>
              <a:t>.</a:t>
            </a:r>
            <a:r>
              <a:rPr lang="es-ES" b="1" dirty="0"/>
              <a:t> </a:t>
            </a:r>
            <a:endParaRPr lang="es-ES" dirty="0"/>
          </a:p>
          <a:p>
            <a:pPr lvl="0" algn="just">
              <a:lnSpc>
                <a:spcPct val="120000"/>
              </a:lnSpc>
            </a:pPr>
            <a:r>
              <a:rPr lang="es-ES" b="1" dirty="0"/>
              <a:t>Cancelar:</a:t>
            </a:r>
            <a:r>
              <a:rPr lang="es-ES" dirty="0"/>
              <a:t> Esta opción permite cancelar la factura.</a:t>
            </a:r>
          </a:p>
          <a:p>
            <a:pPr algn="just"/>
            <a:endParaRPr lang="es-ES" dirty="0"/>
          </a:p>
        </p:txBody>
      </p:sp>
      <p:pic>
        <p:nvPicPr>
          <p:cNvPr id="6146" name="Picture 2" descr="C:\Users\HP User\Documents\Clase leudy\Ing de Software\proye\img\factura emiti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492" y="3212976"/>
            <a:ext cx="4248472" cy="321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60648"/>
            <a:ext cx="3312368" cy="275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89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24936" cy="710952"/>
          </a:xfrm>
        </p:spPr>
        <p:txBody>
          <a:bodyPr/>
          <a:lstStyle/>
          <a:p>
            <a:r>
              <a:rPr lang="es-ES" sz="44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s-ES" sz="44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aracterística de los usuarios.</a:t>
            </a:r>
            <a:endParaRPr lang="es-ES" sz="4400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1115616" y="1556792"/>
            <a:ext cx="6768752" cy="4536504"/>
          </a:xfrm>
        </p:spPr>
        <p:txBody>
          <a:bodyPr>
            <a:normAutofit/>
          </a:bodyPr>
          <a:lstStyle/>
          <a:p>
            <a:pPr lvl="0" algn="just"/>
            <a:r>
              <a:rPr lang="es-ES" b="1" dirty="0"/>
              <a:t>Administrador</a:t>
            </a:r>
            <a:r>
              <a:rPr lang="es-ES" dirty="0"/>
              <a:t>: tendrá todos los permisos del sistema, el administrador puede creer los usuarios y asignarlos los permisos</a:t>
            </a:r>
            <a:r>
              <a:rPr lang="es-ES" dirty="0" smtClean="0"/>
              <a:t>.</a:t>
            </a:r>
          </a:p>
          <a:p>
            <a:pPr lvl="0" algn="just"/>
            <a:endParaRPr lang="es-ES" dirty="0"/>
          </a:p>
          <a:p>
            <a:pPr lvl="0" algn="just"/>
            <a:r>
              <a:rPr lang="es-ES" b="1" dirty="0"/>
              <a:t>Cajero</a:t>
            </a:r>
            <a:r>
              <a:rPr lang="es-ES" dirty="0"/>
              <a:t>: solo tendrá acceso a facturación</a:t>
            </a:r>
            <a:r>
              <a:rPr lang="es-ES" dirty="0" smtClean="0"/>
              <a:t>.</a:t>
            </a:r>
          </a:p>
          <a:p>
            <a:pPr lvl="0" algn="just"/>
            <a:endParaRPr lang="es-ES" dirty="0"/>
          </a:p>
          <a:p>
            <a:pPr lvl="0" algn="just"/>
            <a:r>
              <a:rPr lang="es-ES" b="1" dirty="0"/>
              <a:t>Digitador:</a:t>
            </a:r>
            <a:r>
              <a:rPr lang="es-ES" dirty="0"/>
              <a:t> tendrá el permiso de registro y modificación de productos.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894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1720" y="116632"/>
            <a:ext cx="6320681" cy="864096"/>
          </a:xfrm>
        </p:spPr>
        <p:txBody>
          <a:bodyPr/>
          <a:lstStyle/>
          <a:p>
            <a:r>
              <a:rPr lang="es-ES" dirty="0" smtClean="0"/>
              <a:t> </a:t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sz="40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Ambiente </a:t>
            </a:r>
            <a:r>
              <a:rPr lang="es-ES" sz="40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 Operación: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3"/>
          </p:nvPr>
        </p:nvSpPr>
        <p:spPr>
          <a:xfrm>
            <a:off x="827584" y="1340768"/>
            <a:ext cx="7848872" cy="4320480"/>
          </a:xfrm>
        </p:spPr>
        <p:txBody>
          <a:bodyPr/>
          <a:lstStyle/>
          <a:p>
            <a:pPr algn="just"/>
            <a:r>
              <a:rPr lang="es-E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El sistema punto de venta puede ser instalado en cualquier negocio sin importar su tamaño, gracias a su configuración sencilla, se puede 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emplear 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 súper mercado o bodega, colmado, 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y almacenes.</a:t>
            </a:r>
          </a:p>
          <a:p>
            <a:pPr algn="just"/>
            <a:endParaRPr lang="es-ES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s-E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E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sistema busca simplificar la vida del cliente que este pueda realizar sus tareas de forma rápida y sin error.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130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838200"/>
            <a:ext cx="8496944" cy="5615136"/>
          </a:xfrm>
        </p:spPr>
        <p:txBody>
          <a:bodyPr/>
          <a:lstStyle/>
          <a:p>
            <a:pPr algn="ctr"/>
            <a:r>
              <a:rPr lang="es-ES" sz="4800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Beneficios Del Sistema</a:t>
            </a:r>
            <a:r>
              <a:rPr lang="es-ES" sz="48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Courier New" pitchFamily="49" charset="0"/>
              <a:buChar char="o"/>
            </a:pPr>
            <a:r>
              <a:rPr lang="es-ES" dirty="0"/>
              <a:t/>
            </a:r>
            <a:br>
              <a:rPr lang="es-ES" dirty="0"/>
            </a:br>
            <a:r>
              <a:rPr lang="es-ES" dirty="0"/>
              <a:t>•	Reducir Gastos </a:t>
            </a:r>
            <a:r>
              <a:rPr lang="es-ES" dirty="0" smtClean="0"/>
              <a:t>Innecesario </a:t>
            </a:r>
            <a:r>
              <a:rPr lang="es-ES" dirty="0"/>
              <a:t>e</a:t>
            </a:r>
            <a:r>
              <a:rPr lang="es-ES" dirty="0" smtClean="0"/>
              <a:t>n </a:t>
            </a:r>
            <a:r>
              <a:rPr lang="es-ES" dirty="0"/>
              <a:t>l</a:t>
            </a:r>
            <a:r>
              <a:rPr lang="es-ES" dirty="0" smtClean="0"/>
              <a:t>a </a:t>
            </a:r>
            <a:r>
              <a:rPr lang="es-ES" dirty="0"/>
              <a:t>e</a:t>
            </a:r>
            <a:r>
              <a:rPr lang="es-ES" dirty="0" smtClean="0"/>
              <a:t>mpresa</a:t>
            </a:r>
            <a:r>
              <a:rPr lang="es-ES" dirty="0"/>
              <a:t>.</a:t>
            </a:r>
            <a:br>
              <a:rPr lang="es-ES" dirty="0"/>
            </a:br>
            <a:r>
              <a:rPr lang="es-ES" dirty="0"/>
              <a:t>•	Control de entradas y salidas de productos.</a:t>
            </a:r>
            <a:br>
              <a:rPr lang="es-ES" dirty="0"/>
            </a:br>
            <a:r>
              <a:rPr lang="es-ES" dirty="0"/>
              <a:t>•	Ventas de productos (venta normal).</a:t>
            </a:r>
            <a:br>
              <a:rPr lang="es-ES" dirty="0"/>
            </a:br>
            <a:r>
              <a:rPr lang="es-ES" dirty="0"/>
              <a:t>•	Reportes de ventas, </a:t>
            </a:r>
            <a:r>
              <a:rPr lang="es-ES" dirty="0" smtClean="0"/>
              <a:t>entradas y salidas</a:t>
            </a:r>
            <a:r>
              <a:rPr lang="es-ES" dirty="0"/>
              <a:t>.</a:t>
            </a:r>
            <a:br>
              <a:rPr lang="es-ES" dirty="0"/>
            </a:br>
            <a:r>
              <a:rPr lang="es-ES" dirty="0"/>
              <a:t>•	Control de los usuarios  que maneja el </a:t>
            </a:r>
            <a:r>
              <a:rPr lang="es-ES" dirty="0" smtClean="0"/>
              <a:t>sistema, identificación  </a:t>
            </a:r>
            <a:r>
              <a:rPr lang="es-ES" dirty="0"/>
              <a:t>de cada usuario que realice una eventualidad en el sistema.</a:t>
            </a:r>
          </a:p>
        </p:txBody>
      </p:sp>
    </p:spTree>
    <p:extLst>
      <p:ext uri="{BB962C8B-B14F-4D97-AF65-F5344CB8AC3E}">
        <p14:creationId xmlns:p14="http://schemas.microsoft.com/office/powerpoint/2010/main" val="151249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404664"/>
            <a:ext cx="7239000" cy="720080"/>
          </a:xfrm>
        </p:spPr>
        <p:txBody>
          <a:bodyPr/>
          <a:lstStyle/>
          <a:p>
            <a:pPr algn="ctr"/>
            <a:r>
              <a:rPr lang="es-ES" sz="4400" dirty="0" smtClean="0">
                <a:solidFill>
                  <a:schemeClr val="accent4">
                    <a:lumMod val="75000"/>
                  </a:schemeClr>
                </a:solidFill>
              </a:rPr>
              <a:t>Documentación de Usuario</a:t>
            </a:r>
            <a:endParaRPr lang="es-ES" sz="4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700808"/>
            <a:ext cx="7859216" cy="3814936"/>
          </a:xfrm>
        </p:spPr>
        <p:txBody>
          <a:bodyPr>
            <a:normAutofit/>
          </a:bodyPr>
          <a:lstStyle/>
          <a:p>
            <a:pPr lvl="0" algn="just"/>
            <a:r>
              <a:rPr lang="es-ES" dirty="0" smtClean="0"/>
              <a:t>Al </a:t>
            </a:r>
            <a:r>
              <a:rPr lang="es-ES" dirty="0"/>
              <a:t>usuario se le dará  una charla  de cómo funciona el sistema, se </a:t>
            </a:r>
            <a:r>
              <a:rPr lang="es-ES" dirty="0" smtClean="0"/>
              <a:t>estará entrenando al usuario por </a:t>
            </a:r>
            <a:r>
              <a:rPr lang="es-ES" dirty="0"/>
              <a:t>dos día del funcionamiento de todos los requerimientos  propuesto para que puedan manejar de forma rápida y eficaz el </a:t>
            </a:r>
            <a:r>
              <a:rPr lang="es-ES" dirty="0" smtClean="0"/>
              <a:t>sistema, </a:t>
            </a:r>
            <a:r>
              <a:rPr lang="es-ES" dirty="0"/>
              <a:t>y </a:t>
            </a:r>
            <a:r>
              <a:rPr lang="es-ES" dirty="0" smtClean="0"/>
              <a:t>puedan verificar </a:t>
            </a:r>
            <a:r>
              <a:rPr lang="es-ES" dirty="0"/>
              <a:t>de que el sistema cumple con los requerimientos propuestos.</a:t>
            </a:r>
          </a:p>
          <a:p>
            <a:pPr marL="0" indent="0" algn="just">
              <a:buNone/>
            </a:pPr>
            <a:r>
              <a:rPr lang="es-E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813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611560" y="841248"/>
            <a:ext cx="4335344" cy="4389120"/>
          </a:xfrm>
        </p:spPr>
        <p:txBody>
          <a:bodyPr/>
          <a:lstStyle/>
          <a:p>
            <a:endParaRPr lang="es-ES" dirty="0" smtClean="0"/>
          </a:p>
          <a:p>
            <a:endParaRPr lang="es-ES" b="1" dirty="0" smtClean="0">
              <a:solidFill>
                <a:srgbClr val="002060"/>
              </a:solidFill>
            </a:endParaRPr>
          </a:p>
          <a:p>
            <a:endParaRPr lang="es-ES" b="1" dirty="0" smtClean="0">
              <a:solidFill>
                <a:srgbClr val="002060"/>
              </a:solidFill>
            </a:endParaRPr>
          </a:p>
          <a:p>
            <a:r>
              <a:rPr lang="es-ES" sz="3200" b="1" dirty="0" smtClean="0">
                <a:solidFill>
                  <a:srgbClr val="002060"/>
                </a:solidFill>
              </a:rPr>
              <a:t>Integrantes: </a:t>
            </a:r>
            <a:endParaRPr lang="es-ES" sz="3200" b="1" dirty="0">
              <a:solidFill>
                <a:srgbClr val="002060"/>
              </a:solidFill>
            </a:endParaRPr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3563888" y="764704"/>
            <a:ext cx="5125200" cy="518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 smtClean="0"/>
          </a:p>
          <a:p>
            <a:pPr marL="0" indent="0">
              <a:buFont typeface="Arial" pitchFamily="34" charset="0"/>
              <a:buNone/>
            </a:pPr>
            <a:r>
              <a:rPr lang="es-ES" b="1" dirty="0" smtClean="0"/>
              <a:t>Vladimir </a:t>
            </a:r>
            <a:r>
              <a:rPr lang="es-ES" b="1" dirty="0" err="1" smtClean="0"/>
              <a:t>Taveras</a:t>
            </a:r>
            <a:r>
              <a:rPr lang="es-419" b="1" dirty="0" smtClean="0"/>
              <a:t> Paulino.</a:t>
            </a:r>
          </a:p>
          <a:p>
            <a:pPr marL="0" indent="0">
              <a:buFont typeface="Arial" pitchFamily="34" charset="0"/>
              <a:buNone/>
            </a:pPr>
            <a:r>
              <a:rPr lang="es-419" sz="2000" dirty="0" smtClean="0"/>
              <a:t>Liderazgo de Equipo y Planificacion</a:t>
            </a:r>
            <a:endParaRPr lang="es-ES" sz="2000" dirty="0" smtClean="0"/>
          </a:p>
          <a:p>
            <a:pPr marL="0" indent="0">
              <a:buFont typeface="Arial" pitchFamily="34" charset="0"/>
              <a:buNone/>
            </a:pPr>
            <a:r>
              <a:rPr lang="es-ES" b="1" dirty="0" smtClean="0"/>
              <a:t>Pablo De La Cruz.</a:t>
            </a:r>
            <a:endParaRPr lang="es-419" b="1" dirty="0" smtClean="0"/>
          </a:p>
          <a:p>
            <a:pPr marL="0" indent="0">
              <a:buFont typeface="Arial" pitchFamily="34" charset="0"/>
              <a:buNone/>
            </a:pPr>
            <a:r>
              <a:rPr lang="es-419" sz="2000" dirty="0" smtClean="0"/>
              <a:t>Diseño y Desarrollo</a:t>
            </a:r>
            <a:endParaRPr lang="es-ES" sz="2000" dirty="0" smtClean="0"/>
          </a:p>
          <a:p>
            <a:pPr marL="0" indent="0">
              <a:buFont typeface="Arial" pitchFamily="34" charset="0"/>
              <a:buNone/>
            </a:pPr>
            <a:r>
              <a:rPr lang="es-ES" b="1" dirty="0" err="1" smtClean="0"/>
              <a:t>Leudy</a:t>
            </a:r>
            <a:r>
              <a:rPr lang="es-ES" b="1" dirty="0" smtClean="0"/>
              <a:t>  De Los Santos</a:t>
            </a:r>
            <a:r>
              <a:rPr lang="es-419" b="1" dirty="0" smtClean="0"/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es-419" sz="2000" dirty="0" smtClean="0"/>
              <a:t>Gestion de Requisitos</a:t>
            </a:r>
            <a:endParaRPr lang="es-ES" sz="2200" dirty="0" smtClean="0"/>
          </a:p>
          <a:p>
            <a:pPr marL="0" indent="0">
              <a:buFont typeface="Arial" pitchFamily="34" charset="0"/>
              <a:buNone/>
            </a:pPr>
            <a:r>
              <a:rPr lang="es-ES" b="1" dirty="0" smtClean="0"/>
              <a:t>Johan </a:t>
            </a:r>
            <a:r>
              <a:rPr lang="es-419" b="1" dirty="0" smtClean="0"/>
              <a:t>Ostaire Tavarez.</a:t>
            </a:r>
          </a:p>
          <a:p>
            <a:pPr marL="0" indent="0">
              <a:buFont typeface="Arial" pitchFamily="34" charset="0"/>
              <a:buNone/>
            </a:pPr>
            <a:r>
              <a:rPr lang="es-419" sz="2000" dirty="0" smtClean="0"/>
              <a:t>Administracion de Pruebas</a:t>
            </a:r>
            <a:endParaRPr lang="es-ES" sz="2200" dirty="0" smtClean="0"/>
          </a:p>
          <a:p>
            <a:pPr marL="0" indent="0">
              <a:buFont typeface="Arial" pitchFamily="34" charset="0"/>
              <a:buNone/>
            </a:pPr>
            <a:r>
              <a:rPr lang="es-ES" b="1" dirty="0" smtClean="0"/>
              <a:t>Eliana Abreu</a:t>
            </a:r>
            <a:r>
              <a:rPr lang="es-419" b="1" dirty="0" smtClean="0"/>
              <a:t> y </a:t>
            </a:r>
            <a:r>
              <a:rPr lang="es-ES" b="1" dirty="0" smtClean="0"/>
              <a:t>María Perdomo.</a:t>
            </a:r>
            <a:endParaRPr lang="es-419" b="1" dirty="0" smtClean="0"/>
          </a:p>
          <a:p>
            <a:pPr marL="0" indent="0">
              <a:buFont typeface="Arial" pitchFamily="34" charset="0"/>
              <a:buNone/>
            </a:pPr>
            <a:r>
              <a:rPr lang="es-419" sz="2000" dirty="0" smtClean="0"/>
              <a:t>Gestion/ Calidad de configuracion.</a:t>
            </a:r>
            <a:endParaRPr lang="es-ES" sz="2200" dirty="0" smtClean="0"/>
          </a:p>
          <a:p>
            <a:pPr marL="0" indent="0">
              <a:buFont typeface="Arial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67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quarter" idx="3"/>
          </p:nvPr>
        </p:nvSpPr>
        <p:spPr>
          <a:xfrm>
            <a:off x="395536" y="2420888"/>
            <a:ext cx="4196659" cy="533400"/>
          </a:xfrm>
        </p:spPr>
        <p:txBody>
          <a:bodyPr>
            <a:noAutofit/>
          </a:bodyPr>
          <a:lstStyle/>
          <a:p>
            <a:r>
              <a:rPr lang="es-ES" sz="3200" i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Otras Características</a:t>
            </a:r>
            <a:r>
              <a:rPr lang="es-E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s-E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3"/>
          </p:nvPr>
        </p:nvSpPr>
        <p:spPr>
          <a:xfrm>
            <a:off x="395536" y="764704"/>
            <a:ext cx="3730752" cy="1728192"/>
          </a:xfrm>
        </p:spPr>
        <p:txBody>
          <a:bodyPr/>
          <a:lstStyle/>
          <a:p>
            <a:r>
              <a:rPr lang="es-ES" dirty="0" err="1" smtClean="0"/>
              <a:t>Mysql</a:t>
            </a:r>
            <a:r>
              <a:rPr lang="es-ES" dirty="0" smtClean="0"/>
              <a:t>.</a:t>
            </a:r>
          </a:p>
          <a:p>
            <a:pPr lvl="0"/>
            <a:r>
              <a:rPr lang="es-ES" dirty="0"/>
              <a:t>Java  </a:t>
            </a:r>
            <a:r>
              <a:rPr lang="es-ES" dirty="0" err="1"/>
              <a:t>Runtime</a:t>
            </a:r>
            <a:r>
              <a:rPr lang="es-ES" dirty="0"/>
              <a:t> </a:t>
            </a:r>
            <a:r>
              <a:rPr lang="es-ES" dirty="0" err="1"/>
              <a:t>Environment</a:t>
            </a:r>
            <a:r>
              <a:rPr lang="es-ES" dirty="0"/>
              <a:t> (JRE).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>
          <a:xfrm>
            <a:off x="395536" y="3284984"/>
            <a:ext cx="7416824" cy="3450798"/>
          </a:xfrm>
        </p:spPr>
        <p:txBody>
          <a:bodyPr>
            <a:normAutofit/>
          </a:bodyPr>
          <a:lstStyle/>
          <a:p>
            <a:pPr lvl="0"/>
            <a:r>
              <a:rPr lang="es-DO" dirty="0"/>
              <a:t>Sistema operativo Windows 7 o Superior de 32 o 64 bits. </a:t>
            </a:r>
            <a:endParaRPr lang="es-ES" dirty="0"/>
          </a:p>
          <a:p>
            <a:pPr lvl="0"/>
            <a:r>
              <a:rPr lang="es-DO" dirty="0"/>
              <a:t>Procesador Intel o Amd de 1 </a:t>
            </a:r>
            <a:r>
              <a:rPr lang="es-DO" dirty="0" smtClean="0"/>
              <a:t>GHz </a:t>
            </a:r>
            <a:endParaRPr lang="es-ES" dirty="0"/>
          </a:p>
          <a:p>
            <a:pPr lvl="0"/>
            <a:r>
              <a:rPr lang="es-DO" dirty="0"/>
              <a:t>2 GB de memoria RAM 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lvl="0"/>
            <a:r>
              <a:rPr lang="es-DO" dirty="0"/>
              <a:t>1.5 GB libre de disco duro, para la instalación </a:t>
            </a:r>
            <a:endParaRPr lang="es-ES" dirty="0"/>
          </a:p>
        </p:txBody>
      </p:sp>
      <p:sp>
        <p:nvSpPr>
          <p:cNvPr id="7" name="3 Marcador de texto"/>
          <p:cNvSpPr txBox="1">
            <a:spLocks/>
          </p:cNvSpPr>
          <p:nvPr/>
        </p:nvSpPr>
        <p:spPr>
          <a:xfrm>
            <a:off x="421442" y="188640"/>
            <a:ext cx="5276779" cy="533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i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Requisitos </a:t>
            </a:r>
            <a:endParaRPr lang="es-E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00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7239000" cy="1027584"/>
          </a:xfrm>
        </p:spPr>
        <p:txBody>
          <a:bodyPr/>
          <a:lstStyle/>
          <a:p>
            <a:r>
              <a:rPr lang="es-ES" dirty="0">
                <a:effectLst/>
              </a:rPr>
              <a:t/>
            </a:r>
            <a:br>
              <a:rPr lang="es-ES" dirty="0">
                <a:effectLst/>
              </a:rPr>
            </a:br>
            <a:r>
              <a:rPr lang="es-ES" sz="4800" dirty="0" smtClean="0">
                <a:solidFill>
                  <a:schemeClr val="accent4">
                    <a:lumMod val="75000"/>
                  </a:schemeClr>
                </a:solidFill>
                <a:effectLst/>
              </a:rPr>
              <a:t>Requerimiento De Interfaz. </a:t>
            </a:r>
            <a:endParaRPr lang="es-ES" sz="4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99592" y="1772816"/>
            <a:ext cx="3733800" cy="533400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Interfaz de usuario.</a:t>
            </a:r>
            <a:endParaRPr lang="es-ES" sz="280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3"/>
          </p:nvPr>
        </p:nvSpPr>
        <p:spPr>
          <a:xfrm>
            <a:off x="4499992" y="1777352"/>
            <a:ext cx="4340675" cy="533400"/>
          </a:xfrm>
        </p:spPr>
        <p:txBody>
          <a:bodyPr>
            <a:noAutofit/>
          </a:bodyPr>
          <a:lstStyle/>
          <a:p>
            <a:r>
              <a:rPr lang="es-ES" sz="280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Interfaz Del Hardware.</a:t>
            </a:r>
            <a:endParaRPr lang="es-ES" sz="280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>
          <a:xfrm>
            <a:off x="4932040" y="2420888"/>
            <a:ext cx="4032448" cy="4136489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Lo dispositivos para ingresar, procesar y entregar los </a:t>
            </a:r>
            <a:r>
              <a:rPr lang="es-ES" dirty="0" smtClean="0"/>
              <a:t>datos </a:t>
            </a:r>
            <a:r>
              <a:rPr lang="es-MX" dirty="0" smtClean="0"/>
              <a:t>serán  </a:t>
            </a:r>
            <a:r>
              <a:rPr lang="es-MX" dirty="0"/>
              <a:t>manejado con </a:t>
            </a:r>
            <a:r>
              <a:rPr lang="es-MX" dirty="0" smtClean="0"/>
              <a:t>teclado </a:t>
            </a:r>
            <a:r>
              <a:rPr lang="en-US" dirty="0" smtClean="0"/>
              <a:t>(Tab y Enter)</a:t>
            </a:r>
            <a:r>
              <a:rPr lang="es-MX" dirty="0" smtClean="0"/>
              <a:t> </a:t>
            </a:r>
            <a:r>
              <a:rPr lang="es-MX" dirty="0"/>
              <a:t>y mouse </a:t>
            </a:r>
            <a:r>
              <a:rPr lang="es-ES" dirty="0"/>
              <a:t>para bríndele tanto comodidad, como eficiencia</a:t>
            </a:r>
            <a:r>
              <a:rPr lang="es-ES" dirty="0" smtClean="0"/>
              <a:t>. </a:t>
            </a:r>
            <a:endParaRPr lang="es-ES" dirty="0"/>
          </a:p>
          <a:p>
            <a:endParaRPr lang="es-ES" dirty="0"/>
          </a:p>
        </p:txBody>
      </p:sp>
      <p:pic>
        <p:nvPicPr>
          <p:cNvPr id="7170" name="Picture 2" descr="C:\Users\HP User\Documents\Clase leudy\Ing de Software\proye\img\pantalla princip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24944"/>
            <a:ext cx="472552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8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-171400"/>
            <a:ext cx="6552728" cy="997838"/>
          </a:xfrm>
        </p:spPr>
        <p:txBody>
          <a:bodyPr/>
          <a:lstStyle/>
          <a:p>
            <a:r>
              <a:rPr lang="es-ES" sz="4400" dirty="0" smtClean="0"/>
              <a:t>Diagrama de clase.</a:t>
            </a:r>
            <a:endParaRPr lang="es-ES" sz="4400" dirty="0"/>
          </a:p>
        </p:txBody>
      </p:sp>
      <p:pic>
        <p:nvPicPr>
          <p:cNvPr id="8194" name="Picture 2" descr="C:\Users\HP User\Desktop\2014_12\20141212_IMG_167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92696"/>
            <a:ext cx="7904729" cy="586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63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7776864" cy="1080120"/>
          </a:xfrm>
        </p:spPr>
        <p:txBody>
          <a:bodyPr/>
          <a:lstStyle/>
          <a:p>
            <a:pPr algn="ctr"/>
            <a:r>
              <a:rPr lang="es-ES" sz="60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Diagrama caso de uso.</a:t>
            </a:r>
            <a:endParaRPr lang="es-ES" sz="6000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8760"/>
            <a:ext cx="8064896" cy="5327253"/>
          </a:xfrm>
        </p:spPr>
      </p:pic>
    </p:spTree>
    <p:extLst>
      <p:ext uri="{BB962C8B-B14F-4D97-AF65-F5344CB8AC3E}">
        <p14:creationId xmlns:p14="http://schemas.microsoft.com/office/powerpoint/2010/main" val="244207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2492896"/>
            <a:ext cx="7774632" cy="1143000"/>
          </a:xfrm>
        </p:spPr>
        <p:txBody>
          <a:bodyPr/>
          <a:lstStyle/>
          <a:p>
            <a:pPr algn="ctr"/>
            <a:r>
              <a:rPr lang="es-ES" sz="88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Plantillas</a:t>
            </a:r>
            <a:endParaRPr lang="es-ES" sz="8800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35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8208912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47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0688"/>
            <a:ext cx="8518201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89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136904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89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8424489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54519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7992888" cy="5328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7690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980728"/>
            <a:ext cx="7239000" cy="1143000"/>
          </a:xfrm>
        </p:spPr>
        <p:txBody>
          <a:bodyPr/>
          <a:lstStyle/>
          <a:p>
            <a:pPr algn="ctr"/>
            <a:r>
              <a:rPr lang="es-ES" i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Introducción.</a:t>
            </a:r>
            <a:endParaRPr lang="es-ES" i="1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2204864"/>
            <a:ext cx="7467600" cy="4203576"/>
          </a:xfrm>
        </p:spPr>
        <p:txBody>
          <a:bodyPr/>
          <a:lstStyle/>
          <a:p>
            <a:pPr algn="just"/>
            <a:endParaRPr lang="es-ES" dirty="0" smtClean="0"/>
          </a:p>
          <a:p>
            <a:pPr algn="just"/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GRENSOFT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, presenta un sistema que busca satisfacer las exigentes necesidades del cliente, el sistema punto de venta busca actualizar y optimizar el procedimiento de trabajo, para así obtener mejores beneficio económico, y más trabajado en menos tiempo.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202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4744"/>
            <a:ext cx="8100393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6950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7776864" cy="6525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597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8214"/>
            <a:ext cx="8244408" cy="6519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92254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7488831" cy="4230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783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404664"/>
            <a:ext cx="7239000" cy="1368152"/>
          </a:xfrm>
        </p:spPr>
        <p:txBody>
          <a:bodyPr/>
          <a:lstStyle/>
          <a:p>
            <a:pPr algn="ctr"/>
            <a:r>
              <a:rPr lang="es-ES" dirty="0"/>
              <a:t/>
            </a:r>
            <a:br>
              <a:rPr lang="es-ES" dirty="0"/>
            </a:br>
            <a:r>
              <a:rPr lang="es-ES" sz="4800" i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Objetivos Del Sistema.</a:t>
            </a:r>
            <a:endParaRPr lang="es-ES" sz="4800" i="1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916832"/>
            <a:ext cx="8496944" cy="4680520"/>
          </a:xfrm>
        </p:spPr>
        <p:txBody>
          <a:bodyPr>
            <a:normAutofit/>
          </a:bodyPr>
          <a:lstStyle/>
          <a:p>
            <a:pPr algn="just"/>
            <a:endParaRPr lang="es-ES" dirty="0" smtClean="0"/>
          </a:p>
          <a:p>
            <a:pPr algn="just">
              <a:buFont typeface="Wingdings" pitchFamily="2" charset="2"/>
              <a:buChar char="ü"/>
            </a:pPr>
            <a:r>
              <a:rPr lang="es-ES" dirty="0" smtClean="0"/>
              <a:t>E</a:t>
            </a:r>
            <a:r>
              <a:rPr lang="es-419" dirty="0" smtClean="0"/>
              <a:t>l </a:t>
            </a:r>
            <a:r>
              <a:rPr lang="es-ES" dirty="0" smtClean="0"/>
              <a:t>sistema </a:t>
            </a:r>
            <a:r>
              <a:rPr lang="es-ES" dirty="0"/>
              <a:t>punto de venta busca hacer más rápido el proceso de cobro al efectuar una venta en un </a:t>
            </a:r>
            <a:r>
              <a:rPr lang="es-ES" dirty="0" smtClean="0"/>
              <a:t>negocio.</a:t>
            </a:r>
          </a:p>
          <a:p>
            <a:pPr algn="just">
              <a:buFont typeface="Wingdings" pitchFamily="2" charset="2"/>
              <a:buChar char="ü"/>
            </a:pPr>
            <a:r>
              <a:rPr lang="es-ES" dirty="0" smtClean="0"/>
              <a:t> </a:t>
            </a:r>
            <a:r>
              <a:rPr lang="es-ES" dirty="0"/>
              <a:t>L</a:t>
            </a:r>
            <a:r>
              <a:rPr lang="es-ES" dirty="0" smtClean="0"/>
              <a:t>levar </a:t>
            </a:r>
            <a:r>
              <a:rPr lang="es-ES" dirty="0"/>
              <a:t>un control automatizada de la información generada en la operación y que posteriormente se utilizará para tomar decisiones relacionadas con el incremento de ventas y que darán como resultado el crecimiento del negocio.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594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332656"/>
            <a:ext cx="7239000" cy="1143000"/>
          </a:xfrm>
        </p:spPr>
        <p:txBody>
          <a:bodyPr/>
          <a:lstStyle/>
          <a:p>
            <a:pPr algn="r"/>
            <a:r>
              <a:rPr lang="es-E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i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Alcance</a:t>
            </a:r>
            <a:r>
              <a:rPr lang="es-ES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  <a:endParaRPr lang="es-E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HP User\Documents\Clase leudy\Ing de Software\proye\img\pantalla princip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556" y="2132856"/>
            <a:ext cx="5370444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323528" y="1594480"/>
            <a:ext cx="5832648" cy="4605144"/>
          </a:xfrm>
        </p:spPr>
        <p:txBody>
          <a:bodyPr>
            <a:normAutofit fontScale="85000" lnSpcReduction="20000"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Nuestro </a:t>
            </a:r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sistema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puede controlar los siguientes requerimientos</a:t>
            </a:r>
            <a:r>
              <a:rPr lang="es-ES" dirty="0"/>
              <a:t>.</a:t>
            </a:r>
          </a:p>
          <a:p>
            <a:pPr lvl="0">
              <a:buFont typeface="Courier New" pitchFamily="49" charset="0"/>
              <a:buChar char="o"/>
            </a:pPr>
            <a:r>
              <a:rPr lang="es-ES" b="1" dirty="0">
                <a:solidFill>
                  <a:schemeClr val="accent4">
                    <a:lumMod val="50000"/>
                  </a:schemeClr>
                </a:solidFill>
              </a:rPr>
              <a:t>Facturación</a:t>
            </a:r>
            <a:r>
              <a:rPr lang="es-ES" b="1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pPr lvl="0">
              <a:buFont typeface="Courier New" pitchFamily="49" charset="0"/>
              <a:buChar char="o"/>
            </a:pPr>
            <a:r>
              <a:rPr lang="es-ES" b="1" dirty="0">
                <a:solidFill>
                  <a:schemeClr val="accent4">
                    <a:lumMod val="50000"/>
                  </a:schemeClr>
                </a:solidFill>
              </a:rPr>
              <a:t>F</a:t>
            </a:r>
            <a:r>
              <a:rPr lang="es-ES" b="1" dirty="0" smtClean="0">
                <a:solidFill>
                  <a:schemeClr val="accent4">
                    <a:lumMod val="50000"/>
                  </a:schemeClr>
                </a:solidFill>
              </a:rPr>
              <a:t>actura Emitida.</a:t>
            </a:r>
            <a:endParaRPr lang="es-ES" b="1" dirty="0">
              <a:solidFill>
                <a:schemeClr val="accent4">
                  <a:lumMod val="50000"/>
                </a:schemeClr>
              </a:solidFill>
            </a:endParaRPr>
          </a:p>
          <a:p>
            <a:pPr lvl="0">
              <a:buFont typeface="Courier New" pitchFamily="49" charset="0"/>
              <a:buChar char="o"/>
            </a:pPr>
            <a:r>
              <a:rPr lang="es-ES" b="1" dirty="0" smtClean="0">
                <a:solidFill>
                  <a:schemeClr val="accent4">
                    <a:lumMod val="50000"/>
                  </a:schemeClr>
                </a:solidFill>
              </a:rPr>
              <a:t>Inventarios</a:t>
            </a:r>
          </a:p>
          <a:p>
            <a:pPr lvl="0">
              <a:buFont typeface="Courier New" pitchFamily="49" charset="0"/>
              <a:buChar char="o"/>
            </a:pPr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Otras ventanas</a:t>
            </a:r>
            <a:r>
              <a:rPr lang="es-ES" b="1" dirty="0" smtClean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pPr lvl="0">
              <a:buFont typeface="Courier New" pitchFamily="49" charset="0"/>
              <a:buChar char="o"/>
            </a:pPr>
            <a:r>
              <a:rPr lang="es-ES" b="1" dirty="0" smtClean="0">
                <a:solidFill>
                  <a:schemeClr val="accent4">
                    <a:lumMod val="50000"/>
                  </a:schemeClr>
                </a:solidFill>
              </a:rPr>
              <a:t>Sistema</a:t>
            </a:r>
          </a:p>
          <a:p>
            <a:pPr lvl="0">
              <a:buFont typeface="Courier New" pitchFamily="49" charset="0"/>
              <a:buChar char="o"/>
            </a:pPr>
            <a:r>
              <a:rPr lang="es-ES" b="1" dirty="0" smtClean="0">
                <a:solidFill>
                  <a:schemeClr val="accent4">
                    <a:lumMod val="50000"/>
                  </a:schemeClr>
                </a:solidFill>
              </a:rPr>
              <a:t>Mantenimiento</a:t>
            </a:r>
            <a:endParaRPr lang="es-ES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lvl="0">
              <a:buFont typeface="Courier New" pitchFamily="49" charset="0"/>
              <a:buChar char="o"/>
            </a:pPr>
            <a:r>
              <a:rPr lang="es-ES" b="1" dirty="0" smtClean="0">
                <a:solidFill>
                  <a:schemeClr val="accent4">
                    <a:lumMod val="50000"/>
                  </a:schemeClr>
                </a:solidFill>
              </a:rPr>
              <a:t>Búsqueda</a:t>
            </a:r>
            <a:endParaRPr lang="es-ES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s-ES" dirty="0" smtClean="0"/>
              <a:t>Para Más Adelante También Gestionara:</a:t>
            </a:r>
            <a:endParaRPr lang="es-ES" dirty="0"/>
          </a:p>
          <a:p>
            <a:pPr lvl="0"/>
            <a:r>
              <a:rPr lang="es-ES" dirty="0"/>
              <a:t>Devoluciones</a:t>
            </a:r>
          </a:p>
          <a:p>
            <a:pPr lvl="0"/>
            <a:r>
              <a:rPr lang="es-ES" dirty="0"/>
              <a:t>Reporte.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850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15616" y="0"/>
            <a:ext cx="7235981" cy="792088"/>
          </a:xfrm>
        </p:spPr>
        <p:txBody>
          <a:bodyPr/>
          <a:lstStyle/>
          <a:p>
            <a:r>
              <a:rPr lang="es-ES" sz="48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Descripción General.</a:t>
            </a:r>
            <a:endParaRPr lang="es-ES" sz="4800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38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59632" y="260648"/>
            <a:ext cx="6912768" cy="1512168"/>
          </a:xfrm>
        </p:spPr>
        <p:txBody>
          <a:bodyPr/>
          <a:lstStyle/>
          <a:p>
            <a:pPr algn="ctr"/>
            <a:r>
              <a:rPr lang="es-ES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Propósito.</a:t>
            </a:r>
            <a:endParaRPr lang="es-ES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2204864"/>
            <a:ext cx="8043664" cy="4419600"/>
          </a:xfrm>
        </p:spPr>
        <p:txBody>
          <a:bodyPr/>
          <a:lstStyle/>
          <a:p>
            <a:endParaRPr lang="es-ES" dirty="0" smtClean="0"/>
          </a:p>
          <a:p>
            <a:pPr algn="just"/>
            <a:r>
              <a:rPr lang="es-ES" sz="3200" dirty="0" smtClean="0"/>
              <a:t>GRENSOFT</a:t>
            </a:r>
            <a:r>
              <a:rPr lang="es-ES" sz="3200" dirty="0"/>
              <a:t>, busca posicionar SPV en una de la </a:t>
            </a:r>
            <a:r>
              <a:rPr lang="es-ES" sz="3200" dirty="0" smtClean="0"/>
              <a:t>mejor</a:t>
            </a:r>
            <a:r>
              <a:rPr lang="es-419" sz="3200" dirty="0" smtClean="0"/>
              <a:t>es</a:t>
            </a:r>
            <a:r>
              <a:rPr lang="es-ES" sz="3200" dirty="0" smtClean="0"/>
              <a:t> aplicación</a:t>
            </a:r>
            <a:r>
              <a:rPr lang="es-419" sz="3200" dirty="0" smtClean="0"/>
              <a:t>es</a:t>
            </a:r>
            <a:r>
              <a:rPr lang="es-ES" sz="3200" dirty="0" smtClean="0"/>
              <a:t> </a:t>
            </a:r>
            <a:r>
              <a:rPr lang="es-ES" sz="3200" dirty="0"/>
              <a:t>de negocio, convirtiéndose en una solución ideal tanto para los negocios que necesitan un sistema automatizado que pueda abarcar  sus necesidades.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713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31032" y="2276872"/>
            <a:ext cx="8712968" cy="2251720"/>
          </a:xfrm>
        </p:spPr>
        <p:txBody>
          <a:bodyPr/>
          <a:lstStyle/>
          <a:p>
            <a:pPr algn="ctr"/>
            <a:r>
              <a:rPr lang="es-ES" dirty="0">
                <a:effectLst/>
              </a:rPr>
              <a:t/>
            </a:r>
            <a:br>
              <a:rPr lang="es-ES" dirty="0">
                <a:effectLst/>
              </a:rPr>
            </a:br>
            <a:r>
              <a:rPr lang="es-ES" dirty="0" smtClean="0"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Característica del sistema.</a:t>
            </a:r>
            <a:endParaRPr lang="es-ES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57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4941168"/>
            <a:ext cx="7239000" cy="1143000"/>
          </a:xfrm>
        </p:spPr>
        <p:txBody>
          <a:bodyPr/>
          <a:lstStyle/>
          <a:p>
            <a:r>
              <a:rPr lang="es-ES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Login.</a:t>
            </a:r>
            <a:endParaRPr lang="es-ES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smtClean="0"/>
              <a:t>Permite acceder al sistema cuando se registran el usuario y contraseña </a:t>
            </a:r>
            <a:r>
              <a:rPr lang="es-ES" dirty="0" smtClean="0"/>
              <a:t>correcta</a:t>
            </a:r>
            <a:r>
              <a:rPr lang="es-419" dirty="0" smtClean="0"/>
              <a:t>.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4"/>
          </p:nvPr>
        </p:nvSpPr>
        <p:spPr>
          <a:xfrm>
            <a:off x="4644008" y="841248"/>
            <a:ext cx="4189096" cy="4389120"/>
          </a:xfrm>
        </p:spPr>
        <p:txBody>
          <a:bodyPr/>
          <a:lstStyle/>
          <a:p>
            <a:r>
              <a:rPr lang="es-ES" dirty="0" smtClean="0"/>
              <a:t>Usuario: introducir nombre de usuario.</a:t>
            </a:r>
          </a:p>
          <a:p>
            <a:r>
              <a:rPr lang="es-ES" dirty="0" smtClean="0"/>
              <a:t>Contraseña: Digitar clave de acceso.</a:t>
            </a:r>
            <a:endParaRPr lang="es-ES" dirty="0"/>
          </a:p>
          <a:p>
            <a:r>
              <a:rPr lang="es-ES" dirty="0" smtClean="0"/>
              <a:t>Aceptar: valida el usuario si  todo es correcto entra a la pantalla principal.</a:t>
            </a:r>
          </a:p>
          <a:p>
            <a:r>
              <a:rPr lang="es-ES" dirty="0" smtClean="0"/>
              <a:t>Cancelar: salir</a:t>
            </a:r>
            <a:endParaRPr lang="es-ES" dirty="0"/>
          </a:p>
        </p:txBody>
      </p:sp>
      <p:pic>
        <p:nvPicPr>
          <p:cNvPr id="2050" name="Picture 2" descr="C:\Users\HP User\Documents\Clase leudy\Ing de Software\proye\img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4653136"/>
            <a:ext cx="3528393" cy="191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2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rm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TC101859868[[fn=Thermal]]</Template>
  <TotalTime>804</TotalTime>
  <Words>730</Words>
  <Application>Microsoft Office PowerPoint</Application>
  <PresentationFormat>Presentación en pantalla (4:3)</PresentationFormat>
  <Paragraphs>130</Paragraphs>
  <Slides>33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termal</vt:lpstr>
      <vt:lpstr>Presentación de PowerPoint</vt:lpstr>
      <vt:lpstr>Presentación de PowerPoint</vt:lpstr>
      <vt:lpstr>Introducción.</vt:lpstr>
      <vt:lpstr> Objetivos Del Sistema.</vt:lpstr>
      <vt:lpstr> Alcance.</vt:lpstr>
      <vt:lpstr>      Descripción General.</vt:lpstr>
      <vt:lpstr>Propósito.</vt:lpstr>
      <vt:lpstr> Característica del sistema.</vt:lpstr>
      <vt:lpstr>Login.</vt:lpstr>
      <vt:lpstr>Presentación de PowerPoint</vt:lpstr>
      <vt:lpstr>Característica Factura</vt:lpstr>
      <vt:lpstr>Presentación de PowerPoint</vt:lpstr>
      <vt:lpstr>Característica Inventario</vt:lpstr>
      <vt:lpstr>Presentación de PowerPoint</vt:lpstr>
      <vt:lpstr>Presentación de PowerPoint</vt:lpstr>
      <vt:lpstr>Característica de los usuarios.</vt:lpstr>
      <vt:lpstr>    Ambiente De Operación: </vt:lpstr>
      <vt:lpstr>Presentación de PowerPoint</vt:lpstr>
      <vt:lpstr>Documentación de Usuario</vt:lpstr>
      <vt:lpstr>Presentación de PowerPoint</vt:lpstr>
      <vt:lpstr> Requerimiento De Interfaz. </vt:lpstr>
      <vt:lpstr>Diagrama de clase.</vt:lpstr>
      <vt:lpstr>Diagrama caso de uso.</vt:lpstr>
      <vt:lpstr>Plantillas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GRENSOFT</dc:title>
  <dc:creator>MARIA-PERDOMO</dc:creator>
  <cp:lastModifiedBy>VLADIMIR TAVERAS PAULINO</cp:lastModifiedBy>
  <cp:revision>56</cp:revision>
  <dcterms:created xsi:type="dcterms:W3CDTF">2014-12-11T08:26:10Z</dcterms:created>
  <dcterms:modified xsi:type="dcterms:W3CDTF">2014-12-13T04:32:06Z</dcterms:modified>
</cp:coreProperties>
</file>