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E97C-8BE4-434D-A8F2-59C8421524F4}" type="datetimeFigureOut">
              <a:rPr lang="es-UY" smtClean="0"/>
              <a:t>17/01/2017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AA89-91C2-498E-808E-1099596AE2D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3972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E97C-8BE4-434D-A8F2-59C8421524F4}" type="datetimeFigureOut">
              <a:rPr lang="es-UY" smtClean="0"/>
              <a:t>17/01/2017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AA89-91C2-498E-808E-1099596AE2D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0445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E97C-8BE4-434D-A8F2-59C8421524F4}" type="datetimeFigureOut">
              <a:rPr lang="es-UY" smtClean="0"/>
              <a:t>17/01/2017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AA89-91C2-498E-808E-1099596AE2D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026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E97C-8BE4-434D-A8F2-59C8421524F4}" type="datetimeFigureOut">
              <a:rPr lang="es-UY" smtClean="0"/>
              <a:t>17/01/2017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AA89-91C2-498E-808E-1099596AE2D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6980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E97C-8BE4-434D-A8F2-59C8421524F4}" type="datetimeFigureOut">
              <a:rPr lang="es-UY" smtClean="0"/>
              <a:t>17/01/2017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AA89-91C2-498E-808E-1099596AE2D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1957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E97C-8BE4-434D-A8F2-59C8421524F4}" type="datetimeFigureOut">
              <a:rPr lang="es-UY" smtClean="0"/>
              <a:t>17/01/2017</a:t>
            </a:fld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AA89-91C2-498E-808E-1099596AE2D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769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E97C-8BE4-434D-A8F2-59C8421524F4}" type="datetimeFigureOut">
              <a:rPr lang="es-UY" smtClean="0"/>
              <a:t>17/01/2017</a:t>
            </a:fld>
            <a:endParaRPr lang="es-UY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AA89-91C2-498E-808E-1099596AE2D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8868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E97C-8BE4-434D-A8F2-59C8421524F4}" type="datetimeFigureOut">
              <a:rPr lang="es-UY" smtClean="0"/>
              <a:t>17/01/2017</a:t>
            </a:fld>
            <a:endParaRPr lang="es-UY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AA89-91C2-498E-808E-1099596AE2D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0773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E97C-8BE4-434D-A8F2-59C8421524F4}" type="datetimeFigureOut">
              <a:rPr lang="es-UY" smtClean="0"/>
              <a:t>17/01/2017</a:t>
            </a:fld>
            <a:endParaRPr lang="es-UY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AA89-91C2-498E-808E-1099596AE2D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7801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E97C-8BE4-434D-A8F2-59C8421524F4}" type="datetimeFigureOut">
              <a:rPr lang="es-UY" smtClean="0"/>
              <a:t>17/01/2017</a:t>
            </a:fld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AA89-91C2-498E-808E-1099596AE2D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4834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E97C-8BE4-434D-A8F2-59C8421524F4}" type="datetimeFigureOut">
              <a:rPr lang="es-UY" smtClean="0"/>
              <a:t>17/01/2017</a:t>
            </a:fld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AA89-91C2-498E-808E-1099596AE2D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4636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BE97C-8BE4-434D-A8F2-59C8421524F4}" type="datetimeFigureOut">
              <a:rPr lang="es-UY" smtClean="0"/>
              <a:t>17/01/2017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6AA89-91C2-498E-808E-1099596AE2D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5459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Desarrollos </a:t>
            </a:r>
            <a:r>
              <a:rPr lang="es-ES" dirty="0" err="1" smtClean="0"/>
              <a:t>Trycore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86561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Widget - Input</a:t>
            </a:r>
            <a:endParaRPr lang="es-UY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3467100" y="1825625"/>
            <a:ext cx="7886700" cy="4351338"/>
          </a:xfrm>
        </p:spPr>
        <p:txBody>
          <a:bodyPr/>
          <a:lstStyle/>
          <a:p>
            <a:r>
              <a:rPr lang="es-ES" dirty="0" smtClean="0"/>
              <a:t>Tipo: permite indicar el tipo de widget</a:t>
            </a:r>
          </a:p>
          <a:p>
            <a:r>
              <a:rPr lang="es-ES" dirty="0" smtClean="0"/>
              <a:t>Valor máximo: Valor máximo para los input de tipo number</a:t>
            </a:r>
          </a:p>
          <a:p>
            <a:r>
              <a:rPr lang="es-ES" dirty="0" smtClean="0"/>
              <a:t>Valor mínimo: Valor mínimo para los input de tipo number</a:t>
            </a:r>
            <a:endParaRPr lang="es-ES" dirty="0"/>
          </a:p>
          <a:p>
            <a:r>
              <a:rPr lang="es-ES" dirty="0" smtClean="0"/>
              <a:t>Largo máximo: Cantidad máxima de caracteres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5" y="1649935"/>
            <a:ext cx="25812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6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Widget - Input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07912" y="1825625"/>
            <a:ext cx="7545887" cy="4351338"/>
          </a:xfrm>
        </p:spPr>
        <p:txBody>
          <a:bodyPr/>
          <a:lstStyle/>
          <a:p>
            <a:r>
              <a:rPr lang="es-ES" dirty="0" smtClean="0"/>
              <a:t>Largo mínimo: Cantidad mínima de caracteres aceptados</a:t>
            </a:r>
          </a:p>
          <a:p>
            <a:r>
              <a:rPr lang="es-ES" dirty="0" smtClean="0"/>
              <a:t>Patrón: Expresión regular que limita los caracteres que acepta digitar el campo</a:t>
            </a:r>
          </a:p>
          <a:p>
            <a:r>
              <a:rPr lang="es-ES" dirty="0" smtClean="0"/>
              <a:t>Placeholder: Etiqueta que se muestra dentro del campo</a:t>
            </a:r>
            <a:endParaRPr lang="es-UY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92" y="1825625"/>
            <a:ext cx="26479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2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Widget Currency</a:t>
            </a:r>
            <a:br>
              <a:rPr lang="es-ES" dirty="0" smtClean="0"/>
            </a:br>
            <a:r>
              <a:rPr lang="es-ES" sz="2000" dirty="0" smtClean="0"/>
              <a:t>Similar al Widget Input pero solo acepta números y los formatea a moneda.</a:t>
            </a:r>
            <a:endParaRPr lang="es-UY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81820" y="1825625"/>
            <a:ext cx="8071980" cy="4351338"/>
          </a:xfrm>
        </p:spPr>
        <p:txBody>
          <a:bodyPr/>
          <a:lstStyle/>
          <a:p>
            <a:r>
              <a:rPr lang="es-ES" dirty="0" smtClean="0"/>
              <a:t>Valor máximo: Valor numérico máximo que acepta el widget</a:t>
            </a:r>
          </a:p>
          <a:p>
            <a:r>
              <a:rPr lang="es-ES" dirty="0" smtClean="0"/>
              <a:t>Valor mínimo: Valor mínimo que acepta el widget.</a:t>
            </a:r>
          </a:p>
          <a:p>
            <a:r>
              <a:rPr lang="es-ES" dirty="0" smtClean="0"/>
              <a:t>Largo máximo: Cantidad máxima de números aceptados</a:t>
            </a:r>
            <a:endParaRPr lang="es-UY" dirty="0" smtClean="0"/>
          </a:p>
          <a:p>
            <a:r>
              <a:rPr lang="es-ES" dirty="0" smtClean="0"/>
              <a:t>Largo mínimo: Cantidad mínima de números aceptados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59" y="1690688"/>
            <a:ext cx="2438205" cy="45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7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Widget Currency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45074" y="1825625"/>
            <a:ext cx="7708725" cy="4351338"/>
          </a:xfrm>
        </p:spPr>
        <p:txBody>
          <a:bodyPr/>
          <a:lstStyle/>
          <a:p>
            <a:r>
              <a:rPr lang="es-ES" dirty="0" smtClean="0"/>
              <a:t>Placeholder: Etiqueta que se muestra dentro del campo cuando este esta vacío</a:t>
            </a:r>
          </a:p>
          <a:p>
            <a:r>
              <a:rPr lang="es-ES" dirty="0" smtClean="0"/>
              <a:t>Símbolo de moneda: Símbolo de la moneda a utilizar</a:t>
            </a:r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6193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2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Datepicker</a:t>
            </a:r>
            <a:br>
              <a:rPr lang="es-ES" dirty="0" smtClean="0"/>
            </a:br>
            <a:r>
              <a:rPr lang="es-ES" sz="2000" dirty="0" smtClean="0"/>
              <a:t>Widget utilizado para seleccionar fechas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59058" y="1825625"/>
            <a:ext cx="6994742" cy="4351338"/>
          </a:xfrm>
        </p:spPr>
        <p:txBody>
          <a:bodyPr/>
          <a:lstStyle/>
          <a:p>
            <a:r>
              <a:rPr lang="es-ES" dirty="0" smtClean="0"/>
              <a:t>Placeholder: Etiqueta que se muestra en el campo cuando está vacío</a:t>
            </a:r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6003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3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Datepicker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07496" y="1825625"/>
            <a:ext cx="7746304" cy="4351338"/>
          </a:xfrm>
        </p:spPr>
        <p:txBody>
          <a:bodyPr/>
          <a:lstStyle/>
          <a:p>
            <a:r>
              <a:rPr lang="es-ES" dirty="0" smtClean="0"/>
              <a:t>Fecha mínima: </a:t>
            </a:r>
            <a:r>
              <a:rPr lang="es-ES" dirty="0" err="1" smtClean="0"/>
              <a:t>Parametro</a:t>
            </a:r>
            <a:r>
              <a:rPr lang="es-ES" dirty="0" smtClean="0"/>
              <a:t> que permite indicar la fecha </a:t>
            </a:r>
            <a:r>
              <a:rPr lang="es-ES" dirty="0" err="1" smtClean="0"/>
              <a:t>minima</a:t>
            </a:r>
            <a:r>
              <a:rPr lang="es-ES" dirty="0" smtClean="0"/>
              <a:t> a mostrar, se puede colocar un objeto tipo Date o un </a:t>
            </a:r>
            <a:r>
              <a:rPr lang="es-ES" dirty="0" err="1" smtClean="0"/>
              <a:t>String</a:t>
            </a:r>
            <a:r>
              <a:rPr lang="es-ES" dirty="0" smtClean="0"/>
              <a:t> de tipo -5D (menos cinco días), -1M (menos un mes) etc.</a:t>
            </a:r>
          </a:p>
          <a:p>
            <a:r>
              <a:rPr lang="es-ES" dirty="0" smtClean="0"/>
              <a:t>Fecha máxima: Similar al anterior pero con la fecha máxima</a:t>
            </a:r>
          </a:p>
          <a:p>
            <a:r>
              <a:rPr lang="es-ES" dirty="0" smtClean="0"/>
              <a:t>Formato: Formato a mostrar la fecha por defecto es (</a:t>
            </a:r>
            <a:r>
              <a:rPr lang="es-ES" dirty="0" err="1" smtClean="0"/>
              <a:t>dd</a:t>
            </a:r>
            <a:r>
              <a:rPr lang="es-ES" dirty="0" smtClean="0"/>
              <a:t>/mm/</a:t>
            </a:r>
            <a:r>
              <a:rPr lang="es-ES" dirty="0" err="1" smtClean="0"/>
              <a:t>yy</a:t>
            </a:r>
            <a:r>
              <a:rPr lang="es-ES" dirty="0" smtClean="0"/>
              <a:t>)</a:t>
            </a:r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628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9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Widget Botón Siguiente Atrás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45700" y="1825625"/>
            <a:ext cx="7408100" cy="4351338"/>
          </a:xfrm>
        </p:spPr>
        <p:txBody>
          <a:bodyPr/>
          <a:lstStyle/>
          <a:p>
            <a:r>
              <a:rPr lang="es-ES" dirty="0" smtClean="0"/>
              <a:t>Indica al widget una array de valores booleans donde cada uno corresponde a un </a:t>
            </a:r>
            <a:r>
              <a:rPr lang="es-ES" dirty="0" err="1" smtClean="0"/>
              <a:t>container</a:t>
            </a:r>
            <a:r>
              <a:rPr lang="es-ES" dirty="0" smtClean="0"/>
              <a:t> y si es visible o no.</a:t>
            </a:r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8194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7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Widget Línea de Tiempo</a:t>
            </a:r>
            <a:br>
              <a:rPr lang="es-ES" dirty="0" smtClean="0"/>
            </a:br>
            <a:r>
              <a:rPr lang="es-ES" sz="2000" dirty="0" smtClean="0"/>
              <a:t>Este widget trabaja en conjunto al de botón siguiente atrás y utilizan la misma lista de variables para la visibilidad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46114" y="1941209"/>
            <a:ext cx="7207685" cy="4235754"/>
          </a:xfrm>
        </p:spPr>
        <p:txBody>
          <a:bodyPr/>
          <a:lstStyle/>
          <a:p>
            <a:r>
              <a:rPr lang="es-ES" dirty="0" smtClean="0"/>
              <a:t>Lista de variables: Array de valores booleans que indican las posiciones de la línea de tiempo, esta variables es la misma que se le debe setear al widget botón siguiente atrás.</a:t>
            </a:r>
          </a:p>
          <a:p>
            <a:r>
              <a:rPr lang="es-ES" dirty="0" smtClean="0"/>
              <a:t>Lista de etiquetas: Etiquetas utilizadas para cada posición de la línea, la cantidad de elementos de esta variable debe coincidir con la del parámetro lista de variables.</a:t>
            </a:r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1209"/>
            <a:ext cx="28098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73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Widget Trazabilidad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57392" y="1690688"/>
            <a:ext cx="7796408" cy="4351338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Lista JSON: Estructura JSON que se le enviará al widget para generar las filas de la traza.</a:t>
            </a:r>
          </a:p>
          <a:p>
            <a:r>
              <a:rPr lang="es-ES" dirty="0" smtClean="0"/>
              <a:t>Clave atributo titulo: Atributo de la estructura JSON utilizado para mostrar el titulo en la fila</a:t>
            </a:r>
          </a:p>
          <a:p>
            <a:r>
              <a:rPr lang="es-ES" dirty="0" smtClean="0"/>
              <a:t>Clave atributo subtitulo: Atributo de la estructura JSON utilizado para mostrar el subtitulo en la fila</a:t>
            </a:r>
          </a:p>
          <a:p>
            <a:r>
              <a:rPr lang="es-ES" dirty="0" smtClean="0"/>
              <a:t>Clave atributo fecha: Atributo de la estructura JSON utilizado para mostrar la fecha en la fila</a:t>
            </a:r>
          </a:p>
          <a:p>
            <a:r>
              <a:rPr lang="es-ES" dirty="0" smtClean="0"/>
              <a:t>Clave atributo data: Atributo que contiene la subestructura JSON utilizada para renderizar los campos del formulario de traza</a:t>
            </a:r>
          </a:p>
          <a:p>
            <a:r>
              <a:rPr lang="es-ES" dirty="0" smtClean="0"/>
              <a:t>URL Servicio BD: URL donde se encuentra alojado el servicio de Base de Datos de la plataforma.</a:t>
            </a:r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5622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2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Widget Adjuntos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57808" y="1603006"/>
            <a:ext cx="7595992" cy="4351338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URL Destino: URL del servicio de documentos de la plataforma utilizada para subir y descargar documentos.</a:t>
            </a:r>
          </a:p>
          <a:p>
            <a:r>
              <a:rPr lang="es-ES" dirty="0" smtClean="0"/>
              <a:t>Id tarea: Identificador de la tarea actual, si se setea</a:t>
            </a:r>
            <a:r>
              <a:rPr lang="es-ES" dirty="0"/>
              <a:t> </a:t>
            </a:r>
            <a:r>
              <a:rPr lang="es-ES" dirty="0" smtClean="0"/>
              <a:t>al subir un archivo se envía la información de proceso, caso y actividad para almacenarlo como metadata.</a:t>
            </a:r>
          </a:p>
          <a:p>
            <a:r>
              <a:rPr lang="es-ES" dirty="0" smtClean="0"/>
              <a:t>Archivos soportados: MimeTypes de los archivos soportados separados por comas.</a:t>
            </a:r>
          </a:p>
          <a:p>
            <a:r>
              <a:rPr lang="es-ES" dirty="0" smtClean="0"/>
              <a:t>Archivos seleccionados: Variable de formulario donde se almacenara la selección.</a:t>
            </a:r>
          </a:p>
          <a:p>
            <a:r>
              <a:rPr lang="es-ES" dirty="0" smtClean="0"/>
              <a:t>Tipo de documento: Texto simple que permite indicar el tipo de documento que manipulara esta instancia del widget.</a:t>
            </a:r>
            <a:endParaRPr lang="es-UY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2784"/>
            <a:ext cx="26765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4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Servicios plataforma Bonita 7	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Servicio de Base de Datos</a:t>
            </a:r>
          </a:p>
          <a:p>
            <a:r>
              <a:rPr lang="es-ES" dirty="0" smtClean="0"/>
              <a:t>Servicio de Documentos</a:t>
            </a:r>
          </a:p>
          <a:p>
            <a:r>
              <a:rPr lang="es-ES" dirty="0" smtClean="0"/>
              <a:t>Servicio de Reportes</a:t>
            </a:r>
          </a:p>
          <a:p>
            <a:r>
              <a:rPr lang="es-ES" dirty="0" smtClean="0"/>
              <a:t>Servicio de Emails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753896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Widget Adjuntos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07496" y="1528175"/>
            <a:ext cx="7746304" cy="464878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Archivos a precargar: Identificadores de los documentos que deberá cargar el widget, es responsabilidad del formulario recuperarlos a través del servicio de documentos de la plataforma y enviárselos como un array de números.</a:t>
            </a:r>
          </a:p>
          <a:p>
            <a:r>
              <a:rPr lang="es-ES" dirty="0" smtClean="0"/>
              <a:t>Usuario de creación: Texto que permite indicar quien </a:t>
            </a:r>
            <a:r>
              <a:rPr lang="es-ES" dirty="0" err="1" smtClean="0"/>
              <a:t>interactua</a:t>
            </a:r>
            <a:r>
              <a:rPr lang="es-ES" dirty="0" smtClean="0"/>
              <a:t> con el widget, es responsabilidad del formulario indicar este valor y recuperarlo de la API de bonita si es necesario</a:t>
            </a:r>
          </a:p>
          <a:p>
            <a:r>
              <a:rPr lang="es-ES" dirty="0" smtClean="0"/>
              <a:t>Cantidad de archivos: Cantidad máxima de archivos que cargara el widget, si se coloca uno el widget se mostrara en modo simple si se coloca mas de uno se mostrara en modo </a:t>
            </a:r>
            <a:r>
              <a:rPr lang="es-ES" dirty="0" err="1" smtClean="0"/>
              <a:t>multiple</a:t>
            </a:r>
            <a:r>
              <a:rPr lang="es-ES" dirty="0" smtClean="0"/>
              <a:t>.</a:t>
            </a:r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8175"/>
            <a:ext cx="26670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1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Widgets Bonita 7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Input</a:t>
            </a:r>
          </a:p>
          <a:p>
            <a:r>
              <a:rPr lang="es-ES" dirty="0" smtClean="0"/>
              <a:t>Currency</a:t>
            </a:r>
          </a:p>
          <a:p>
            <a:r>
              <a:rPr lang="es-ES" dirty="0" smtClean="0"/>
              <a:t>Datepicker</a:t>
            </a:r>
          </a:p>
          <a:p>
            <a:r>
              <a:rPr lang="es-ES" dirty="0" smtClean="0"/>
              <a:t>BotonSiguienteAtras</a:t>
            </a:r>
          </a:p>
          <a:p>
            <a:r>
              <a:rPr lang="es-ES" dirty="0" smtClean="0"/>
              <a:t>Línea de tiempo</a:t>
            </a:r>
          </a:p>
          <a:p>
            <a:r>
              <a:rPr lang="es-ES" dirty="0" smtClean="0"/>
              <a:t>Trazabilidad</a:t>
            </a:r>
          </a:p>
          <a:p>
            <a:r>
              <a:rPr lang="es-ES" dirty="0" smtClean="0"/>
              <a:t>Adjuntos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674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de los servicios</a:t>
            </a:r>
            <a:endParaRPr lang="es-UY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54" y="1440493"/>
            <a:ext cx="6901313" cy="461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4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de los servicios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2000" dirty="0" smtClean="0"/>
              <a:t>La arquitectura se apoya de los frameworks </a:t>
            </a:r>
            <a:r>
              <a:rPr lang="es-ES_tradnl" sz="2000" dirty="0"/>
              <a:t>Spring MVC para exponer los servicios REST </a:t>
            </a:r>
            <a:r>
              <a:rPr lang="es-ES_tradnl" sz="2000" dirty="0" smtClean="0"/>
              <a:t>correspondientes, los mismos están diseñados </a:t>
            </a:r>
            <a:r>
              <a:rPr lang="es-ES_tradnl" sz="2000" dirty="0"/>
              <a:t>para consumir y retornar mensajes JSON para lo cual se utiliza la librería Jackson2 la cual realiza los mapeos de los Objetos </a:t>
            </a:r>
            <a:r>
              <a:rPr lang="es-ES_tradnl" sz="2000" dirty="0" smtClean="0"/>
              <a:t>automáticamente.</a:t>
            </a:r>
          </a:p>
          <a:p>
            <a:pPr marL="0" indent="0" algn="just">
              <a:buNone/>
            </a:pPr>
            <a:r>
              <a:rPr lang="es-ES_tradnl" sz="2000" dirty="0" smtClean="0"/>
              <a:t>En la lógica de negocio se utiliza Spring para el manejo de las dependencias y la transaccionalidad con el objetivo que si se inserta información en varios DAO y falla uno se realiza rollback de toda la información.</a:t>
            </a:r>
            <a:endParaRPr lang="es-ES_tradnl" sz="2000" dirty="0"/>
          </a:p>
          <a:p>
            <a:pPr marL="0" indent="0" algn="just">
              <a:buNone/>
            </a:pPr>
            <a:r>
              <a:rPr lang="es-ES_tradnl" sz="2000" dirty="0" smtClean="0"/>
              <a:t>La capa de acceso a datos consiste en objetos DAO que se encargan de gestionar la información de las entidades de los servicios.</a:t>
            </a:r>
          </a:p>
          <a:p>
            <a:pPr marL="0" indent="0" algn="just">
              <a:buNone/>
            </a:pPr>
            <a:r>
              <a:rPr lang="es-ES_tradnl" sz="2000" dirty="0" smtClean="0"/>
              <a:t>Las entidades se mapean a las tablas mediante anotaciones de JPA y se utiliza Hibernate como ORM.</a:t>
            </a:r>
          </a:p>
          <a:p>
            <a:pPr marL="0" indent="0" algn="just">
              <a:buNone/>
            </a:pPr>
            <a:r>
              <a:rPr lang="es-ES_tradnl" sz="2000" dirty="0" smtClean="0"/>
              <a:t>Toda la configuración referente a Spring esta realizada con las annotations que propone el framework por lo tanto se agrega en cada clase el estereotipo correspondiente y las dependencias mediante </a:t>
            </a:r>
            <a:r>
              <a:rPr lang="es-ES" sz="2000" dirty="0" smtClean="0"/>
              <a:t>que cada </a:t>
            </a:r>
            <a:r>
              <a:rPr lang="es-ES" sz="2000" smtClean="0"/>
              <a:t>una requiera.</a:t>
            </a:r>
            <a:endParaRPr lang="es-UY" sz="2000" dirty="0"/>
          </a:p>
          <a:p>
            <a:pPr marL="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4822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Servicio de Base de Datos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Creado para acceder a la base de datos desde bonita</a:t>
            </a:r>
          </a:p>
          <a:p>
            <a:r>
              <a:rPr lang="es-ES" dirty="0" smtClean="0"/>
              <a:t>Diseñado para utilizar Objetos de Negocio (Entidades)</a:t>
            </a:r>
          </a:p>
          <a:p>
            <a:r>
              <a:rPr lang="es-ES" dirty="0" smtClean="0"/>
              <a:t>Simula funcionalidad de BDM de Bonita 7 discriminando por proyecto</a:t>
            </a:r>
          </a:p>
          <a:p>
            <a:r>
              <a:rPr lang="es-ES" dirty="0" smtClean="0"/>
              <a:t>Lógica del servicio desacoplada de los objetos de negocio</a:t>
            </a:r>
          </a:p>
          <a:p>
            <a:r>
              <a:rPr lang="es-ES" dirty="0" smtClean="0"/>
              <a:t>Los recursos REST publicados siguen el estándar de la API de Bonita para facilitar el uso a los desarrolladores de Bonita.</a:t>
            </a:r>
          </a:p>
          <a:p>
            <a:r>
              <a:rPr lang="es-ES" dirty="0" smtClean="0"/>
              <a:t>Permite Consultar, Insertar, Modificar y Eliminar información utilizando referencias de los Objetos de Negocio.</a:t>
            </a:r>
          </a:p>
          <a:p>
            <a:r>
              <a:rPr lang="es-ES" dirty="0" smtClean="0"/>
              <a:t>Posibilidad de crear consultas dinámicas en lenguaje SQL o JPQL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44560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Servicio de Documentos 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Encargado de gestionar los documentos de procesos de Bonita 7</a:t>
            </a:r>
          </a:p>
          <a:p>
            <a:r>
              <a:rPr lang="es-ES" dirty="0" smtClean="0"/>
              <a:t>Ubicación física de los archivos parametrizada en la base de datos</a:t>
            </a:r>
          </a:p>
          <a:p>
            <a:r>
              <a:rPr lang="es-ES" dirty="0" smtClean="0"/>
              <a:t>Generación de rutas de archivos interna para evitar el colapso de la estructura de directorios</a:t>
            </a:r>
          </a:p>
          <a:p>
            <a:r>
              <a:rPr lang="es-ES" dirty="0" smtClean="0"/>
              <a:t>Persistencia de metadatos de documentos en la base de datos</a:t>
            </a:r>
          </a:p>
          <a:p>
            <a:r>
              <a:rPr lang="es-ES" dirty="0" smtClean="0"/>
              <a:t>Posibilidad de persistir información de auditoria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28343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Servicio de Reportes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desplegar nuevos reportes mediante un llamado REST</a:t>
            </a:r>
          </a:p>
          <a:p>
            <a:r>
              <a:rPr lang="es-ES" dirty="0" smtClean="0"/>
              <a:t>Almacena los JRXML en la base de datos para poder generarlos en cualquier momento</a:t>
            </a:r>
          </a:p>
          <a:p>
            <a:r>
              <a:rPr lang="es-ES" dirty="0" smtClean="0"/>
              <a:t>Acepta los formatos </a:t>
            </a:r>
            <a:r>
              <a:rPr lang="en-US" dirty="0" smtClean="0"/>
              <a:t>TEXT</a:t>
            </a:r>
            <a:r>
              <a:rPr lang="en-US" dirty="0"/>
              <a:t>, CSV, HTML, PDF, XLS, XLSX, DOCX, </a:t>
            </a:r>
            <a:r>
              <a:rPr lang="en-US" dirty="0" smtClean="0"/>
              <a:t>PPTX</a:t>
            </a:r>
          </a:p>
          <a:p>
            <a:r>
              <a:rPr lang="en-US" dirty="0" err="1" smtClean="0"/>
              <a:t>Loguea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generaciones</a:t>
            </a:r>
            <a:r>
              <a:rPr lang="en-US" dirty="0" smtClean="0"/>
              <a:t> de los </a:t>
            </a:r>
            <a:r>
              <a:rPr lang="en-US" dirty="0" err="1" smtClean="0"/>
              <a:t>reportes</a:t>
            </a:r>
            <a:r>
              <a:rPr lang="en-US" dirty="0" smtClean="0"/>
              <a:t> con fines de auditoria</a:t>
            </a:r>
          </a:p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descargar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generado</a:t>
            </a:r>
            <a:r>
              <a:rPr lang="en-US" dirty="0" smtClean="0"/>
              <a:t> o </a:t>
            </a:r>
            <a:r>
              <a:rPr lang="en-US" dirty="0" err="1" smtClean="0"/>
              <a:t>verlo</a:t>
            </a:r>
            <a:r>
              <a:rPr lang="en-US" dirty="0" smtClean="0"/>
              <a:t> en linea </a:t>
            </a:r>
            <a:r>
              <a:rPr lang="en-US" dirty="0" err="1" smtClean="0"/>
              <a:t>si</a:t>
            </a:r>
            <a:r>
              <a:rPr lang="en-US" dirty="0" smtClean="0"/>
              <a:t> el </a:t>
            </a:r>
            <a:r>
              <a:rPr lang="en-US" dirty="0" err="1" smtClean="0"/>
              <a:t>formato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aceptado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browser.</a:t>
            </a:r>
          </a:p>
          <a:p>
            <a:endParaRPr lang="en-U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140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Servicio de Emails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Centraliza el envió de correos electrónicos </a:t>
            </a:r>
          </a:p>
          <a:p>
            <a:r>
              <a:rPr lang="es-ES" dirty="0" smtClean="0"/>
              <a:t>Permite enviar contenido de tipo Texto o HTML</a:t>
            </a:r>
          </a:p>
          <a:p>
            <a:r>
              <a:rPr lang="es-ES" dirty="0" smtClean="0"/>
              <a:t>Acepta el envió de adjuntos </a:t>
            </a:r>
          </a:p>
          <a:p>
            <a:r>
              <a:rPr lang="es-ES" dirty="0" smtClean="0"/>
              <a:t>Loguea los envíos en tablas de la base de datos</a:t>
            </a:r>
          </a:p>
          <a:p>
            <a:r>
              <a:rPr lang="es-ES" dirty="0" smtClean="0"/>
              <a:t>La lógica de envío es resulta por Java utilizando los servidores de correo del banco como pasarela</a:t>
            </a:r>
          </a:p>
          <a:p>
            <a:r>
              <a:rPr lang="es-ES" dirty="0" smtClean="0"/>
              <a:t>Funcionalidad de envió sincronía o asíncrona desde el cliente Java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271119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1096</Words>
  <Application>Microsoft Office PowerPoint</Application>
  <PresentationFormat>Panorámica</PresentationFormat>
  <Paragraphs>94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Desarrollos Trycore</vt:lpstr>
      <vt:lpstr>Servicios plataforma Bonita 7 </vt:lpstr>
      <vt:lpstr>Widgets Bonita 7</vt:lpstr>
      <vt:lpstr>Arquitectura de los servicios</vt:lpstr>
      <vt:lpstr>Arquitectura de los servicios</vt:lpstr>
      <vt:lpstr>Servicio de Base de Datos</vt:lpstr>
      <vt:lpstr>Servicio de Documentos </vt:lpstr>
      <vt:lpstr>Servicio de Reportes</vt:lpstr>
      <vt:lpstr>Servicio de Emails</vt:lpstr>
      <vt:lpstr>Widget - Input</vt:lpstr>
      <vt:lpstr>Widget - Input</vt:lpstr>
      <vt:lpstr>Widget Currency Similar al Widget Input pero solo acepta números y los formatea a moneda.</vt:lpstr>
      <vt:lpstr>Widget Currency</vt:lpstr>
      <vt:lpstr>Datepicker Widget utilizado para seleccionar fechas</vt:lpstr>
      <vt:lpstr>Datepicker</vt:lpstr>
      <vt:lpstr>Widget Botón Siguiente Atrás</vt:lpstr>
      <vt:lpstr>Widget Línea de Tiempo Este widget trabaja en conjunto al de botón siguiente atrás y utilizan la misma lista de variables para la visibilidad</vt:lpstr>
      <vt:lpstr>Widget Trazabilidad</vt:lpstr>
      <vt:lpstr>Widget Adjuntos</vt:lpstr>
      <vt:lpstr>Widget Adjuntos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Desarrollos Trycore</dc:title>
  <dc:creator>Maxi Silvera</dc:creator>
  <cp:lastModifiedBy>Maxi Silvera</cp:lastModifiedBy>
  <cp:revision>16</cp:revision>
  <dcterms:created xsi:type="dcterms:W3CDTF">2017-01-17T21:38:45Z</dcterms:created>
  <dcterms:modified xsi:type="dcterms:W3CDTF">2017-01-18T03:42:41Z</dcterms:modified>
</cp:coreProperties>
</file>