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6" r:id="rId5"/>
    <p:sldId id="364" r:id="rId6"/>
    <p:sldId id="400" r:id="rId7"/>
    <p:sldId id="392" r:id="rId8"/>
    <p:sldId id="393" r:id="rId9"/>
    <p:sldId id="397" r:id="rId10"/>
    <p:sldId id="399" r:id="rId11"/>
    <p:sldId id="401" r:id="rId12"/>
    <p:sldId id="389" r:id="rId13"/>
    <p:sldId id="394" r:id="rId14"/>
    <p:sldId id="395" r:id="rId15"/>
    <p:sldId id="396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0B0F0"/>
    <a:srgbClr val="061922"/>
    <a:srgbClr val="F37021"/>
    <a:srgbClr val="DDDDDD"/>
    <a:srgbClr val="B4BABD"/>
    <a:srgbClr val="D7DF23"/>
    <a:srgbClr val="8DC6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14" autoAdjust="0"/>
  </p:normalViewPr>
  <p:slideViewPr>
    <p:cSldViewPr snapToGrid="0">
      <p:cViewPr varScale="1">
        <p:scale>
          <a:sx n="50" d="100"/>
          <a:sy n="50" d="100"/>
        </p:scale>
        <p:origin x="-372" y="-102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0" y="2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F80D4D-69CB-433D-95E7-E0ED7B6C40CB}" type="datetimeFigureOut">
              <a:rPr lang="en-US"/>
              <a:pPr/>
              <a:t>10/23/2014</a:t>
            </a:fld>
            <a:endParaRPr lang="en-US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80904-919E-48AE-BB2F-6C0995EA49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7A0C64-30EB-4CBC-8CBA-B167ACBDC675}" type="datetimeFigureOut">
              <a:rPr lang="en-US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F43CE6-9CF3-45D2-A61A-28B9B1AF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03A1C-7208-4271-B545-5CAF816A1D17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13662-C552-498C-8068-C68CC62E1209}" type="slidenum">
              <a:rPr lang="en-US"/>
              <a:pPr/>
              <a:t>13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Optional Scaffold: Software – Spock/Lizard; Hardware – LED or buzzer for win/loss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Optional Scaffold: Software – Spock/Lizard or score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Optional Scaffold: Software – Spock/Lizard or score board; Hardware – CAT for 2</a:t>
            </a:r>
            <a:r>
              <a:rPr lang="en-US" baseline="30000" dirty="0" smtClean="0"/>
              <a:t>nd</a:t>
            </a:r>
            <a:r>
              <a:rPr lang="en-US" dirty="0" smtClean="0"/>
              <a:t> player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CAT components are likely available to be donated through Stewart Christie’s group.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0050"/>
            <a:ext cx="8269288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5051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CONFIDENTIAL, FOR INTERNAL USE ONLY</a:t>
            </a:r>
          </a:p>
        </p:txBody>
      </p:sp>
      <p:pic>
        <p:nvPicPr>
          <p:cNvPr id="6" name="Picture 10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40386"/>
            <a:ext cx="678476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78240" y="4353385"/>
            <a:ext cx="4466738" cy="933589"/>
          </a:xfrm>
        </p:spPr>
        <p:txBody>
          <a:bodyPr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61166" y="6495443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805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>
          <a:xfrm>
            <a:off x="3134391" y="6598285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January 2013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61166" y="6495443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805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2"/>
          </p:nvPr>
        </p:nvSpPr>
        <p:spPr>
          <a:xfrm>
            <a:off x="3134391" y="6598285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January 2013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ntel_logo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0838" y="301625"/>
            <a:ext cx="86836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8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tel_wht_rgb_3000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2473325"/>
            <a:ext cx="289877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tel_rgb_3000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2473325"/>
            <a:ext cx="289877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2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5600"/>
            <a:ext cx="8256588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tx2"/>
                </a:solidFill>
                <a:latin typeface="Verdana" pitchFamily="34" charset="0"/>
              </a:rPr>
              <a:t>INTEL CONFIDENTIAL, FOR INTERNAL USE ONLY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4C6959D-C371-4253-8030-921575396AF4}" type="slidenum">
              <a:rPr lang="en-US" sz="800">
                <a:solidFill>
                  <a:schemeClr val="bg2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79360"/>
            <a:ext cx="678476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0188" y="3264183"/>
            <a:ext cx="4343400" cy="620683"/>
          </a:xfr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0063"/>
            <a:ext cx="8342313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tx2"/>
                </a:solidFill>
                <a:latin typeface="Verdana" pitchFamily="34" charset="0"/>
              </a:rPr>
              <a:t>INTEL CONFIDENTIAL, FOR INTERNAL USE ONLY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A074D7C-431C-43E1-BDD9-46F78EDA2714}" type="slidenum">
              <a:rPr lang="en-US" sz="800">
                <a:solidFill>
                  <a:schemeClr val="bg2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97941"/>
            <a:ext cx="6754008" cy="553998"/>
          </a:xfrm>
        </p:spPr>
        <p:txBody>
          <a:bodyPr anchor="ctr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9957" y="3750107"/>
            <a:ext cx="4343400" cy="620683"/>
          </a:xfr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Covers-0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325"/>
            <a:ext cx="849471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ntel_rgb_3000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301625"/>
            <a:ext cx="8651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tx2"/>
                </a:solidFill>
                <a:latin typeface="Verdana" pitchFamily="34" charset="0"/>
              </a:rPr>
              <a:t>INTEL CONFIDENTIAL, FOR INTERNAL USE ONLY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8C569DF-CF49-423A-83D4-14765F5AF64E}" type="slidenum">
              <a:rPr lang="en-US" sz="800">
                <a:solidFill>
                  <a:schemeClr val="bg2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42967"/>
            <a:ext cx="678476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2333" y="3649814"/>
            <a:ext cx="4343400" cy="620683"/>
          </a:xfr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6553200"/>
            <a:ext cx="4159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pitchFamily="34" charset="0"/>
              </a:defRPr>
            </a:lvl1pPr>
          </a:lstStyle>
          <a:p>
            <a:fld id="{3489BA45-4EC7-44D7-8144-FD4278586FD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TextBox 4"/>
          <p:cNvSpPr txBox="1"/>
          <p:nvPr userDrawn="1"/>
        </p:nvSpPr>
        <p:spPr>
          <a:xfrm>
            <a:off x="6965232" y="6590039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Verdana" pitchFamily="34" charset="0"/>
              </a:rPr>
              <a:t>INTEL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4627756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6200" y="6553200"/>
            <a:ext cx="4159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pitchFamily="34" charset="0"/>
              </a:defRPr>
            </a:lvl1pPr>
          </a:lstStyle>
          <a:p>
            <a:fld id="{A190C4A6-D49F-4841-A672-4445C26DF6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TextBox 5"/>
          <p:cNvSpPr txBox="1"/>
          <p:nvPr userDrawn="1"/>
        </p:nvSpPr>
        <p:spPr>
          <a:xfrm>
            <a:off x="3086910" y="6595636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Verdana" pitchFamily="34" charset="0"/>
              </a:rPr>
              <a:t>INTEL CONFIDENTIAL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2466" y="584201"/>
            <a:ext cx="4627756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2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6200" y="6553200"/>
            <a:ext cx="4159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pitchFamily="34" charset="0"/>
              </a:defRPr>
            </a:lvl1pPr>
          </a:lstStyle>
          <a:p>
            <a:fld id="{3D2215BE-103A-4695-B65E-4CA253CB6E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61166" y="6495443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805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134391" y="6598285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January 2013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61166" y="6495443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805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134391" y="6598285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January 2013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8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pic>
        <p:nvPicPr>
          <p:cNvPr id="1028" name="Picture 4" descr="Intel_footer_121410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525463" y="6643688"/>
            <a:ext cx="2890837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Verdana" pitchFamily="34" charset="0"/>
              </a:rPr>
              <a:t>INTEL CONFIDENTIAL</a:t>
            </a: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0" y="6596063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E43B237-5611-49BF-B518-0920DF3FEA77}" type="slidenum">
              <a:rPr lang="en-US" sz="800">
                <a:solidFill>
                  <a:schemeClr val="bg1"/>
                </a:solidFill>
                <a:latin typeface="Verdana" pitchFamily="34" charset="0"/>
              </a:rPr>
              <a:pPr/>
              <a:t>‹#›</a:t>
            </a:fld>
            <a:endParaRPr lang="en-US" sz="8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120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3134391" y="6598285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January 2013</a:t>
            </a:r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628774" y="6648451"/>
            <a:ext cx="1778000" cy="12382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, FOR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INTERNAL USE ONLY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61166" y="6495443"/>
            <a:ext cx="1965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Intel Information Technology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88" r:id="rId8"/>
    <p:sldLayoutId id="2147485989" r:id="rId9"/>
    <p:sldLayoutId id="2147485990" r:id="rId10"/>
    <p:sldLayoutId id="2147485991" r:id="rId11"/>
    <p:sldLayoutId id="2147485999" r:id="rId12"/>
    <p:sldLayoutId id="2147486000" r:id="rId13"/>
    <p:sldLayoutId id="2147486001" r:id="rId14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/>
          <a:ea typeface="ＭＳ Ｐゴシック" pitchFamily="34" charset="-128"/>
          <a:cs typeface="Verdana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algn="l" rtl="0" fontAlgn="base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1pPr>
      <a:lvl2pPr marL="185738" indent="-184150" algn="l" rtl="0" fontAlgn="base">
        <a:spcBef>
          <a:spcPct val="4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2pPr>
      <a:lvl3pPr marL="414338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3pPr>
      <a:lvl4pPr marL="568325" indent="-1524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4pPr>
      <a:lvl5pPr marL="762000" indent="-19208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298" y="2462994"/>
            <a:ext cx="7662355" cy="1231106"/>
          </a:xfrm>
        </p:spPr>
        <p:txBody>
          <a:bodyPr/>
          <a:lstStyle/>
          <a:p>
            <a:pPr algn="ctr"/>
            <a:r>
              <a:rPr lang="en-GB" sz="4000" dirty="0" smtClean="0"/>
              <a:t>IESC Seven Segment Options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Report Out ww43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4091" y="4188257"/>
            <a:ext cx="4466738" cy="646331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4299" y="4415425"/>
            <a:ext cx="2194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Oliver Chen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Romanna Flores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One Player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two 7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12161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students wire 1 additional 7 segment, 3 buttons and resistors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no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Scaffold: Software – Spock/Lizard or score board; Hardware – LED or buzzer for win/loss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35616"/>
              </p:ext>
            </p:extLst>
          </p:nvPr>
        </p:nvGraphicFramePr>
        <p:xfrm>
          <a:off x="4499487" y="2745302"/>
          <a:ext cx="464451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63"/>
                <a:gridCol w="260561"/>
                <a:gridCol w="672889"/>
                <a:gridCol w="985829"/>
                <a:gridCol w="633421"/>
                <a:gridCol w="1009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1st</a:t>
                      </a:r>
                      <a:r>
                        <a:rPr lang="en-US" sz="1200" baseline="0" dirty="0" smtClean="0"/>
                        <a:t> H BOM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 resistor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$.04-.05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 Push</a:t>
                      </a:r>
                      <a:r>
                        <a:rPr lang="en-US" sz="1200" baseline="0" dirty="0" smtClean="0"/>
                        <a:t>button Switch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$0.28-.35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segment 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$.97-1.19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Bread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$3.75-4.95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600700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Cost Delta: ~$2/group</a:t>
            </a:r>
          </a:p>
          <a:p>
            <a:r>
              <a:rPr lang="en-US" sz="1600" dirty="0" smtClean="0">
                <a:latin typeface="+mn-lt"/>
              </a:rPr>
              <a:t>1 group = 1 </a:t>
            </a:r>
            <a:r>
              <a:rPr lang="en-US" sz="1600" dirty="0">
                <a:latin typeface="+mn-lt"/>
              </a:rPr>
              <a:t>G</a:t>
            </a:r>
            <a:r>
              <a:rPr lang="en-US" sz="1600" dirty="0" smtClean="0">
                <a:latin typeface="+mn-lt"/>
              </a:rPr>
              <a:t>alileo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4" y="3031973"/>
            <a:ext cx="3957995" cy="325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432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Two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12161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students wire 1 additional 7 segment, 6 buttons and resistors, on a bigger bread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no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Scaffold: Software – Spock/Lizard or score </a:t>
            </a:r>
            <a:r>
              <a:rPr lang="en-US" dirty="0" smtClean="0"/>
              <a:t>board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61904"/>
              </p:ext>
            </p:extLst>
          </p:nvPr>
        </p:nvGraphicFramePr>
        <p:xfrm>
          <a:off x="4499488" y="2742087"/>
          <a:ext cx="464451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63"/>
                <a:gridCol w="260561"/>
                <a:gridCol w="672889"/>
                <a:gridCol w="985829"/>
                <a:gridCol w="633421"/>
                <a:gridCol w="1009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1st</a:t>
                      </a:r>
                      <a:r>
                        <a:rPr lang="en-US" sz="1200" baseline="0" dirty="0" smtClean="0"/>
                        <a:t> H BOM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 resistor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$.04-.05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 Push</a:t>
                      </a:r>
                      <a:r>
                        <a:rPr lang="en-US" sz="1200" baseline="0" dirty="0" smtClean="0"/>
                        <a:t>button Switch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$0.28-.35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segment 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$.97-1.19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Bigger Bread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$7.96-9.95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600700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Cost Delta: ~$11/group</a:t>
            </a:r>
          </a:p>
          <a:p>
            <a:r>
              <a:rPr lang="en-US" sz="1600" dirty="0"/>
              <a:t>1 group = 1 Galileo</a:t>
            </a:r>
          </a:p>
          <a:p>
            <a:endParaRPr lang="en-US" sz="1600" dirty="0" smtClean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2743199"/>
            <a:ext cx="4243687" cy="330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4625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Two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12161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students wire 1 additional 7 segment, 6 buttons and resistors, on a 2</a:t>
            </a:r>
            <a:r>
              <a:rPr lang="en-US" baseline="30000" dirty="0" smtClean="0"/>
              <a:t>nd</a:t>
            </a:r>
            <a:r>
              <a:rPr lang="en-US" dirty="0" smtClean="0"/>
              <a:t> bread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no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Scaffold: Software – Spock/Lizard or score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98510"/>
              </p:ext>
            </p:extLst>
          </p:nvPr>
        </p:nvGraphicFramePr>
        <p:xfrm>
          <a:off x="4499488" y="2742087"/>
          <a:ext cx="464451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63"/>
                <a:gridCol w="260561"/>
                <a:gridCol w="672889"/>
                <a:gridCol w="985829"/>
                <a:gridCol w="633421"/>
                <a:gridCol w="1009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1st</a:t>
                      </a:r>
                      <a:r>
                        <a:rPr lang="en-US" sz="1200" baseline="0" dirty="0" smtClean="0"/>
                        <a:t> H BOM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 resistor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$.04-.05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 Push</a:t>
                      </a:r>
                      <a:r>
                        <a:rPr lang="en-US" sz="1200" baseline="0" dirty="0" smtClean="0"/>
                        <a:t>button Switch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$0.28-.35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segment 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$.97-1.19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Bread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$3.75-4.95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~$4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600700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Cost Delta: ~$7/group</a:t>
            </a:r>
          </a:p>
          <a:p>
            <a:r>
              <a:rPr lang="en-US" sz="1600" dirty="0"/>
              <a:t>1 group = 1 </a:t>
            </a:r>
            <a:r>
              <a:rPr lang="en-US" sz="1600" dirty="0" smtClean="0"/>
              <a:t>Galileo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7" y="2755756"/>
            <a:ext cx="3100388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9312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6189" y="1379539"/>
            <a:ext cx="7442391" cy="295130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IESC 7 segment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RPS- One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RPS- </a:t>
            </a:r>
            <a:r>
              <a:rPr lang="en-US" dirty="0"/>
              <a:t>T</a:t>
            </a:r>
            <a:r>
              <a:rPr lang="en-US" dirty="0" smtClean="0"/>
              <a:t>wo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RPS- </a:t>
            </a:r>
            <a:r>
              <a:rPr lang="en-US" dirty="0" err="1" smtClean="0"/>
              <a:t>ConnectAnything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Recommendation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8"/>
            <a:ext cx="8228012" cy="23684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options to existing 7 segment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Limit incremental BOM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 complexity for 50 minute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Accommodate ~30 </a:t>
            </a:r>
            <a:r>
              <a:rPr lang="en-US" dirty="0" smtClean="0"/>
              <a:t>students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43095" y="4421275"/>
            <a:ext cx="7837714" cy="1457011"/>
          </a:xfrm>
          <a:prstGeom prst="roundRect">
            <a:avLst/>
          </a:prstGeom>
          <a:solidFill>
            <a:srgbClr val="0071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000" dirty="0" smtClean="0">
                <a:solidFill>
                  <a:srgbClr val="FFC000"/>
                </a:solidFill>
              </a:rPr>
              <a:t>Strategy: introduce buttons and gameplay;</a:t>
            </a:r>
          </a:p>
          <a:p>
            <a:pPr eaLnBrk="0" hangingPunct="0"/>
            <a:r>
              <a:rPr lang="en-US" sz="2000" dirty="0" smtClean="0">
                <a:solidFill>
                  <a:srgbClr val="FFC000"/>
                </a:solidFill>
              </a:rPr>
              <a:t>halve </a:t>
            </a:r>
            <a:r>
              <a:rPr lang="en-US" sz="2000" dirty="0">
                <a:solidFill>
                  <a:srgbClr val="FFC000"/>
                </a:solidFill>
              </a:rPr>
              <a:t>number of groups at each </a:t>
            </a:r>
            <a:r>
              <a:rPr lang="en-US" sz="2000" dirty="0" smtClean="0">
                <a:solidFill>
                  <a:srgbClr val="FFC000"/>
                </a:solidFill>
              </a:rPr>
              <a:t>stage;</a:t>
            </a:r>
          </a:p>
          <a:p>
            <a:pPr eaLnBrk="0" hangingPunct="0"/>
            <a:r>
              <a:rPr lang="en-US" sz="2000" dirty="0" smtClean="0">
                <a:solidFill>
                  <a:srgbClr val="FFC000"/>
                </a:solidFill>
              </a:rPr>
              <a:t>reduce </a:t>
            </a:r>
            <a:r>
              <a:rPr lang="en-US" sz="2000" dirty="0">
                <a:solidFill>
                  <a:srgbClr val="FFC000"/>
                </a:solidFill>
              </a:rPr>
              <a:t>BOM costs by sharing multiple kits in </a:t>
            </a:r>
            <a:r>
              <a:rPr lang="en-US" sz="2000" dirty="0" smtClean="0">
                <a:solidFill>
                  <a:srgbClr val="FFC000"/>
                </a:solidFill>
              </a:rPr>
              <a:t>groups;</a:t>
            </a:r>
          </a:p>
          <a:p>
            <a:pPr eaLnBrk="0" hangingPunct="0"/>
            <a:r>
              <a:rPr lang="en-US" sz="2000" dirty="0" smtClean="0">
                <a:solidFill>
                  <a:srgbClr val="FFC000"/>
                </a:solidFill>
              </a:rPr>
              <a:t>reduce </a:t>
            </a:r>
            <a:r>
              <a:rPr lang="en-US" sz="2000" dirty="0">
                <a:solidFill>
                  <a:srgbClr val="FFC000"/>
                </a:solidFill>
              </a:rPr>
              <a:t>complexity </a:t>
            </a:r>
            <a:r>
              <a:rPr lang="en-US" sz="2000" dirty="0" smtClean="0">
                <a:solidFill>
                  <a:srgbClr val="FFC000"/>
                </a:solidFill>
              </a:rPr>
              <a:t>pairing faster </a:t>
            </a:r>
            <a:r>
              <a:rPr lang="en-US" sz="2000" dirty="0">
                <a:solidFill>
                  <a:srgbClr val="FFC000"/>
                </a:solidFill>
              </a:rPr>
              <a:t>teams </a:t>
            </a:r>
            <a:r>
              <a:rPr lang="en-US" sz="2000" dirty="0" smtClean="0">
                <a:solidFill>
                  <a:srgbClr val="FFC000"/>
                </a:solidFill>
              </a:rPr>
              <a:t>with others.</a:t>
            </a:r>
            <a:endParaRPr lang="en-US" sz="2000" dirty="0">
              <a:solidFill>
                <a:srgbClr val="FFC000"/>
              </a:solidFill>
            </a:endParaRPr>
          </a:p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65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IESC 7 Segment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58" y="1025577"/>
            <a:ext cx="4086890" cy="168812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Existing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all groups wire up the 7 segment LED according to the </a:t>
            </a:r>
            <a:r>
              <a:rPr lang="en-US" dirty="0" err="1" smtClean="0"/>
              <a:t>Fritzing</a:t>
            </a:r>
            <a:r>
              <a:rPr lang="en-US" dirty="0" smtClean="0"/>
              <a:t>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all groups copy and modify existing alpha numeric patterns A-F. 0-9 to make new symbols like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77" y="3170903"/>
            <a:ext cx="3016556" cy="30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14542" y="1059982"/>
            <a:ext cx="4086890" cy="16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algn="l" rtl="0" fontAlgn="base">
              <a:spcBef>
                <a:spcPct val="7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185738" indent="-184150" algn="l" rtl="0" fontAlgn="base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414338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568325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762000" indent="-1920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kern="0" dirty="0" smtClean="0"/>
              <a:t>Modification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Hardware: all groups wire up the 7 segment LED according to the </a:t>
            </a:r>
            <a:r>
              <a:rPr lang="en-US" b="1" kern="0" dirty="0" smtClean="0"/>
              <a:t>shifted </a:t>
            </a:r>
            <a:r>
              <a:rPr lang="en-US" b="1" kern="0" dirty="0" err="1" smtClean="0"/>
              <a:t>Fritzing</a:t>
            </a:r>
            <a:r>
              <a:rPr lang="en-US" b="1" kern="0" dirty="0" smtClean="0"/>
              <a:t>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Software: all groups copy and modify existing alpha numeric patterns A-F. 0-9 to make new symbols  </a:t>
            </a:r>
            <a:r>
              <a:rPr lang="en-US" b="1" kern="0" dirty="0" smtClean="0"/>
              <a:t>r, P, and S in preparation for next exercise</a:t>
            </a:r>
          </a:p>
          <a:p>
            <a:endParaRPr lang="en-US" kern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3" y="2894804"/>
            <a:ext cx="2685128" cy="3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7184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One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12161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all teams wire 3 additional buttons and resistors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all teams copy r, P, and S symbols into new sketch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805" y="5860925"/>
            <a:ext cx="2895600" cy="225425"/>
          </a:xfrm>
        </p:spPr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134391" y="6045645"/>
            <a:ext cx="1790700" cy="225425"/>
          </a:xfrm>
        </p:spPr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5" y="2652621"/>
            <a:ext cx="3878825" cy="30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00246"/>
              </p:ext>
            </p:extLst>
          </p:nvPr>
        </p:nvGraphicFramePr>
        <p:xfrm>
          <a:off x="4499487" y="2733007"/>
          <a:ext cx="46445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63"/>
                <a:gridCol w="260561"/>
                <a:gridCol w="672889"/>
                <a:gridCol w="985829"/>
                <a:gridCol w="633421"/>
                <a:gridCol w="1009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1st</a:t>
                      </a:r>
                      <a:r>
                        <a:rPr lang="en-US" sz="1200" baseline="0" dirty="0" smtClean="0"/>
                        <a:t> H BOM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 resistor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$.04-.05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 Push</a:t>
                      </a:r>
                      <a:r>
                        <a:rPr lang="en-US" sz="1200" baseline="0" dirty="0" smtClean="0"/>
                        <a:t>button Switch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$0.28-.35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Bread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$3.75-4.95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71309" y="227066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Cost per Kit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796465" y="5044274"/>
            <a:ext cx="4052398" cy="1267008"/>
          </a:xfrm>
          <a:prstGeom prst="roundRect">
            <a:avLst/>
          </a:prstGeom>
          <a:solidFill>
            <a:srgbClr val="0071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Cost Delta: $1/Kit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30 students+leader:16 teams:</a:t>
            </a:r>
            <a:r>
              <a:rPr lang="en-US" sz="2000" b="1" dirty="0">
                <a:solidFill>
                  <a:srgbClr val="FFC000"/>
                </a:solidFill>
              </a:rPr>
              <a:t>$16</a:t>
            </a:r>
          </a:p>
          <a:p>
            <a:r>
              <a:rPr lang="en-US" sz="2000" dirty="0">
                <a:solidFill>
                  <a:srgbClr val="FFC000"/>
                </a:solidFill>
              </a:rPr>
              <a:t>1 kit shared across 2 students</a:t>
            </a:r>
          </a:p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343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Two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121617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2 teams partner wire up 2 prebuilt and tested boards from RPS one player to one Galileo. Fastest team pairs with team that needs help for internal mentoring.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no change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38447"/>
              </p:ext>
            </p:extLst>
          </p:nvPr>
        </p:nvGraphicFramePr>
        <p:xfrm>
          <a:off x="4499488" y="2492884"/>
          <a:ext cx="464451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63"/>
                <a:gridCol w="260561"/>
                <a:gridCol w="672889"/>
                <a:gridCol w="985829"/>
                <a:gridCol w="633421"/>
                <a:gridCol w="1009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1st</a:t>
                      </a:r>
                      <a:r>
                        <a:rPr lang="en-US" sz="1200" baseline="0" dirty="0" smtClean="0"/>
                        <a:t> H BOM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 resistor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$.04-.05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 Push</a:t>
                      </a:r>
                      <a:r>
                        <a:rPr lang="en-US" sz="1200" baseline="0" dirty="0" smtClean="0"/>
                        <a:t>button Switch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$0.28-.35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segment 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$.97-1.19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Bread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$3.75-4.95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7" y="2755756"/>
            <a:ext cx="3100388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71309" y="20614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Cost per Kit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96465" y="5044274"/>
            <a:ext cx="4052398" cy="1267008"/>
          </a:xfrm>
          <a:prstGeom prst="roundRect">
            <a:avLst/>
          </a:prstGeom>
          <a:solidFill>
            <a:srgbClr val="0071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Cost Delta: $1/Kit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30 students+leader:16 teams:</a:t>
            </a:r>
            <a:r>
              <a:rPr lang="en-US" sz="2000" b="1" dirty="0">
                <a:solidFill>
                  <a:srgbClr val="FFC000"/>
                </a:solidFill>
              </a:rPr>
              <a:t>$16</a:t>
            </a:r>
          </a:p>
          <a:p>
            <a:r>
              <a:rPr lang="en-US" sz="2000" dirty="0">
                <a:solidFill>
                  <a:srgbClr val="FFC000"/>
                </a:solidFill>
              </a:rPr>
              <a:t>1 kit shared across 2 students</a:t>
            </a:r>
          </a:p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264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</a:t>
            </a:r>
            <a:r>
              <a:rPr lang="en-US" dirty="0" err="1" smtClean="0"/>
              <a:t>ConnectAnything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121617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Hardware: 2 groups partner to become </a:t>
            </a:r>
            <a:r>
              <a:rPr lang="en-US" dirty="0"/>
              <a:t>1 </a:t>
            </a:r>
            <a:r>
              <a:rPr lang="en-US" dirty="0" smtClean="0"/>
              <a:t>mega </a:t>
            </a:r>
            <a:r>
              <a:rPr lang="en-US" dirty="0"/>
              <a:t>group and </a:t>
            </a:r>
            <a:r>
              <a:rPr lang="en-US" dirty="0" smtClean="0"/>
              <a:t>replace RPS button input with output from 2</a:t>
            </a:r>
            <a:r>
              <a:rPr lang="en-US" baseline="30000" dirty="0" smtClean="0"/>
              <a:t>nd</a:t>
            </a:r>
            <a:r>
              <a:rPr lang="en-US" dirty="0" smtClean="0"/>
              <a:t> Galileo. </a:t>
            </a:r>
            <a:r>
              <a:rPr lang="en-US" dirty="0"/>
              <a:t>Fastest </a:t>
            </a:r>
            <a:r>
              <a:rPr lang="en-US" dirty="0" smtClean="0"/>
              <a:t>groups </a:t>
            </a:r>
            <a:r>
              <a:rPr lang="en-US" dirty="0"/>
              <a:t>pairs with </a:t>
            </a:r>
            <a:r>
              <a:rPr lang="en-US" dirty="0" smtClean="0"/>
              <a:t>groups </a:t>
            </a:r>
            <a:r>
              <a:rPr lang="en-US" dirty="0"/>
              <a:t>that needs help for internal mentoring.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Software: </a:t>
            </a:r>
            <a:r>
              <a:rPr lang="en-US" dirty="0" err="1" smtClean="0"/>
              <a:t>ConnectAnything</a:t>
            </a:r>
            <a:r>
              <a:rPr lang="en-US" dirty="0" smtClean="0"/>
              <a:t> on 2</a:t>
            </a:r>
            <a:r>
              <a:rPr lang="en-US" baseline="30000" dirty="0" smtClean="0"/>
              <a:t>nd</a:t>
            </a:r>
            <a:r>
              <a:rPr lang="en-US" dirty="0" smtClean="0"/>
              <a:t> Galileo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5573"/>
              </p:ext>
            </p:extLst>
          </p:nvPr>
        </p:nvGraphicFramePr>
        <p:xfrm>
          <a:off x="4499488" y="2926758"/>
          <a:ext cx="464451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63"/>
                <a:gridCol w="260561"/>
                <a:gridCol w="672889"/>
                <a:gridCol w="985829"/>
                <a:gridCol w="633421"/>
                <a:gridCol w="1009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1st</a:t>
                      </a:r>
                      <a:r>
                        <a:rPr lang="en-US" sz="1200" baseline="0" dirty="0" smtClean="0"/>
                        <a:t> H BOM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WiFi</a:t>
                      </a:r>
                      <a:r>
                        <a:rPr lang="en-US" sz="1200" dirty="0" smtClean="0"/>
                        <a:t> Card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6235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Donation likely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Half</a:t>
                      </a:r>
                      <a:r>
                        <a:rPr lang="en-US" sz="1200" baseline="0" dirty="0" smtClean="0"/>
                        <a:t> to full PCI-E bracket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Donation likely</a:t>
                      </a:r>
                    </a:p>
                    <a:p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Wi-Fi antenna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Donation likely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SD</a:t>
                      </a:r>
                    </a:p>
                    <a:p>
                      <a:r>
                        <a:rPr lang="en-US" sz="1200" baseline="0" dirty="0" smtClean="0"/>
                        <a:t>4GB-32GB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Donation likely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2" y="2725592"/>
            <a:ext cx="3649697" cy="316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71309" y="25739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Cost per </a:t>
            </a:r>
            <a:r>
              <a:rPr lang="en-US" sz="1800" b="1" dirty="0" smtClean="0">
                <a:latin typeface="+mn-lt"/>
              </a:rPr>
              <a:t>CAT</a:t>
            </a:r>
            <a:endParaRPr lang="en-US" sz="1800" b="1" dirty="0" smtClean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25159" y="5466305"/>
            <a:ext cx="4458067" cy="1267008"/>
          </a:xfrm>
          <a:prstGeom prst="roundRect">
            <a:avLst/>
          </a:prstGeom>
          <a:solidFill>
            <a:srgbClr val="0071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Cost Delta: $33/CAT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30 students+ leader:4 groups: </a:t>
            </a:r>
            <a:r>
              <a:rPr lang="en-US" sz="2000" b="1" dirty="0">
                <a:solidFill>
                  <a:srgbClr val="FFC000"/>
                </a:solidFill>
              </a:rPr>
              <a:t>$16+33</a:t>
            </a:r>
          </a:p>
          <a:p>
            <a:r>
              <a:rPr lang="en-US" sz="2000" dirty="0">
                <a:solidFill>
                  <a:srgbClr val="FFC000"/>
                </a:solidFill>
              </a:rPr>
              <a:t>CAT shared across 8 students</a:t>
            </a:r>
          </a:p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83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delta for 30 students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$16 </a:t>
            </a:r>
            <a:r>
              <a:rPr lang="en-US" dirty="0" smtClean="0"/>
              <a:t>- </a:t>
            </a:r>
            <a:r>
              <a:rPr lang="en-US" dirty="0" smtClean="0"/>
              <a:t>RPS one and two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$16 + </a:t>
            </a:r>
            <a:r>
              <a:rPr lang="en-US" dirty="0" err="1" smtClean="0"/>
              <a:t>WiFi</a:t>
            </a:r>
            <a:r>
              <a:rPr lang="en-US" dirty="0" smtClean="0"/>
              <a:t> donations – RPS one, two player, and CAT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$49 – RPS single, double player and CAT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6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Videos uploaded to IESC Inside Blue </a:t>
            </a:r>
            <a:r>
              <a:rPr lang="en-US" dirty="0" smtClean="0"/>
              <a:t>project below.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Workforce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January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57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_LTtemplate_121410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05BC26083824DB2546712883D286F" ma:contentTypeVersion="0" ma:contentTypeDescription="Create a new document." ma:contentTypeScope="" ma:versionID="7be4ca5ea8e93d45448cc98ca8386b0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D2175F-1B0C-4243-BC5D-5F5F8E5CB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6641</TotalTime>
  <Words>895</Words>
  <Application>Microsoft Office PowerPoint</Application>
  <PresentationFormat>On-screen Show (4:3)</PresentationFormat>
  <Paragraphs>270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Intel_LTtemplate_121410</vt:lpstr>
      <vt:lpstr>IESC Seven Segment Options Report Out ww43</vt:lpstr>
      <vt:lpstr>Contents</vt:lpstr>
      <vt:lpstr>Goals</vt:lpstr>
      <vt:lpstr>Original IESC 7 Segment Module</vt:lpstr>
      <vt:lpstr>RPS One Player</vt:lpstr>
      <vt:lpstr>RPS Two Player</vt:lpstr>
      <vt:lpstr>RPS ConnectAnything</vt:lpstr>
      <vt:lpstr>Options</vt:lpstr>
      <vt:lpstr>Backup</vt:lpstr>
      <vt:lpstr>RPS One Player two 7 segments</vt:lpstr>
      <vt:lpstr>RPS Two Player</vt:lpstr>
      <vt:lpstr>RPS Two Player</vt:lpstr>
      <vt:lpstr>PowerPoint Presentation</vt:lpstr>
    </vt:vector>
  </TitlesOfParts>
  <Company>Red Peak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subject>Internal IT presentation template</dc:subject>
  <dc:creator>Intel IT</dc:creator>
  <cp:lastModifiedBy>owchen</cp:lastModifiedBy>
  <cp:revision>359</cp:revision>
  <cp:lastPrinted>2013-09-23T19:06:27Z</cp:lastPrinted>
  <dcterms:created xsi:type="dcterms:W3CDTF">2010-12-14T21:35:33Z</dcterms:created>
  <dcterms:modified xsi:type="dcterms:W3CDTF">2014-10-23T15:48:17Z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  <property fmtid="{D5CDD505-2E9C-101B-9397-08002B2CF9AE}" pid="3" name="Jive_VersionGuid">
    <vt:lpwstr>8d7a5762-ef19-4a08-aafa-c7da98faff59</vt:lpwstr>
  </property>
  <property fmtid="{D5CDD505-2E9C-101B-9397-08002B2CF9AE}" pid="4" name="Offisync_ServerID">
    <vt:lpwstr>d001a694-7c66-4352-b53b-895ffdce369f</vt:lpwstr>
  </property>
  <property fmtid="{D5CDD505-2E9C-101B-9397-08002B2CF9AE}" pid="5" name="Offisync_ProviderInitializationData">
    <vt:lpwstr>https://soco.intel.com</vt:lpwstr>
  </property>
  <property fmtid="{D5CDD505-2E9C-101B-9397-08002B2CF9AE}" pid="6" name="Offisync_UpdateToken">
    <vt:lpwstr>1</vt:lpwstr>
  </property>
  <property fmtid="{D5CDD505-2E9C-101B-9397-08002B2CF9AE}" pid="7" name="Offisync_UniqueId">
    <vt:lpwstr>72599</vt:lpwstr>
  </property>
  <property fmtid="{D5CDD505-2E9C-101B-9397-08002B2CF9AE}" pid="8" name="Jive_LatestUserAccountName">
    <vt:lpwstr>owchen</vt:lpwstr>
  </property>
  <property fmtid="{D5CDD505-2E9C-101B-9397-08002B2CF9AE}" pid="9" name="Jive_ModifiedButNotPublished">
    <vt:lpwstr>True</vt:lpwstr>
  </property>
</Properties>
</file>