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0" r:id="rId6"/>
    <p:sldId id="258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059A-FB50-EB4D-A728-BCCD33F12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D14C4-8664-BCD4-B930-061A7C8FD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FC33C-406F-F67C-C6B6-9025599D5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CC677-12A4-480E-ADAB-1F17E65856DF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8C3FB-5B56-C0D1-13C9-BB55C202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ED548-7C87-0C33-0A66-177DC3EA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4FFF-B024-4D21-A478-D2606F8A11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91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19CB-E429-EE1D-F3AA-399B8F6C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CCF63-0BC1-926D-FC32-A71716D04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9A2D5-1BEF-356B-A360-D8771ACAA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CC677-12A4-480E-ADAB-1F17E65856DF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C0A00-C696-553E-9DB9-E3EA93E5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2F716-BD34-3C91-98A4-7B236FCA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4FFF-B024-4D21-A478-D2606F8A11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53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96FE0-D84D-4CE5-50BA-2ABBEF292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6787E-28B9-CED0-882E-C2A58E51F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B9A56-08EF-192A-EBB1-13F1F7C8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CC677-12A4-480E-ADAB-1F17E65856DF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778A5-B1C7-2891-2254-ED8FCA3D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09CDF-B1B2-51CF-3EBE-0C7DE9FE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4FFF-B024-4D21-A478-D2606F8A11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94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FC77-F273-F1F4-E043-6E48DB02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29858-6FCE-6088-9D80-A2D8C89B4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B59AE-BB4E-0B9B-C8B8-FBED54CAE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CC677-12A4-480E-ADAB-1F17E65856DF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6C546-1516-A051-6ECD-F2DDBC80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331E5-74F4-376F-5570-01709F26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4FFF-B024-4D21-A478-D2606F8A11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5529-3B9C-1D91-B8DC-EDA7CAB0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3F089-D689-C1E2-24E9-B60F46C49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14310-E663-1E03-26B9-ACA8E2B4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CC677-12A4-480E-ADAB-1F17E65856DF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7F5A1-2430-1291-D06E-F91CD669D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7A576-25DB-26FB-4288-ECFE7AA5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4FFF-B024-4D21-A478-D2606F8A11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6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B57B-5684-BE14-3E37-CA397B436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F1934-148E-9157-A966-7C61AFFB4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2D739-9E4E-E9C2-78F3-BF003ED17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8945D-1745-0E22-0187-CCD46E5F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CC677-12A4-480E-ADAB-1F17E65856DF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08221-7266-280C-0F64-AE09F56B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DEF55-5E75-A891-3585-47CC65B0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4FFF-B024-4D21-A478-D2606F8A11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32F4-E7E5-8FFA-BB64-B99A7D53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F8E6F-3D82-4CC9-6800-5E17D0C83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27F17-D9BE-4104-66BC-8C41B591C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B9887-BC15-D854-F3A7-E910C6C30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EAF73-BB9B-ED38-25DC-BA2B40B9D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2BC44-4196-3158-696D-CEA9380F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CC677-12A4-480E-ADAB-1F17E65856DF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72DA5-B104-790E-E3EB-E0A53885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A89EC1-853B-20D6-B3F3-69DFC72C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4FFF-B024-4D21-A478-D2606F8A11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79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B9E9-C709-E170-7FA7-861FACE8A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86AB27-9113-E316-8B73-D4110ECD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CC677-12A4-480E-ADAB-1F17E65856DF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E1342-5D9F-4871-5472-4101EB91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A4C7B-82E3-E50C-E8BA-08BF9622B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4FFF-B024-4D21-A478-D2606F8A11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98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13F77A-301C-FE04-B69C-AD0DC182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CC677-12A4-480E-ADAB-1F17E65856DF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7FD99D-A32F-558E-CD16-86DFE259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0BE67-C7D0-9B73-BF2C-0D1BBBD3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4FFF-B024-4D21-A478-D2606F8A11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08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834B-A76C-40E0-6699-7B22D894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9A1FC-E15F-075A-FE86-4450C74D8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C7551-DF68-D2C6-39E9-DC4C0221D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B7F17-180F-076A-1B06-E03E3059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CC677-12A4-480E-ADAB-1F17E65856DF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1E3C9-9CFE-CD5D-2E91-BC3E3294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DF8EF-401C-8981-54B4-B3D0421D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4FFF-B024-4D21-A478-D2606F8A11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19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4734-F057-559E-D3EA-93082A4D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D62D6-7181-E083-8998-F31C076FC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DAD48-D555-21DC-E34D-76A7A576C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C3193-19FA-B178-63C6-E3B6D880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CC677-12A4-480E-ADAB-1F17E65856DF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7648E-98AE-EB22-F0D1-CC25AE1B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225CB-37F5-D444-F12B-E0EB675D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4FFF-B024-4D21-A478-D2606F8A11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05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C3441-4942-802A-75CE-6B5D8EE52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F18C2-132D-05DC-8437-920942CAC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EA2D4-AAB7-A0B6-8E28-25749286D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4CC677-12A4-480E-ADAB-1F17E65856DF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90606-5DAB-0FF1-2E9A-82D115B43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7082C-E27A-11F7-CEB1-DA314076C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E24FFF-B024-4D21-A478-D2606F8A11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8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D3B20-CEF2-4D59-634D-78691AF6A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43654-EEA6-DC0A-6928-25A743FE52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89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3B4B-72FD-CC6E-8F55-DCBDBF51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0554A-E9E3-E98E-0A9D-AA4BE6AE4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err="1"/>
              <a:t>Read</a:t>
            </a:r>
            <a:r>
              <a:rPr lang="es-ES" dirty="0"/>
              <a:t> </a:t>
            </a:r>
            <a:r>
              <a:rPr lang="es-ES" dirty="0" err="1"/>
              <a:t>quality</a:t>
            </a:r>
            <a:r>
              <a:rPr lang="es-ES" dirty="0"/>
              <a:t> </a:t>
            </a:r>
            <a:r>
              <a:rPr lang="es-ES" dirty="0" err="1"/>
              <a:t>assessment</a:t>
            </a:r>
            <a:r>
              <a:rPr lang="es-ES" dirty="0"/>
              <a:t> (</a:t>
            </a:r>
            <a:r>
              <a:rPr lang="es-ES" dirty="0" err="1"/>
              <a:t>NanoQC</a:t>
            </a:r>
            <a:r>
              <a:rPr lang="es-E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Read</a:t>
            </a:r>
            <a:r>
              <a:rPr lang="es-ES" dirty="0"/>
              <a:t> </a:t>
            </a:r>
            <a:r>
              <a:rPr lang="es-ES" dirty="0" err="1"/>
              <a:t>filtering</a:t>
            </a:r>
            <a:r>
              <a:rPr lang="es-ES" dirty="0"/>
              <a:t> (</a:t>
            </a:r>
            <a:r>
              <a:rPr lang="es-ES" dirty="0" err="1"/>
              <a:t>NanoFilt</a:t>
            </a:r>
            <a:r>
              <a:rPr lang="es-E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Assembly</a:t>
            </a:r>
            <a:r>
              <a:rPr lang="es-ES" dirty="0"/>
              <a:t> (</a:t>
            </a:r>
            <a:r>
              <a:rPr lang="es-ES" dirty="0" err="1"/>
              <a:t>Flye</a:t>
            </a:r>
            <a:r>
              <a:rPr lang="es-E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 err="1"/>
              <a:t>Results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 err="1"/>
              <a:t>Polishing</a:t>
            </a:r>
            <a:endParaRPr lang="es-E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 err="1"/>
              <a:t>Circularization</a:t>
            </a:r>
            <a:r>
              <a:rPr lang="es-ES" dirty="0"/>
              <a:t> (</a:t>
            </a:r>
            <a:r>
              <a:rPr lang="es-ES" dirty="0" err="1"/>
              <a:t>dnaapler</a:t>
            </a:r>
            <a:r>
              <a:rPr lang="es-E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Annotation</a:t>
            </a:r>
            <a:r>
              <a:rPr lang="es-ES" dirty="0"/>
              <a:t> (</a:t>
            </a:r>
            <a:r>
              <a:rPr lang="es-ES" dirty="0" err="1"/>
              <a:t>Prokka</a:t>
            </a:r>
            <a:r>
              <a:rPr lang="es-E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Gene </a:t>
            </a:r>
            <a:r>
              <a:rPr lang="es-ES" dirty="0" err="1"/>
              <a:t>search</a:t>
            </a:r>
            <a:r>
              <a:rPr lang="es-ES" dirty="0"/>
              <a:t> </a:t>
            </a:r>
            <a:r>
              <a:rPr lang="es-ES" dirty="0" err="1"/>
              <a:t>strategies</a:t>
            </a:r>
            <a:r>
              <a:rPr lang="es-ES" dirty="0"/>
              <a:t> (</a:t>
            </a:r>
            <a:r>
              <a:rPr lang="es-ES" dirty="0" err="1"/>
              <a:t>Blast</a:t>
            </a:r>
            <a:r>
              <a:rPr lang="es-E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26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74B4-DB17-2B31-AF16-6CCA32F9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Assembly</a:t>
            </a:r>
            <a:r>
              <a:rPr lang="es-ES" dirty="0"/>
              <a:t> basis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2F7EA-461E-B534-59D8-BAC8F9CE7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reconstructs</a:t>
            </a:r>
            <a:r>
              <a:rPr lang="es-ES" dirty="0"/>
              <a:t> a </a:t>
            </a:r>
            <a:r>
              <a:rPr lang="es-ES" dirty="0" err="1"/>
              <a:t>whole</a:t>
            </a:r>
            <a:r>
              <a:rPr lang="es-ES" dirty="0"/>
              <a:t> </a:t>
            </a:r>
            <a:r>
              <a:rPr lang="es-ES" dirty="0" err="1"/>
              <a:t>genome</a:t>
            </a:r>
            <a:r>
              <a:rPr lang="es-ES" dirty="0"/>
              <a:t> </a:t>
            </a:r>
            <a:r>
              <a:rPr lang="es-ES" dirty="0" err="1"/>
              <a:t>sequences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a set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reads</a:t>
            </a:r>
            <a:r>
              <a:rPr lang="es-ES" dirty="0"/>
              <a:t>.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works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aligning</a:t>
            </a:r>
            <a:r>
              <a:rPr lang="es-ES" dirty="0"/>
              <a:t> and </a:t>
            </a:r>
            <a:r>
              <a:rPr lang="es-ES" dirty="0" err="1"/>
              <a:t>merging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raw </a:t>
            </a:r>
            <a:r>
              <a:rPr lang="es-ES" dirty="0" err="1"/>
              <a:t>sequencing</a:t>
            </a:r>
            <a:r>
              <a:rPr lang="es-ES" dirty="0"/>
              <a:t> </a:t>
            </a:r>
            <a:r>
              <a:rPr lang="es-ES" dirty="0" err="1"/>
              <a:t>reads</a:t>
            </a:r>
            <a:r>
              <a:rPr lang="es-ES" dirty="0"/>
              <a:t>. </a:t>
            </a:r>
          </a:p>
          <a:p>
            <a:r>
              <a:rPr lang="es-ES" dirty="0" err="1"/>
              <a:t>Mainly</a:t>
            </a:r>
            <a:r>
              <a:rPr lang="es-ES" dirty="0"/>
              <a:t> done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graph-based</a:t>
            </a:r>
            <a:r>
              <a:rPr lang="es-ES" dirty="0"/>
              <a:t> </a:t>
            </a:r>
            <a:r>
              <a:rPr lang="es-ES" dirty="0" err="1"/>
              <a:t>apporaches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DeBrujinn</a:t>
            </a:r>
            <a:r>
              <a:rPr lang="es-ES" dirty="0"/>
              <a:t> </a:t>
            </a:r>
            <a:r>
              <a:rPr lang="es-ES" dirty="0" err="1"/>
              <a:t>graphs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Exact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matches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of</a:t>
            </a:r>
            <a:r>
              <a:rPr lang="es-ES" dirty="0">
                <a:sym typeface="Wingdings" panose="05000000000000000000" pitchFamily="2" charset="2"/>
              </a:rPr>
              <a:t> k-</a:t>
            </a:r>
            <a:r>
              <a:rPr lang="es-ES" dirty="0" err="1">
                <a:sym typeface="Wingdings" panose="05000000000000000000" pitchFamily="2" charset="2"/>
              </a:rPr>
              <a:t>mers</a:t>
            </a:r>
            <a:endParaRPr lang="es-ES" dirty="0">
              <a:sym typeface="Wingdings" panose="05000000000000000000" pitchFamily="2" charset="2"/>
            </a:endParaRPr>
          </a:p>
          <a:p>
            <a:pPr lvl="1"/>
            <a:r>
              <a:rPr lang="es-ES" dirty="0" err="1">
                <a:sym typeface="Wingdings" panose="05000000000000000000" pitchFamily="2" charset="2"/>
              </a:rPr>
              <a:t>Repeat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graphs</a:t>
            </a:r>
            <a:r>
              <a:rPr lang="es-ES" dirty="0">
                <a:sym typeface="Wingdings" panose="05000000000000000000" pitchFamily="2" charset="2"/>
              </a:rPr>
              <a:t>  </a:t>
            </a:r>
            <a:r>
              <a:rPr lang="es-ES" dirty="0" err="1">
                <a:sym typeface="Wingdings" panose="05000000000000000000" pitchFamily="2" charset="2"/>
              </a:rPr>
              <a:t>Approximate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sequence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matches</a:t>
            </a:r>
            <a:endParaRPr lang="es-ES" dirty="0">
              <a:sym typeface="Wingdings" panose="05000000000000000000" pitchFamily="2" charset="2"/>
            </a:endParaRPr>
          </a:p>
          <a:p>
            <a:r>
              <a:rPr lang="es-ES" dirty="0" err="1">
                <a:sym typeface="Wingdings" panose="05000000000000000000" pitchFamily="2" charset="2"/>
              </a:rPr>
              <a:t>The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graphs</a:t>
            </a:r>
            <a:r>
              <a:rPr lang="es-ES" dirty="0">
                <a:sym typeface="Wingdings" panose="05000000000000000000" pitchFamily="2" charset="2"/>
              </a:rPr>
              <a:t> can be </a:t>
            </a:r>
            <a:r>
              <a:rPr lang="es-ES" dirty="0" err="1">
                <a:sym typeface="Wingdings" panose="05000000000000000000" pitchFamily="2" charset="2"/>
              </a:rPr>
              <a:t>visualized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to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assess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how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good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the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assembly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04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157D-FD74-7065-87B8-DF4A182E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Preparation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5A804-C3D5-6A20-051D-7A6D351A8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Assesing</a:t>
            </a:r>
            <a:r>
              <a:rPr lang="es-ES" dirty="0"/>
              <a:t> </a:t>
            </a:r>
            <a:r>
              <a:rPr lang="es-ES" dirty="0" err="1"/>
              <a:t>intial</a:t>
            </a:r>
            <a:r>
              <a:rPr lang="es-ES" dirty="0"/>
              <a:t> </a:t>
            </a:r>
            <a:r>
              <a:rPr lang="es-ES" dirty="0" err="1"/>
              <a:t>read</a:t>
            </a:r>
            <a:r>
              <a:rPr lang="es-ES" dirty="0"/>
              <a:t> </a:t>
            </a:r>
            <a:r>
              <a:rPr lang="es-ES" dirty="0" err="1"/>
              <a:t>quality</a:t>
            </a:r>
            <a:endParaRPr lang="en-GB" dirty="0"/>
          </a:p>
          <a:p>
            <a:pPr lvl="1"/>
            <a:r>
              <a:rPr lang="en-GB" dirty="0"/>
              <a:t>Quality (</a:t>
            </a:r>
            <a:r>
              <a:rPr lang="en-GB" dirty="0" err="1"/>
              <a:t>phred</a:t>
            </a:r>
            <a:r>
              <a:rPr lang="en-GB" dirty="0"/>
              <a:t> score)</a:t>
            </a:r>
            <a:r>
              <a:rPr lang="en-GB" dirty="0">
                <a:sym typeface="Wingdings" panose="05000000000000000000" pitchFamily="2" charset="2"/>
              </a:rPr>
              <a:t> Estimate of the sequencing error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Length 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Number of reads</a:t>
            </a:r>
            <a:endParaRPr lang="es-ES" dirty="0"/>
          </a:p>
        </p:txBody>
      </p:sp>
      <p:pic>
        <p:nvPicPr>
          <p:cNvPr id="5" name="Picture 4" descr="A chart with green and white dots&#10;&#10;Description automatically generated with medium confidence">
            <a:extLst>
              <a:ext uri="{FF2B5EF4-FFF2-40B4-BE49-F238E27FC236}">
                <a16:creationId xmlns:a16="http://schemas.microsoft.com/office/drawing/2014/main" id="{023C291C-236C-2D3C-FFF8-4D70416C1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724" y="2905124"/>
            <a:ext cx="3692525" cy="3692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667EF4-DD48-0CF9-E85E-DEEC78301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195" y="3949345"/>
            <a:ext cx="5801535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7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4C2A2-7271-5BFB-FAC4-2BDC1307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Graph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7718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525AF-8AE4-D2F5-9261-98B5D6BE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Dnaapler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C6DE9-7F53-8B73-8E9B-493D7C003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Looks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dnaA</a:t>
            </a:r>
            <a:r>
              <a:rPr lang="es-ES" dirty="0"/>
              <a:t> gene </a:t>
            </a:r>
            <a:r>
              <a:rPr lang="es-ES" dirty="0" err="1"/>
              <a:t>or</a:t>
            </a:r>
            <a:r>
              <a:rPr lang="es-ES" dirty="0"/>
              <a:t> rep1 (</a:t>
            </a:r>
            <a:r>
              <a:rPr lang="es-ES" dirty="0" err="1"/>
              <a:t>plasmids</a:t>
            </a:r>
            <a:r>
              <a:rPr lang="es-ES" dirty="0"/>
              <a:t>) and </a:t>
            </a:r>
            <a:r>
              <a:rPr lang="es-ES" dirty="0" err="1"/>
              <a:t>reorients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genome</a:t>
            </a:r>
            <a:endParaRPr lang="es-ES" dirty="0"/>
          </a:p>
          <a:p>
            <a:pPr lvl="1"/>
            <a:r>
              <a:rPr lang="es-ES" dirty="0" err="1"/>
              <a:t>Perfect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assembly</a:t>
            </a:r>
            <a:r>
              <a:rPr lang="es-ES" dirty="0"/>
              <a:t>, as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already</a:t>
            </a:r>
            <a:r>
              <a:rPr lang="es-ES"/>
              <a:t> circular</a:t>
            </a:r>
          </a:p>
          <a:p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installation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working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Circlator</a:t>
            </a:r>
            <a:r>
              <a:rPr lang="es-ES" dirty="0"/>
              <a:t> </a:t>
            </a:r>
            <a:r>
              <a:rPr lang="es-ES" dirty="0" err="1"/>
              <a:t>progcheck</a:t>
            </a:r>
            <a:endParaRPr lang="es-ES" dirty="0"/>
          </a:p>
          <a:p>
            <a:r>
              <a:rPr lang="es-ES" dirty="0"/>
              <a:t>Run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cirucularization</a:t>
            </a:r>
            <a:r>
              <a:rPr lang="es-ES" dirty="0"/>
              <a:t> </a:t>
            </a:r>
            <a:r>
              <a:rPr lang="es-ES" dirty="0" err="1"/>
              <a:t>tool</a:t>
            </a:r>
            <a:r>
              <a:rPr lang="es-ES" dirty="0"/>
              <a:t>: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611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4DCD1D0-AF1F-0714-4D3A-239D93279F1A}"/>
              </a:ext>
            </a:extLst>
          </p:cNvPr>
          <p:cNvGrpSpPr/>
          <p:nvPr/>
        </p:nvGrpSpPr>
        <p:grpSpPr>
          <a:xfrm>
            <a:off x="7169751" y="2116138"/>
            <a:ext cx="5107974" cy="5107974"/>
            <a:chOff x="7169751" y="2116138"/>
            <a:chExt cx="5107974" cy="5107974"/>
          </a:xfrm>
        </p:grpSpPr>
        <p:pic>
          <p:nvPicPr>
            <p:cNvPr id="1028" name="Picture 4" descr="Ilustración de Ilustración Vectorial De Escala De Justicia y más Vectores  Libres de Derechos de Báscula - Báscula, Dibujar, Libra">
              <a:extLst>
                <a:ext uri="{FF2B5EF4-FFF2-40B4-BE49-F238E27FC236}">
                  <a16:creationId xmlns:a16="http://schemas.microsoft.com/office/drawing/2014/main" id="{85BA1501-C752-9321-630D-5C8D383A7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9751" y="2116138"/>
              <a:ext cx="5107974" cy="5107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B0F788-B122-149F-B4E7-90C26A0F60BD}"/>
                </a:ext>
              </a:extLst>
            </p:cNvPr>
            <p:cNvSpPr txBox="1"/>
            <p:nvPr/>
          </p:nvSpPr>
          <p:spPr>
            <a:xfrm>
              <a:off x="8039100" y="4429125"/>
              <a:ext cx="1181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Long </a:t>
              </a:r>
              <a:r>
                <a:rPr lang="es-ES" dirty="0" err="1"/>
                <a:t>reads</a:t>
              </a:r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420CAE9-457E-9909-363A-BCAC279DD65E}"/>
                </a:ext>
              </a:extLst>
            </p:cNvPr>
            <p:cNvSpPr txBox="1"/>
            <p:nvPr/>
          </p:nvSpPr>
          <p:spPr>
            <a:xfrm>
              <a:off x="10839450" y="4429124"/>
              <a:ext cx="76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Short </a:t>
              </a:r>
              <a:r>
                <a:rPr lang="es-ES" dirty="0" err="1"/>
                <a:t>reads</a:t>
              </a:r>
              <a:endParaRPr lang="en-GB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DA99D-8B57-BA55-B160-882B15979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Combining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power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both</a:t>
            </a:r>
            <a:r>
              <a:rPr lang="es-ES" dirty="0"/>
              <a:t> short and </a:t>
            </a:r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reads</a:t>
            </a:r>
            <a:r>
              <a:rPr lang="es-ES" dirty="0"/>
              <a:t>.</a:t>
            </a:r>
          </a:p>
          <a:p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approaches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available</a:t>
            </a:r>
            <a:r>
              <a:rPr lang="es-ES" dirty="0"/>
              <a:t> data</a:t>
            </a:r>
            <a:br>
              <a:rPr lang="es-ES" dirty="0"/>
            </a:br>
            <a:endParaRPr lang="es-ES" dirty="0"/>
          </a:p>
          <a:p>
            <a:pPr marL="914400" lvl="1" indent="-457200">
              <a:buFont typeface="+mj-lt"/>
              <a:buAutoNum type="arabicPeriod"/>
            </a:pPr>
            <a:r>
              <a:rPr lang="es-ES" dirty="0" err="1"/>
              <a:t>Assembly</a:t>
            </a:r>
            <a:r>
              <a:rPr lang="es-ES" dirty="0"/>
              <a:t> </a:t>
            </a:r>
            <a:r>
              <a:rPr lang="es-ES" dirty="0" err="1"/>
              <a:t>based</a:t>
            </a:r>
            <a:endParaRPr lang="es-ES" dirty="0"/>
          </a:p>
          <a:p>
            <a:pPr lvl="2"/>
            <a:r>
              <a:rPr lang="es-ES" dirty="0">
                <a:sym typeface="Wingdings" panose="05000000000000000000" pitchFamily="2" charset="2"/>
              </a:rPr>
              <a:t>Short </a:t>
            </a:r>
            <a:r>
              <a:rPr lang="es-ES" dirty="0" err="1">
                <a:sym typeface="Wingdings" panose="05000000000000000000" pitchFamily="2" charset="2"/>
              </a:rPr>
              <a:t>reads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assembly</a:t>
            </a:r>
            <a:r>
              <a:rPr lang="es-ES" dirty="0">
                <a:sym typeface="Wingdings" panose="05000000000000000000" pitchFamily="2" charset="2"/>
              </a:rPr>
              <a:t>  Long </a:t>
            </a:r>
            <a:r>
              <a:rPr lang="es-ES" dirty="0" err="1">
                <a:sym typeface="Wingdings" panose="05000000000000000000" pitchFamily="2" charset="2"/>
              </a:rPr>
              <a:t>reads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resolve</a:t>
            </a:r>
            <a:endParaRPr lang="es-ES" dirty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s-ES" dirty="0" err="1">
                <a:sym typeface="Wingdings" panose="05000000000000000000" pitchFamily="2" charset="2"/>
              </a:rPr>
              <a:t>Alignment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based</a:t>
            </a:r>
            <a:endParaRPr lang="es-ES" dirty="0">
              <a:sym typeface="Wingdings" panose="05000000000000000000" pitchFamily="2" charset="2"/>
            </a:endParaRPr>
          </a:p>
          <a:p>
            <a:pPr lvl="2"/>
            <a:r>
              <a:rPr lang="es-ES" dirty="0">
                <a:sym typeface="Wingdings" panose="05000000000000000000" pitchFamily="2" charset="2"/>
              </a:rPr>
              <a:t>Long </a:t>
            </a:r>
            <a:r>
              <a:rPr lang="es-ES" dirty="0" err="1">
                <a:sym typeface="Wingdings" panose="05000000000000000000" pitchFamily="2" charset="2"/>
              </a:rPr>
              <a:t>reads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assembly</a:t>
            </a:r>
            <a:r>
              <a:rPr lang="es-ES" dirty="0">
                <a:sym typeface="Wingdings" panose="05000000000000000000" pitchFamily="2" charset="2"/>
              </a:rPr>
              <a:t>  Short </a:t>
            </a:r>
            <a:r>
              <a:rPr lang="es-ES" dirty="0" err="1">
                <a:sym typeface="Wingdings" panose="05000000000000000000" pitchFamily="2" charset="2"/>
              </a:rPr>
              <a:t>reads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polish</a:t>
            </a:r>
            <a:endParaRPr lang="es-ES" dirty="0"/>
          </a:p>
          <a:p>
            <a:pPr lvl="1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3F501C-8482-C7E6-E532-356F16FE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Hybrid</a:t>
            </a:r>
            <a:r>
              <a:rPr lang="es-ES" dirty="0"/>
              <a:t> </a:t>
            </a:r>
            <a:r>
              <a:rPr lang="es-ES" dirty="0" err="1"/>
              <a:t>assembly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525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4025501-70D9-C78C-C3D9-92DE03275D0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BB75A44-7F3F-5698-6267-04FFC3514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242888"/>
            <a:ext cx="8096250" cy="637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58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C28D-D59F-1B9F-6CDE-2DB7ECD2E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9ED86-F3FF-5665-3713-313E174FB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91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191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Office Theme</vt:lpstr>
      <vt:lpstr>PowerPoint Presentation</vt:lpstr>
      <vt:lpstr>Outline</vt:lpstr>
      <vt:lpstr>Assembly basis</vt:lpstr>
      <vt:lpstr>Preparation</vt:lpstr>
      <vt:lpstr>Graph example</vt:lpstr>
      <vt:lpstr>Dnaapler</vt:lpstr>
      <vt:lpstr>Hybrid assembly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Pablo Atienza Lopez</dc:creator>
  <cp:lastModifiedBy>Pablo Atienza Lopez</cp:lastModifiedBy>
  <cp:revision>3</cp:revision>
  <dcterms:created xsi:type="dcterms:W3CDTF">2024-07-29T09:30:03Z</dcterms:created>
  <dcterms:modified xsi:type="dcterms:W3CDTF">2024-08-18T15:43:01Z</dcterms:modified>
</cp:coreProperties>
</file>