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7102475" cy="102314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DBF5F4"/>
    <a:srgbClr val="10827F"/>
    <a:srgbClr val="F0F3FA"/>
    <a:srgbClr val="E5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616B00-29E9-45A2-B5B3-AD57BFB9B1D0}" v="14" dt="2023-08-20T17:17:51.1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Bernabeu" userId="22488759-3eb8-4542-8dbd-b58228c87cfe" providerId="ADAL" clId="{C3BD33E2-211F-4777-9D5A-C5EE092B36F1}"/>
    <pc:docChg chg="undo custSel modSld">
      <pc:chgData name="Pablo Bernabeu" userId="22488759-3eb8-4542-8dbd-b58228c87cfe" providerId="ADAL" clId="{C3BD33E2-211F-4777-9D5A-C5EE092B36F1}" dt="2023-08-21T09:53:24.203" v="2" actId="20577"/>
      <pc:docMkLst>
        <pc:docMk/>
      </pc:docMkLst>
      <pc:sldChg chg="modSp mod">
        <pc:chgData name="Pablo Bernabeu" userId="22488759-3eb8-4542-8dbd-b58228c87cfe" providerId="ADAL" clId="{C3BD33E2-211F-4777-9D5A-C5EE092B36F1}" dt="2023-08-21T09:53:24.203" v="2" actId="20577"/>
        <pc:sldMkLst>
          <pc:docMk/>
          <pc:sldMk cId="1771287195" sldId="256"/>
        </pc:sldMkLst>
        <pc:spChg chg="mod">
          <ac:chgData name="Pablo Bernabeu" userId="22488759-3eb8-4542-8dbd-b58228c87cfe" providerId="ADAL" clId="{C3BD33E2-211F-4777-9D5A-C5EE092B36F1}" dt="2023-08-21T09:53:24.203" v="2" actId="20577"/>
          <ac:spMkLst>
            <pc:docMk/>
            <pc:sldMk cId="1771287195" sldId="256"/>
            <ac:spMk id="11" creationId="{B5042CE6-9735-37B4-C71D-01CC53276FDF}"/>
          </ac:spMkLst>
        </pc:spChg>
      </pc:sldChg>
    </pc:docChg>
  </pc:docChgLst>
  <pc:docChgLst>
    <pc:chgData name="Pablo Bernabeu" userId="22488759-3eb8-4542-8dbd-b58228c87cfe" providerId="ADAL" clId="{A1616B00-29E9-45A2-B5B3-AD57BFB9B1D0}"/>
    <pc:docChg chg="undo redo custSel modSld">
      <pc:chgData name="Pablo Bernabeu" userId="22488759-3eb8-4542-8dbd-b58228c87cfe" providerId="ADAL" clId="{A1616B00-29E9-45A2-B5B3-AD57BFB9B1D0}" dt="2023-08-31T12:05:03.457" v="120" actId="20577"/>
      <pc:docMkLst>
        <pc:docMk/>
      </pc:docMkLst>
      <pc:sldChg chg="modSp mod">
        <pc:chgData name="Pablo Bernabeu" userId="22488759-3eb8-4542-8dbd-b58228c87cfe" providerId="ADAL" clId="{A1616B00-29E9-45A2-B5B3-AD57BFB9B1D0}" dt="2023-08-31T12:05:03.457" v="120" actId="20577"/>
        <pc:sldMkLst>
          <pc:docMk/>
          <pc:sldMk cId="1771287195" sldId="256"/>
        </pc:sldMkLst>
        <pc:spChg chg="mod">
          <ac:chgData name="Pablo Bernabeu" userId="22488759-3eb8-4542-8dbd-b58228c87cfe" providerId="ADAL" clId="{A1616B00-29E9-45A2-B5B3-AD57BFB9B1D0}" dt="2023-08-31T12:03:41.120" v="112" actId="1038"/>
          <ac:spMkLst>
            <pc:docMk/>
            <pc:sldMk cId="1771287195" sldId="256"/>
            <ac:spMk id="2" creationId="{F5E18B99-9980-49BF-CD84-FD2524B60B68}"/>
          </ac:spMkLst>
        </pc:spChg>
        <pc:spChg chg="mod">
          <ac:chgData name="Pablo Bernabeu" userId="22488759-3eb8-4542-8dbd-b58228c87cfe" providerId="ADAL" clId="{A1616B00-29E9-45A2-B5B3-AD57BFB9B1D0}" dt="2023-08-31T12:05:03.457" v="120" actId="20577"/>
          <ac:spMkLst>
            <pc:docMk/>
            <pc:sldMk cId="1771287195" sldId="256"/>
            <ac:spMk id="3" creationId="{FC45B868-C76F-2351-AA18-49EAD3C21C9D}"/>
          </ac:spMkLst>
        </pc:spChg>
        <pc:spChg chg="mod">
          <ac:chgData name="Pablo Bernabeu" userId="22488759-3eb8-4542-8dbd-b58228c87cfe" providerId="ADAL" clId="{A1616B00-29E9-45A2-B5B3-AD57BFB9B1D0}" dt="2023-08-31T12:03:41.120" v="112" actId="1038"/>
          <ac:spMkLst>
            <pc:docMk/>
            <pc:sldMk cId="1771287195" sldId="256"/>
            <ac:spMk id="4" creationId="{A85D34F0-3613-BDC8-0C1B-F570D3065069}"/>
          </ac:spMkLst>
        </pc:spChg>
        <pc:spChg chg="mod">
          <ac:chgData name="Pablo Bernabeu" userId="22488759-3eb8-4542-8dbd-b58228c87cfe" providerId="ADAL" clId="{A1616B00-29E9-45A2-B5B3-AD57BFB9B1D0}" dt="2023-08-31T12:04:28.758" v="117" actId="179"/>
          <ac:spMkLst>
            <pc:docMk/>
            <pc:sldMk cId="1771287195" sldId="256"/>
            <ac:spMk id="11" creationId="{B5042CE6-9735-37B4-C71D-01CC53276FDF}"/>
          </ac:spMkLst>
        </pc:spChg>
        <pc:picChg chg="mod">
          <ac:chgData name="Pablo Bernabeu" userId="22488759-3eb8-4542-8dbd-b58228c87cfe" providerId="ADAL" clId="{A1616B00-29E9-45A2-B5B3-AD57BFB9B1D0}" dt="2023-08-31T12:03:41.120" v="112" actId="1038"/>
          <ac:picMkLst>
            <pc:docMk/>
            <pc:sldMk cId="1771287195" sldId="256"/>
            <ac:picMk id="5" creationId="{0BF72AE1-10F4-6CF4-F20C-998B09382B15}"/>
          </ac:picMkLst>
        </pc:picChg>
        <pc:picChg chg="mod">
          <ac:chgData name="Pablo Bernabeu" userId="22488759-3eb8-4542-8dbd-b58228c87cfe" providerId="ADAL" clId="{A1616B00-29E9-45A2-B5B3-AD57BFB9B1D0}" dt="2023-08-31T12:03:41.120" v="112" actId="1038"/>
          <ac:picMkLst>
            <pc:docMk/>
            <pc:sldMk cId="1771287195" sldId="256"/>
            <ac:picMk id="7" creationId="{81D6C130-9E68-FB99-5DFD-D2AE965EF1B6}"/>
          </ac:picMkLst>
        </pc:picChg>
        <pc:picChg chg="mod">
          <ac:chgData name="Pablo Bernabeu" userId="22488759-3eb8-4542-8dbd-b58228c87cfe" providerId="ADAL" clId="{A1616B00-29E9-45A2-B5B3-AD57BFB9B1D0}" dt="2023-08-31T12:03:41.120" v="112" actId="1038"/>
          <ac:picMkLst>
            <pc:docMk/>
            <pc:sldMk cId="1771287195" sldId="256"/>
            <ac:picMk id="13" creationId="{A695532E-6582-EDA8-702D-64EB17BE432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FD6A-BA80-450E-A7A2-FC98B19AE35F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1BD9-9AFE-4A07-B0BC-821968E20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4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FD6A-BA80-450E-A7A2-FC98B19AE35F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1BD9-9AFE-4A07-B0BC-821968E20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27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FD6A-BA80-450E-A7A2-FC98B19AE35F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1BD9-9AFE-4A07-B0BC-821968E20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32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FD6A-BA80-450E-A7A2-FC98B19AE35F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1BD9-9AFE-4A07-B0BC-821968E20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521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FD6A-BA80-450E-A7A2-FC98B19AE35F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1BD9-9AFE-4A07-B0BC-821968E20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69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FD6A-BA80-450E-A7A2-FC98B19AE35F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1BD9-9AFE-4A07-B0BC-821968E20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83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FD6A-BA80-450E-A7A2-FC98B19AE35F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1BD9-9AFE-4A07-B0BC-821968E20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342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FD6A-BA80-450E-A7A2-FC98B19AE35F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1BD9-9AFE-4A07-B0BC-821968E20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56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FD6A-BA80-450E-A7A2-FC98B19AE35F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1BD9-9AFE-4A07-B0BC-821968E20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87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FD6A-BA80-450E-A7A2-FC98B19AE35F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1BD9-9AFE-4A07-B0BC-821968E20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01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FD6A-BA80-450E-A7A2-FC98B19AE35F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1BD9-9AFE-4A07-B0BC-821968E20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33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5FD6A-BA80-450E-A7A2-FC98B19AE35F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81BD9-9AFE-4A07-B0BC-821968E20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948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brain wave&#10;&#10;Description automatically generated with medium confidence">
            <a:extLst>
              <a:ext uri="{FF2B5EF4-FFF2-40B4-BE49-F238E27FC236}">
                <a16:creationId xmlns:a16="http://schemas.microsoft.com/office/drawing/2014/main" id="{81D6C130-9E68-FB99-5DFD-D2AE965EF1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34"/>
          <a:stretch/>
        </p:blipFill>
        <p:spPr>
          <a:xfrm>
            <a:off x="-1107409" y="-464239"/>
            <a:ext cx="12261605" cy="4397896"/>
          </a:xfrm>
          <a:prstGeom prst="rect">
            <a:avLst/>
          </a:prstGeom>
        </p:spPr>
      </p:pic>
      <p:pic>
        <p:nvPicPr>
          <p:cNvPr id="5" name="Picture 4" descr="A close-up of a person's head&#10;&#10;Description automatically generated">
            <a:extLst>
              <a:ext uri="{FF2B5EF4-FFF2-40B4-BE49-F238E27FC236}">
                <a16:creationId xmlns:a16="http://schemas.microsoft.com/office/drawing/2014/main" id="{0BF72AE1-10F4-6CF4-F20C-998B09382B1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CE9E1"/>
              </a:clrFrom>
              <a:clrTo>
                <a:srgbClr val="ECE9E1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7234" y="4257824"/>
            <a:ext cx="8311034" cy="260311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5E18B99-9980-49BF-CD84-FD2524B60B68}"/>
              </a:ext>
            </a:extLst>
          </p:cNvPr>
          <p:cNvSpPr/>
          <p:nvPr/>
        </p:nvSpPr>
        <p:spPr>
          <a:xfrm rot="20330919">
            <a:off x="5644643" y="3691578"/>
            <a:ext cx="1864096" cy="3521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5D34F0-3613-BDC8-0C1B-F570D3065069}"/>
              </a:ext>
            </a:extLst>
          </p:cNvPr>
          <p:cNvSpPr/>
          <p:nvPr/>
        </p:nvSpPr>
        <p:spPr>
          <a:xfrm rot="21353019">
            <a:off x="5686578" y="4176718"/>
            <a:ext cx="1864096" cy="2737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" name="Picture 12" descr="A graph of a brain wave&#10;&#10;Description automatically generated with medium confidence">
            <a:extLst>
              <a:ext uri="{FF2B5EF4-FFF2-40B4-BE49-F238E27FC236}">
                <a16:creationId xmlns:a16="http://schemas.microsoft.com/office/drawing/2014/main" id="{A695532E-6582-EDA8-702D-64EB17BE43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7" r="12225" b="39247"/>
          <a:stretch/>
        </p:blipFill>
        <p:spPr>
          <a:xfrm>
            <a:off x="5789246" y="3927307"/>
            <a:ext cx="4333594" cy="35097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042CE6-9735-37B4-C71D-01CC53276FDF}"/>
              </a:ext>
            </a:extLst>
          </p:cNvPr>
          <p:cNvSpPr txBox="1"/>
          <p:nvPr/>
        </p:nvSpPr>
        <p:spPr>
          <a:xfrm>
            <a:off x="5874986" y="4444084"/>
            <a:ext cx="37059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400" dirty="0"/>
              <a:t>Dersom du oppfyller disse kriteriene og ønsker å delta, vennligst kontakt Pablo på mail-adressen </a:t>
            </a:r>
            <a:r>
              <a:rPr lang="nb-NO" sz="1400" dirty="0">
                <a:solidFill>
                  <a:schemeClr val="accent1">
                    <a:lumMod val="50000"/>
                  </a:schemeClr>
                </a:solidFill>
              </a:rPr>
              <a:t>p.bernabeu@uit.no</a:t>
            </a:r>
            <a:r>
              <a:rPr lang="nb-NO" sz="1400" dirty="0"/>
              <a:t>.</a:t>
            </a:r>
          </a:p>
          <a:p>
            <a:endParaRPr lang="nb-NO" sz="1400" dirty="0"/>
          </a:p>
          <a:p>
            <a:pPr marL="282575"/>
            <a:r>
              <a:rPr lang="nb-NO" sz="1400" dirty="0"/>
              <a:t>I de fleste tilfeller vil deltakelse innebære å gjennomføre flere økter over en måned, </a:t>
            </a:r>
          </a:p>
          <a:p>
            <a:pPr marL="282575"/>
            <a:r>
              <a:rPr lang="nb-NO" sz="1400" dirty="0"/>
              <a:t>med bonusutbetalingen på slutten.</a:t>
            </a:r>
          </a:p>
          <a:p>
            <a:pPr marL="282575"/>
            <a:endParaRPr lang="nb-NO" sz="1400" dirty="0"/>
          </a:p>
          <a:p>
            <a:pPr marL="282575"/>
            <a:r>
              <a:rPr lang="nb-NO" sz="1400" dirty="0"/>
              <a:t>Takk for din interesse i denne studien.</a:t>
            </a:r>
            <a:endParaRPr lang="en-GB" sz="1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5B868-C76F-2351-AA18-49EAD3C2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233751"/>
            <a:ext cx="9906000" cy="4094640"/>
          </a:xfrm>
        </p:spPr>
        <p:txBody>
          <a:bodyPr>
            <a:normAutofit fontScale="32500" lnSpcReduction="20000"/>
          </a:bodyPr>
          <a:lstStyle/>
          <a:p>
            <a:endParaRPr lang="nb-NO" sz="300" b="1" dirty="0">
              <a:solidFill>
                <a:srgbClr val="10827F"/>
              </a:solidFill>
            </a:endParaRPr>
          </a:p>
          <a:p>
            <a:r>
              <a:rPr lang="nb-NO" sz="19200" b="1" dirty="0">
                <a:solidFill>
                  <a:srgbClr val="10827F"/>
                </a:solidFill>
              </a:rPr>
              <a:t>Delta i et EEG-eksperiment</a:t>
            </a:r>
            <a:endParaRPr lang="nb-NO" sz="300" b="1" dirty="0">
              <a:solidFill>
                <a:srgbClr val="10827F"/>
              </a:solidFill>
            </a:endParaRPr>
          </a:p>
          <a:p>
            <a:r>
              <a:rPr lang="nb-NO" sz="7200" dirty="0">
                <a:solidFill>
                  <a:schemeClr val="accent1">
                    <a:lumMod val="50000"/>
                  </a:schemeClr>
                </a:solidFill>
              </a:rPr>
              <a:t>Vil du se den </a:t>
            </a:r>
            <a:r>
              <a:rPr lang="nb-NO" sz="7200" b="1" dirty="0">
                <a:solidFill>
                  <a:schemeClr val="accent1">
                    <a:lumMod val="50000"/>
                  </a:schemeClr>
                </a:solidFill>
              </a:rPr>
              <a:t>elektriske aktiviteten til hjernen din </a:t>
            </a:r>
            <a:r>
              <a:rPr lang="nb-NO" sz="7200" dirty="0">
                <a:solidFill>
                  <a:schemeClr val="accent1">
                    <a:lumMod val="50000"/>
                  </a:schemeClr>
                </a:solidFill>
              </a:rPr>
              <a:t>live? </a:t>
            </a:r>
            <a:endParaRPr lang="nb-NO" sz="12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nb-NO" sz="400" dirty="0"/>
          </a:p>
          <a:p>
            <a:pPr marL="1717675" algn="l"/>
            <a:r>
              <a:rPr lang="nb-NO" sz="4300" dirty="0"/>
              <a:t>Ved å delta i vårt eksperiment vil du utføre noen enkle oppgaver på en datamaskin, </a:t>
            </a:r>
            <a:endParaRPr lang="nb-NO" sz="400" dirty="0"/>
          </a:p>
          <a:p>
            <a:pPr marL="1717675" algn="l"/>
            <a:r>
              <a:rPr lang="nb-NO" sz="4300" dirty="0"/>
              <a:t>bidra til vitenskapen og tjene 250 kr i timen (Jekta gavekort). EEG er smertefri.</a:t>
            </a:r>
          </a:p>
          <a:p>
            <a:pPr marL="1717675" algn="l"/>
            <a:endParaRPr lang="nb-NO" sz="300" dirty="0"/>
          </a:p>
          <a:p>
            <a:pPr marL="1717675" algn="l"/>
            <a:r>
              <a:rPr lang="nb-NO" sz="4300" dirty="0"/>
              <a:t>Vi ser etter deltakere med følgende egenskaper:</a:t>
            </a:r>
            <a:endParaRPr lang="nb-NO" sz="400" dirty="0"/>
          </a:p>
          <a:p>
            <a:pPr marL="2112963" indent="-231775" algn="l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nb-NO" sz="4300" dirty="0"/>
              <a:t>Alder 18–45 år;</a:t>
            </a:r>
            <a:endParaRPr lang="nb-NO" sz="300" dirty="0"/>
          </a:p>
          <a:p>
            <a:pPr marL="2112963" indent="-231775" algn="l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nb-NO" sz="4300" dirty="0"/>
              <a:t>Snakker norsk som førstespråk og engelsk flytende. Bortsett fra disse språkene kan                              deltakerne også snakke svensk og dansk, men ikke andre språk (utover noen få ord);</a:t>
            </a:r>
            <a:endParaRPr lang="nb-NO" sz="300" dirty="0"/>
          </a:p>
          <a:p>
            <a:pPr marL="2112963" indent="-231775" algn="l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nb-NO" sz="4300" dirty="0"/>
              <a:t>Ingen språkrelaterte lidelser, som f.eks. dysleksi.</a:t>
            </a:r>
          </a:p>
        </p:txBody>
      </p:sp>
    </p:spTree>
    <p:extLst>
      <p:ext uri="{BB962C8B-B14F-4D97-AF65-F5344CB8AC3E}">
        <p14:creationId xmlns:p14="http://schemas.microsoft.com/office/powerpoint/2010/main" val="1771287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209</TotalTime>
  <Words>152</Words>
  <Application>Microsoft Office PowerPoint</Application>
  <PresentationFormat>A4 Paper (210x297 mm)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>UiT The Arctic University of Norway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Bernabeu</dc:creator>
  <cp:lastModifiedBy>Pablo Bernabeu</cp:lastModifiedBy>
  <cp:revision>2</cp:revision>
  <cp:lastPrinted>2023-08-18T13:34:14Z</cp:lastPrinted>
  <dcterms:created xsi:type="dcterms:W3CDTF">2023-08-18T11:11:41Z</dcterms:created>
  <dcterms:modified xsi:type="dcterms:W3CDTF">2023-08-31T12:05:06Z</dcterms:modified>
</cp:coreProperties>
</file>