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70" r:id="rId5"/>
    <p:sldId id="267" r:id="rId6"/>
    <p:sldId id="271" r:id="rId7"/>
    <p:sldId id="258" r:id="rId8"/>
    <p:sldId id="268" r:id="rId9"/>
    <p:sldId id="269" r:id="rId10"/>
    <p:sldId id="260" r:id="rId11"/>
    <p:sldId id="261" r:id="rId12"/>
    <p:sldId id="263" r:id="rId13"/>
    <p:sldId id="273" r:id="rId14"/>
    <p:sldId id="272" r:id="rId15"/>
    <p:sldId id="274" r:id="rId16"/>
    <p:sldId id="276" r:id="rId17"/>
    <p:sldId id="278" r:id="rId18"/>
    <p:sldId id="280" r:id="rId19"/>
    <p:sldId id="281" r:id="rId20"/>
    <p:sldId id="282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3" autoAdjust="0"/>
    <p:restoredTop sz="81867" autoAdjust="0"/>
  </p:normalViewPr>
  <p:slideViewPr>
    <p:cSldViewPr>
      <p:cViewPr varScale="1">
        <p:scale>
          <a:sx n="61" d="100"/>
          <a:sy n="61" d="100"/>
        </p:scale>
        <p:origin x="306" y="66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PrimeFaces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Hoja1!$A$2:$A$4</c:f>
              <c:numCache>
                <c:formatCode>mmm\-yy</c:formatCode>
                <c:ptCount val="3"/>
                <c:pt idx="0">
                  <c:v>41365</c:v>
                </c:pt>
                <c:pt idx="1">
                  <c:v>41456</c:v>
                </c:pt>
                <c:pt idx="2">
                  <c:v>41548</c:v>
                </c:pt>
              </c:numCache>
            </c:numRef>
          </c:cat>
          <c:val>
            <c:numRef>
              <c:f>Hoja1!$B$2:$B$4</c:f>
              <c:numCache>
                <c:formatCode>General</c:formatCode>
                <c:ptCount val="3"/>
                <c:pt idx="0">
                  <c:v>82</c:v>
                </c:pt>
                <c:pt idx="1">
                  <c:v>96</c:v>
                </c:pt>
                <c:pt idx="2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RichFaces</c:v>
                </c:pt>
              </c:strCache>
            </c:strRef>
          </c:tx>
          <c:spPr>
            <a:ln w="476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Hoja1!$A$2:$A$4</c:f>
              <c:numCache>
                <c:formatCode>mmm\-yy</c:formatCode>
                <c:ptCount val="3"/>
                <c:pt idx="0">
                  <c:v>41365</c:v>
                </c:pt>
                <c:pt idx="1">
                  <c:v>41456</c:v>
                </c:pt>
                <c:pt idx="2">
                  <c:v>41548</c:v>
                </c:pt>
              </c:numCache>
            </c:numRef>
          </c:cat>
          <c:val>
            <c:numRef>
              <c:f>Hoja1!$C$2:$C$4</c:f>
              <c:numCache>
                <c:formatCode>General</c:formatCode>
                <c:ptCount val="3"/>
                <c:pt idx="0">
                  <c:v>53</c:v>
                </c:pt>
                <c:pt idx="1">
                  <c:v>56</c:v>
                </c:pt>
                <c:pt idx="2">
                  <c:v>39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IceFaces</c:v>
                </c:pt>
              </c:strCache>
            </c:strRef>
          </c:tx>
          <c:spPr>
            <a:ln w="476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Hoja1!$A$2:$A$4</c:f>
              <c:numCache>
                <c:formatCode>mmm\-yy</c:formatCode>
                <c:ptCount val="3"/>
                <c:pt idx="0">
                  <c:v>41365</c:v>
                </c:pt>
                <c:pt idx="1">
                  <c:v>41456</c:v>
                </c:pt>
                <c:pt idx="2">
                  <c:v>41548</c:v>
                </c:pt>
              </c:numCache>
            </c:numRef>
          </c:cat>
          <c:val>
            <c:numRef>
              <c:f>Hoja1!$D$2:$D$4</c:f>
              <c:numCache>
                <c:formatCode>General</c:formatCode>
                <c:ptCount val="3"/>
                <c:pt idx="0">
                  <c:v>22</c:v>
                </c:pt>
                <c:pt idx="1">
                  <c:v>19</c:v>
                </c:pt>
                <c:pt idx="2">
                  <c:v>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044160"/>
        <c:axId val="204103168"/>
      </c:lineChart>
      <c:dateAx>
        <c:axId val="199044160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4103168"/>
        <c:crosses val="autoZero"/>
        <c:auto val="1"/>
        <c:lblOffset val="100"/>
        <c:baseTimeUnit val="months"/>
      </c:dateAx>
      <c:valAx>
        <c:axId val="20410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9044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603232720909886"/>
          <c:y val="2.0759045744281966E-2"/>
          <c:w val="0.51824223534558167"/>
          <c:h val="0.200785526809148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s-ES"/>
              <a:t>12/05/2015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s-ES"/>
              <a:t>12/05/2015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Presentar</a:t>
            </a:r>
            <a:r>
              <a:rPr lang="es-ES" baseline="0" dirty="0" smtClean="0"/>
              <a:t> a los miembros del grupo y decir que somos muy </a:t>
            </a:r>
            <a:r>
              <a:rPr lang="es-ES" baseline="0" dirty="0" err="1" smtClean="0"/>
              <a:t>majetes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053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Los temas que vienen incluidos que son una pasada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super</a:t>
            </a:r>
            <a:r>
              <a:rPr lang="es-ES" baseline="0" dirty="0" smtClean="0"/>
              <a:t> completos fáciles de cambiar e incluir y </a:t>
            </a:r>
            <a:r>
              <a:rPr lang="es-ES" baseline="0" dirty="0" err="1" smtClean="0"/>
              <a:t>super</a:t>
            </a:r>
            <a:r>
              <a:rPr lang="es-ES" baseline="0" dirty="0" smtClean="0"/>
              <a:t> variados. La funcionalidad de adaptación a dispositivos con elementos concretos para ellos, y las extensiones que incluye elementos de programación complementarios a JSF que nos ayudan a la creación de aplicaciones mas completas.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14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Bueno JSF es</a:t>
            </a:r>
            <a:r>
              <a:rPr lang="es-ES" baseline="0" dirty="0" smtClean="0"/>
              <a:t> una librería de componentes de código abierto que nos simplifican y mejoran el proceso de creación de aplicaciones web. Está bajo licencia de apache v2. Existen versiones, actualmente la última versión es las 5.2. En la página de </a:t>
            </a:r>
            <a:r>
              <a:rPr lang="es-ES" baseline="0" dirty="0" err="1" smtClean="0"/>
              <a:t>primeFaces</a:t>
            </a:r>
            <a:r>
              <a:rPr lang="es-ES" baseline="0" dirty="0" smtClean="0"/>
              <a:t> podemos encontrar una guía completa de cada versión, que nos explica detalladamente cada componente y su utilización</a:t>
            </a:r>
            <a:r>
              <a:rPr lang="es-ES" baseline="0" dirty="0" smtClean="0"/>
              <a:t>.</a:t>
            </a:r>
          </a:p>
          <a:p>
            <a:r>
              <a:rPr lang="es-ES" baseline="0" dirty="0" smtClean="0"/>
              <a:t>En la página de </a:t>
            </a:r>
            <a:r>
              <a:rPr lang="es-ES" baseline="0" dirty="0" err="1" smtClean="0"/>
              <a:t>primeFaces</a:t>
            </a:r>
            <a:r>
              <a:rPr lang="es-ES" baseline="0" dirty="0" smtClean="0"/>
              <a:t> existen guías que comentaremos.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8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PrimeFaces</a:t>
            </a:r>
            <a:r>
              <a:rPr lang="es-ES" baseline="0" dirty="0" smtClean="0"/>
              <a:t> utiliza un estilo actual, moderno e innovador. El soporte de Ajax permite una gran flexibilidad a la hora de realizar peticiones sin necesidad de la recarga de la página. El uso de </a:t>
            </a:r>
            <a:r>
              <a:rPr lang="es-ES" baseline="0" dirty="0" err="1" smtClean="0"/>
              <a:t>primeFaces</a:t>
            </a:r>
            <a:r>
              <a:rPr lang="es-ES" baseline="0" dirty="0" smtClean="0"/>
              <a:t> nos ahorra mucho código, tanto por la integración de Ajax como por la capacidad que nos dan los componentes de ahorra código </a:t>
            </a:r>
            <a:r>
              <a:rPr lang="es-ES" baseline="0" dirty="0" err="1" smtClean="0"/>
              <a:t>javascript</a:t>
            </a:r>
            <a:r>
              <a:rPr lang="es-ES" baseline="0" dirty="0" smtClean="0"/>
              <a:t>.</a:t>
            </a:r>
          </a:p>
          <a:p>
            <a:r>
              <a:rPr lang="es-ES" baseline="0" dirty="0" err="1" smtClean="0"/>
              <a:t>PrimeFaces</a:t>
            </a:r>
            <a:r>
              <a:rPr lang="es-ES" baseline="0" dirty="0" smtClean="0"/>
              <a:t> permite la integración con otras librerías de componentes como </a:t>
            </a:r>
            <a:r>
              <a:rPr lang="es-ES" baseline="0" dirty="0" err="1" smtClean="0"/>
              <a:t>richFaces</a:t>
            </a:r>
            <a:r>
              <a:rPr lang="es-ES" baseline="0" dirty="0" smtClean="0"/>
              <a:t>.</a:t>
            </a:r>
          </a:p>
          <a:p>
            <a:r>
              <a:rPr lang="es-ES" baseline="0" dirty="0" smtClean="0"/>
              <a:t>Existe una colaboración de </a:t>
            </a:r>
            <a:r>
              <a:rPr lang="es-ES" baseline="0" dirty="0" err="1" smtClean="0"/>
              <a:t>PrimeFaces</a:t>
            </a:r>
            <a:r>
              <a:rPr lang="es-ES" baseline="0" dirty="0" smtClean="0"/>
              <a:t> con </a:t>
            </a:r>
            <a:r>
              <a:rPr lang="es-ES" baseline="0" dirty="0" err="1" smtClean="0"/>
              <a:t>jQuery</a:t>
            </a:r>
            <a:r>
              <a:rPr lang="es-ES" baseline="0" dirty="0" smtClean="0"/>
              <a:t> que nos facilita el desarrollo de aplicaciones web en otros dispositivos como </a:t>
            </a:r>
            <a:r>
              <a:rPr lang="es-ES" baseline="0" dirty="0" err="1" smtClean="0"/>
              <a:t>smartphones</a:t>
            </a:r>
            <a:r>
              <a:rPr lang="es-ES" baseline="0" dirty="0" smtClean="0"/>
              <a:t> o </a:t>
            </a:r>
            <a:r>
              <a:rPr lang="es-ES" baseline="0" dirty="0" err="1" smtClean="0"/>
              <a:t>tablets</a:t>
            </a:r>
            <a:r>
              <a:rPr lang="es-ES" baseline="0" dirty="0" smtClean="0"/>
              <a:t>.</a:t>
            </a:r>
          </a:p>
          <a:p>
            <a:r>
              <a:rPr lang="es-ES" dirty="0" smtClean="0"/>
              <a:t>Desventajas,</a:t>
            </a:r>
            <a:r>
              <a:rPr lang="es-ES" baseline="0" dirty="0" smtClean="0"/>
              <a:t> por encontrar alguna</a:t>
            </a:r>
            <a:r>
              <a:rPr lang="es-ES" dirty="0" smtClean="0"/>
              <a:t>!</a:t>
            </a:r>
          </a:p>
          <a:p>
            <a:r>
              <a:rPr lang="es-ES" dirty="0" smtClean="0"/>
              <a:t>Lo</a:t>
            </a:r>
            <a:r>
              <a:rPr lang="es-ES" baseline="0" dirty="0" smtClean="0"/>
              <a:t> llamado compatibilidad hacia </a:t>
            </a:r>
            <a:r>
              <a:rPr lang="es-ES" baseline="0" dirty="0" err="1" smtClean="0"/>
              <a:t>atrás,las</a:t>
            </a:r>
            <a:r>
              <a:rPr lang="es-ES" baseline="0" dirty="0" smtClean="0"/>
              <a:t> nuevas versiones no son100% compatibles con versiones anteriores.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355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Según datos de google </a:t>
            </a:r>
            <a:r>
              <a:rPr lang="es-ES" dirty="0" err="1" smtClean="0"/>
              <a:t>primeFaces</a:t>
            </a:r>
            <a:r>
              <a:rPr lang="es-ES" dirty="0" smtClean="0"/>
              <a:t> es la librería más utilizada</a:t>
            </a:r>
            <a:r>
              <a:rPr lang="es-ES" baseline="0" dirty="0" smtClean="0"/>
              <a:t> por delante de las dos otras librerías más populares</a:t>
            </a:r>
            <a:r>
              <a:rPr lang="es-ES" baseline="0" dirty="0" smtClean="0"/>
              <a:t>. Medidas en millones de aplicaciones que la utilizan vemos que su tirón aumenta.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121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PrimeFaces</a:t>
            </a:r>
            <a:r>
              <a:rPr lang="es-ES" baseline="0" dirty="0" smtClean="0"/>
              <a:t> es utilizada en su aplicaciones y webs por marcas reconocidas a nivel mundial como</a:t>
            </a:r>
            <a:r>
              <a:rPr lang="es-ES" baseline="0" dirty="0" smtClean="0"/>
              <a:t>… que denotan el tirón de esta librería y que sus ventajas llaman la atención</a:t>
            </a:r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748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Desde la página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primeFaces</a:t>
            </a:r>
            <a:r>
              <a:rPr lang="es-ES" baseline="0" dirty="0" smtClean="0"/>
              <a:t> en el enlace tal cual, incluirlo en las dependencias del proyecto como .</a:t>
            </a:r>
            <a:r>
              <a:rPr lang="es-ES" baseline="0" dirty="0" err="1" smtClean="0"/>
              <a:t>jar</a:t>
            </a:r>
            <a:r>
              <a:rPr lang="es-ES" baseline="0" dirty="0" smtClean="0"/>
              <a:t> en nuestro caso en eclipse y referenciarlo directamente en los </a:t>
            </a:r>
            <a:r>
              <a:rPr lang="es-ES" baseline="0" dirty="0" err="1" smtClean="0"/>
              <a:t>xhtml</a:t>
            </a:r>
            <a:r>
              <a:rPr lang="es-ES" baseline="0" dirty="0" smtClean="0"/>
              <a:t> de la forma que pone ahí en la cabecera.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993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</a:t>
            </a:r>
            <a:r>
              <a:rPr lang="es-ES" baseline="0" dirty="0" smtClean="0"/>
              <a:t> problema de librerías y </a:t>
            </a:r>
            <a:r>
              <a:rPr lang="es-ES" baseline="0" dirty="0" err="1" smtClean="0"/>
              <a:t>frameworks</a:t>
            </a:r>
            <a:r>
              <a:rPr lang="es-ES" baseline="0" dirty="0" smtClean="0"/>
              <a:t> en muchos casos son las dependencias y con esto te liberas de ellas. El tiempo de descarga es rapidísimo puesto que el </a:t>
            </a:r>
            <a:r>
              <a:rPr lang="es-ES" baseline="0" dirty="0" err="1" smtClean="0"/>
              <a:t>jar</a:t>
            </a:r>
            <a:r>
              <a:rPr lang="es-ES" baseline="0" dirty="0" smtClean="0"/>
              <a:t> ocupa sobre 1.7 Mb, y en el nos viene una increíble cantidad de componentes (mas de 100)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416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Además</a:t>
            </a:r>
            <a:r>
              <a:rPr lang="es-ES" baseline="0" dirty="0" smtClean="0"/>
              <a:t> prime Faces incluye una estupenda documentación en la que destacan las </a:t>
            </a:r>
            <a:r>
              <a:rPr lang="es-ES" baseline="0" dirty="0" err="1" smtClean="0"/>
              <a:t>userGuides</a:t>
            </a:r>
            <a:r>
              <a:rPr lang="es-ES" baseline="0" dirty="0" smtClean="0"/>
              <a:t> pero también tiene una wiki detallada y acceso a artículos y entrevistas </a:t>
            </a:r>
            <a:r>
              <a:rPr lang="es-ES" baseline="0" dirty="0" err="1" smtClean="0"/>
              <a:t>relaccionadas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136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Comentar vuestra</a:t>
            </a:r>
            <a:r>
              <a:rPr lang="es-ES" baseline="0" dirty="0" smtClean="0"/>
              <a:t> experiencia con este apartado del </a:t>
            </a:r>
            <a:r>
              <a:rPr lang="es-ES" baseline="0" dirty="0" err="1" smtClean="0"/>
              <a:t>showcase</a:t>
            </a:r>
            <a:r>
              <a:rPr lang="es-ES" baseline="0" dirty="0" smtClean="0"/>
              <a:t> y las partes que tiene y como mola.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743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12/05/2015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12/05/2015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12/05/2015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12/05/2015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12/05/2015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12/05/2015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12/05/2015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12/05/2015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12/05/2015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s-ES"/>
              <a:t>12/05/2015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s-ES"/>
              <a:pPr/>
              <a:t>12/05/2015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908720"/>
            <a:ext cx="9144000" cy="1235968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3600" b="1" i="1" dirty="0" smtClean="0">
                <a:latin typeface="Consolas"/>
              </a:rPr>
              <a:t>Descripción de</a:t>
            </a:r>
            <a:endParaRPr lang="es-ES_tradnl" sz="3600" b="1" i="1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916" y="5105400"/>
            <a:ext cx="3816424" cy="1419944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s-ES_tradnl" sz="2800" b="0" i="0" dirty="0" smtClean="0">
                <a:solidFill>
                  <a:schemeClr val="tx1">
                    <a:tint val="75000"/>
                  </a:schemeClr>
                </a:solidFill>
              </a:rPr>
              <a:t>Álvaro Panizo Romano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ES_tradnl" sz="2800" dirty="0" smtClean="0"/>
              <a:t>Javier Iglesias García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38428" y="5105400"/>
            <a:ext cx="3707903" cy="141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sz="2800" dirty="0" smtClean="0"/>
              <a:t>Pablo Bravo Mediavilla</a:t>
            </a:r>
          </a:p>
          <a:p>
            <a:pPr algn="ctr"/>
            <a:r>
              <a:rPr lang="es-ES_tradnl" sz="2800" dirty="0" smtClean="0"/>
              <a:t>Iñigo Llaneza Aller</a:t>
            </a:r>
            <a:endParaRPr lang="es-ES_tradnl" sz="2800" dirty="0"/>
          </a:p>
        </p:txBody>
      </p:sp>
      <p:pic>
        <p:nvPicPr>
          <p:cNvPr id="1026" name="Picture 2" descr="http://2.bp.blogspot.com/-mxBRT3kx66o/T7ELWPWQ6kI/AAAAAAAAAOw/UerMCtWUni4/s1600/primefac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2492896"/>
            <a:ext cx="796500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863" y="332656"/>
            <a:ext cx="9143998" cy="1020762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User guides</a:t>
            </a:r>
            <a:endParaRPr lang="en-US" sz="4400" b="1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6164862" y="2780928"/>
            <a:ext cx="3974757" cy="273630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i="1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773932" y="2276872"/>
            <a:ext cx="7441389" cy="3540087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/>
              <a:buChar char="§"/>
            </a:pPr>
            <a:r>
              <a:rPr lang="en-US" sz="4400" dirty="0" err="1" smtClean="0">
                <a:latin typeface="Corbel"/>
              </a:rPr>
              <a:t>Categorías</a:t>
            </a:r>
            <a:endParaRPr lang="en-US" sz="4400" dirty="0" smtClean="0">
              <a:latin typeface="Corbel"/>
            </a:endParaRPr>
          </a:p>
          <a:p>
            <a:pPr>
              <a:buClr>
                <a:schemeClr val="tx1"/>
              </a:buClr>
              <a:buFont typeface="Wingdings"/>
              <a:buChar char="§"/>
            </a:pPr>
            <a:r>
              <a:rPr lang="en-US" sz="4400" i="1" dirty="0" err="1" smtClean="0">
                <a:latin typeface="Corbel"/>
              </a:rPr>
              <a:t>Tipos</a:t>
            </a:r>
            <a:r>
              <a:rPr lang="en-US" sz="4400" dirty="0" smtClean="0">
                <a:latin typeface="Corbel"/>
              </a:rPr>
              <a:t> de </a:t>
            </a:r>
            <a:r>
              <a:rPr lang="en-US" sz="4400" dirty="0" err="1" smtClean="0">
                <a:latin typeface="Corbel"/>
              </a:rPr>
              <a:t>elementos</a:t>
            </a:r>
            <a:endParaRPr lang="en-US" sz="4400" dirty="0" smtClean="0">
              <a:latin typeface="Corbel"/>
            </a:endParaRPr>
          </a:p>
          <a:p>
            <a:pPr>
              <a:buClr>
                <a:schemeClr val="tx1"/>
              </a:buClr>
              <a:buFont typeface="Wingdings"/>
              <a:buChar char="§"/>
            </a:pPr>
            <a:r>
              <a:rPr lang="en-US" sz="4400" dirty="0" err="1" smtClean="0">
                <a:latin typeface="Corbel"/>
              </a:rPr>
              <a:t>Ejemplos</a:t>
            </a:r>
            <a:r>
              <a:rPr lang="en-US" sz="4400" dirty="0" smtClean="0">
                <a:latin typeface="Corbel"/>
              </a:rPr>
              <a:t> de </a:t>
            </a:r>
            <a:r>
              <a:rPr lang="en-US" sz="4400" b="1" dirty="0" err="1" smtClean="0">
                <a:latin typeface="Corbel"/>
              </a:rPr>
              <a:t>código</a:t>
            </a:r>
            <a:endParaRPr lang="en-US" sz="4400" b="1" dirty="0" smtClean="0">
              <a:latin typeface="Corbel"/>
            </a:endParaRPr>
          </a:p>
          <a:p>
            <a:pPr>
              <a:buClr>
                <a:schemeClr val="tx1"/>
              </a:buClr>
              <a:buFont typeface="Wingdings"/>
              <a:buChar char="§"/>
            </a:pPr>
            <a:r>
              <a:rPr lang="en-US" sz="4400" dirty="0" err="1" smtClean="0">
                <a:latin typeface="Corbel"/>
              </a:rPr>
              <a:t>Ejemplos</a:t>
            </a:r>
            <a:r>
              <a:rPr lang="en-US" sz="4400" dirty="0" smtClean="0">
                <a:latin typeface="Corbel"/>
              </a:rPr>
              <a:t> de </a:t>
            </a:r>
            <a:r>
              <a:rPr lang="en-US" sz="4400" b="1" dirty="0" err="1" smtClean="0">
                <a:latin typeface="Corbel"/>
              </a:rPr>
              <a:t>funcionamiento</a:t>
            </a:r>
            <a:endParaRPr lang="en-US" sz="4400" b="1" dirty="0">
              <a:latin typeface="Corbel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36884">
            <a:off x="7300093" y="2571320"/>
            <a:ext cx="3830458" cy="1328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04664"/>
            <a:ext cx="9143998" cy="1020762"/>
          </a:xfrm>
        </p:spPr>
        <p:txBody>
          <a:bodyPr/>
          <a:lstStyle/>
          <a:p>
            <a:endParaRPr lang="en-US" sz="6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20404839">
            <a:off x="1304191" y="3582729"/>
            <a:ext cx="2844370" cy="70091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ADICIONAL</a:t>
            </a:r>
            <a:endParaRPr lang="en-US" sz="40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68" y="1916832"/>
            <a:ext cx="5544616" cy="403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75" y="2636912"/>
            <a:ext cx="9144000" cy="1584176"/>
          </a:xfrm>
        </p:spPr>
        <p:txBody>
          <a:bodyPr/>
          <a:lstStyle/>
          <a:p>
            <a:pPr algn="ctr"/>
            <a:r>
              <a:rPr lang="en-US" sz="11500" b="1" dirty="0" smtClean="0"/>
              <a:t>COMPONENTES</a:t>
            </a:r>
            <a:endParaRPr lang="en-US" sz="8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 smtClean="0"/>
              <a:t>PrimeFaces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024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24" y="476672"/>
            <a:ext cx="9143998" cy="1020762"/>
          </a:xfrm>
        </p:spPr>
        <p:txBody>
          <a:bodyPr>
            <a:normAutofit/>
          </a:bodyPr>
          <a:lstStyle/>
          <a:p>
            <a:r>
              <a:rPr lang="en-US" sz="6600" b="1" dirty="0" err="1" smtClean="0"/>
              <a:t>Componentes</a:t>
            </a:r>
            <a:endParaRPr lang="en-US" sz="6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0451" y="2564904"/>
            <a:ext cx="8586944" cy="3024336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Integrar</a:t>
            </a:r>
            <a:r>
              <a:rPr lang="en-US" sz="4000" b="1" dirty="0" smtClean="0"/>
              <a:t> </a:t>
            </a:r>
            <a:r>
              <a:rPr lang="en-US" sz="4000" dirty="0" err="1" smtClean="0"/>
              <a:t>contenido</a:t>
            </a:r>
            <a:r>
              <a:rPr lang="en-US" sz="4000" dirty="0" smtClean="0"/>
              <a:t> multimedia.</a:t>
            </a:r>
          </a:p>
          <a:p>
            <a:r>
              <a:rPr lang="en-US" sz="4000" dirty="0" err="1" smtClean="0"/>
              <a:t>Ahorro</a:t>
            </a:r>
            <a:r>
              <a:rPr lang="en-US" sz="4000" dirty="0" smtClean="0"/>
              <a:t> de </a:t>
            </a:r>
            <a:r>
              <a:rPr lang="en-US" sz="4000" i="1" dirty="0" err="1" smtClean="0"/>
              <a:t>espacio</a:t>
            </a:r>
            <a:r>
              <a:rPr lang="en-US" sz="4000" i="1" dirty="0" smtClean="0"/>
              <a:t> visual</a:t>
            </a:r>
          </a:p>
          <a:p>
            <a:r>
              <a:rPr lang="en-US" sz="4000" dirty="0" err="1" smtClean="0"/>
              <a:t>Ahorro</a:t>
            </a:r>
            <a:r>
              <a:rPr lang="en-US" sz="4000" dirty="0" smtClean="0"/>
              <a:t> de </a:t>
            </a:r>
            <a:r>
              <a:rPr lang="en-US" sz="4000" b="1" dirty="0" err="1" smtClean="0"/>
              <a:t>código</a:t>
            </a:r>
            <a:r>
              <a:rPr lang="en-US" sz="4000" dirty="0" smtClean="0"/>
              <a:t> </a:t>
            </a:r>
          </a:p>
          <a:p>
            <a:r>
              <a:rPr lang="en-US" sz="4000" b="1" dirty="0" err="1" smtClean="0"/>
              <a:t>Facilidad</a:t>
            </a:r>
            <a:r>
              <a:rPr lang="en-US" sz="4000" dirty="0" smtClean="0"/>
              <a:t> de </a:t>
            </a:r>
            <a:r>
              <a:rPr lang="en-US" sz="4000" dirty="0" err="1" smtClean="0"/>
              <a:t>uso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36412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629917" y="5085184"/>
            <a:ext cx="2088232" cy="720080"/>
          </a:xfrm>
        </p:spPr>
        <p:txBody>
          <a:bodyPr>
            <a:normAutofit/>
          </a:bodyPr>
          <a:lstStyle/>
          <a:p>
            <a:r>
              <a:rPr lang="es-ES" sz="3200" b="1" dirty="0" err="1" smtClean="0"/>
              <a:t>LightBox</a:t>
            </a:r>
            <a:endParaRPr lang="es-ES" sz="32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814" y="404664"/>
            <a:ext cx="6984776" cy="399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4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629916" y="5085184"/>
            <a:ext cx="2376263" cy="720080"/>
          </a:xfrm>
        </p:spPr>
        <p:txBody>
          <a:bodyPr>
            <a:normAutofit/>
          </a:bodyPr>
          <a:lstStyle/>
          <a:p>
            <a:r>
              <a:rPr lang="es-ES" sz="3200" b="1" dirty="0" err="1" smtClean="0"/>
              <a:t>MegaMenu</a:t>
            </a:r>
            <a:endParaRPr lang="es-ES" sz="3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640" y="548680"/>
            <a:ext cx="6760503" cy="39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629917" y="5085184"/>
            <a:ext cx="2088232" cy="720080"/>
          </a:xfrm>
        </p:spPr>
        <p:txBody>
          <a:bodyPr>
            <a:normAutofit/>
          </a:bodyPr>
          <a:lstStyle/>
          <a:p>
            <a:r>
              <a:rPr lang="es-ES" sz="3200" b="1" dirty="0" smtClean="0"/>
              <a:t>Charts</a:t>
            </a:r>
            <a:endParaRPr lang="es-ES" sz="3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95" y="620688"/>
            <a:ext cx="4448713" cy="316835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580" y="620688"/>
            <a:ext cx="3848100" cy="26193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284" y="2204864"/>
            <a:ext cx="37147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8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629917" y="5085184"/>
            <a:ext cx="2088232" cy="720080"/>
          </a:xfrm>
        </p:spPr>
        <p:txBody>
          <a:bodyPr>
            <a:normAutofit/>
          </a:bodyPr>
          <a:lstStyle/>
          <a:p>
            <a:r>
              <a:rPr lang="es-ES" sz="3200" b="1" dirty="0" err="1" smtClean="0"/>
              <a:t>Cropper</a:t>
            </a:r>
            <a:endParaRPr lang="es-ES" sz="3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96" y="548680"/>
            <a:ext cx="7758061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 smtClean="0"/>
              <a:t>Otros</a:t>
            </a:r>
            <a:endParaRPr lang="es-ES" sz="4000" b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701924" y="2204864"/>
            <a:ext cx="9144000" cy="4267200"/>
          </a:xfrm>
        </p:spPr>
        <p:txBody>
          <a:bodyPr>
            <a:normAutofit/>
          </a:bodyPr>
          <a:lstStyle/>
          <a:p>
            <a:r>
              <a:rPr lang="es-ES" sz="3600" dirty="0" smtClean="0"/>
              <a:t>Todo tipo de </a:t>
            </a:r>
            <a:r>
              <a:rPr lang="es-ES" sz="3600" dirty="0" err="1" smtClean="0"/>
              <a:t>menus</a:t>
            </a:r>
            <a:endParaRPr lang="es-ES" sz="3600" dirty="0" smtClean="0"/>
          </a:p>
          <a:p>
            <a:r>
              <a:rPr lang="es-ES" sz="3600" dirty="0" smtClean="0"/>
              <a:t>Mas elementos multimedia</a:t>
            </a:r>
          </a:p>
          <a:p>
            <a:r>
              <a:rPr lang="es-ES" sz="3600" dirty="0" err="1" smtClean="0"/>
              <a:t>Captchas</a:t>
            </a:r>
            <a:r>
              <a:rPr lang="es-ES" sz="3600" dirty="0" smtClean="0"/>
              <a:t>, botones, miniaturas.</a:t>
            </a:r>
          </a:p>
          <a:p>
            <a:r>
              <a:rPr lang="es-ES" sz="3600" dirty="0" smtClean="0"/>
              <a:t>Paneles</a:t>
            </a:r>
            <a:endParaRPr lang="es-ES" sz="3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274" y="4797152"/>
            <a:ext cx="52006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7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75" y="2636912"/>
            <a:ext cx="9144000" cy="1584176"/>
          </a:xfrm>
        </p:spPr>
        <p:txBody>
          <a:bodyPr/>
          <a:lstStyle/>
          <a:p>
            <a:pPr algn="ctr"/>
            <a:r>
              <a:rPr lang="en-US" sz="11500" b="1" dirty="0" smtClean="0"/>
              <a:t>DEMO</a:t>
            </a:r>
            <a:endParaRPr lang="en-US" sz="8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 smtClean="0"/>
              <a:t>En</a:t>
            </a:r>
            <a:r>
              <a:rPr lang="en-US" i="1" dirty="0" smtClean="0"/>
              <a:t> </a:t>
            </a:r>
            <a:r>
              <a:rPr lang="en-US" i="1" dirty="0" err="1" smtClean="0"/>
              <a:t>caliente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7143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6" y="404664"/>
            <a:ext cx="9143998" cy="1020762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4000" b="1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Definición</a:t>
            </a:r>
            <a:endParaRPr lang="es-ES_tradnl" sz="4000" b="1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43908" y="2132856"/>
            <a:ext cx="9144000" cy="3600400"/>
          </a:xfrm>
        </p:spPr>
        <p:txBody>
          <a:bodyPr>
            <a:normAutofit/>
          </a:bodyPr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s-ES_tradnl" sz="3600" b="0" i="0" dirty="0" smtClean="0">
                <a:solidFill>
                  <a:schemeClr val="tx1"/>
                </a:solidFill>
                <a:latin typeface="Corbel"/>
              </a:rPr>
              <a:t>Librería de componentes </a:t>
            </a:r>
            <a:r>
              <a:rPr lang="es-ES_tradnl" sz="3600" b="1" i="0" dirty="0" smtClean="0">
                <a:solidFill>
                  <a:schemeClr val="tx1"/>
                </a:solidFill>
                <a:latin typeface="Corbel"/>
              </a:rPr>
              <a:t>para JSF</a:t>
            </a:r>
            <a:r>
              <a:rPr lang="es-ES_tradnl" sz="3600" b="0" i="0" dirty="0" smtClean="0">
                <a:solidFill>
                  <a:schemeClr val="tx1"/>
                </a:solidFill>
                <a:latin typeface="Corbel"/>
              </a:rPr>
              <a:t>.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s-ES_tradnl" sz="3600" dirty="0" smtClean="0">
                <a:latin typeface="Corbel"/>
              </a:rPr>
              <a:t>Apache </a:t>
            </a:r>
            <a:r>
              <a:rPr lang="es-ES_tradnl" sz="3600" dirty="0" err="1" smtClean="0">
                <a:latin typeface="Corbel"/>
              </a:rPr>
              <a:t>license</a:t>
            </a:r>
            <a:r>
              <a:rPr lang="es-ES_tradnl" sz="3600" dirty="0" smtClean="0">
                <a:latin typeface="Corbel"/>
              </a:rPr>
              <a:t> </a:t>
            </a:r>
            <a:r>
              <a:rPr lang="es-ES_tradnl" sz="3600" b="1" dirty="0" smtClean="0">
                <a:latin typeface="Corbel"/>
              </a:rPr>
              <a:t>V2.</a:t>
            </a:r>
            <a:endParaRPr lang="es-ES_tradnl" sz="3600" b="1" i="0" dirty="0" smtClean="0">
              <a:solidFill>
                <a:schemeClr val="tx1"/>
              </a:solidFill>
              <a:latin typeface="Corbel"/>
            </a:endParaRP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s-ES_tradnl" sz="3600" b="0" i="0" dirty="0" smtClean="0">
                <a:solidFill>
                  <a:schemeClr val="tx1"/>
                </a:solidFill>
                <a:latin typeface="Corbel"/>
              </a:rPr>
              <a:t>Distintas </a:t>
            </a:r>
            <a:r>
              <a:rPr lang="es-ES_tradnl" sz="3600" b="0" i="1" dirty="0" smtClean="0">
                <a:solidFill>
                  <a:schemeClr val="tx1"/>
                </a:solidFill>
                <a:latin typeface="Corbel"/>
              </a:rPr>
              <a:t>versiones</a:t>
            </a:r>
            <a:endParaRPr lang="es-ES_tradnl" sz="3600" i="1" dirty="0">
              <a:latin typeface="Corbel"/>
            </a:endParaRP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s-ES_tradnl" sz="3600" b="1" i="0" dirty="0" smtClean="0">
                <a:solidFill>
                  <a:schemeClr val="tx1"/>
                </a:solidFill>
                <a:latin typeface="Corbel"/>
              </a:rPr>
              <a:t>Guías completas </a:t>
            </a:r>
            <a:r>
              <a:rPr lang="es-ES_tradnl" sz="3600" b="0" i="0" dirty="0" smtClean="0">
                <a:solidFill>
                  <a:schemeClr val="tx1"/>
                </a:solidFill>
                <a:latin typeface="Corbel"/>
              </a:rPr>
              <a:t>para cada versión.</a:t>
            </a:r>
            <a:endParaRPr lang="es-ES_tradnl" sz="3200" b="0" i="0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5900" y="349933"/>
            <a:ext cx="9612556" cy="1080120"/>
          </a:xfrm>
        </p:spPr>
        <p:txBody>
          <a:bodyPr>
            <a:normAutofit fontScale="90000"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4000" b="1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Ventajas y desventajas principales</a:t>
            </a:r>
            <a:endParaRPr lang="es-ES_tradnl" sz="4000" b="1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2204864"/>
            <a:ext cx="9144000" cy="4267200"/>
          </a:xfrm>
        </p:spPr>
        <p:txBody>
          <a:bodyPr>
            <a:normAutofit/>
          </a:bodyPr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s-ES_tradnl" sz="3600" b="0" i="0" dirty="0" smtClean="0">
                <a:solidFill>
                  <a:schemeClr val="tx1"/>
                </a:solidFill>
                <a:latin typeface="Corbel"/>
              </a:rPr>
              <a:t>Diseño </a:t>
            </a:r>
            <a:r>
              <a:rPr lang="es-ES_tradnl" sz="3600" b="0" i="1" dirty="0" smtClean="0">
                <a:solidFill>
                  <a:schemeClr val="tx1"/>
                </a:solidFill>
                <a:latin typeface="Corbel"/>
              </a:rPr>
              <a:t>innovador</a:t>
            </a:r>
            <a:r>
              <a:rPr lang="es-ES_tradnl" sz="3600" b="0" i="0" dirty="0" smtClean="0">
                <a:solidFill>
                  <a:schemeClr val="tx1"/>
                </a:solidFill>
                <a:latin typeface="Corbel"/>
              </a:rPr>
              <a:t>.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s-ES_tradnl" sz="3600" dirty="0" smtClean="0">
                <a:latin typeface="Corbel"/>
              </a:rPr>
              <a:t>Soporte de </a:t>
            </a:r>
            <a:r>
              <a:rPr lang="es-ES_tradnl" sz="3600" b="1" dirty="0" smtClean="0">
                <a:latin typeface="Corbel"/>
              </a:rPr>
              <a:t>Ajax</a:t>
            </a:r>
            <a:r>
              <a:rPr lang="es-ES_tradnl" sz="3200" dirty="0" smtClean="0">
                <a:latin typeface="Corbel"/>
              </a:rPr>
              <a:t>.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s-ES_tradnl" sz="3200" dirty="0" smtClean="0">
                <a:latin typeface="Corbel"/>
              </a:rPr>
              <a:t>Ahorro significativo </a:t>
            </a:r>
            <a:r>
              <a:rPr lang="es-ES_tradnl" sz="3200" b="1" dirty="0" smtClean="0">
                <a:latin typeface="Corbel"/>
              </a:rPr>
              <a:t>de código</a:t>
            </a:r>
            <a:r>
              <a:rPr lang="es-ES_tradnl" sz="3200" dirty="0" smtClean="0">
                <a:latin typeface="Corbel"/>
              </a:rPr>
              <a:t>.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s-ES_tradnl" sz="3200" dirty="0" smtClean="0">
                <a:latin typeface="Corbel"/>
              </a:rPr>
              <a:t>Integración.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s-ES_tradnl" sz="3200" dirty="0" smtClean="0">
                <a:latin typeface="Corbel"/>
              </a:rPr>
              <a:t>Diseño para </a:t>
            </a:r>
            <a:r>
              <a:rPr lang="es-ES_tradnl" sz="3200" i="1" dirty="0" smtClean="0">
                <a:latin typeface="Corbel"/>
              </a:rPr>
              <a:t>dispositivos</a:t>
            </a:r>
            <a:r>
              <a:rPr lang="es-ES_tradnl" sz="3200" dirty="0" smtClean="0">
                <a:latin typeface="Corbel"/>
              </a:rPr>
              <a:t>.</a:t>
            </a:r>
            <a:endParaRPr lang="es-ES_tradnl" sz="3600" dirty="0" smtClean="0">
              <a:latin typeface="Corbel"/>
            </a:endParaRPr>
          </a:p>
        </p:txBody>
      </p:sp>
      <p:pic>
        <p:nvPicPr>
          <p:cNvPr id="2050" name="Picture 2" descr="http://www.galaxiaempirica.es/imagenes/servicios/paginas/responsi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628" y="2564904"/>
            <a:ext cx="2592288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4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24" y="404664"/>
            <a:ext cx="9143998" cy="1020762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4400" b="1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Uso de </a:t>
            </a:r>
            <a:r>
              <a:rPr lang="es-ES_tradnl" sz="4400" b="1" i="0" dirty="0" err="1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PrimeFaces</a:t>
            </a:r>
            <a:endParaRPr lang="es-ES_tradnl" sz="4400" b="1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90868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5900" y="349933"/>
            <a:ext cx="9612556" cy="1080120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4000" b="1" dirty="0" smtClean="0">
                <a:latin typeface="Consolas"/>
              </a:rPr>
              <a:t>¿Quién usa </a:t>
            </a:r>
            <a:r>
              <a:rPr lang="es-ES_tradnl" sz="4000" b="1" dirty="0" err="1" smtClean="0">
                <a:latin typeface="Consolas"/>
              </a:rPr>
              <a:t>PrimeFaces</a:t>
            </a:r>
            <a:r>
              <a:rPr lang="es-ES_tradnl" sz="4000" b="1" dirty="0">
                <a:latin typeface="Consolas"/>
              </a:rPr>
              <a:t>?</a:t>
            </a:r>
            <a:endParaRPr lang="es-ES_tradnl" sz="4000" b="1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pic>
        <p:nvPicPr>
          <p:cNvPr id="3074" name="Picture 2" descr="http://upload.wikimedia.org/wikipedia/commons/1/1a/Volkswagen_Logo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1916832"/>
            <a:ext cx="1412194" cy="140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vignette3.wikia.nocookie.net/blurgame/images/1/1c/Ford.png/revision/latest?cb=201005091625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264" y="3624995"/>
            <a:ext cx="2736304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cons.iconarchive.com/icons/designbolts/credit-card-payment/256/Western-Union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623" y="292987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techmtaa.com/wp-content/uploads/2011/11/ericss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834" y="1916832"/>
            <a:ext cx="1507165" cy="161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arinsights.com/wp-content/uploads/2014/12/Symantec_logo_vertical_201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636" y="2017849"/>
            <a:ext cx="1353113" cy="130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4" descr="https://www.unicreditbank.cz/web/img/content/logo-u/UCBk-vet-2col-ne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88" name="Picture 16" descr="https://www.unicreditbank.cz/web/img/content/logo-u/UCBk-vet-2col-ne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26" y="5190217"/>
            <a:ext cx="3766306" cy="106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www.tonymacx86.com/attachments/graphics/69472d1381330268-nvidia-updates-web-drivers-10-8-5-supplemental-update-313-01-03f02-nvidia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470" y="3644584"/>
            <a:ext cx="1345009" cy="134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26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b="1" dirty="0" smtClean="0"/>
              <a:t>INSTALACIÓN</a:t>
            </a:r>
            <a:br>
              <a:rPr lang="en-US" sz="8000" b="1" dirty="0" smtClean="0"/>
            </a:br>
            <a:r>
              <a:rPr lang="en-US" sz="8000" b="1" dirty="0" smtClean="0"/>
              <a:t>Y</a:t>
            </a:r>
            <a:br>
              <a:rPr lang="en-US" sz="8000" b="1" dirty="0" smtClean="0"/>
            </a:br>
            <a:r>
              <a:rPr lang="en-US" sz="8000" b="1" dirty="0" smtClean="0"/>
              <a:t>USO</a:t>
            </a:r>
            <a:endParaRPr lang="en-US" sz="8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 smtClean="0"/>
              <a:t>PrimeFaces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24" y="476672"/>
            <a:ext cx="9143998" cy="1020762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4400" b="1" i="0" dirty="0" err="1" smtClean="0">
                <a:solidFill>
                  <a:schemeClr val="tx1"/>
                </a:solidFill>
                <a:latin typeface="Consolas"/>
              </a:rPr>
              <a:t>Instalaci</a:t>
            </a:r>
            <a:r>
              <a:rPr lang="en-US" sz="4400" b="1" dirty="0" err="1" smtClean="0">
                <a:latin typeface="Consolas"/>
              </a:rPr>
              <a:t>ón</a:t>
            </a:r>
            <a:endParaRPr lang="en-US" sz="4400" b="1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69876" y="2636912"/>
            <a:ext cx="6300191" cy="2880320"/>
          </a:xfrm>
        </p:spPr>
        <p:txBody>
          <a:bodyPr>
            <a:normAutofit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n-US" sz="4400" b="0" i="1" dirty="0" err="1" smtClean="0">
                <a:solidFill>
                  <a:schemeClr val="tx1"/>
                </a:solidFill>
                <a:latin typeface="Corbel"/>
              </a:rPr>
              <a:t>Descargar</a:t>
            </a:r>
            <a:r>
              <a:rPr lang="en-US" sz="4400" b="0" i="0" dirty="0" smtClean="0">
                <a:solidFill>
                  <a:schemeClr val="tx1"/>
                </a:solidFill>
                <a:latin typeface="Corbel"/>
              </a:rPr>
              <a:t> el .jar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n-US" sz="4400" dirty="0" err="1" smtClean="0">
                <a:latin typeface="Corbel"/>
              </a:rPr>
              <a:t>Incluirlo</a:t>
            </a:r>
            <a:r>
              <a:rPr lang="en-US" sz="4400" dirty="0" smtClean="0">
                <a:latin typeface="Corbel"/>
              </a:rPr>
              <a:t> </a:t>
            </a:r>
            <a:r>
              <a:rPr lang="en-US" sz="4400" dirty="0" err="1" smtClean="0">
                <a:latin typeface="Corbel"/>
              </a:rPr>
              <a:t>en</a:t>
            </a:r>
            <a:r>
              <a:rPr lang="en-US" sz="4400" dirty="0" smtClean="0">
                <a:latin typeface="Corbel"/>
              </a:rPr>
              <a:t> el </a:t>
            </a:r>
            <a:r>
              <a:rPr lang="en-US" sz="4400" b="1" dirty="0" err="1" smtClean="0">
                <a:latin typeface="Corbel"/>
              </a:rPr>
              <a:t>proyecto</a:t>
            </a:r>
            <a:r>
              <a:rPr lang="en-US" sz="4400" dirty="0" smtClean="0">
                <a:latin typeface="Corbel"/>
              </a:rPr>
              <a:t>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en-US" sz="4400" b="1" i="0" dirty="0" err="1" smtClean="0">
                <a:solidFill>
                  <a:schemeClr val="tx1"/>
                </a:solidFill>
                <a:latin typeface="Corbel"/>
              </a:rPr>
              <a:t>Referenciar</a:t>
            </a:r>
            <a:endParaRPr lang="en-US" sz="4400" b="1" i="0" dirty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937155" y="5707840"/>
            <a:ext cx="7028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24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xmlns:p</a:t>
            </a:r>
            <a:r>
              <a:rPr lang="es-E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="http://primefaces.org/</a:t>
            </a:r>
            <a:r>
              <a:rPr lang="es-ES" sz="24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</a:t>
            </a:r>
            <a:r>
              <a:rPr lang="es-E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  <a:r>
              <a:rPr lang="es-E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s-E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curvado 8"/>
          <p:cNvCxnSpPr/>
          <p:nvPr/>
        </p:nvCxnSpPr>
        <p:spPr>
          <a:xfrm>
            <a:off x="1413892" y="4880305"/>
            <a:ext cx="2376264" cy="1097254"/>
          </a:xfrm>
          <a:prstGeom prst="curvedConnector3">
            <a:avLst>
              <a:gd name="adj1" fmla="val -23644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91" y="1906112"/>
            <a:ext cx="4619689" cy="1284999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8182644" y="2636912"/>
            <a:ext cx="1656184" cy="664364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689" y="426726"/>
            <a:ext cx="9143998" cy="1020762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5400" b="1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Ventajas</a:t>
            </a:r>
            <a:endParaRPr lang="es-ES_tradnl" sz="5400" b="1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2494012" y="2223819"/>
            <a:ext cx="3744416" cy="1296144"/>
          </a:xfrm>
          <a:prstGeom prst="line">
            <a:avLst/>
          </a:prstGeom>
          <a:ln w="234950">
            <a:solidFill>
              <a:schemeClr val="accent5">
                <a:lumMod val="7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2529255" y="2223819"/>
            <a:ext cx="3709173" cy="1296144"/>
          </a:xfrm>
          <a:prstGeom prst="line">
            <a:avLst/>
          </a:prstGeom>
          <a:ln w="234950">
            <a:solidFill>
              <a:schemeClr val="accent5">
                <a:lumMod val="7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2494012" y="2575459"/>
            <a:ext cx="3888432" cy="728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b="1" dirty="0" smtClean="0"/>
              <a:t>DEPENDENCIAS</a:t>
            </a:r>
            <a:endParaRPr lang="es-ES" sz="4000" b="1" dirty="0"/>
          </a:p>
        </p:txBody>
      </p:sp>
      <p:pic>
        <p:nvPicPr>
          <p:cNvPr id="4098" name="Picture 2" descr="http://www.iconeasy.com/icon/png/File%20Type/Pull%20Tab%20Archives/j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894" y="1988840"/>
            <a:ext cx="1916025" cy="19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Marcador de contenido 4"/>
          <p:cNvSpPr>
            <a:spLocks noGrp="1"/>
          </p:cNvSpPr>
          <p:nvPr>
            <p:ph sz="half" idx="2"/>
          </p:nvPr>
        </p:nvSpPr>
        <p:spPr>
          <a:xfrm>
            <a:off x="8085727" y="3785894"/>
            <a:ext cx="1618357" cy="728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b="1" dirty="0" smtClean="0"/>
              <a:t>1.7Mb</a:t>
            </a:r>
            <a:endParaRPr lang="es-ES" sz="4000" b="1" dirty="0"/>
          </a:p>
        </p:txBody>
      </p:sp>
      <p:sp>
        <p:nvSpPr>
          <p:cNvPr id="3" name="Rectángulo 2"/>
          <p:cNvSpPr/>
          <p:nvPr/>
        </p:nvSpPr>
        <p:spPr>
          <a:xfrm>
            <a:off x="4394756" y="4869160"/>
            <a:ext cx="244842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4078188" y="5229201"/>
            <a:ext cx="936104" cy="14401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contenido 4"/>
          <p:cNvSpPr>
            <a:spLocks noGrp="1"/>
          </p:cNvSpPr>
          <p:nvPr>
            <p:ph sz="half" idx="2"/>
          </p:nvPr>
        </p:nvSpPr>
        <p:spPr>
          <a:xfrm>
            <a:off x="5450249" y="5032836"/>
            <a:ext cx="6044763" cy="979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800" b="1" dirty="0" smtClean="0"/>
              <a:t>UI COMPONENTS</a:t>
            </a:r>
            <a:endParaRPr lang="es-ES" sz="4800" b="1" dirty="0"/>
          </a:p>
        </p:txBody>
      </p:sp>
      <p:sp>
        <p:nvSpPr>
          <p:cNvPr id="13" name="Marcador de contenido 4"/>
          <p:cNvSpPr>
            <a:spLocks noGrp="1"/>
          </p:cNvSpPr>
          <p:nvPr>
            <p:ph sz="half" idx="2"/>
          </p:nvPr>
        </p:nvSpPr>
        <p:spPr>
          <a:xfrm>
            <a:off x="1374329" y="4514374"/>
            <a:ext cx="6044763" cy="979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1500" b="1" dirty="0" smtClean="0"/>
              <a:t>100</a:t>
            </a:r>
            <a:endParaRPr lang="es-ES" sz="11500" b="1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24" y="476672"/>
            <a:ext cx="9143998" cy="1020762"/>
          </a:xfrm>
        </p:spPr>
        <p:txBody>
          <a:bodyPr>
            <a:normAutofit/>
          </a:bodyPr>
          <a:lstStyle/>
          <a:p>
            <a:r>
              <a:rPr lang="en-US" sz="6600" b="1" dirty="0" err="1" smtClean="0"/>
              <a:t>Uso</a:t>
            </a:r>
            <a:endParaRPr lang="en-US" sz="6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1924" y="2492896"/>
            <a:ext cx="9540551" cy="3528392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Documentación</a:t>
            </a:r>
            <a:r>
              <a:rPr lang="en-US" sz="3600" dirty="0" smtClean="0"/>
              <a:t> de </a:t>
            </a:r>
            <a:r>
              <a:rPr lang="en-US" sz="3600" dirty="0" err="1" smtClean="0"/>
              <a:t>PrimeFaces</a:t>
            </a:r>
            <a:r>
              <a:rPr lang="en-US" sz="3600" dirty="0" smtClean="0"/>
              <a:t>:</a:t>
            </a:r>
          </a:p>
          <a:p>
            <a:pPr lvl="1"/>
            <a:r>
              <a:rPr lang="en-US" sz="3200" i="1" dirty="0" smtClean="0"/>
              <a:t>User Guides</a:t>
            </a:r>
          </a:p>
          <a:p>
            <a:pPr lvl="1"/>
            <a:r>
              <a:rPr lang="en-US" sz="3200" dirty="0" smtClean="0"/>
              <a:t>WIKI</a:t>
            </a:r>
          </a:p>
          <a:p>
            <a:pPr lvl="1"/>
            <a:r>
              <a:rPr lang="en-US" sz="3200" dirty="0" smtClean="0"/>
              <a:t>Articles</a:t>
            </a:r>
          </a:p>
          <a:p>
            <a:pPr lvl="1"/>
            <a:r>
              <a:rPr lang="en-US" sz="3200" dirty="0" smtClean="0"/>
              <a:t>Interviews</a:t>
            </a:r>
            <a:endParaRPr lang="en-US" sz="3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72" y="3501008"/>
            <a:ext cx="5358334" cy="15121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246D6E9-92F1-45A7-AC14-F118ED0693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pizarra (pantalla panorámica)</Template>
  <TotalTime>0</TotalTime>
  <Words>619</Words>
  <Application>Microsoft Office PowerPoint</Application>
  <PresentationFormat>Personalizado</PresentationFormat>
  <Paragraphs>85</Paragraphs>
  <Slides>19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Calibri</vt:lpstr>
      <vt:lpstr>Consolas</vt:lpstr>
      <vt:lpstr>Corbel</vt:lpstr>
      <vt:lpstr>Courier New</vt:lpstr>
      <vt:lpstr>Times New Roman</vt:lpstr>
      <vt:lpstr>Wingdings</vt:lpstr>
      <vt:lpstr>Chalkboard_16x9</vt:lpstr>
      <vt:lpstr>Descripción de</vt:lpstr>
      <vt:lpstr>Definición</vt:lpstr>
      <vt:lpstr>Ventajas y desventajas principales</vt:lpstr>
      <vt:lpstr>Uso de PrimeFaces</vt:lpstr>
      <vt:lpstr>¿Quién usa PrimeFaces?</vt:lpstr>
      <vt:lpstr>INSTALACIÓN Y USO</vt:lpstr>
      <vt:lpstr>Instalación</vt:lpstr>
      <vt:lpstr>Ventajas</vt:lpstr>
      <vt:lpstr>Uso</vt:lpstr>
      <vt:lpstr>User guides</vt:lpstr>
      <vt:lpstr>Presentación de PowerPoint</vt:lpstr>
      <vt:lpstr>COMPONENTES</vt:lpstr>
      <vt:lpstr>Componentes</vt:lpstr>
      <vt:lpstr>Presentación de PowerPoint</vt:lpstr>
      <vt:lpstr>Presentación de PowerPoint</vt:lpstr>
      <vt:lpstr>Presentación de PowerPoint</vt:lpstr>
      <vt:lpstr>Presentación de PowerPoint</vt:lpstr>
      <vt:lpstr>Otros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2015-05-12T14:32:31Z</dcterms:created>
  <dcterms:modified xsi:type="dcterms:W3CDTF">2015-05-12T22:57:10Z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