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0" r:id="rId5"/>
    <p:sldId id="267" r:id="rId6"/>
    <p:sldId id="271" r:id="rId7"/>
    <p:sldId id="258" r:id="rId8"/>
    <p:sldId id="268" r:id="rId9"/>
    <p:sldId id="269" r:id="rId10"/>
    <p:sldId id="260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67" autoAdjust="0"/>
  </p:normalViewPr>
  <p:slideViewPr>
    <p:cSldViewPr>
      <p:cViewPr varScale="1">
        <p:scale>
          <a:sx n="38" d="100"/>
          <a:sy n="38" d="100"/>
        </p:scale>
        <p:origin x="378" y="5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PrimeFaces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82</c:v>
                </c:pt>
                <c:pt idx="1">
                  <c:v>96</c:v>
                </c:pt>
                <c:pt idx="2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RichFaces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Hoja1!$C$2:$C$4</c:f>
              <c:numCache>
                <c:formatCode>General</c:formatCode>
                <c:ptCount val="3"/>
                <c:pt idx="0">
                  <c:v>53</c:v>
                </c:pt>
                <c:pt idx="1">
                  <c:v>56</c:v>
                </c:pt>
                <c:pt idx="2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IceFaces</c:v>
                </c:pt>
              </c:strCache>
            </c:strRef>
          </c:tx>
          <c:spPr>
            <a:ln w="476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Hoja1!$D$2:$D$4</c:f>
              <c:numCache>
                <c:formatCode>General</c:formatCode>
                <c:ptCount val="3"/>
                <c:pt idx="0">
                  <c:v>22</c:v>
                </c:pt>
                <c:pt idx="1">
                  <c:v>19</c:v>
                </c:pt>
                <c:pt idx="2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502768"/>
        <c:axId val="251501648"/>
      </c:lineChart>
      <c:dateAx>
        <c:axId val="2515027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1501648"/>
        <c:crosses val="autoZero"/>
        <c:auto val="1"/>
        <c:lblOffset val="100"/>
        <c:baseTimeUnit val="months"/>
      </c:dateAx>
      <c:valAx>
        <c:axId val="251501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15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03232720909886"/>
          <c:y val="2.0759045744281966E-2"/>
          <c:w val="0.51824223534558167"/>
          <c:h val="0.20078552680914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s-ES"/>
              <a:t>12/05/2015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s-ES"/>
              <a:t>12/05/2015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Bueno JSF es</a:t>
            </a:r>
            <a:r>
              <a:rPr lang="es-ES" baseline="0" dirty="0" smtClean="0"/>
              <a:t> una librería de componentes de código abierto que nos simplifican y mejoran el proceso de creación de aplicaciones web. Está bajo licencia de apache v2. Existen versiones, actualmente la última versión es las 5.2. En la página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podemos encontrar una guía completa de cada versión, que nos explica detalladamente cada componente y su utilización.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8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PrimeFaces</a:t>
            </a:r>
            <a:r>
              <a:rPr lang="es-ES" baseline="0" dirty="0" smtClean="0"/>
              <a:t> utiliza un estilo actual, moderno e innovador. El soporte de Ajax permite una gran flexibilidad a la hora de realizar peticiones sin necesidad de la recarga de la página. El uso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nos ahorra mucho código, tanto por la integración de Ajax como por la capacidad que nos dan los componentes de ahorra código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PrimeFaces</a:t>
            </a:r>
            <a:r>
              <a:rPr lang="es-ES" baseline="0" dirty="0" smtClean="0"/>
              <a:t> permite la integración con otras librerías de componentes como </a:t>
            </a:r>
            <a:r>
              <a:rPr lang="es-ES" baseline="0" dirty="0" err="1" smtClean="0"/>
              <a:t>richFaces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Existe una colaboración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con </a:t>
            </a:r>
            <a:r>
              <a:rPr lang="es-ES" baseline="0" dirty="0" err="1" smtClean="0"/>
              <a:t>jQuery</a:t>
            </a:r>
            <a:r>
              <a:rPr lang="es-ES" baseline="0" dirty="0" smtClean="0"/>
              <a:t> que nos facilita el desarrollo de aplicaciones web en otros dispositivos como </a:t>
            </a:r>
            <a:r>
              <a:rPr lang="es-ES" baseline="0" dirty="0" err="1" smtClean="0"/>
              <a:t>smartphones</a:t>
            </a:r>
            <a:r>
              <a:rPr lang="es-ES" baseline="0" dirty="0" smtClean="0"/>
              <a:t> o </a:t>
            </a:r>
            <a:r>
              <a:rPr lang="es-ES" baseline="0" dirty="0" err="1" smtClean="0"/>
              <a:t>tablets</a:t>
            </a:r>
            <a:r>
              <a:rPr lang="es-ES" baseline="0" dirty="0" smtClean="0"/>
              <a:t>.</a:t>
            </a:r>
          </a:p>
          <a:p>
            <a:r>
              <a:rPr lang="es-ES" dirty="0" smtClean="0"/>
              <a:t>Desventajas,</a:t>
            </a:r>
            <a:r>
              <a:rPr lang="es-ES" baseline="0" dirty="0" smtClean="0"/>
              <a:t> por encontrar alguna</a:t>
            </a:r>
            <a:r>
              <a:rPr lang="es-ES" dirty="0" smtClean="0"/>
              <a:t>!</a:t>
            </a:r>
          </a:p>
          <a:p>
            <a:r>
              <a:rPr lang="es-ES" dirty="0" smtClean="0"/>
              <a:t>Lo</a:t>
            </a:r>
            <a:r>
              <a:rPr lang="es-ES" baseline="0" dirty="0" smtClean="0"/>
              <a:t> llamado compatibilidad hacia </a:t>
            </a:r>
            <a:r>
              <a:rPr lang="es-ES" baseline="0" dirty="0" err="1" smtClean="0"/>
              <a:t>atrás,las</a:t>
            </a:r>
            <a:r>
              <a:rPr lang="es-ES" baseline="0" dirty="0" smtClean="0"/>
              <a:t> nuevas versiones no son100% compatibles con versiones 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35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Según datos de google </a:t>
            </a:r>
            <a:r>
              <a:rPr lang="es-ES" dirty="0" err="1" smtClean="0"/>
              <a:t>primeFaces</a:t>
            </a:r>
            <a:r>
              <a:rPr lang="es-ES" dirty="0" smtClean="0"/>
              <a:t> es la librería más utilizada</a:t>
            </a:r>
            <a:r>
              <a:rPr lang="es-ES" baseline="0" dirty="0" smtClean="0"/>
              <a:t> por delante de las dos otras librerías más populares.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1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PrimeFaces</a:t>
            </a:r>
            <a:r>
              <a:rPr lang="es-ES" baseline="0" dirty="0" smtClean="0"/>
              <a:t> es utilizada en su aplicaciones y webs por marcas reconocidas a nivel mundial como…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7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s-ES"/>
              <a:pPr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08720"/>
            <a:ext cx="9144000" cy="1235968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600" b="1" i="1" dirty="0" smtClean="0">
                <a:latin typeface="Consolas"/>
              </a:rPr>
              <a:t>Descripción de</a:t>
            </a:r>
            <a:endParaRPr lang="es-ES_tradnl" sz="3600" b="1" i="1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916" y="5105400"/>
            <a:ext cx="3816424" cy="141994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s-ES_tradnl" sz="2800" b="0" i="0" dirty="0" smtClean="0">
                <a:solidFill>
                  <a:schemeClr val="tx1">
                    <a:tint val="75000"/>
                  </a:schemeClr>
                </a:solidFill>
              </a:rPr>
              <a:t>Álvaro Panizo Romano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_tradnl" sz="2800" dirty="0" smtClean="0"/>
              <a:t>Javier Iglesias García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38428" y="5105400"/>
            <a:ext cx="3707903" cy="141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 dirty="0" smtClean="0"/>
              <a:t>Pablo Bravo Mediavilla</a:t>
            </a:r>
          </a:p>
          <a:p>
            <a:pPr algn="ctr"/>
            <a:r>
              <a:rPr lang="es-ES_tradnl" sz="2800" dirty="0" smtClean="0"/>
              <a:t>Iñigo Llaneza Aller</a:t>
            </a:r>
            <a:endParaRPr lang="es-ES_tradnl" sz="2800" dirty="0"/>
          </a:p>
        </p:txBody>
      </p:sp>
      <p:pic>
        <p:nvPicPr>
          <p:cNvPr id="1026" name="Picture 2" descr="http://2.bp.blogspot.com/-mxBRT3kx66o/T7ELWPWQ6kI/AAAAAAAAAOw/UerMCtWUni4/s1600/prime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22" y="2492896"/>
            <a:ext cx="79650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6" y="404664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Definición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43908" y="2132856"/>
            <a:ext cx="9144000" cy="3600400"/>
          </a:xfrm>
        </p:spPr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Librería de componentes </a:t>
            </a:r>
            <a:r>
              <a:rPr lang="es-ES_tradnl" sz="3600" b="1" i="0" dirty="0" smtClean="0">
                <a:solidFill>
                  <a:schemeClr val="tx1"/>
                </a:solidFill>
                <a:latin typeface="Corbel"/>
              </a:rPr>
              <a:t>para JSF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.</a:t>
            </a:r>
            <a:endParaRPr lang="es-ES_tradnl" sz="3600" b="0" i="0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dirty="0" smtClean="0">
                <a:latin typeface="Corbel"/>
              </a:rPr>
              <a:t>Apache </a:t>
            </a:r>
            <a:r>
              <a:rPr lang="es-ES_tradnl" sz="3600" dirty="0" err="1" smtClean="0">
                <a:latin typeface="Corbel"/>
              </a:rPr>
              <a:t>license</a:t>
            </a:r>
            <a:r>
              <a:rPr lang="es-ES_tradnl" sz="3600" dirty="0" smtClean="0">
                <a:latin typeface="Corbel"/>
              </a:rPr>
              <a:t> </a:t>
            </a:r>
            <a:r>
              <a:rPr lang="es-ES_tradnl" sz="3600" b="1" dirty="0" smtClean="0">
                <a:latin typeface="Corbel"/>
              </a:rPr>
              <a:t>V2.</a:t>
            </a:r>
            <a:endParaRPr lang="es-ES_tradnl" sz="3600" b="1" i="0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Distintas </a:t>
            </a:r>
            <a:r>
              <a:rPr lang="es-ES_tradnl" sz="3600" b="0" i="1" dirty="0" smtClean="0">
                <a:solidFill>
                  <a:schemeClr val="tx1"/>
                </a:solidFill>
                <a:latin typeface="Corbel"/>
              </a:rPr>
              <a:t>versiones</a:t>
            </a:r>
            <a:endParaRPr lang="es-ES_tradnl" sz="3600" i="1" dirty="0"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1" i="0" dirty="0" smtClean="0">
                <a:solidFill>
                  <a:schemeClr val="tx1"/>
                </a:solidFill>
                <a:latin typeface="Corbel"/>
              </a:rPr>
              <a:t>Guías completas 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para cada versión.</a:t>
            </a:r>
            <a:endParaRPr lang="es-ES_tradnl" sz="3200" b="0" i="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349933"/>
            <a:ext cx="9612556" cy="1080120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Ventajas y desventajas principales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2204864"/>
            <a:ext cx="9144000" cy="4267200"/>
          </a:xfrm>
        </p:spPr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Diseño </a:t>
            </a:r>
            <a:r>
              <a:rPr lang="es-ES_tradnl" sz="3600" b="0" i="1" dirty="0" smtClean="0">
                <a:solidFill>
                  <a:schemeClr val="tx1"/>
                </a:solidFill>
                <a:latin typeface="Corbel"/>
              </a:rPr>
              <a:t>innovador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dirty="0" smtClean="0">
                <a:latin typeface="Corbel"/>
              </a:rPr>
              <a:t>Soporte de </a:t>
            </a:r>
            <a:r>
              <a:rPr lang="es-ES_tradnl" sz="3600" b="1" dirty="0" smtClean="0">
                <a:latin typeface="Corbel"/>
              </a:rPr>
              <a:t>Ajax</a:t>
            </a:r>
            <a:r>
              <a:rPr lang="es-ES_tradnl" sz="3200" dirty="0" smtClean="0"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Ahorro significativo </a:t>
            </a:r>
            <a:r>
              <a:rPr lang="es-ES_tradnl" sz="3200" b="1" dirty="0" smtClean="0">
                <a:latin typeface="Corbel"/>
              </a:rPr>
              <a:t>de código</a:t>
            </a:r>
            <a:r>
              <a:rPr lang="es-ES_tradnl" sz="3200" dirty="0" smtClean="0"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Integración.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Diseño para </a:t>
            </a:r>
            <a:r>
              <a:rPr lang="es-ES_tradnl" sz="3200" i="1" dirty="0" smtClean="0">
                <a:latin typeface="Corbel"/>
              </a:rPr>
              <a:t>dispositivos</a:t>
            </a:r>
            <a:r>
              <a:rPr lang="es-ES_tradnl" sz="3200" dirty="0" smtClean="0">
                <a:latin typeface="Corbel"/>
              </a:rPr>
              <a:t>.</a:t>
            </a:r>
            <a:endParaRPr lang="es-ES_tradnl" sz="3600" dirty="0" smtClean="0">
              <a:latin typeface="Corbel"/>
            </a:endParaRPr>
          </a:p>
        </p:txBody>
      </p:sp>
      <p:pic>
        <p:nvPicPr>
          <p:cNvPr id="2050" name="Picture 2" descr="http://www.galaxiaempirica.es/imagenes/servicios/paginas/respons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28" y="2564904"/>
            <a:ext cx="2592288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04664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4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Uso de </a:t>
            </a:r>
            <a:r>
              <a:rPr lang="es-ES_tradnl" sz="4400" b="1" i="0" dirty="0" err="1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PrimeFaces</a:t>
            </a:r>
            <a:endParaRPr lang="es-ES_tradnl" sz="44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0868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349933"/>
            <a:ext cx="9612556" cy="108012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dirty="0" smtClean="0">
                <a:latin typeface="Consolas"/>
              </a:rPr>
              <a:t>¿Quién usa </a:t>
            </a:r>
            <a:r>
              <a:rPr lang="es-ES_tradnl" sz="4000" b="1" dirty="0" err="1" smtClean="0">
                <a:latin typeface="Consolas"/>
              </a:rPr>
              <a:t>PrimeFaces</a:t>
            </a:r>
            <a:r>
              <a:rPr lang="es-ES_tradnl" sz="4000" b="1" dirty="0">
                <a:latin typeface="Consolas"/>
              </a:rPr>
              <a:t>?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pic>
        <p:nvPicPr>
          <p:cNvPr id="3074" name="Picture 2" descr="http://upload.wikimedia.org/wikipedia/commons/1/1a/Volkswagen_Log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916832"/>
            <a:ext cx="1412194" cy="14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3.wikia.nocookie.net/blurgame/images/1/1c/Ford.png/revision/latest?cb=201005091625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64" y="3624995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designbolts/credit-card-payment/256/Western-Unio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23" y="29298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techmtaa.com/wp-content/uploads/2011/11/erics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4" y="1916832"/>
            <a:ext cx="1507165" cy="16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rinsights.com/wp-content/uploads/2014/12/Symantec_logo_vertical_20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017849"/>
            <a:ext cx="1353113" cy="1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4" descr="https://www.unicreditbank.cz/web/img/content/logo-u/UCBk-vet-2col-ne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8" name="Picture 16" descr="https://www.unicreditbank.cz/web/img/content/logo-u/UCBk-vet-2col-ne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6" y="5190217"/>
            <a:ext cx="3766306" cy="10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tonymacx86.com/attachments/graphics/69472d1381330268-nvidia-updates-web-drivers-10-8-5-supplemental-update-313-01-03f02-nvidia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70" y="3644584"/>
            <a:ext cx="1345009" cy="134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 smtClean="0"/>
              <a:t>INSTALACIÓN</a:t>
            </a:r>
            <a:br>
              <a:rPr lang="en-US" sz="8000" b="1" dirty="0" smtClean="0"/>
            </a:br>
            <a:r>
              <a:rPr lang="en-US" sz="8000" b="1" dirty="0" smtClean="0"/>
              <a:t>Y</a:t>
            </a:r>
            <a:br>
              <a:rPr lang="en-US" sz="8000" b="1" dirty="0" smtClean="0"/>
            </a:br>
            <a:r>
              <a:rPr lang="en-US" sz="8000" b="1" dirty="0" smtClean="0"/>
              <a:t>USO</a:t>
            </a:r>
            <a:endParaRPr lang="en-US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 b="1" i="0" dirty="0" err="1" smtClean="0">
                <a:solidFill>
                  <a:schemeClr val="tx1"/>
                </a:solidFill>
                <a:latin typeface="Consolas"/>
              </a:rPr>
              <a:t>Instalaci</a:t>
            </a:r>
            <a:r>
              <a:rPr lang="en-US" sz="4400" b="1" dirty="0" err="1" smtClean="0">
                <a:latin typeface="Consolas"/>
              </a:rPr>
              <a:t>ón</a:t>
            </a:r>
            <a:endParaRPr lang="en-US" sz="4400" b="1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49996" y="2420888"/>
            <a:ext cx="6300191" cy="2880320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b="0" i="1" dirty="0" err="1" smtClean="0">
                <a:solidFill>
                  <a:schemeClr val="tx1"/>
                </a:solidFill>
                <a:latin typeface="Corbel"/>
              </a:rPr>
              <a:t>Descargar</a:t>
            </a:r>
            <a:r>
              <a:rPr lang="en-US" sz="4400" b="0" i="0" dirty="0" smtClean="0">
                <a:solidFill>
                  <a:schemeClr val="tx1"/>
                </a:solidFill>
                <a:latin typeface="Corbel"/>
              </a:rPr>
              <a:t> el .jar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dirty="0" err="1" smtClean="0">
                <a:latin typeface="Corbel"/>
              </a:rPr>
              <a:t>Incluirlo</a:t>
            </a:r>
            <a:r>
              <a:rPr lang="en-US" sz="4400" dirty="0" smtClean="0">
                <a:latin typeface="Corbel"/>
              </a:rPr>
              <a:t> </a:t>
            </a:r>
            <a:r>
              <a:rPr lang="en-US" sz="4400" dirty="0" err="1" smtClean="0">
                <a:latin typeface="Corbel"/>
              </a:rPr>
              <a:t>en</a:t>
            </a:r>
            <a:r>
              <a:rPr lang="en-US" sz="4400" dirty="0" smtClean="0">
                <a:latin typeface="Corbel"/>
              </a:rPr>
              <a:t> el </a:t>
            </a:r>
            <a:r>
              <a:rPr lang="en-US" sz="4400" b="1" dirty="0" err="1" smtClean="0">
                <a:latin typeface="Corbel"/>
              </a:rPr>
              <a:t>proyecto</a:t>
            </a:r>
            <a:r>
              <a:rPr lang="en-US" sz="4400" dirty="0" smtClean="0">
                <a:latin typeface="Corbel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b="1" i="0" dirty="0" err="1" smtClean="0">
                <a:solidFill>
                  <a:schemeClr val="tx1"/>
                </a:solidFill>
                <a:latin typeface="Corbel"/>
              </a:rPr>
              <a:t>Referenciar</a:t>
            </a:r>
            <a:endParaRPr lang="en-US" sz="4400" b="1" i="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934172" y="5478908"/>
            <a:ext cx="7028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xmlns:p</a:t>
            </a:r>
            <a:r>
              <a:rPr lang="es-E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="http://primefaces.org/</a:t>
            </a:r>
            <a:r>
              <a:rPr lang="es-E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s-E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r>
              <a:rPr lang="es-E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E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curvado 8"/>
          <p:cNvCxnSpPr/>
          <p:nvPr/>
        </p:nvCxnSpPr>
        <p:spPr>
          <a:xfrm>
            <a:off x="2926060" y="4899499"/>
            <a:ext cx="864096" cy="745199"/>
          </a:xfrm>
          <a:prstGeom prst="curvedConnector3">
            <a:avLst>
              <a:gd name="adj1" fmla="val -83189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89" y="426726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Ventajas</a:t>
            </a:r>
            <a:endParaRPr lang="es-ES_tradnl" sz="54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2746801" y="3327488"/>
            <a:ext cx="3744416" cy="1296144"/>
          </a:xfrm>
          <a:prstGeom prst="line">
            <a:avLst/>
          </a:prstGeom>
          <a:ln w="234950">
            <a:solidFill>
              <a:schemeClr val="accent5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82044" y="3327488"/>
            <a:ext cx="3709173" cy="1296144"/>
          </a:xfrm>
          <a:prstGeom prst="line">
            <a:avLst/>
          </a:prstGeom>
          <a:ln w="234950">
            <a:solidFill>
              <a:schemeClr val="accent5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2746801" y="3679128"/>
            <a:ext cx="3888432" cy="72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DEPENDENCIAS</a:t>
            </a:r>
            <a:endParaRPr lang="es-ES" sz="4000" b="1" dirty="0"/>
          </a:p>
        </p:txBody>
      </p:sp>
      <p:pic>
        <p:nvPicPr>
          <p:cNvPr id="4098" name="Picture 2" descr="http://www.iconeasy.com/icon/png/File%20Type/Pull%20Tab%20Archives/j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2204864"/>
            <a:ext cx="2410445" cy="24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4"/>
          <p:cNvSpPr>
            <a:spLocks noGrp="1"/>
          </p:cNvSpPr>
          <p:nvPr>
            <p:ph sz="half" idx="2"/>
          </p:nvPr>
        </p:nvSpPr>
        <p:spPr>
          <a:xfrm>
            <a:off x="7930615" y="4708987"/>
            <a:ext cx="1618357" cy="72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1.7Mb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97658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Uso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6D6E9-92F1-45A7-AC14-F118ED069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(pantalla panorámica)</Template>
  <TotalTime>0</TotalTime>
  <Words>308</Words>
  <Application>Microsoft Office PowerPoint</Application>
  <PresentationFormat>Personalizado</PresentationFormat>
  <Paragraphs>40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Chalkboard_16x9</vt:lpstr>
      <vt:lpstr>Descripción de</vt:lpstr>
      <vt:lpstr>Definición</vt:lpstr>
      <vt:lpstr>Ventajas y desventajas principales</vt:lpstr>
      <vt:lpstr>Uso de PrimeFaces</vt:lpstr>
      <vt:lpstr>¿Quién usa PrimeFaces?</vt:lpstr>
      <vt:lpstr>INSTALACIÓN Y USO</vt:lpstr>
      <vt:lpstr>Instalación</vt:lpstr>
      <vt:lpstr>Ventajas</vt:lpstr>
      <vt:lpstr>Uso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2015-05-12T14:32:31Z</dcterms:created>
  <dcterms:modified xsi:type="dcterms:W3CDTF">2015-05-12T16:01:51Z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