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67" r:id="rId3"/>
    <p:sldId id="268" r:id="rId4"/>
    <p:sldId id="269" r:id="rId5"/>
    <p:sldId id="278" r:id="rId6"/>
    <p:sldId id="288" r:id="rId7"/>
    <p:sldId id="282" r:id="rId8"/>
    <p:sldId id="280" r:id="rId9"/>
    <p:sldId id="281" r:id="rId10"/>
    <p:sldId id="270" r:id="rId11"/>
    <p:sldId id="279" r:id="rId12"/>
    <p:sldId id="284" r:id="rId13"/>
    <p:sldId id="285" r:id="rId14"/>
    <p:sldId id="286" r:id="rId15"/>
    <p:sldId id="283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2253" autoAdjust="0"/>
  </p:normalViewPr>
  <p:slideViewPr>
    <p:cSldViewPr snapToGrid="0">
      <p:cViewPr varScale="1">
        <p:scale>
          <a:sx n="114" d="100"/>
          <a:sy n="114" d="100"/>
        </p:scale>
        <p:origin x="480" y="13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8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0FDE8-3B80-4AAC-92F2-E3D0667D4E72}" type="datetimeFigureOut">
              <a:rPr lang="pt-BR" smtClean="0"/>
              <a:pPr/>
              <a:t>19/10/2016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79F74-2001-4B21-B06E-FA23C7F2DD7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782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25FBA-1311-468D-8115-8778B0F7BEEC}" type="datetimeFigureOut">
              <a:rPr lang="pt-BR" smtClean="0"/>
              <a:pPr/>
              <a:t>19/10/2016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67C00-F679-4C51-9894-9E2214E5C2F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282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en-US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306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hidden">
          <a:xfrm>
            <a:off x="915924" y="0"/>
            <a:ext cx="7178040" cy="594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0244" y="2514600"/>
            <a:ext cx="6629400" cy="2743200"/>
          </a:xfrm>
        </p:spPr>
        <p:txBody>
          <a:bodyPr anchor="b"/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90244" y="5303520"/>
            <a:ext cx="6629400" cy="457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389C-FACC-452B-B4C1-3BD186F45CB8}" type="datetime1">
              <a:rPr lang="pt-BR" smtClean="0"/>
              <a:pPr/>
              <a:t>19/10/2016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10512" y="419099"/>
            <a:ext cx="2086087" cy="57531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419099"/>
            <a:ext cx="7277100" cy="575310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E844-3C76-42C8-BBA9-088C96A067BA}" type="datetime1">
              <a:rPr lang="pt-BR" smtClean="0"/>
              <a:pPr/>
              <a:t>19/10/2016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594C-40D9-4922-A63A-E4D7E3C24D49}" type="datetime1">
              <a:rPr lang="pt-BR" smtClean="0"/>
              <a:pPr/>
              <a:t>19/10/2016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 bwMode="hidden">
          <a:xfrm>
            <a:off x="-1" y="1676400"/>
            <a:ext cx="9313683" cy="426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212848"/>
            <a:ext cx="6217920" cy="2862262"/>
          </a:xfrm>
        </p:spPr>
        <p:txBody>
          <a:bodyPr anchor="b"/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5120640"/>
            <a:ext cx="6217920" cy="4572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4572000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905000"/>
            <a:ext cx="4572000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D855-A872-4272-B880-39A488A710E7}" type="datetime1">
              <a:rPr lang="pt-BR" smtClean="0"/>
              <a:pPr/>
              <a:t>19/10/2016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904999"/>
            <a:ext cx="4572000" cy="698351"/>
          </a:xfrm>
        </p:spPr>
        <p:txBody>
          <a:bodyPr anchor="ctr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603351"/>
            <a:ext cx="4572000" cy="356884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904999"/>
            <a:ext cx="4572000" cy="698351"/>
          </a:xfrm>
        </p:spPr>
        <p:txBody>
          <a:bodyPr anchor="ctr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603351"/>
            <a:ext cx="4572000" cy="356884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CA8F-D5ED-4B90-A100-0BDC54A645DF}" type="datetime1">
              <a:rPr lang="pt-BR" smtClean="0"/>
              <a:pPr/>
              <a:t>19/10/2016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CD98-8566-471F-B6F9-93E04967ED47}" type="datetime1">
              <a:rPr lang="pt-BR" smtClean="0"/>
              <a:pPr/>
              <a:t>19/10/2016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5E6A-2086-4CB2-B79F-96593439A0AC}" type="datetime1">
              <a:rPr lang="pt-BR" smtClean="0"/>
              <a:pPr/>
              <a:t>19/10/2016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hidden">
          <a:xfrm>
            <a:off x="4876800" y="0"/>
            <a:ext cx="7315200" cy="685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651760"/>
            <a:ext cx="3657600" cy="1828800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94020" y="688489"/>
            <a:ext cx="6080760" cy="548371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4617720"/>
            <a:ext cx="3657600" cy="155448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8B26-E0E7-401D-95E5-683ED06BF9AD}" type="datetime1">
              <a:rPr lang="pt-BR" smtClean="0"/>
              <a:pPr/>
              <a:t>19/10/2016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hidden">
          <a:xfrm>
            <a:off x="4876800" y="0"/>
            <a:ext cx="7315200" cy="685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651760"/>
            <a:ext cx="3657600" cy="1828800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494020" y="684943"/>
            <a:ext cx="6080760" cy="5486400"/>
          </a:xfrm>
          <a:solidFill>
            <a:schemeClr val="bg1">
              <a:lumMod val="90000"/>
              <a:lumOff val="10000"/>
            </a:schemeClr>
          </a:solidFill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12648" y="4617720"/>
            <a:ext cx="3657600" cy="155448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8EC7-2C19-4F74-B285-CE160F4A579A}" type="datetime1">
              <a:rPr lang="pt-BR" smtClean="0"/>
              <a:pPr/>
              <a:t>19/10/2016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hidden">
          <a:xfrm>
            <a:off x="0" y="5980361"/>
            <a:ext cx="12188952" cy="452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 bwMode="hidden">
          <a:xfrm>
            <a:off x="1524" y="214604"/>
            <a:ext cx="12188952" cy="452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6200000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 bwMode="hidden">
          <a:xfrm>
            <a:off x="1524" y="214604"/>
            <a:ext cx="12188952" cy="6217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419100"/>
            <a:ext cx="9601200" cy="1257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905000"/>
            <a:ext cx="96012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339166" y="6484777"/>
            <a:ext cx="1335054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D4020-EAAB-4E36-8532-04C08CBCE9E1}" type="datetime1">
              <a:rPr lang="pt-BR" smtClean="0"/>
              <a:pPr/>
              <a:t>19/10/2016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09600" y="6484777"/>
            <a:ext cx="4123765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896600" y="6484777"/>
            <a:ext cx="685800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SzPct val="9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metro.gov.br/consumidor/produtos/vinho.pdf" TargetMode="External"/><Relationship Id="rId2" Type="http://schemas.openxmlformats.org/officeDocument/2006/relationships/hyperlink" Target="http://revistaadega.uol.com.br/artigo/a-importancia-do-ph-no-vinho_155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ielo.br/pdf/pab/v43n7/16.pdf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Wine+Qualit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000" dirty="0"/>
              <a:t>Inteligência Artificial</a:t>
            </a:r>
            <a:br>
              <a:rPr lang="pt-BR" dirty="0"/>
            </a:br>
            <a:r>
              <a:rPr lang="pt-BR" sz="3600" dirty="0"/>
              <a:t>RBC – Qualidade de vinho tinto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Gabriel Auth &amp; William Guilen</a:t>
            </a:r>
          </a:p>
        </p:txBody>
      </p:sp>
    </p:spTree>
    <p:extLst>
      <p:ext uri="{BB962C8B-B14F-4D97-AF65-F5344CB8AC3E}">
        <p14:creationId xmlns:p14="http://schemas.microsoft.com/office/powerpoint/2010/main" val="26777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 de açúcar </a:t>
            </a:r>
            <a:r>
              <a:rPr lang="pt-BR" sz="2400" dirty="0"/>
              <a:t>Parâmetro de entrada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3528139"/>
            <a:ext cx="6724650" cy="13620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295400" y="2119523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teor de açucares totais é calculado em gramas por litro de glicose, classificado conforme tabela abaixo:</a:t>
            </a:r>
          </a:p>
        </p:txBody>
      </p:sp>
    </p:spTree>
    <p:extLst>
      <p:ext uri="{BB962C8B-B14F-4D97-AF65-F5344CB8AC3E}">
        <p14:creationId xmlns:p14="http://schemas.microsoft.com/office/powerpoint/2010/main" val="113962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do sistema </a:t>
            </a:r>
            <a:r>
              <a:rPr lang="pt-BR" sz="2400" dirty="0"/>
              <a:t>Tela principal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5" y="3139841"/>
            <a:ext cx="5200650" cy="2457450"/>
          </a:xfrm>
          <a:prstGeom prst="rect">
            <a:avLst/>
          </a:prstGeom>
        </p:spPr>
      </p:pic>
      <p:cxnSp>
        <p:nvCxnSpPr>
          <p:cNvPr id="12" name="Conector: Angulado 11"/>
          <p:cNvCxnSpPr/>
          <p:nvPr/>
        </p:nvCxnSpPr>
        <p:spPr>
          <a:xfrm rot="10800000">
            <a:off x="1795245" y="3139842"/>
            <a:ext cx="1937857" cy="886881"/>
          </a:xfrm>
          <a:prstGeom prst="bentConnector3">
            <a:avLst>
              <a:gd name="adj1" fmla="val 10021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331807" y="2624880"/>
            <a:ext cx="3816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Campos para digitação dos atributos</a:t>
            </a:r>
          </a:p>
        </p:txBody>
      </p:sp>
      <p:cxnSp>
        <p:nvCxnSpPr>
          <p:cNvPr id="26" name="Conector de Seta Reta 25"/>
          <p:cNvCxnSpPr/>
          <p:nvPr/>
        </p:nvCxnSpPr>
        <p:spPr>
          <a:xfrm flipV="1">
            <a:off x="5066950" y="2734811"/>
            <a:ext cx="1644243" cy="1291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5903495" y="2331923"/>
            <a:ext cx="180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Peso do atributo</a:t>
            </a:r>
          </a:p>
        </p:txBody>
      </p:sp>
      <p:cxnSp>
        <p:nvCxnSpPr>
          <p:cNvPr id="29" name="Conector: Angulado 28"/>
          <p:cNvCxnSpPr/>
          <p:nvPr/>
        </p:nvCxnSpPr>
        <p:spPr>
          <a:xfrm flipV="1">
            <a:off x="8372213" y="4840448"/>
            <a:ext cx="1929468" cy="469783"/>
          </a:xfrm>
          <a:prstGeom prst="bentConnector3">
            <a:avLst>
              <a:gd name="adj1" fmla="val 10087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9469130" y="4469018"/>
            <a:ext cx="185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Processar o caso</a:t>
            </a:r>
          </a:p>
        </p:txBody>
      </p:sp>
    </p:spTree>
    <p:extLst>
      <p:ext uri="{BB962C8B-B14F-4D97-AF65-F5344CB8AC3E}">
        <p14:creationId xmlns:p14="http://schemas.microsoft.com/office/powerpoint/2010/main" val="382112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do sistema </a:t>
            </a:r>
            <a:r>
              <a:rPr lang="pt-BR" sz="2400" dirty="0"/>
              <a:t>Relatório do processamento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703" y="2399252"/>
            <a:ext cx="6531751" cy="3753112"/>
          </a:xfrm>
          <a:prstGeom prst="rect">
            <a:avLst/>
          </a:prstGeom>
        </p:spPr>
      </p:pic>
      <p:cxnSp>
        <p:nvCxnSpPr>
          <p:cNvPr id="5" name="Conector: Angulado 4"/>
          <p:cNvCxnSpPr/>
          <p:nvPr/>
        </p:nvCxnSpPr>
        <p:spPr>
          <a:xfrm rot="16200000" flipH="1">
            <a:off x="7550215" y="2815839"/>
            <a:ext cx="1222045" cy="991313"/>
          </a:xfrm>
          <a:prstGeom prst="bentConnector3">
            <a:avLst>
              <a:gd name="adj1" fmla="val 10454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8750422" y="3345357"/>
            <a:ext cx="2897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Similaridade (%) de cada caso do relatório em relação ao caso procurado</a:t>
            </a:r>
          </a:p>
        </p:txBody>
      </p:sp>
      <p:cxnSp>
        <p:nvCxnSpPr>
          <p:cNvPr id="15" name="Conector: Angulado 14"/>
          <p:cNvCxnSpPr/>
          <p:nvPr/>
        </p:nvCxnSpPr>
        <p:spPr>
          <a:xfrm flipV="1">
            <a:off x="7093010" y="2102265"/>
            <a:ext cx="1316055" cy="504202"/>
          </a:xfrm>
          <a:prstGeom prst="bentConnector3">
            <a:avLst>
              <a:gd name="adj1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8521330" y="1864547"/>
            <a:ext cx="2897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Valor procurado (qualidade do vinho)</a:t>
            </a:r>
          </a:p>
        </p:txBody>
      </p:sp>
    </p:spTree>
    <p:extLst>
      <p:ext uri="{BB962C8B-B14F-4D97-AF65-F5344CB8AC3E}">
        <p14:creationId xmlns:p14="http://schemas.microsoft.com/office/powerpoint/2010/main" val="250610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objetivo geral do trabalho – implementação de um sistema RBC – foi atingido, tendo se desenvolvido sem que a equipe encontrasse grandes dificuldades;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No entanto, é notável que algum conhecimento em relação ao domínio explorado pelo sistema RBC pode acarretar em uma maior facilidade de desenvolvimento, especialmente no que tange ao peso dos atributos e à definição das suas funções de similaridade;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Sugestões de melhorias para o sistema: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dirty="0"/>
              <a:t>Pesquisa e análise mais profunda dos atributos e de seus impactos sobre a qualidade do vinho tinto;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dirty="0"/>
              <a:t>Incremento da  base com mais casos para que a maior parte das situações possíveis seja coberta.</a:t>
            </a:r>
          </a:p>
        </p:txBody>
      </p:sp>
    </p:spTree>
    <p:extLst>
      <p:ext uri="{BB962C8B-B14F-4D97-AF65-F5344CB8AC3E}">
        <p14:creationId xmlns:p14="http://schemas.microsoft.com/office/powerpoint/2010/main" val="190138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Fontes </a:t>
            </a:r>
            <a:r>
              <a:rPr lang="pt-BR" sz="2400" dirty="0"/>
              <a:t>Externas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2"/>
              </a:rPr>
              <a:t>http://revistaadega.uol.com.br/artigo/a-importancia-do-ph-no-vinho_1552.html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3"/>
              </a:rPr>
              <a:t>http://www.inmetro.gov.br/consumidor/produtos/vinho.pdf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http://www.scielo.br/pdf/pab/v43n7/16.pdf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endParaRPr lang="pt-BR" dirty="0"/>
          </a:p>
          <a:p>
            <a:pPr marL="274320" lvl="1" indent="0">
              <a:buNone/>
            </a:pPr>
            <a:r>
              <a:rPr lang="pt-BR" dirty="0"/>
              <a:t>Último acesso em 10 de outubro de 2016 às 14:15.</a:t>
            </a:r>
          </a:p>
        </p:txBody>
      </p:sp>
    </p:spTree>
    <p:extLst>
      <p:ext uri="{BB962C8B-B14F-4D97-AF65-F5344CB8AC3E}">
        <p14:creationId xmlns:p14="http://schemas.microsoft.com/office/powerpoint/2010/main" val="120742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794" y="1991511"/>
            <a:ext cx="4354411" cy="3896052"/>
          </a:xfrm>
        </p:spPr>
      </p:pic>
    </p:spTree>
    <p:extLst>
      <p:ext uri="{BB962C8B-B14F-4D97-AF65-F5344CB8AC3E}">
        <p14:creationId xmlns:p14="http://schemas.microsoft.com/office/powerpoint/2010/main" val="64234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Tema proposto para desenvolvimento do sistema;</a:t>
            </a:r>
          </a:p>
          <a:p>
            <a:r>
              <a:rPr lang="pt-BR" dirty="0"/>
              <a:t>Atributos e seus pesos;</a:t>
            </a:r>
          </a:p>
          <a:p>
            <a:r>
              <a:rPr lang="pt-BR" dirty="0"/>
              <a:t>Função de similaridade utilizada;</a:t>
            </a:r>
          </a:p>
          <a:p>
            <a:r>
              <a:rPr lang="pt-BR" dirty="0"/>
              <a:t>Interface do sistema;</a:t>
            </a:r>
          </a:p>
          <a:p>
            <a:r>
              <a:rPr lang="pt-BR" dirty="0"/>
              <a:t>Considerações finais;</a:t>
            </a:r>
          </a:p>
          <a:p>
            <a:r>
              <a:rPr lang="pt-BR" dirty="0"/>
              <a:t>Fontes;</a:t>
            </a:r>
          </a:p>
          <a:p>
            <a:r>
              <a:rPr lang="pt-BR" dirty="0"/>
              <a:t>Q&amp;A.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339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Tema </a:t>
            </a:r>
            <a:r>
              <a:rPr lang="pt-BR" sz="2400" dirty="0"/>
              <a:t>Qualidade de vinho tinto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O tema proposto para desenvolvimento do RBC é o de mensurar a qualidade do vinho tinto com base em alguns parâmetros de entrada.</a:t>
            </a:r>
          </a:p>
          <a:p>
            <a:pPr marL="0" indent="0">
              <a:buNone/>
            </a:pPr>
            <a:r>
              <a:rPr lang="pt-BR" dirty="0"/>
              <a:t>Os parâmetros de entrada 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Acidez fixa;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Acidez volátil;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Acidez cítrica;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Açúcar residual;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Álcool;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Cloretos;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Densidade;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Dióxido de enxofre livre;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Dióxido de enxofre total;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pH;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Sulfatos.</a:t>
            </a:r>
          </a:p>
        </p:txBody>
      </p:sp>
    </p:spTree>
    <p:extLst>
      <p:ext uri="{BB962C8B-B14F-4D97-AF65-F5344CB8AC3E}">
        <p14:creationId xmlns:p14="http://schemas.microsoft.com/office/powerpoint/2010/main" val="34469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Tema </a:t>
            </a:r>
            <a:r>
              <a:rPr lang="pt-BR" sz="2400" dirty="0"/>
              <a:t>Qualidade de vinho tinto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 única saída fornecida pelo RBC será a qualidade do vinho, em função dos parâmetros de entrada.</a:t>
            </a:r>
          </a:p>
          <a:p>
            <a:pPr marL="0" indent="0">
              <a:buNone/>
            </a:pPr>
            <a:r>
              <a:rPr lang="pt-BR" dirty="0"/>
              <a:t>O cálculo de similaridade entre o caso procurado e os casos da base de conhecimento se dá através da fórmula: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883624" y="3927234"/>
            <a:ext cx="6424751" cy="125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0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Tema </a:t>
            </a:r>
            <a:r>
              <a:rPr lang="pt-BR" sz="2400" dirty="0"/>
              <a:t>Qualidade de vinho tinto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 base de casos original utilizada para desenvolvimento do sistema RBC pode ser encontrada no endereço: </a:t>
            </a:r>
            <a:r>
              <a:rPr lang="pt-BR" dirty="0">
                <a:hlinkClick r:id="rId2"/>
              </a:rPr>
              <a:t>https://archive.ics.uci.edu/ml/datasets/Wine+Quality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Os casos foram filtrados eliminando-se possíveis duplicatas e dados errôneos, restando um total de 1517 casos na base utilizada pelo sistema.</a:t>
            </a:r>
          </a:p>
          <a:p>
            <a:pPr lvl="1"/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79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Tema </a:t>
            </a:r>
            <a:r>
              <a:rPr lang="pt-BR" sz="2400" dirty="0"/>
              <a:t>Qualidade de vinho tinto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Por padrão, alguns dos parâmetros de entrada possuem maior relevância do que outros no que concerne à qualidade do vinho. São estes:</a:t>
            </a:r>
          </a:p>
          <a:p>
            <a:pPr lvl="1"/>
            <a:r>
              <a:rPr lang="pt-BR" dirty="0"/>
              <a:t>Acidez volátil;</a:t>
            </a:r>
          </a:p>
          <a:p>
            <a:pPr lvl="1"/>
            <a:r>
              <a:rPr lang="pt-BR" dirty="0"/>
              <a:t>pH;</a:t>
            </a:r>
          </a:p>
          <a:p>
            <a:pPr lvl="1"/>
            <a:r>
              <a:rPr lang="pt-BR" dirty="0"/>
              <a:t>Teor alcoólico;</a:t>
            </a:r>
          </a:p>
          <a:p>
            <a:pPr lvl="1"/>
            <a:r>
              <a:rPr lang="pt-BR" dirty="0"/>
              <a:t>Teor de açúcar.</a:t>
            </a:r>
          </a:p>
          <a:p>
            <a:pPr lvl="1"/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695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Acidez volátil </a:t>
            </a:r>
            <a:r>
              <a:rPr lang="pt-BR" sz="2400" dirty="0"/>
              <a:t>Parâmetro de entrada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295399" y="2165853"/>
            <a:ext cx="96012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acidez volátil é um dos fatores que depreciam a qualidade do vinho. A legislação estabelece, para o vinho de mesa, um máximo de 20,0 meq/l</a:t>
            </a:r>
            <a:r>
              <a:rPr lang="pt-BR" baseline="30000" dirty="0"/>
              <a:t>(</a:t>
            </a:r>
            <a:r>
              <a:rPr lang="pt-BR" sz="1600" baseline="30000" dirty="0"/>
              <a:t>¹)</a:t>
            </a:r>
            <a:r>
              <a:rPr lang="pt-BR" dirty="0"/>
              <a:t> de acidez volátil. </a:t>
            </a:r>
          </a:p>
          <a:p>
            <a:endParaRPr lang="pt-BR" dirty="0"/>
          </a:p>
          <a:p>
            <a:r>
              <a:rPr lang="pt-BR" dirty="0"/>
              <a:t>Neste parâmetro, valores elevados indicam a presença de microrganismos indesejáveis após a elaboração, principalmente o Acetobacter, que eventualmente pode converter o vinho em vinagre.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92132" y="6110488"/>
            <a:ext cx="4899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¹ meq/l = </a:t>
            </a:r>
            <a:r>
              <a:rPr lang="en-US" sz="1200" dirty="0"/>
              <a:t>milésima parte de um equivalente grama por litro de solução.</a:t>
            </a:r>
          </a:p>
        </p:txBody>
      </p:sp>
    </p:spTree>
    <p:extLst>
      <p:ext uri="{BB962C8B-B14F-4D97-AF65-F5344CB8AC3E}">
        <p14:creationId xmlns:p14="http://schemas.microsoft.com/office/powerpoint/2010/main" val="374259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pH </a:t>
            </a:r>
            <a:r>
              <a:rPr lang="pt-BR" sz="2400" dirty="0"/>
              <a:t>Parâmetro de entrada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295400" y="2157464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níveis de pH estão intrinsecamente ligados ao estilo e qualidade dos vinhos. O pH relativamente baixo, na faixa de 3,1 a 3,4, é pré-requisito para a produção de vinhos de alta qualidade com solidez.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000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 Alcoólico </a:t>
            </a:r>
            <a:r>
              <a:rPr lang="pt-BR" sz="2400" dirty="0"/>
              <a:t>Parâmetro de entrada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95399" y="2265027"/>
            <a:ext cx="9601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vinho de mesa e o vinho fino devem possuir teor alcoólico de 8,6% a 14% em volume.</a:t>
            </a:r>
          </a:p>
          <a:p>
            <a:r>
              <a:rPr lang="pt-BR" dirty="0"/>
              <a:t>A indicação % v/v , significa dizer, por exemplo, que um vinho com indicação de 10% v/v no teor alcoólico contém em uma garrafa de 750ml, 75 ml de álcool etílico. </a:t>
            </a:r>
          </a:p>
        </p:txBody>
      </p:sp>
    </p:spTree>
    <p:extLst>
      <p:ext uri="{BB962C8B-B14F-4D97-AF65-F5344CB8AC3E}">
        <p14:creationId xmlns:p14="http://schemas.microsoft.com/office/powerpoint/2010/main" val="319440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ueTanGradient_16x9_TP103030621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792E8D6-7A87-418E-8C48-2723019F95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gradiente de azul e castanho-amarelado (widescreen)</Template>
  <TotalTime>0</TotalTime>
  <Words>627</Words>
  <Application>Microsoft Office PowerPoint</Application>
  <PresentationFormat>Widescreen</PresentationFormat>
  <Paragraphs>74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Franklin Gothic Medium</vt:lpstr>
      <vt:lpstr>Wingdings</vt:lpstr>
      <vt:lpstr>BlueTanGradient_16x9_TP103030621</vt:lpstr>
      <vt:lpstr>Inteligência Artificial RBC – Qualidade de vinho tinto</vt:lpstr>
      <vt:lpstr>Apresentação</vt:lpstr>
      <vt:lpstr>Tema Qualidade de vinho tinto</vt:lpstr>
      <vt:lpstr>Tema Qualidade de vinho tinto</vt:lpstr>
      <vt:lpstr>Tema Qualidade de vinho tinto</vt:lpstr>
      <vt:lpstr>Tema Qualidade de vinho tinto</vt:lpstr>
      <vt:lpstr>Acidez volátil Parâmetro de entrada</vt:lpstr>
      <vt:lpstr>pH Parâmetro de entrada</vt:lpstr>
      <vt:lpstr>Teor Alcoólico Parâmetro de entrada</vt:lpstr>
      <vt:lpstr>Teor de açúcar Parâmetro de entrada</vt:lpstr>
      <vt:lpstr>Interface do sistema Tela principal</vt:lpstr>
      <vt:lpstr>Interface do sistema Relatório do processamento</vt:lpstr>
      <vt:lpstr>Considerações finais</vt:lpstr>
      <vt:lpstr>Fontes Externas</vt:lpstr>
      <vt:lpstr>Dúvidas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2016-10-17T22:49:06Z</dcterms:created>
  <dcterms:modified xsi:type="dcterms:W3CDTF">2016-10-19T19:00:20Z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TC030306239991</vt:lpwstr>
  </property>
</Properties>
</file>