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94DC165-3E80-40BB-80ED-26776FAD2390}">
  <a:tblStyle styleId="{A94DC165-3E80-40BB-80ED-26776FAD239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82" y="451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6b69248aa7_1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6b69248aa7_1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6b69248aa7_1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6b69248aa7_1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6b69248aa7_1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6b69248aa7_1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6b69248aa7_1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6b69248aa7_1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6b69248aa7_1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36b69248aa7_1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6b69248aa7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6b69248aa7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6b69248aa7_1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6b69248aa7_1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6b69248aa7_1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6b69248aa7_1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6b69248aa7_1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6b69248aa7_1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6b69248aa7_1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6b69248aa7_1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6b69248aa7_1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6b69248aa7_1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6b69248aa7_1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6b69248aa7_1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6b69248aa7_1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6b69248aa7_1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0D0D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 title="logo_dark.png"/>
          <p:cNvPicPr preferRelativeResize="0"/>
          <p:nvPr/>
        </p:nvPicPr>
        <p:blipFill rotWithShape="1">
          <a:blip r:embed="rId3">
            <a:alphaModFix/>
          </a:blip>
          <a:srcRect t="26784" b="30781"/>
          <a:stretch/>
        </p:blipFill>
        <p:spPr>
          <a:xfrm>
            <a:off x="3307338" y="871075"/>
            <a:ext cx="2529326" cy="1073326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2323375" y="2030175"/>
            <a:ext cx="4830000" cy="13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 b="1">
              <a:solidFill>
                <a:srgbClr val="8A2BE2"/>
              </a:solidFill>
              <a:highlight>
                <a:srgbClr val="0D0D1A"/>
              </a:highlight>
            </a:endParaRPr>
          </a:p>
          <a:p>
            <a:pPr marL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100" b="1">
                <a:solidFill>
                  <a:srgbClr val="8A2BE2"/>
                </a:solidFill>
                <a:highlight>
                  <a:srgbClr val="0D0D1A"/>
                </a:highlight>
              </a:rPr>
              <a:t>Potenciando la retención de clientes</a:t>
            </a:r>
            <a:endParaRPr sz="2100" b="1">
              <a:solidFill>
                <a:srgbClr val="8A2BE2"/>
              </a:solidFill>
              <a:highlight>
                <a:srgbClr val="0D0D1A"/>
              </a:highlight>
            </a:endParaRPr>
          </a:p>
          <a:p>
            <a:pPr marL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 b="1">
              <a:solidFill>
                <a:srgbClr val="8A2BE2"/>
              </a:solidFill>
              <a:highlight>
                <a:srgbClr val="0D0D1A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2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6265350" y="4334800"/>
            <a:ext cx="2878800" cy="8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</a:rPr>
              <a:t>Pablo Copete Garrido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</a:rPr>
              <a:t>30/06/2025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57" name="Google Shape;57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0D0D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22" title="logo_dark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58925" y="0"/>
            <a:ext cx="985075" cy="985101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2"/>
          <p:cNvSpPr txBox="1"/>
          <p:nvPr/>
        </p:nvSpPr>
        <p:spPr>
          <a:xfrm>
            <a:off x="242200" y="109025"/>
            <a:ext cx="3020400" cy="5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 b="1">
                <a:solidFill>
                  <a:srgbClr val="8A2BE2"/>
                </a:solidFill>
                <a:highlight>
                  <a:srgbClr val="0D0D1A"/>
                </a:highlight>
              </a:rPr>
              <a:t>Características</a:t>
            </a:r>
            <a:endParaRPr sz="1900" b="1">
              <a:solidFill>
                <a:srgbClr val="8A2BE2"/>
              </a:solidFill>
              <a:highlight>
                <a:srgbClr val="0D0D1A"/>
              </a:highlight>
            </a:endParaRPr>
          </a:p>
          <a:p>
            <a:pPr marL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1">
              <a:solidFill>
                <a:srgbClr val="8A2BE2"/>
              </a:solidFill>
              <a:highlight>
                <a:srgbClr val="0D0D1A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lt2"/>
              </a:solidFill>
            </a:endParaRPr>
          </a:p>
        </p:txBody>
      </p:sp>
      <p:cxnSp>
        <p:nvCxnSpPr>
          <p:cNvPr id="144" name="Google Shape;144;p22"/>
          <p:cNvCxnSpPr/>
          <p:nvPr/>
        </p:nvCxnSpPr>
        <p:spPr>
          <a:xfrm>
            <a:off x="289400" y="598575"/>
            <a:ext cx="7650900" cy="0"/>
          </a:xfrm>
          <a:prstGeom prst="straightConnector1">
            <a:avLst/>
          </a:prstGeom>
          <a:noFill/>
          <a:ln w="9525" cap="flat" cmpd="sng">
            <a:solidFill>
              <a:srgbClr val="8A2BE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5" name="Google Shape;145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10</a:t>
            </a:fld>
            <a:endParaRPr/>
          </a:p>
        </p:txBody>
      </p:sp>
      <p:sp>
        <p:nvSpPr>
          <p:cNvPr id="146" name="Google Shape;146;p22"/>
          <p:cNvSpPr txBox="1"/>
          <p:nvPr/>
        </p:nvSpPr>
        <p:spPr>
          <a:xfrm>
            <a:off x="725475" y="985100"/>
            <a:ext cx="5946300" cy="21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s" sz="2200">
                <a:solidFill>
                  <a:schemeClr val="dk1"/>
                </a:solidFill>
              </a:rPr>
              <a:t>Puntos en la cuenta</a:t>
            </a:r>
            <a:endParaRPr sz="220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s" sz="2200">
                <a:solidFill>
                  <a:schemeClr val="dk1"/>
                </a:solidFill>
              </a:rPr>
              <a:t>Tipo de feedback</a:t>
            </a:r>
            <a:endParaRPr sz="220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s" sz="2200">
                <a:solidFill>
                  <a:schemeClr val="dk1"/>
                </a:solidFill>
              </a:rPr>
              <a:t>Tipo de membresía</a:t>
            </a:r>
            <a:endParaRPr sz="220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</a:endParaRPr>
          </a:p>
        </p:txBody>
      </p:sp>
      <p:pic>
        <p:nvPicPr>
          <p:cNvPr id="3" name="Gráfico 2" descr="Gráfico de barras con relleno sólido">
            <a:extLst>
              <a:ext uri="{FF2B5EF4-FFF2-40B4-BE49-F238E27FC236}">
                <a16:creationId xmlns:a16="http://schemas.microsoft.com/office/drawing/2014/main" id="{FB9A1F69-59FD-A123-29FA-7514EE454F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80312" y="1349599"/>
            <a:ext cx="2182925" cy="218292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0D0D"/>
        </a:solid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23" title="logo_dark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58925" y="0"/>
            <a:ext cx="985075" cy="985101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3"/>
          <p:cNvSpPr txBox="1"/>
          <p:nvPr/>
        </p:nvSpPr>
        <p:spPr>
          <a:xfrm>
            <a:off x="242200" y="109025"/>
            <a:ext cx="3020400" cy="5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 b="1">
                <a:solidFill>
                  <a:srgbClr val="8A2BE2"/>
                </a:solidFill>
                <a:highlight>
                  <a:srgbClr val="0D0D1A"/>
                </a:highlight>
              </a:rPr>
              <a:t>Características</a:t>
            </a:r>
            <a:endParaRPr sz="1900" b="1">
              <a:solidFill>
                <a:srgbClr val="8A2BE2"/>
              </a:solidFill>
              <a:highlight>
                <a:srgbClr val="0D0D1A"/>
              </a:highlight>
            </a:endParaRPr>
          </a:p>
          <a:p>
            <a:pPr marL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1">
              <a:solidFill>
                <a:srgbClr val="8A2BE2"/>
              </a:solidFill>
              <a:highlight>
                <a:srgbClr val="0D0D1A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lt2"/>
              </a:solidFill>
            </a:endParaRPr>
          </a:p>
        </p:txBody>
      </p:sp>
      <p:cxnSp>
        <p:nvCxnSpPr>
          <p:cNvPr id="153" name="Google Shape;153;p23"/>
          <p:cNvCxnSpPr/>
          <p:nvPr/>
        </p:nvCxnSpPr>
        <p:spPr>
          <a:xfrm>
            <a:off x="289400" y="598575"/>
            <a:ext cx="7650900" cy="0"/>
          </a:xfrm>
          <a:prstGeom prst="straightConnector1">
            <a:avLst/>
          </a:prstGeom>
          <a:noFill/>
          <a:ln w="9525" cap="flat" cmpd="sng">
            <a:solidFill>
              <a:srgbClr val="8A2BE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4" name="Google Shape;154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11</a:t>
            </a:fld>
            <a:endParaRPr/>
          </a:p>
        </p:txBody>
      </p:sp>
      <p:sp>
        <p:nvSpPr>
          <p:cNvPr id="155" name="Google Shape;155;p23"/>
          <p:cNvSpPr txBox="1"/>
          <p:nvPr/>
        </p:nvSpPr>
        <p:spPr>
          <a:xfrm>
            <a:off x="725475" y="985100"/>
            <a:ext cx="5946300" cy="21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s" sz="2200">
                <a:solidFill>
                  <a:schemeClr val="dk1"/>
                </a:solidFill>
              </a:rPr>
              <a:t>Puntos en la cuenta</a:t>
            </a:r>
            <a:endParaRPr sz="220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s" sz="2200">
                <a:solidFill>
                  <a:schemeClr val="dk1"/>
                </a:solidFill>
              </a:rPr>
              <a:t>Tipo de feedback</a:t>
            </a:r>
            <a:endParaRPr sz="220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s" sz="2200">
                <a:solidFill>
                  <a:schemeClr val="dk1"/>
                </a:solidFill>
              </a:rPr>
              <a:t>Tipo de membresía</a:t>
            </a:r>
            <a:endParaRPr sz="220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</a:endParaRPr>
          </a:p>
        </p:txBody>
      </p:sp>
      <p:sp>
        <p:nvSpPr>
          <p:cNvPr id="156" name="Google Shape;156;p23"/>
          <p:cNvSpPr txBox="1"/>
          <p:nvPr/>
        </p:nvSpPr>
        <p:spPr>
          <a:xfrm>
            <a:off x="3487650" y="3532525"/>
            <a:ext cx="2168700" cy="9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>
                <a:solidFill>
                  <a:schemeClr val="dk1"/>
                </a:solidFill>
              </a:rPr>
              <a:t>¿Cómo?</a:t>
            </a:r>
            <a:endParaRPr sz="220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</a:endParaRPr>
          </a:p>
        </p:txBody>
      </p:sp>
      <p:pic>
        <p:nvPicPr>
          <p:cNvPr id="2" name="Gráfico 1" descr="Gráfico de barras con relleno sólido">
            <a:extLst>
              <a:ext uri="{FF2B5EF4-FFF2-40B4-BE49-F238E27FC236}">
                <a16:creationId xmlns:a16="http://schemas.microsoft.com/office/drawing/2014/main" id="{E5942C50-575B-95C2-53C6-D3DBAA59AB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80312" y="1349599"/>
            <a:ext cx="2182925" cy="218292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0D0D"/>
        </a:solidFill>
        <a:effectLst/>
      </p:bgPr>
    </p:bg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24" title="logo_dark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58925" y="0"/>
            <a:ext cx="985075" cy="985101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4"/>
          <p:cNvSpPr txBox="1"/>
          <p:nvPr/>
        </p:nvSpPr>
        <p:spPr>
          <a:xfrm>
            <a:off x="242200" y="109025"/>
            <a:ext cx="3020400" cy="5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 b="1">
                <a:solidFill>
                  <a:srgbClr val="8A2BE2"/>
                </a:solidFill>
                <a:highlight>
                  <a:srgbClr val="0D0D1A"/>
                </a:highlight>
              </a:rPr>
              <a:t>Características</a:t>
            </a:r>
            <a:endParaRPr sz="1900" b="1">
              <a:solidFill>
                <a:srgbClr val="8A2BE2"/>
              </a:solidFill>
              <a:highlight>
                <a:srgbClr val="0D0D1A"/>
              </a:highlight>
            </a:endParaRPr>
          </a:p>
          <a:p>
            <a:pPr marL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1">
              <a:solidFill>
                <a:srgbClr val="8A2BE2"/>
              </a:solidFill>
              <a:highlight>
                <a:srgbClr val="0D0D1A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lt2"/>
              </a:solidFill>
            </a:endParaRPr>
          </a:p>
        </p:txBody>
      </p:sp>
      <p:cxnSp>
        <p:nvCxnSpPr>
          <p:cNvPr id="163" name="Google Shape;163;p24"/>
          <p:cNvCxnSpPr/>
          <p:nvPr/>
        </p:nvCxnSpPr>
        <p:spPr>
          <a:xfrm>
            <a:off x="289400" y="598575"/>
            <a:ext cx="7650900" cy="0"/>
          </a:xfrm>
          <a:prstGeom prst="straightConnector1">
            <a:avLst/>
          </a:prstGeom>
          <a:noFill/>
          <a:ln w="9525" cap="flat" cmpd="sng">
            <a:solidFill>
              <a:srgbClr val="8A2BE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4" name="Google Shape;164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12</a:t>
            </a:fld>
            <a:endParaRPr/>
          </a:p>
        </p:txBody>
      </p:sp>
      <p:sp>
        <p:nvSpPr>
          <p:cNvPr id="165" name="Google Shape;165;p24"/>
          <p:cNvSpPr txBox="1"/>
          <p:nvPr/>
        </p:nvSpPr>
        <p:spPr>
          <a:xfrm>
            <a:off x="725475" y="985100"/>
            <a:ext cx="5946300" cy="21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s" sz="2200">
                <a:solidFill>
                  <a:schemeClr val="dk1"/>
                </a:solidFill>
              </a:rPr>
              <a:t>Puntos en la cuenta</a:t>
            </a:r>
            <a:endParaRPr sz="220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s" sz="2200">
                <a:solidFill>
                  <a:schemeClr val="dk1"/>
                </a:solidFill>
              </a:rPr>
              <a:t>Tipo de feedback</a:t>
            </a:r>
            <a:endParaRPr sz="220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s" sz="2200">
                <a:solidFill>
                  <a:schemeClr val="dk1"/>
                </a:solidFill>
              </a:rPr>
              <a:t>Tipo de membresía</a:t>
            </a:r>
            <a:endParaRPr sz="220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</a:endParaRPr>
          </a:p>
        </p:txBody>
      </p:sp>
      <p:sp>
        <p:nvSpPr>
          <p:cNvPr id="166" name="Google Shape;166;p24"/>
          <p:cNvSpPr txBox="1"/>
          <p:nvPr/>
        </p:nvSpPr>
        <p:spPr>
          <a:xfrm>
            <a:off x="2933100" y="3532525"/>
            <a:ext cx="3674400" cy="9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>
                <a:solidFill>
                  <a:schemeClr val="dk1"/>
                </a:solidFill>
              </a:rPr>
              <a:t>¿Cómo?</a:t>
            </a:r>
            <a:endParaRPr sz="220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200">
                <a:solidFill>
                  <a:schemeClr val="dk1"/>
                </a:solidFill>
              </a:rPr>
              <a:t>Modelo de regresión</a:t>
            </a:r>
            <a:endParaRPr sz="220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</a:endParaRPr>
          </a:p>
        </p:txBody>
      </p:sp>
      <p:pic>
        <p:nvPicPr>
          <p:cNvPr id="2" name="Gráfico 1" descr="Gráfico de barras con relleno sólido">
            <a:extLst>
              <a:ext uri="{FF2B5EF4-FFF2-40B4-BE49-F238E27FC236}">
                <a16:creationId xmlns:a16="http://schemas.microsoft.com/office/drawing/2014/main" id="{F008F17B-0F20-2924-4400-53ED3F8B59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80312" y="1349599"/>
            <a:ext cx="2182925" cy="218292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0D0D"/>
        </a:solid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25" title="logo_dark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58925" y="0"/>
            <a:ext cx="985075" cy="985101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5"/>
          <p:cNvSpPr txBox="1"/>
          <p:nvPr/>
        </p:nvSpPr>
        <p:spPr>
          <a:xfrm>
            <a:off x="242200" y="109025"/>
            <a:ext cx="3020400" cy="5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 b="1">
                <a:solidFill>
                  <a:srgbClr val="8A2BE2"/>
                </a:solidFill>
                <a:highlight>
                  <a:srgbClr val="0D0D1A"/>
                </a:highlight>
              </a:rPr>
              <a:t>Factores de retención</a:t>
            </a:r>
            <a:endParaRPr sz="1900" b="1">
              <a:solidFill>
                <a:srgbClr val="8A2BE2"/>
              </a:solidFill>
              <a:highlight>
                <a:srgbClr val="0D0D1A"/>
              </a:highlight>
            </a:endParaRPr>
          </a:p>
          <a:p>
            <a:pPr marL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1">
              <a:solidFill>
                <a:srgbClr val="8A2BE2"/>
              </a:solidFill>
              <a:highlight>
                <a:srgbClr val="0D0D1A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lt2"/>
              </a:solidFill>
            </a:endParaRPr>
          </a:p>
        </p:txBody>
      </p:sp>
      <p:cxnSp>
        <p:nvCxnSpPr>
          <p:cNvPr id="173" name="Google Shape;173;p25"/>
          <p:cNvCxnSpPr/>
          <p:nvPr/>
        </p:nvCxnSpPr>
        <p:spPr>
          <a:xfrm>
            <a:off x="289400" y="598575"/>
            <a:ext cx="7650900" cy="0"/>
          </a:xfrm>
          <a:prstGeom prst="straightConnector1">
            <a:avLst/>
          </a:prstGeom>
          <a:noFill/>
          <a:ln w="9525" cap="flat" cmpd="sng">
            <a:solidFill>
              <a:srgbClr val="8A2BE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4" name="Google Shape;174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13</a:t>
            </a:fld>
            <a:endParaRPr/>
          </a:p>
        </p:txBody>
      </p:sp>
      <p:sp>
        <p:nvSpPr>
          <p:cNvPr id="175" name="Google Shape;175;p25"/>
          <p:cNvSpPr txBox="1"/>
          <p:nvPr/>
        </p:nvSpPr>
        <p:spPr>
          <a:xfrm>
            <a:off x="725475" y="1573350"/>
            <a:ext cx="4506925" cy="216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s" sz="2200" dirty="0">
                <a:solidFill>
                  <a:schemeClr val="dk1"/>
                </a:solidFill>
              </a:rPr>
              <a:t>Mayor cantidad de puntos</a:t>
            </a:r>
            <a:endParaRPr sz="2200" dirty="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solidFill>
                <a:schemeClr val="dk1"/>
              </a:solidFill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s" sz="2200" dirty="0">
                <a:solidFill>
                  <a:schemeClr val="dk1"/>
                </a:solidFill>
              </a:rPr>
              <a:t>Feedback positivo</a:t>
            </a:r>
            <a:endParaRPr sz="2200" dirty="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solidFill>
                <a:schemeClr val="dk1"/>
              </a:solidFill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s" sz="2200" dirty="0">
                <a:solidFill>
                  <a:schemeClr val="dk1"/>
                </a:solidFill>
              </a:rPr>
              <a:t>Membresía más premium</a:t>
            </a:r>
            <a:endParaRPr sz="2200" dirty="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dirty="0">
              <a:solidFill>
                <a:schemeClr val="dk1"/>
              </a:solidFill>
            </a:endParaRPr>
          </a:p>
        </p:txBody>
      </p:sp>
      <p:pic>
        <p:nvPicPr>
          <p:cNvPr id="3" name="Gráfico 2" descr="Gráfico de barras con tendencia alcista con relleno sólido">
            <a:extLst>
              <a:ext uri="{FF2B5EF4-FFF2-40B4-BE49-F238E27FC236}">
                <a16:creationId xmlns:a16="http://schemas.microsoft.com/office/drawing/2014/main" id="{1B2152F4-18BA-E87F-AA76-A1EAF27558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96986" y="1650093"/>
            <a:ext cx="1843314" cy="1843314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0D0D"/>
        </a:solidFill>
        <a:effectLst/>
      </p:bgPr>
    </p:bg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p26" title="logo_dark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58925" y="0"/>
            <a:ext cx="985075" cy="985101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6"/>
          <p:cNvSpPr txBox="1"/>
          <p:nvPr/>
        </p:nvSpPr>
        <p:spPr>
          <a:xfrm>
            <a:off x="242200" y="109025"/>
            <a:ext cx="3020400" cy="5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900" b="1" dirty="0">
                <a:solidFill>
                  <a:srgbClr val="8A2BE2"/>
                </a:solidFill>
                <a:highlight>
                  <a:srgbClr val="0D0D1A"/>
                </a:highlight>
              </a:rPr>
              <a:t>Despliegue</a:t>
            </a:r>
            <a:endParaRPr sz="1900" b="1" dirty="0">
              <a:solidFill>
                <a:srgbClr val="8A2BE2"/>
              </a:solidFill>
              <a:highlight>
                <a:srgbClr val="0D0D1A"/>
              </a:highlight>
            </a:endParaRPr>
          </a:p>
          <a:p>
            <a:pPr marL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1" dirty="0">
              <a:solidFill>
                <a:srgbClr val="8A2BE2"/>
              </a:solidFill>
              <a:highlight>
                <a:srgbClr val="0D0D1A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>
              <a:solidFill>
                <a:schemeClr val="lt2"/>
              </a:solidFill>
            </a:endParaRPr>
          </a:p>
        </p:txBody>
      </p:sp>
      <p:cxnSp>
        <p:nvCxnSpPr>
          <p:cNvPr id="182" name="Google Shape;182;p26"/>
          <p:cNvCxnSpPr/>
          <p:nvPr/>
        </p:nvCxnSpPr>
        <p:spPr>
          <a:xfrm>
            <a:off x="289400" y="598575"/>
            <a:ext cx="7650900" cy="0"/>
          </a:xfrm>
          <a:prstGeom prst="straightConnector1">
            <a:avLst/>
          </a:prstGeom>
          <a:noFill/>
          <a:ln w="9525" cap="flat" cmpd="sng">
            <a:solidFill>
              <a:srgbClr val="8A2BE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3" name="Google Shape;183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14</a:t>
            </a:fld>
            <a:endParaRPr/>
          </a:p>
        </p:txBody>
      </p:sp>
      <p:pic>
        <p:nvPicPr>
          <p:cNvPr id="4" name="Gráfico 3" descr="Nube con relleno sólido">
            <a:extLst>
              <a:ext uri="{FF2B5EF4-FFF2-40B4-BE49-F238E27FC236}">
                <a16:creationId xmlns:a16="http://schemas.microsoft.com/office/drawing/2014/main" id="{F3D8EDFA-5E28-4376-3FC3-DD24F31A5A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48043" y="1364738"/>
            <a:ext cx="2847914" cy="241402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0D0D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4" title="logo_dark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58925" y="0"/>
            <a:ext cx="985075" cy="985101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/>
        </p:nvSpPr>
        <p:spPr>
          <a:xfrm>
            <a:off x="242200" y="109025"/>
            <a:ext cx="3020400" cy="5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 b="1">
                <a:solidFill>
                  <a:srgbClr val="8A2BE2"/>
                </a:solidFill>
                <a:highlight>
                  <a:srgbClr val="0D0D1A"/>
                </a:highlight>
              </a:rPr>
              <a:t>¿Quiénes somos?</a:t>
            </a:r>
            <a:endParaRPr sz="1900" b="1">
              <a:solidFill>
                <a:srgbClr val="8A2BE2"/>
              </a:solidFill>
              <a:highlight>
                <a:srgbClr val="0D0D1A"/>
              </a:highlight>
            </a:endParaRPr>
          </a:p>
          <a:p>
            <a:pPr marL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1">
              <a:solidFill>
                <a:srgbClr val="8A2BE2"/>
              </a:solidFill>
              <a:highlight>
                <a:srgbClr val="0D0D1A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lt2"/>
              </a:solidFill>
            </a:endParaRPr>
          </a:p>
        </p:txBody>
      </p:sp>
      <p:cxnSp>
        <p:nvCxnSpPr>
          <p:cNvPr id="64" name="Google Shape;64;p14"/>
          <p:cNvCxnSpPr/>
          <p:nvPr/>
        </p:nvCxnSpPr>
        <p:spPr>
          <a:xfrm>
            <a:off x="289400" y="598575"/>
            <a:ext cx="7650900" cy="0"/>
          </a:xfrm>
          <a:prstGeom prst="straightConnector1">
            <a:avLst/>
          </a:prstGeom>
          <a:noFill/>
          <a:ln w="9525" cap="flat" cmpd="sng">
            <a:solidFill>
              <a:srgbClr val="8A2BE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" name="Google Shape;65;p14"/>
          <p:cNvSpPr txBox="1"/>
          <p:nvPr/>
        </p:nvSpPr>
        <p:spPr>
          <a:xfrm>
            <a:off x="566825" y="1232850"/>
            <a:ext cx="7592100" cy="23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s" sz="1800">
                <a:solidFill>
                  <a:schemeClr val="dk1"/>
                </a:solidFill>
              </a:rPr>
              <a:t>Tienda e-commerce especializada en productos electrónicos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s" sz="1800">
                <a:solidFill>
                  <a:schemeClr val="dk1"/>
                </a:solidFill>
              </a:rPr>
              <a:t>Distintos tipos de membresías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s" sz="1800">
                <a:solidFill>
                  <a:schemeClr val="dk1"/>
                </a:solidFill>
              </a:rPr>
              <a:t>Descuentos en forma de puntos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s" sz="1800">
                <a:solidFill>
                  <a:schemeClr val="dk1"/>
                </a:solidFill>
              </a:rPr>
              <a:t>Alcance: España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</p:txBody>
      </p:sp>
      <p:sp>
        <p:nvSpPr>
          <p:cNvPr id="66" name="Google Shape;66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2</a:t>
            </a:fld>
            <a:endParaRPr/>
          </a:p>
        </p:txBody>
      </p:sp>
      <p:pic>
        <p:nvPicPr>
          <p:cNvPr id="3" name="Gráfico 2" descr="Hogar con relleno sólido">
            <a:extLst>
              <a:ext uri="{FF2B5EF4-FFF2-40B4-BE49-F238E27FC236}">
                <a16:creationId xmlns:a16="http://schemas.microsoft.com/office/drawing/2014/main" id="{DC8FF25E-E49D-EFED-C8BC-E377F24B64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87271" y="2008721"/>
            <a:ext cx="1553029" cy="155302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0D0D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5" title="logo_dark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58925" y="0"/>
            <a:ext cx="985075" cy="985101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/>
          <p:cNvSpPr txBox="1"/>
          <p:nvPr/>
        </p:nvSpPr>
        <p:spPr>
          <a:xfrm>
            <a:off x="242200" y="109025"/>
            <a:ext cx="3020400" cy="5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 b="1">
                <a:solidFill>
                  <a:srgbClr val="8A2BE2"/>
                </a:solidFill>
                <a:highlight>
                  <a:srgbClr val="0D0D1A"/>
                </a:highlight>
              </a:rPr>
              <a:t>Obtención de clientes</a:t>
            </a:r>
            <a:endParaRPr sz="1900" b="1">
              <a:solidFill>
                <a:srgbClr val="8A2BE2"/>
              </a:solidFill>
              <a:highlight>
                <a:srgbClr val="0D0D1A"/>
              </a:highlight>
            </a:endParaRPr>
          </a:p>
          <a:p>
            <a:pPr marL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1">
              <a:solidFill>
                <a:srgbClr val="8A2BE2"/>
              </a:solidFill>
              <a:highlight>
                <a:srgbClr val="0D0D1A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lt2"/>
              </a:solidFill>
            </a:endParaRPr>
          </a:p>
        </p:txBody>
      </p:sp>
      <p:cxnSp>
        <p:nvCxnSpPr>
          <p:cNvPr id="73" name="Google Shape;73;p15"/>
          <p:cNvCxnSpPr/>
          <p:nvPr/>
        </p:nvCxnSpPr>
        <p:spPr>
          <a:xfrm>
            <a:off x="289400" y="598575"/>
            <a:ext cx="7650900" cy="0"/>
          </a:xfrm>
          <a:prstGeom prst="straightConnector1">
            <a:avLst/>
          </a:prstGeom>
          <a:noFill/>
          <a:ln w="9525" cap="flat" cmpd="sng">
            <a:solidFill>
              <a:srgbClr val="8A2BE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4" name="Google Shape;74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3</a:t>
            </a:fld>
            <a:endParaRPr/>
          </a:p>
        </p:txBody>
      </p:sp>
      <p:sp>
        <p:nvSpPr>
          <p:cNvPr id="75" name="Google Shape;75;p15"/>
          <p:cNvSpPr txBox="1"/>
          <p:nvPr/>
        </p:nvSpPr>
        <p:spPr>
          <a:xfrm>
            <a:off x="566825" y="1232850"/>
            <a:ext cx="3479246" cy="23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s" sz="1800">
                <a:solidFill>
                  <a:schemeClr val="dk1"/>
                </a:solidFill>
              </a:rPr>
              <a:t>Redes sociales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s" sz="1800">
                <a:solidFill>
                  <a:schemeClr val="dk1"/>
                </a:solidFill>
              </a:rPr>
              <a:t>SEO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s" sz="1800">
                <a:solidFill>
                  <a:schemeClr val="dk1"/>
                </a:solidFill>
              </a:rPr>
              <a:t>Campañas estacionales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s" sz="1800">
                <a:solidFill>
                  <a:schemeClr val="dk1"/>
                </a:solidFill>
              </a:rPr>
              <a:t>CAC: 80 €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</p:txBody>
      </p:sp>
      <p:pic>
        <p:nvPicPr>
          <p:cNvPr id="3" name="Gráfico 2" descr="Audiencia objetivo con relleno sólido">
            <a:extLst>
              <a:ext uri="{FF2B5EF4-FFF2-40B4-BE49-F238E27FC236}">
                <a16:creationId xmlns:a16="http://schemas.microsoft.com/office/drawing/2014/main" id="{4262E6CB-A486-BF52-E7EB-85F4813732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09667" y="1373765"/>
            <a:ext cx="2161399" cy="216139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0D0D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6" title="logo_dark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58925" y="0"/>
            <a:ext cx="985075" cy="985101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6"/>
          <p:cNvSpPr txBox="1"/>
          <p:nvPr/>
        </p:nvSpPr>
        <p:spPr>
          <a:xfrm>
            <a:off x="242200" y="109025"/>
            <a:ext cx="3020400" cy="5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 b="1">
                <a:solidFill>
                  <a:srgbClr val="8A2BE2"/>
                </a:solidFill>
                <a:highlight>
                  <a:srgbClr val="0D0D1A"/>
                </a:highlight>
              </a:rPr>
              <a:t>Objetivo</a:t>
            </a:r>
            <a:endParaRPr sz="1900" b="1">
              <a:solidFill>
                <a:srgbClr val="8A2BE2"/>
              </a:solidFill>
              <a:highlight>
                <a:srgbClr val="0D0D1A"/>
              </a:highlight>
            </a:endParaRPr>
          </a:p>
          <a:p>
            <a:pPr marL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1">
              <a:solidFill>
                <a:srgbClr val="8A2BE2"/>
              </a:solidFill>
              <a:highlight>
                <a:srgbClr val="0D0D1A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lt2"/>
              </a:solidFill>
            </a:endParaRPr>
          </a:p>
        </p:txBody>
      </p:sp>
      <p:cxnSp>
        <p:nvCxnSpPr>
          <p:cNvPr id="82" name="Google Shape;82;p16"/>
          <p:cNvCxnSpPr/>
          <p:nvPr/>
        </p:nvCxnSpPr>
        <p:spPr>
          <a:xfrm>
            <a:off x="289400" y="598575"/>
            <a:ext cx="7650900" cy="0"/>
          </a:xfrm>
          <a:prstGeom prst="straightConnector1">
            <a:avLst/>
          </a:prstGeom>
          <a:noFill/>
          <a:ln w="9525" cap="flat" cmpd="sng">
            <a:solidFill>
              <a:srgbClr val="8A2BE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3" name="Google Shape;83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4</a:t>
            </a:fld>
            <a:endParaRPr/>
          </a:p>
        </p:txBody>
      </p:sp>
      <p:sp>
        <p:nvSpPr>
          <p:cNvPr id="84" name="Google Shape;84;p16"/>
          <p:cNvSpPr txBox="1"/>
          <p:nvPr/>
        </p:nvSpPr>
        <p:spPr>
          <a:xfrm>
            <a:off x="566824" y="1232850"/>
            <a:ext cx="4498661" cy="1796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s" sz="1800" dirty="0">
                <a:solidFill>
                  <a:schemeClr val="dk1"/>
                </a:solidFill>
              </a:rPr>
              <a:t>Retención de clientes anual: 40 %</a:t>
            </a:r>
            <a:endParaRPr sz="18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s" sz="1800" dirty="0">
                <a:solidFill>
                  <a:schemeClr val="dk1"/>
                </a:solidFill>
              </a:rPr>
              <a:t>Objetivo: 60 %</a:t>
            </a:r>
            <a:endParaRPr sz="18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s" sz="1800" dirty="0">
                <a:solidFill>
                  <a:schemeClr val="dk1"/>
                </a:solidFill>
              </a:rPr>
              <a:t>¿Cómo?: Modelo predictivo</a:t>
            </a:r>
            <a:endParaRPr sz="18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</a:endParaRPr>
          </a:p>
        </p:txBody>
      </p:sp>
      <p:pic>
        <p:nvPicPr>
          <p:cNvPr id="3" name="Gráfico 2" descr="Diana con relleno sólido">
            <a:extLst>
              <a:ext uri="{FF2B5EF4-FFF2-40B4-BE49-F238E27FC236}">
                <a16:creationId xmlns:a16="http://schemas.microsoft.com/office/drawing/2014/main" id="{A4FB9A44-0F44-072B-6ECF-1262CAAEE3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76685" y="1489942"/>
            <a:ext cx="2163615" cy="216361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0D0D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7" title="logo_dark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58925" y="0"/>
            <a:ext cx="985075" cy="985101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7"/>
          <p:cNvSpPr txBox="1"/>
          <p:nvPr/>
        </p:nvSpPr>
        <p:spPr>
          <a:xfrm>
            <a:off x="242200" y="109025"/>
            <a:ext cx="3020400" cy="5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 b="1">
                <a:solidFill>
                  <a:srgbClr val="8A2BE2"/>
                </a:solidFill>
                <a:highlight>
                  <a:srgbClr val="0D0D1A"/>
                </a:highlight>
              </a:rPr>
              <a:t>Dataset</a:t>
            </a:r>
            <a:endParaRPr sz="1900" b="1">
              <a:solidFill>
                <a:srgbClr val="8A2BE2"/>
              </a:solidFill>
              <a:highlight>
                <a:srgbClr val="0D0D1A"/>
              </a:highlight>
            </a:endParaRPr>
          </a:p>
          <a:p>
            <a:pPr marL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1">
              <a:solidFill>
                <a:srgbClr val="8A2BE2"/>
              </a:solidFill>
              <a:highlight>
                <a:srgbClr val="0D0D1A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lt2"/>
              </a:solidFill>
            </a:endParaRPr>
          </a:p>
        </p:txBody>
      </p:sp>
      <p:cxnSp>
        <p:nvCxnSpPr>
          <p:cNvPr id="91" name="Google Shape;91;p17"/>
          <p:cNvCxnSpPr/>
          <p:nvPr/>
        </p:nvCxnSpPr>
        <p:spPr>
          <a:xfrm>
            <a:off x="289400" y="598575"/>
            <a:ext cx="7650900" cy="0"/>
          </a:xfrm>
          <a:prstGeom prst="straightConnector1">
            <a:avLst/>
          </a:prstGeom>
          <a:noFill/>
          <a:ln w="9525" cap="flat" cmpd="sng">
            <a:solidFill>
              <a:srgbClr val="8A2BE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2" name="Google Shape;92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5</a:t>
            </a:fld>
            <a:endParaRPr/>
          </a:p>
        </p:txBody>
      </p:sp>
      <p:sp>
        <p:nvSpPr>
          <p:cNvPr id="93" name="Google Shape;93;p17"/>
          <p:cNvSpPr txBox="1"/>
          <p:nvPr/>
        </p:nvSpPr>
        <p:spPr>
          <a:xfrm>
            <a:off x="566825" y="1232850"/>
            <a:ext cx="4193861" cy="23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s" sz="1800" dirty="0">
                <a:solidFill>
                  <a:schemeClr val="dk1"/>
                </a:solidFill>
              </a:rPr>
              <a:t>Información demográfica</a:t>
            </a:r>
            <a:endParaRPr sz="18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s" sz="1800" dirty="0">
                <a:solidFill>
                  <a:schemeClr val="dk1"/>
                </a:solidFill>
              </a:rPr>
              <a:t>Tiempo y compras en la web</a:t>
            </a:r>
            <a:endParaRPr sz="18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s" sz="1800" dirty="0">
                <a:solidFill>
                  <a:schemeClr val="dk1"/>
                </a:solidFill>
              </a:rPr>
              <a:t>Riesgo de pérdida: 0 - 5</a:t>
            </a:r>
            <a:endParaRPr sz="18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</a:endParaRPr>
          </a:p>
        </p:txBody>
      </p:sp>
      <p:pic>
        <p:nvPicPr>
          <p:cNvPr id="3" name="Gráfico 2" descr="Base de datos con relleno sólido">
            <a:extLst>
              <a:ext uri="{FF2B5EF4-FFF2-40B4-BE49-F238E27FC236}">
                <a16:creationId xmlns:a16="http://schemas.microsoft.com/office/drawing/2014/main" id="{EE487015-4CD7-87F5-4413-6742818BD2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21827" y="1475919"/>
            <a:ext cx="1785259" cy="178525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0D0D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8" title="logo_dark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58925" y="0"/>
            <a:ext cx="985075" cy="985101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8"/>
          <p:cNvSpPr txBox="1"/>
          <p:nvPr/>
        </p:nvSpPr>
        <p:spPr>
          <a:xfrm>
            <a:off x="242200" y="109025"/>
            <a:ext cx="3020400" cy="5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 b="1">
                <a:solidFill>
                  <a:srgbClr val="8A2BE2"/>
                </a:solidFill>
                <a:highlight>
                  <a:srgbClr val="0D0D1A"/>
                </a:highlight>
              </a:rPr>
              <a:t>Modelo</a:t>
            </a:r>
            <a:endParaRPr sz="1900" b="1">
              <a:solidFill>
                <a:srgbClr val="8A2BE2"/>
              </a:solidFill>
              <a:highlight>
                <a:srgbClr val="0D0D1A"/>
              </a:highlight>
            </a:endParaRPr>
          </a:p>
          <a:p>
            <a:pPr marL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1">
              <a:solidFill>
                <a:srgbClr val="8A2BE2"/>
              </a:solidFill>
              <a:highlight>
                <a:srgbClr val="0D0D1A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lt2"/>
              </a:solidFill>
            </a:endParaRPr>
          </a:p>
        </p:txBody>
      </p:sp>
      <p:cxnSp>
        <p:nvCxnSpPr>
          <p:cNvPr id="100" name="Google Shape;100;p18"/>
          <p:cNvCxnSpPr/>
          <p:nvPr/>
        </p:nvCxnSpPr>
        <p:spPr>
          <a:xfrm>
            <a:off x="289400" y="598575"/>
            <a:ext cx="7650900" cy="0"/>
          </a:xfrm>
          <a:prstGeom prst="straightConnector1">
            <a:avLst/>
          </a:prstGeom>
          <a:noFill/>
          <a:ln w="9525" cap="flat" cmpd="sng">
            <a:solidFill>
              <a:srgbClr val="8A2BE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1" name="Google Shape;101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6</a:t>
            </a:fld>
            <a:endParaRPr/>
          </a:p>
        </p:txBody>
      </p:sp>
      <p:sp>
        <p:nvSpPr>
          <p:cNvPr id="102" name="Google Shape;102;p18"/>
          <p:cNvSpPr txBox="1"/>
          <p:nvPr/>
        </p:nvSpPr>
        <p:spPr>
          <a:xfrm>
            <a:off x="566825" y="1232850"/>
            <a:ext cx="7592100" cy="6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s" sz="1800">
                <a:solidFill>
                  <a:schemeClr val="dk1"/>
                </a:solidFill>
              </a:rPr>
              <a:t>Modelo de clasificación: VotingClassifier (RF, LR, XGB, KNN)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</p:txBody>
      </p:sp>
      <p:pic>
        <p:nvPicPr>
          <p:cNvPr id="103" name="Google Shape;103;p18" title="Puntuación obtenida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8525" y="1851950"/>
            <a:ext cx="4264449" cy="2636849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8"/>
          <p:cNvSpPr txBox="1"/>
          <p:nvPr/>
        </p:nvSpPr>
        <p:spPr>
          <a:xfrm>
            <a:off x="2437725" y="2648000"/>
            <a:ext cx="1641000" cy="8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4800" b="1">
                <a:solidFill>
                  <a:srgbClr val="8A2BE2"/>
                </a:solidFill>
              </a:rPr>
              <a:t>76%</a:t>
            </a:r>
            <a:endParaRPr sz="4800" b="1">
              <a:solidFill>
                <a:srgbClr val="8A2BE2"/>
              </a:solidFill>
            </a:endParaRPr>
          </a:p>
        </p:txBody>
      </p:sp>
      <p:sp>
        <p:nvSpPr>
          <p:cNvPr id="105" name="Google Shape;105;p18"/>
          <p:cNvSpPr txBox="1"/>
          <p:nvPr/>
        </p:nvSpPr>
        <p:spPr>
          <a:xfrm>
            <a:off x="4739200" y="2262150"/>
            <a:ext cx="3644400" cy="13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s" sz="1800">
                <a:solidFill>
                  <a:schemeClr val="dk1"/>
                </a:solidFill>
              </a:rPr>
              <a:t>76% accuracy (validación)</a:t>
            </a:r>
            <a:endParaRPr sz="180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s" sz="1800">
                <a:solidFill>
                  <a:schemeClr val="dk1"/>
                </a:solidFill>
              </a:rPr>
              <a:t>Podemos hacerlo mejor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0D0D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9" title="logo_dark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58925" y="0"/>
            <a:ext cx="985075" cy="985101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9"/>
          <p:cNvSpPr txBox="1"/>
          <p:nvPr/>
        </p:nvSpPr>
        <p:spPr>
          <a:xfrm>
            <a:off x="242200" y="109025"/>
            <a:ext cx="3020400" cy="5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 b="1">
                <a:solidFill>
                  <a:srgbClr val="8A2BE2"/>
                </a:solidFill>
                <a:highlight>
                  <a:srgbClr val="0D0D1A"/>
                </a:highlight>
              </a:rPr>
              <a:t>Estrategia</a:t>
            </a:r>
            <a:endParaRPr sz="1900" b="1">
              <a:solidFill>
                <a:srgbClr val="8A2BE2"/>
              </a:solidFill>
              <a:highlight>
                <a:srgbClr val="0D0D1A"/>
              </a:highlight>
            </a:endParaRPr>
          </a:p>
          <a:p>
            <a:pPr marL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1">
              <a:solidFill>
                <a:srgbClr val="8A2BE2"/>
              </a:solidFill>
              <a:highlight>
                <a:srgbClr val="0D0D1A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lt2"/>
              </a:solidFill>
            </a:endParaRPr>
          </a:p>
        </p:txBody>
      </p:sp>
      <p:cxnSp>
        <p:nvCxnSpPr>
          <p:cNvPr id="112" name="Google Shape;112;p19"/>
          <p:cNvCxnSpPr/>
          <p:nvPr/>
        </p:nvCxnSpPr>
        <p:spPr>
          <a:xfrm>
            <a:off x="289400" y="598575"/>
            <a:ext cx="7650900" cy="0"/>
          </a:xfrm>
          <a:prstGeom prst="straightConnector1">
            <a:avLst/>
          </a:prstGeom>
          <a:noFill/>
          <a:ln w="9525" cap="flat" cmpd="sng">
            <a:solidFill>
              <a:srgbClr val="8A2BE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3" name="Google Shape;113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7</a:t>
            </a:fld>
            <a:endParaRPr/>
          </a:p>
        </p:txBody>
      </p:sp>
      <p:sp>
        <p:nvSpPr>
          <p:cNvPr id="114" name="Google Shape;114;p19"/>
          <p:cNvSpPr txBox="1"/>
          <p:nvPr/>
        </p:nvSpPr>
        <p:spPr>
          <a:xfrm>
            <a:off x="566825" y="1232850"/>
            <a:ext cx="7592100" cy="24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s" sz="1800">
                <a:solidFill>
                  <a:schemeClr val="dk1"/>
                </a:solidFill>
              </a:rPr>
              <a:t>Agrupamos el target:</a:t>
            </a:r>
            <a:endParaRPr sz="180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s" sz="1800">
                <a:solidFill>
                  <a:schemeClr val="dk1"/>
                </a:solidFill>
              </a:rPr>
              <a:t>Riesgo bajo</a:t>
            </a:r>
            <a:endParaRPr sz="1800">
              <a:solidFill>
                <a:schemeClr val="dk1"/>
              </a:solidFill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s" sz="1800">
                <a:solidFill>
                  <a:schemeClr val="dk1"/>
                </a:solidFill>
              </a:rPr>
              <a:t>Riesgo moderado</a:t>
            </a:r>
            <a:endParaRPr sz="1800">
              <a:solidFill>
                <a:schemeClr val="dk1"/>
              </a:solidFill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s" sz="1800">
                <a:solidFill>
                  <a:schemeClr val="dk1"/>
                </a:solidFill>
              </a:rPr>
              <a:t>Riesgo alto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0D0D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20" title="logo_dark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58925" y="0"/>
            <a:ext cx="985075" cy="985101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0"/>
          <p:cNvSpPr txBox="1"/>
          <p:nvPr/>
        </p:nvSpPr>
        <p:spPr>
          <a:xfrm>
            <a:off x="242200" y="109025"/>
            <a:ext cx="3020400" cy="5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 b="1">
                <a:solidFill>
                  <a:srgbClr val="8A2BE2"/>
                </a:solidFill>
                <a:highlight>
                  <a:srgbClr val="0D0D1A"/>
                </a:highlight>
              </a:rPr>
              <a:t>Modelo</a:t>
            </a:r>
            <a:endParaRPr sz="1900" b="1">
              <a:solidFill>
                <a:srgbClr val="8A2BE2"/>
              </a:solidFill>
              <a:highlight>
                <a:srgbClr val="0D0D1A"/>
              </a:highlight>
            </a:endParaRPr>
          </a:p>
          <a:p>
            <a:pPr marL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1">
              <a:solidFill>
                <a:srgbClr val="8A2BE2"/>
              </a:solidFill>
              <a:highlight>
                <a:srgbClr val="0D0D1A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lt2"/>
              </a:solidFill>
            </a:endParaRPr>
          </a:p>
        </p:txBody>
      </p:sp>
      <p:cxnSp>
        <p:nvCxnSpPr>
          <p:cNvPr id="121" name="Google Shape;121;p20"/>
          <p:cNvCxnSpPr/>
          <p:nvPr/>
        </p:nvCxnSpPr>
        <p:spPr>
          <a:xfrm>
            <a:off x="289400" y="598575"/>
            <a:ext cx="7650900" cy="0"/>
          </a:xfrm>
          <a:prstGeom prst="straightConnector1">
            <a:avLst/>
          </a:prstGeom>
          <a:noFill/>
          <a:ln w="9525" cap="flat" cmpd="sng">
            <a:solidFill>
              <a:srgbClr val="8A2BE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2" name="Google Shape;122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8</a:t>
            </a:fld>
            <a:endParaRPr/>
          </a:p>
        </p:txBody>
      </p:sp>
      <p:sp>
        <p:nvSpPr>
          <p:cNvPr id="123" name="Google Shape;123;p20"/>
          <p:cNvSpPr txBox="1"/>
          <p:nvPr/>
        </p:nvSpPr>
        <p:spPr>
          <a:xfrm>
            <a:off x="566825" y="1232850"/>
            <a:ext cx="7592100" cy="6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s" sz="1800">
                <a:solidFill>
                  <a:schemeClr val="dk1"/>
                </a:solidFill>
              </a:rPr>
              <a:t>Modelo de clasificación: VotingClassifier (RF, LR, XGB, KNN)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</p:txBody>
      </p:sp>
      <p:pic>
        <p:nvPicPr>
          <p:cNvPr id="124" name="Google Shape;124;p20" title="Puntuación obtenida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9400" y="1852050"/>
            <a:ext cx="4264449" cy="2636849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0"/>
          <p:cNvSpPr txBox="1"/>
          <p:nvPr/>
        </p:nvSpPr>
        <p:spPr>
          <a:xfrm>
            <a:off x="1808600" y="2648100"/>
            <a:ext cx="1641000" cy="8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4800" b="1">
                <a:solidFill>
                  <a:srgbClr val="8A2BE2"/>
                </a:solidFill>
              </a:rPr>
              <a:t>88%</a:t>
            </a:r>
            <a:endParaRPr sz="4800" b="1">
              <a:solidFill>
                <a:srgbClr val="8A2BE2"/>
              </a:solidFill>
            </a:endParaRPr>
          </a:p>
        </p:txBody>
      </p:sp>
      <p:sp>
        <p:nvSpPr>
          <p:cNvPr id="126" name="Google Shape;126;p20"/>
          <p:cNvSpPr txBox="1"/>
          <p:nvPr/>
        </p:nvSpPr>
        <p:spPr>
          <a:xfrm>
            <a:off x="4572000" y="2798100"/>
            <a:ext cx="3644400" cy="5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s" sz="1800">
                <a:solidFill>
                  <a:schemeClr val="dk1"/>
                </a:solidFill>
              </a:rPr>
              <a:t>88.39% accuracy (test)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0D0D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21" title="logo_dark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58925" y="0"/>
            <a:ext cx="985075" cy="985101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1"/>
          <p:cNvSpPr txBox="1"/>
          <p:nvPr/>
        </p:nvSpPr>
        <p:spPr>
          <a:xfrm>
            <a:off x="242200" y="109025"/>
            <a:ext cx="3020400" cy="5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 b="1">
                <a:solidFill>
                  <a:srgbClr val="8A2BE2"/>
                </a:solidFill>
                <a:highlight>
                  <a:srgbClr val="0D0D1A"/>
                </a:highlight>
              </a:rPr>
              <a:t>Métricas</a:t>
            </a:r>
            <a:endParaRPr sz="1900" b="1">
              <a:solidFill>
                <a:srgbClr val="8A2BE2"/>
              </a:solidFill>
              <a:highlight>
                <a:srgbClr val="0D0D1A"/>
              </a:highlight>
            </a:endParaRPr>
          </a:p>
          <a:p>
            <a:pPr marL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 b="1">
              <a:solidFill>
                <a:srgbClr val="8A2BE2"/>
              </a:solidFill>
              <a:highlight>
                <a:srgbClr val="0D0D1A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lt2"/>
              </a:solidFill>
            </a:endParaRPr>
          </a:p>
        </p:txBody>
      </p:sp>
      <p:cxnSp>
        <p:nvCxnSpPr>
          <p:cNvPr id="133" name="Google Shape;133;p21"/>
          <p:cNvCxnSpPr/>
          <p:nvPr/>
        </p:nvCxnSpPr>
        <p:spPr>
          <a:xfrm>
            <a:off x="289400" y="598575"/>
            <a:ext cx="7650900" cy="0"/>
          </a:xfrm>
          <a:prstGeom prst="straightConnector1">
            <a:avLst/>
          </a:prstGeom>
          <a:noFill/>
          <a:ln w="9525" cap="flat" cmpd="sng">
            <a:solidFill>
              <a:srgbClr val="8A2BE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4" name="Google Shape;134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9</a:t>
            </a:fld>
            <a:endParaRPr/>
          </a:p>
        </p:txBody>
      </p:sp>
      <p:sp>
        <p:nvSpPr>
          <p:cNvPr id="135" name="Google Shape;135;p21"/>
          <p:cNvSpPr txBox="1"/>
          <p:nvPr/>
        </p:nvSpPr>
        <p:spPr>
          <a:xfrm>
            <a:off x="5263513" y="1404913"/>
            <a:ext cx="2268300" cy="44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1"/>
                </a:solidFill>
              </a:rPr>
              <a:t>Matriz de confusión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</p:txBody>
      </p:sp>
      <p:graphicFrame>
        <p:nvGraphicFramePr>
          <p:cNvPr id="136" name="Google Shape;136;p21"/>
          <p:cNvGraphicFramePr/>
          <p:nvPr/>
        </p:nvGraphicFramePr>
        <p:xfrm>
          <a:off x="4216413" y="2036600"/>
          <a:ext cx="4256025" cy="1411600"/>
        </p:xfrm>
        <a:graphic>
          <a:graphicData uri="http://schemas.openxmlformats.org/drawingml/2006/table">
            <a:tbl>
              <a:tblPr>
                <a:noFill/>
                <a:tableStyleId>{A94DC165-3E80-40BB-80ED-26776FAD2390}</a:tableStyleId>
              </a:tblPr>
              <a:tblGrid>
                <a:gridCol w="1418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8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8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0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3817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186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3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130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485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148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3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185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210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dk1"/>
                          </a:solidFill>
                        </a:rPr>
                        <a:t>2238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7" name="Google Shape;137;p21"/>
          <p:cNvSpPr txBox="1"/>
          <p:nvPr/>
        </p:nvSpPr>
        <p:spPr>
          <a:xfrm>
            <a:off x="329050" y="1846825"/>
            <a:ext cx="3644400" cy="10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s" sz="1800">
                <a:solidFill>
                  <a:schemeClr val="dk1"/>
                </a:solidFill>
              </a:rPr>
              <a:t>88.39% accuracy (test)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s" sz="1800">
                <a:solidFill>
                  <a:schemeClr val="dk1"/>
                </a:solidFill>
              </a:rPr>
              <a:t>88.13% precision (test)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s" sz="1800">
                <a:solidFill>
                  <a:schemeClr val="dk1"/>
                </a:solidFill>
              </a:rPr>
              <a:t>88.39% recall (test)</a:t>
            </a:r>
            <a:endParaRPr sz="180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236</Words>
  <Application>Microsoft Office PowerPoint</Application>
  <PresentationFormat>Presentación en pantalla (16:9)</PresentationFormat>
  <Paragraphs>114</Paragraphs>
  <Slides>14</Slides>
  <Notes>14</Notes>
  <HiddenSlides>0</HiddenSlides>
  <MMClips>0</MMClips>
  <ScaleCrop>false</ScaleCrop>
  <HeadingPairs>
    <vt:vector size="6" baseType="variant">
      <vt:variant>
        <vt:lpstr>Fuentes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6" baseType="lpstr">
      <vt:lpstr>Arial</vt:lpstr>
      <vt:lpstr>Simple Dark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Pablo</dc:creator>
  <cp:lastModifiedBy>Pablo Copete Garrido</cp:lastModifiedBy>
  <cp:revision>2</cp:revision>
  <dcterms:modified xsi:type="dcterms:W3CDTF">2025-06-29T19:05:17Z</dcterms:modified>
</cp:coreProperties>
</file>