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" name="Shape 10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ctr"/>
          <a:lstStyle>
            <a:lvl1pPr>
              <a:defRPr spc="0" sz="4400"/>
            </a:lvl1pPr>
          </a:lstStyle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45718" tIns="45718" rIns="45718" bIns="45718"/>
          <a:lstStyle>
            <a:lvl1pPr algn="ctr" defTabSz="914400">
              <a:spcBef>
                <a:spcPts val="700"/>
              </a:spcBef>
              <a:defRPr b="0" sz="3200">
                <a:solidFill>
                  <a:srgbClr val="888888"/>
                </a:solidFill>
              </a:defRPr>
            </a:lvl1pPr>
            <a:lvl2pPr marL="0" indent="0" algn="ctr" defTabSz="914400">
              <a:spcBef>
                <a:spcPts val="700"/>
              </a:spcBef>
              <a:buSzTx/>
              <a:buNone/>
              <a:defRPr b="0" sz="3200">
                <a:solidFill>
                  <a:srgbClr val="888888"/>
                </a:solidFill>
              </a:defRPr>
            </a:lvl2pPr>
            <a:lvl3pPr marL="0" indent="0" algn="ctr" defTabSz="914400">
              <a:spcBef>
                <a:spcPts val="700"/>
              </a:spcBef>
              <a:buSzTx/>
              <a:buNone/>
              <a:defRPr b="0" sz="3200">
                <a:solidFill>
                  <a:srgbClr val="888888"/>
                </a:solidFill>
              </a:defRPr>
            </a:lvl3pPr>
            <a:lvl4pPr marL="0" indent="0" algn="ctr" defTabSz="914400">
              <a:spcBef>
                <a:spcPts val="700"/>
              </a:spcBef>
              <a:buSzTx/>
              <a:buNone/>
              <a:defRPr b="0" sz="3200">
                <a:solidFill>
                  <a:srgbClr val="888888"/>
                </a:solidFill>
              </a:defRPr>
            </a:lvl4pPr>
            <a:lvl5pPr marL="0" indent="0" algn="ctr" defTabSz="914400">
              <a:spcBef>
                <a:spcPts val="700"/>
              </a:spcBef>
              <a:buSzTx/>
              <a:buNone/>
              <a:defRPr b="0" sz="3200">
                <a:solidFill>
                  <a:srgbClr val="88888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Nivel de texto 1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Autor y fecha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3" name="Título de la presentació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la presentación</a:t>
            </a:r>
          </a:p>
        </p:txBody>
      </p:sp>
      <p:sp>
        <p:nvSpPr>
          <p:cNvPr id="94" name="Nivel de texto 1…"/>
          <p:cNvSpPr txBox="1"/>
          <p:nvPr>
            <p:ph type="body" sz="quarter" idx="21" hasCustomPrompt="1"/>
          </p:nvPr>
        </p:nvSpPr>
        <p:spPr>
          <a:xfrm>
            <a:off x="901007" y="5417391"/>
            <a:ext cx="16478252" cy="1428754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4100"/>
            </a:lvl1pPr>
          </a:lstStyle>
          <a:p>
            <a:pPr/>
            <a:r>
              <a:t>Subtítulo de la presentación</a:t>
            </a:r>
          </a:p>
        </p:txBody>
      </p:sp>
      <p:sp>
        <p:nvSpPr>
          <p:cNvPr id="9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anchor="ctr"/>
          <a:lstStyle>
            <a:lvl1pPr>
              <a:defRPr spc="0" sz="4400"/>
            </a:lvl1pPr>
          </a:lstStyle>
          <a:p>
            <a:pPr/>
            <a:r>
              <a:t>Texto del título</a:t>
            </a:r>
          </a:p>
        </p:txBody>
      </p:sp>
      <p:sp>
        <p:nvSpPr>
          <p:cNvPr id="21" name="Nivel de texto 1…"/>
          <p:cNvSpPr txBox="1"/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8" tIns="45718" rIns="45718" bIns="45718"/>
          <a:lstStyle>
            <a:lvl1pPr marL="342900" indent="-342900" defTabSz="914400">
              <a:spcBef>
                <a:spcPts val="700"/>
              </a:spcBef>
              <a:buSzPct val="100000"/>
              <a:buFont typeface="Arial"/>
              <a:buChar char="•"/>
              <a:defRPr b="0" sz="3200"/>
            </a:lvl1pPr>
            <a:lvl2pPr marL="783771" indent="-326571" defTabSz="914400">
              <a:spcBef>
                <a:spcPts val="700"/>
              </a:spcBef>
              <a:buFont typeface="Arial"/>
              <a:defRPr b="0" sz="3200"/>
            </a:lvl2pPr>
            <a:lvl3pPr marL="1219200" indent="-304800" defTabSz="914400">
              <a:spcBef>
                <a:spcPts val="700"/>
              </a:spcBef>
              <a:buFont typeface="Arial"/>
              <a:defRPr b="0" sz="3200"/>
            </a:lvl3pPr>
            <a:lvl4pPr marL="1737360" indent="-365760" defTabSz="914400">
              <a:spcBef>
                <a:spcPts val="700"/>
              </a:spcBef>
              <a:buFont typeface="Arial"/>
              <a:defRPr b="0" sz="3200"/>
            </a:lvl4pPr>
            <a:lvl5pPr marL="2194560" indent="-365760" defTabSz="914400">
              <a:spcBef>
                <a:spcPts val="700"/>
              </a:spcBef>
              <a:buFont typeface="Arial"/>
              <a:defRPr b="0"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pc="0" sz="4000"/>
            </a:lvl1pPr>
          </a:lstStyle>
          <a:p>
            <a:pPr/>
            <a:r>
              <a:t>Texto del título</a:t>
            </a:r>
          </a:p>
        </p:txBody>
      </p:sp>
      <p:sp>
        <p:nvSpPr>
          <p:cNvPr id="30" name="Nivel de texto 1…"/>
          <p:cNvSpPr txBox="1"/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lIns="45718" tIns="45718" rIns="45718" bIns="45718" anchor="b"/>
          <a:lstStyle>
            <a:lvl1pPr defTabSz="914400">
              <a:spcBef>
                <a:spcPts val="400"/>
              </a:spcBef>
              <a:defRPr b="0" sz="2000">
                <a:solidFill>
                  <a:srgbClr val="888888"/>
                </a:solidFill>
              </a:defRPr>
            </a:lvl1pPr>
            <a:lvl2pPr marL="0" indent="0" defTabSz="914400">
              <a:spcBef>
                <a:spcPts val="400"/>
              </a:spcBef>
              <a:buSzTx/>
              <a:buNone/>
              <a:defRPr b="0" sz="2000">
                <a:solidFill>
                  <a:srgbClr val="888888"/>
                </a:solidFill>
              </a:defRPr>
            </a:lvl2pPr>
            <a:lvl3pPr marL="0" indent="0" defTabSz="914400">
              <a:spcBef>
                <a:spcPts val="400"/>
              </a:spcBef>
              <a:buSzTx/>
              <a:buNone/>
              <a:defRPr b="0" sz="2000">
                <a:solidFill>
                  <a:srgbClr val="888888"/>
                </a:solidFill>
              </a:defRPr>
            </a:lvl3pPr>
            <a:lvl4pPr marL="0" indent="0" defTabSz="914400">
              <a:spcBef>
                <a:spcPts val="400"/>
              </a:spcBef>
              <a:buSzTx/>
              <a:buNone/>
              <a:defRPr b="0" sz="2000">
                <a:solidFill>
                  <a:srgbClr val="888888"/>
                </a:solidFill>
              </a:defRPr>
            </a:lvl4pPr>
            <a:lvl5pPr marL="0" indent="0" defTabSz="914400">
              <a:spcBef>
                <a:spcPts val="400"/>
              </a:spcBef>
              <a:buSzTx/>
              <a:buNone/>
              <a:defRPr b="0" sz="2000">
                <a:solidFill>
                  <a:srgbClr val="88888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anchor="ctr"/>
          <a:lstStyle>
            <a:lvl1pPr>
              <a:defRPr spc="0" sz="4400"/>
            </a:lvl1pPr>
          </a:lstStyle>
          <a:p>
            <a:pPr/>
            <a:r>
              <a:t>Texto del título</a:t>
            </a:r>
          </a:p>
        </p:txBody>
      </p:sp>
      <p:sp>
        <p:nvSpPr>
          <p:cNvPr id="39" name="Nivel de texto 1…"/>
          <p:cNvSpPr txBox="1"/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lIns="45718" tIns="45718" rIns="45718" bIns="45718"/>
          <a:lstStyle>
            <a:lvl1pPr marL="342900" indent="-342900" defTabSz="914400">
              <a:spcBef>
                <a:spcPts val="600"/>
              </a:spcBef>
              <a:buSzPct val="100000"/>
              <a:buFont typeface="Arial"/>
              <a:buChar char="•"/>
              <a:defRPr b="0" sz="2800"/>
            </a:lvl1pPr>
            <a:lvl2pPr marL="790575" indent="-333375" defTabSz="914400">
              <a:spcBef>
                <a:spcPts val="600"/>
              </a:spcBef>
              <a:buFont typeface="Arial"/>
              <a:defRPr b="0" sz="2800"/>
            </a:lvl2pPr>
            <a:lvl3pPr marL="1234438" indent="-320038" defTabSz="914400">
              <a:spcBef>
                <a:spcPts val="600"/>
              </a:spcBef>
              <a:buFont typeface="Arial"/>
              <a:defRPr b="0" sz="2800"/>
            </a:lvl3pPr>
            <a:lvl4pPr marL="1727200" indent="-355600" defTabSz="914400">
              <a:spcBef>
                <a:spcPts val="600"/>
              </a:spcBef>
              <a:buFont typeface="Arial"/>
              <a:defRPr b="0" sz="2800"/>
            </a:lvl4pPr>
            <a:lvl5pPr marL="2184400" indent="-355600" defTabSz="914400">
              <a:spcBef>
                <a:spcPts val="600"/>
              </a:spcBef>
              <a:buFont typeface="Arial"/>
              <a:defRPr b="0"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anchor="ctr"/>
          <a:lstStyle>
            <a:lvl1pPr>
              <a:defRPr spc="0" sz="4400"/>
            </a:lvl1pPr>
          </a:lstStyle>
          <a:p>
            <a:pPr/>
            <a:r>
              <a:t>Texto del título</a:t>
            </a:r>
          </a:p>
        </p:txBody>
      </p:sp>
      <p:sp>
        <p:nvSpPr>
          <p:cNvPr id="48" name="Nivel de texto 1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lIns="45718" tIns="45718" rIns="45718" bIns="45718" anchor="b"/>
          <a:lstStyle>
            <a:lvl1pPr defTabSz="914400">
              <a:spcBef>
                <a:spcPts val="500"/>
              </a:spcBef>
              <a:defRPr sz="2400"/>
            </a:lvl1pPr>
            <a:lvl2pPr marL="0" indent="0" defTabSz="914400">
              <a:spcBef>
                <a:spcPts val="500"/>
              </a:spcBef>
              <a:buSzTx/>
              <a:buNone/>
              <a:defRPr sz="2400"/>
            </a:lvl2pPr>
            <a:lvl3pPr marL="0" indent="0" defTabSz="914400">
              <a:spcBef>
                <a:spcPts val="500"/>
              </a:spcBef>
              <a:buSzTx/>
              <a:buNone/>
              <a:defRPr sz="2400"/>
            </a:lvl3pPr>
            <a:lvl4pPr marL="0" indent="0" defTabSz="914400">
              <a:spcBef>
                <a:spcPts val="500"/>
              </a:spcBef>
              <a:buSzTx/>
              <a:buNone/>
              <a:defRPr sz="2400"/>
            </a:lvl4pPr>
            <a:lvl5pPr marL="0" indent="0" defTabSz="914400">
              <a:spcBef>
                <a:spcPts val="500"/>
              </a:spcBef>
              <a:buSz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lIns="45718" tIns="45718" rIns="45718" bIns="45718" anchor="b"/>
          <a:lstStyle/>
          <a:p>
            <a:pPr marL="342900" indent="-342900" defTabSz="914400">
              <a:spcBef>
                <a:spcPts val="700"/>
              </a:spcBef>
              <a:buSzPct val="100000"/>
              <a:buFont typeface="Arial"/>
              <a:buChar char="•"/>
              <a:defRPr b="0" sz="3200"/>
            </a:pPr>
          </a:p>
        </p:txBody>
      </p:sp>
      <p:sp>
        <p:nvSpPr>
          <p:cNvPr id="5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anchor="ctr"/>
          <a:lstStyle>
            <a:lvl1pPr>
              <a:defRPr spc="0" sz="4400"/>
            </a:lvl1pPr>
          </a:lstStyle>
          <a:p>
            <a:pPr/>
            <a:r>
              <a:t>Texto del título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/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/>
          <a:lstStyle>
            <a:lvl1pPr algn="l">
              <a:defRPr b="1" spc="0" sz="2000"/>
            </a:lvl1pPr>
          </a:lstStyle>
          <a:p>
            <a:pPr/>
            <a:r>
              <a:t>Texto del título</a:t>
            </a:r>
          </a:p>
        </p:txBody>
      </p:sp>
      <p:sp>
        <p:nvSpPr>
          <p:cNvPr id="73" name="Nivel de texto 1…"/>
          <p:cNvSpPr txBox="1"/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lIns="45718" tIns="45718" rIns="45718" bIns="45718"/>
          <a:lstStyle>
            <a:lvl1pPr marL="342900" indent="-342900" defTabSz="914400">
              <a:spcBef>
                <a:spcPts val="700"/>
              </a:spcBef>
              <a:buSzPct val="100000"/>
              <a:buFont typeface="Arial"/>
              <a:buChar char="•"/>
              <a:defRPr b="0" sz="3200"/>
            </a:lvl1pPr>
            <a:lvl2pPr marL="783771" indent="-326571" defTabSz="914400">
              <a:spcBef>
                <a:spcPts val="700"/>
              </a:spcBef>
              <a:buFont typeface="Arial"/>
              <a:defRPr b="0" sz="3200"/>
            </a:lvl2pPr>
            <a:lvl3pPr marL="1219200" indent="-304800" defTabSz="914400">
              <a:spcBef>
                <a:spcPts val="700"/>
              </a:spcBef>
              <a:buFont typeface="Arial"/>
              <a:defRPr b="0" sz="3200"/>
            </a:lvl3pPr>
            <a:lvl4pPr marL="1737360" indent="-365760" defTabSz="914400">
              <a:spcBef>
                <a:spcPts val="700"/>
              </a:spcBef>
              <a:buFont typeface="Arial"/>
              <a:defRPr b="0" sz="3200"/>
            </a:lvl4pPr>
            <a:lvl5pPr marL="2194560" indent="-365760" defTabSz="914400">
              <a:spcBef>
                <a:spcPts val="700"/>
              </a:spcBef>
              <a:buFont typeface="Arial"/>
              <a:defRPr b="0"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 lIns="45718" tIns="45718" rIns="45718" bIns="45718"/>
          <a:lstStyle/>
          <a:p>
            <a:pPr marL="342900" indent="-342900" defTabSz="914400">
              <a:spcBef>
                <a:spcPts val="700"/>
              </a:spcBef>
              <a:buSzPct val="100000"/>
              <a:buFont typeface="Arial"/>
              <a:buChar char="•"/>
              <a:defRPr b="0" sz="3200"/>
            </a:pPr>
          </a:p>
        </p:txBody>
      </p:sp>
      <p:sp>
        <p:nvSpPr>
          <p:cNvPr id="7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/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/>
          <a:lstStyle>
            <a:lvl1pPr algn="l">
              <a:defRPr b="1" spc="0" sz="2000"/>
            </a:lvl1pPr>
          </a:lstStyle>
          <a:p>
            <a:pPr/>
            <a:r>
              <a:t>Texto del título</a:t>
            </a:r>
          </a:p>
        </p:txBody>
      </p:sp>
      <p:sp>
        <p:nvSpPr>
          <p:cNvPr id="83" name="Picture Placeholder 2"/>
          <p:cNvSpPr/>
          <p:nvPr>
            <p:ph type="pic" sz="quarter" idx="21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Nivel de texto 1…"/>
          <p:cNvSpPr txBox="1"/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spcBef>
                <a:spcPts val="300"/>
              </a:spcBef>
              <a:defRPr b="0" sz="1400"/>
            </a:lvl1pPr>
            <a:lvl2pPr marL="0" indent="0" defTabSz="914400">
              <a:spcBef>
                <a:spcPts val="300"/>
              </a:spcBef>
              <a:buSzTx/>
              <a:buNone/>
              <a:defRPr b="0" sz="1400"/>
            </a:lvl2pPr>
            <a:lvl3pPr marL="0" indent="0" defTabSz="914400">
              <a:spcBef>
                <a:spcPts val="300"/>
              </a:spcBef>
              <a:buSzTx/>
              <a:buNone/>
              <a:defRPr b="0" sz="1400"/>
            </a:lvl3pPr>
            <a:lvl4pPr marL="0" indent="0" defTabSz="914400">
              <a:spcBef>
                <a:spcPts val="300"/>
              </a:spcBef>
              <a:buSzTx/>
              <a:buNone/>
              <a:defRPr b="0" sz="1400"/>
            </a:lvl4pPr>
            <a:lvl5pPr marL="0" indent="0" defTabSz="914400">
              <a:spcBef>
                <a:spcPts val="300"/>
              </a:spcBef>
              <a:buSzTx/>
              <a:buNone/>
              <a:defRPr b="0" sz="1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ivel de texto 1…"/>
          <p:cNvSpPr txBox="1"/>
          <p:nvPr>
            <p:ph type="body" idx="1" hasCustomPrompt="1"/>
          </p:nvPr>
        </p:nvSpPr>
        <p:spPr>
          <a:xfrm>
            <a:off x="901004" y="8894897"/>
            <a:ext cx="16478255" cy="477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Autor y fecha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ítulo de la presentación"/>
          <p:cNvSpPr txBox="1"/>
          <p:nvPr>
            <p:ph type="title" hasCustomPrompt="1"/>
          </p:nvPr>
        </p:nvSpPr>
        <p:spPr>
          <a:xfrm>
            <a:off x="904871" y="1931242"/>
            <a:ext cx="16478255" cy="3486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Título de la presentación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8428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4" strike="noStrike" sz="87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4" strike="noStrike" sz="87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4" strike="noStrike" sz="87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4" strike="noStrike" sz="87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4" strike="noStrike" sz="87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4" strike="noStrike" sz="87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4" strike="noStrike" sz="87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4" strike="noStrike" sz="87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4" strike="noStrike" sz="87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0" marR="0" indent="0" algn="l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7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32743" marR="0" indent="-275543" algn="l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b="1" baseline="0" cap="none" i="0" spc="0" strike="noStrike" sz="27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171575" marR="0" indent="-257175" algn="l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27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680210" marR="0" indent="-308610" algn="l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b="1" baseline="0" cap="none" i="0" spc="0" strike="noStrike" sz="27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37410" marR="0" indent="-308610" algn="l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»"/>
        <a:tabLst/>
        <a:defRPr b="1" baseline="0" cap="none" i="0" spc="0" strike="noStrike" sz="27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594610" marR="0" indent="-308610" algn="l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27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51810" marR="0" indent="-308610" algn="l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27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09009" marR="0" indent="-308609" algn="l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27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966209" marR="0" indent="-308609" algn="l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27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F2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2"/>
          <p:cNvGrpSpPr/>
          <p:nvPr/>
        </p:nvGrpSpPr>
        <p:grpSpPr>
          <a:xfrm>
            <a:off x="7646461" y="-2380322"/>
            <a:ext cx="10170963" cy="14856492"/>
            <a:chOff x="7" y="6"/>
            <a:chExt cx="10170961" cy="14856491"/>
          </a:xfrm>
        </p:grpSpPr>
        <p:sp>
          <p:nvSpPr>
            <p:cNvPr id="104" name="Freeform 4"/>
            <p:cNvSpPr/>
            <p:nvPr/>
          </p:nvSpPr>
          <p:spPr>
            <a:xfrm rot="13367812">
              <a:off x="375039" y="2209404"/>
              <a:ext cx="8194978" cy="4315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4" h="20821" fill="norm" stroke="1" extrusionOk="0">
                  <a:moveTo>
                    <a:pt x="3026" y="20821"/>
                  </a:moveTo>
                  <a:cubicBezTo>
                    <a:pt x="2633" y="20821"/>
                    <a:pt x="2240" y="20665"/>
                    <a:pt x="1847" y="20353"/>
                  </a:cubicBezTo>
                  <a:cubicBezTo>
                    <a:pt x="308" y="19106"/>
                    <a:pt x="-413" y="15740"/>
                    <a:pt x="242" y="12810"/>
                  </a:cubicBezTo>
                  <a:cubicBezTo>
                    <a:pt x="1962" y="5018"/>
                    <a:pt x="5941" y="0"/>
                    <a:pt x="10379" y="0"/>
                  </a:cubicBezTo>
                  <a:cubicBezTo>
                    <a:pt x="14817" y="0"/>
                    <a:pt x="18796" y="5018"/>
                    <a:pt x="20532" y="12810"/>
                  </a:cubicBezTo>
                  <a:cubicBezTo>
                    <a:pt x="21187" y="15740"/>
                    <a:pt x="20466" y="19138"/>
                    <a:pt x="18927" y="20353"/>
                  </a:cubicBezTo>
                  <a:cubicBezTo>
                    <a:pt x="17388" y="21600"/>
                    <a:pt x="15603" y="20229"/>
                    <a:pt x="14964" y="17299"/>
                  </a:cubicBezTo>
                  <a:cubicBezTo>
                    <a:pt x="14178" y="13808"/>
                    <a:pt x="12377" y="11532"/>
                    <a:pt x="10379" y="11532"/>
                  </a:cubicBezTo>
                  <a:cubicBezTo>
                    <a:pt x="8381" y="11532"/>
                    <a:pt x="6596" y="13808"/>
                    <a:pt x="5810" y="17299"/>
                  </a:cubicBezTo>
                  <a:cubicBezTo>
                    <a:pt x="5335" y="19481"/>
                    <a:pt x="4205" y="20821"/>
                    <a:pt x="3026" y="20821"/>
                  </a:cubicBezTo>
                  <a:close/>
                </a:path>
              </a:pathLst>
            </a:custGeom>
            <a:solidFill>
              <a:srgbClr val="C3D69B"/>
            </a:solidFill>
            <a:ln w="9525" cap="flat">
              <a:solidFill>
                <a:srgbClr val="98B955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5" name="Freeform 6"/>
            <p:cNvSpPr/>
            <p:nvPr/>
          </p:nvSpPr>
          <p:spPr>
            <a:xfrm rot="14943355">
              <a:off x="6093080" y="6149051"/>
              <a:ext cx="3700496" cy="241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6" fill="norm" stroke="1" extrusionOk="0">
                  <a:moveTo>
                    <a:pt x="21600" y="0"/>
                  </a:moveTo>
                  <a:cubicBezTo>
                    <a:pt x="19079" y="-17"/>
                    <a:pt x="16745" y="2034"/>
                    <a:pt x="15482" y="5378"/>
                  </a:cubicBezTo>
                  <a:cubicBezTo>
                    <a:pt x="14218" y="8721"/>
                    <a:pt x="14218" y="12845"/>
                    <a:pt x="15482" y="16188"/>
                  </a:cubicBezTo>
                  <a:cubicBezTo>
                    <a:pt x="16745" y="19532"/>
                    <a:pt x="19079" y="21583"/>
                    <a:pt x="21600" y="21566"/>
                  </a:cubicBezTo>
                  <a:lnTo>
                    <a:pt x="0" y="21566"/>
                  </a:lnTo>
                  <a:cubicBezTo>
                    <a:pt x="2521" y="21583"/>
                    <a:pt x="4855" y="19532"/>
                    <a:pt x="6118" y="16188"/>
                  </a:cubicBezTo>
                  <a:cubicBezTo>
                    <a:pt x="7382" y="12845"/>
                    <a:pt x="7382" y="8721"/>
                    <a:pt x="6118" y="5378"/>
                  </a:cubicBezTo>
                  <a:cubicBezTo>
                    <a:pt x="4855" y="2034"/>
                    <a:pt x="2521" y="-17"/>
                    <a:pt x="0" y="0"/>
                  </a:cubicBezTo>
                  <a:close/>
                </a:path>
              </a:pathLst>
            </a:cu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6" name="Freeform 9"/>
            <p:cNvSpPr/>
            <p:nvPr/>
          </p:nvSpPr>
          <p:spPr>
            <a:xfrm rot="8100000">
              <a:off x="2708872" y="10412086"/>
              <a:ext cx="6751475" cy="241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6" fill="norm" stroke="1" extrusionOk="0">
                  <a:moveTo>
                    <a:pt x="21600" y="0"/>
                  </a:moveTo>
                  <a:cubicBezTo>
                    <a:pt x="20218" y="-17"/>
                    <a:pt x="18939" y="2034"/>
                    <a:pt x="18246" y="5378"/>
                  </a:cubicBezTo>
                  <a:cubicBezTo>
                    <a:pt x="17554" y="8721"/>
                    <a:pt x="17554" y="12845"/>
                    <a:pt x="18246" y="16188"/>
                  </a:cubicBezTo>
                  <a:cubicBezTo>
                    <a:pt x="18939" y="19532"/>
                    <a:pt x="20218" y="21583"/>
                    <a:pt x="21600" y="21566"/>
                  </a:cubicBezTo>
                  <a:lnTo>
                    <a:pt x="0" y="21566"/>
                  </a:lnTo>
                  <a:cubicBezTo>
                    <a:pt x="1382" y="21583"/>
                    <a:pt x="2661" y="19532"/>
                    <a:pt x="3354" y="16188"/>
                  </a:cubicBezTo>
                  <a:cubicBezTo>
                    <a:pt x="4046" y="12845"/>
                    <a:pt x="4046" y="8721"/>
                    <a:pt x="3354" y="5378"/>
                  </a:cubicBezTo>
                  <a:cubicBezTo>
                    <a:pt x="2661" y="2034"/>
                    <a:pt x="1382" y="-17"/>
                    <a:pt x="0" y="0"/>
                  </a:cubicBezTo>
                  <a:close/>
                </a:path>
              </a:pathLst>
            </a:custGeom>
            <a:solidFill>
              <a:srgbClr val="38363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7" name="Freeform 12"/>
            <p:cNvSpPr/>
            <p:nvPr/>
          </p:nvSpPr>
          <p:spPr>
            <a:xfrm rot="20343356">
              <a:off x="6082145" y="4421072"/>
              <a:ext cx="2399601" cy="2410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FBBF0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8" name="Freeform 15"/>
            <p:cNvSpPr/>
            <p:nvPr/>
          </p:nvSpPr>
          <p:spPr>
            <a:xfrm rot="20343356">
              <a:off x="7419843" y="7877076"/>
              <a:ext cx="2399600" cy="2410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13" name="Group 17"/>
          <p:cNvGrpSpPr/>
          <p:nvPr/>
        </p:nvGrpSpPr>
        <p:grpSpPr>
          <a:xfrm>
            <a:off x="457199" y="6158199"/>
            <a:ext cx="9198118" cy="3289066"/>
            <a:chOff x="0" y="0"/>
            <a:chExt cx="9198117" cy="3289064"/>
          </a:xfrm>
        </p:grpSpPr>
        <p:pic>
          <p:nvPicPr>
            <p:cNvPr id="110" name="Picture 18" descr="Picture 1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1769633"/>
              <a:ext cx="3671150" cy="4071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1" name="TextBox 19"/>
            <p:cNvSpPr txBox="1"/>
            <p:nvPr/>
          </p:nvSpPr>
          <p:spPr>
            <a:xfrm>
              <a:off x="0" y="-1"/>
              <a:ext cx="8902801" cy="147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12200"/>
                </a:lnSpc>
                <a:defRPr sz="8000">
                  <a:solidFill>
                    <a:srgbClr val="383635"/>
                  </a:solidFill>
                  <a:latin typeface="Now Bold"/>
                  <a:ea typeface="Now Bold"/>
                  <a:cs typeface="Now Bold"/>
                  <a:sym typeface="Now Bold"/>
                </a:defRPr>
              </a:lvl1pPr>
            </a:lstStyle>
            <a:p>
              <a:pPr/>
              <a:r>
                <a:t>Plan de Proyecto</a:t>
              </a:r>
            </a:p>
          </p:txBody>
        </p:sp>
        <p:sp>
          <p:nvSpPr>
            <p:cNvPr id="112" name="TextBox 20"/>
            <p:cNvSpPr txBox="1"/>
            <p:nvPr/>
          </p:nvSpPr>
          <p:spPr>
            <a:xfrm>
              <a:off x="0" y="2771174"/>
              <a:ext cx="9198118" cy="5178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3200"/>
                </a:lnSpc>
                <a:defRPr sz="6600">
                  <a:solidFill>
                    <a:srgbClr val="383635"/>
                  </a:solidFill>
                  <a:latin typeface="Now"/>
                  <a:ea typeface="Now"/>
                  <a:cs typeface="Now"/>
                  <a:sym typeface="Now"/>
                </a:defRPr>
              </a:lvl1pPr>
            </a:lstStyle>
            <a:p>
              <a:pPr/>
              <a:r>
                <a:t>Librería en Pypi </a:t>
              </a:r>
            </a:p>
          </p:txBody>
        </p:sp>
      </p:grpSp>
      <p:pic>
        <p:nvPicPr>
          <p:cNvPr id="114" name="Imagen 23" descr="Imagen 2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35742" y="1439079"/>
            <a:ext cx="4805516" cy="36267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0" y="2400300"/>
            <a:ext cx="4953000" cy="7086600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Rectángulo 2"/>
          <p:cNvSpPr txBox="1"/>
          <p:nvPr/>
        </p:nvSpPr>
        <p:spPr>
          <a:xfrm>
            <a:off x="865153" y="571500"/>
            <a:ext cx="6048010" cy="769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1">
              <a:lnSpc>
                <a:spcPts val="5500"/>
              </a:lnSpc>
              <a:defRPr spc="291" sz="4100">
                <a:solidFill>
                  <a:srgbClr val="231F20"/>
                </a:solidFill>
                <a:latin typeface="Poppins Bold Bold"/>
                <a:ea typeface="Poppins Bold Bold"/>
                <a:cs typeface="Poppins Bold Bold"/>
                <a:sym typeface="Poppins Bold Bold"/>
              </a:defRPr>
            </a:pPr>
            <a:r>
              <a:t>Creación de la librería</a:t>
            </a:r>
          </a:p>
        </p:txBody>
      </p:sp>
      <p:sp>
        <p:nvSpPr>
          <p:cNvPr id="247" name="Rectángulo 3"/>
          <p:cNvSpPr txBox="1"/>
          <p:nvPr/>
        </p:nvSpPr>
        <p:spPr>
          <a:xfrm>
            <a:off x="10866118" y="2215633"/>
            <a:ext cx="3337562" cy="162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3200" u="sng"/>
            </a:pPr>
            <a:r>
              <a:t>2. Código:</a:t>
            </a:r>
          </a:p>
          <a:p>
            <a:pPr>
              <a:defRPr b="1" sz="2400" u="sng"/>
            </a:pPr>
            <a:r>
              <a:t> </a:t>
            </a:r>
            <a:r>
              <a:rPr u="none"/>
              <a:t>Setup.py: </a:t>
            </a:r>
          </a:p>
          <a:p>
            <a:pPr>
              <a:defRPr b="1" sz="2400"/>
            </a:pPr>
            <a:r>
              <a:t>__init__.py</a:t>
            </a:r>
          </a:p>
          <a:p>
            <a:pPr>
              <a:defRPr b="1" sz="2400"/>
            </a:pPr>
            <a:r>
              <a:t>Funciones.py</a:t>
            </a:r>
          </a:p>
        </p:txBody>
      </p:sp>
      <p:sp>
        <p:nvSpPr>
          <p:cNvPr id="248" name="Rectángulo 4"/>
          <p:cNvSpPr txBox="1"/>
          <p:nvPr/>
        </p:nvSpPr>
        <p:spPr>
          <a:xfrm>
            <a:off x="10866118" y="4330125"/>
            <a:ext cx="3337562" cy="49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3200" u="sng"/>
            </a:lvl1pPr>
          </a:lstStyle>
          <a:p>
            <a:pPr/>
            <a:r>
              <a:t>3. Empaquetado</a:t>
            </a:r>
          </a:p>
        </p:txBody>
      </p:sp>
      <p:sp>
        <p:nvSpPr>
          <p:cNvPr id="249" name="Rectángulo 5"/>
          <p:cNvSpPr txBox="1"/>
          <p:nvPr/>
        </p:nvSpPr>
        <p:spPr>
          <a:xfrm>
            <a:off x="1970596" y="1714501"/>
            <a:ext cx="5070285" cy="49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3200" u="sng"/>
            </a:lvl1pPr>
          </a:lstStyle>
          <a:p>
            <a:pPr/>
            <a:r>
              <a:t>1. Estructura de la librería</a:t>
            </a:r>
          </a:p>
        </p:txBody>
      </p:sp>
      <p:sp>
        <p:nvSpPr>
          <p:cNvPr id="250" name="Rectángulo 6"/>
          <p:cNvSpPr txBox="1"/>
          <p:nvPr/>
        </p:nvSpPr>
        <p:spPr>
          <a:xfrm>
            <a:off x="10846241" y="5299046"/>
            <a:ext cx="3337562" cy="1541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3200" u="sng"/>
            </a:pPr>
            <a:r>
              <a:t>4. Publicación:</a:t>
            </a:r>
          </a:p>
          <a:p>
            <a:pPr>
              <a:defRPr b="1" sz="2000"/>
            </a:pPr>
          </a:p>
          <a:p>
            <a:pPr>
              <a:defRPr b="1" sz="2200"/>
            </a:pPr>
            <a:r>
              <a:t>Publicamos en PyPi test</a:t>
            </a:r>
          </a:p>
          <a:p>
            <a:pPr>
              <a:defRPr b="1" sz="2200"/>
            </a:pPr>
            <a:r>
              <a:t>Publicamos en PyPi</a:t>
            </a:r>
          </a:p>
        </p:txBody>
      </p:sp>
      <p:sp>
        <p:nvSpPr>
          <p:cNvPr id="251" name="Rectángulo 7"/>
          <p:cNvSpPr txBox="1"/>
          <p:nvPr/>
        </p:nvSpPr>
        <p:spPr>
          <a:xfrm>
            <a:off x="10869431" y="7038082"/>
            <a:ext cx="3337562" cy="1871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3200" u="sng"/>
            </a:pPr>
            <a:r>
              <a:t>5. Empezar a utilizar la librería</a:t>
            </a:r>
          </a:p>
          <a:p>
            <a:pPr>
              <a:defRPr b="1" sz="3200" u="sng"/>
            </a:pPr>
          </a:p>
          <a:p>
            <a:pPr>
              <a:defRPr i="1" sz="2200"/>
            </a:pPr>
            <a:r>
              <a:t>Pip install Data42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0" y="4195722"/>
            <a:ext cx="3671147" cy="407166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TextBox 7"/>
          <p:cNvSpPr txBox="1"/>
          <p:nvPr/>
        </p:nvSpPr>
        <p:spPr>
          <a:xfrm>
            <a:off x="7098489" y="3543299"/>
            <a:ext cx="3238502" cy="825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6400"/>
              </a:lnSpc>
              <a:defRPr sz="6000">
                <a:solidFill>
                  <a:srgbClr val="383635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F2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2627" t="0" r="55373" b="0"/>
          <a:stretch>
            <a:fillRect/>
          </a:stretch>
        </p:blipFill>
        <p:spPr>
          <a:xfrm>
            <a:off x="10953977" y="813557"/>
            <a:ext cx="6305323" cy="8444744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TextBox 4"/>
          <p:cNvSpPr txBox="1"/>
          <p:nvPr/>
        </p:nvSpPr>
        <p:spPr>
          <a:xfrm>
            <a:off x="1828800" y="4229099"/>
            <a:ext cx="7705129" cy="2671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ts val="5300"/>
              </a:lnSpc>
              <a:defRPr sz="3900">
                <a:solidFill>
                  <a:srgbClr val="383635"/>
                </a:solidFill>
                <a:latin typeface="Now Bold"/>
                <a:ea typeface="Now Bold"/>
                <a:cs typeface="Now Bold"/>
                <a:sym typeface="Now Bold"/>
              </a:defRPr>
            </a:pPr>
            <a:r>
              <a:t>Se llevo a cabo con éxito el desarrollo de la librería, con un total de </a:t>
            </a:r>
            <a:r>
              <a:rPr>
                <a:solidFill>
                  <a:srgbClr val="FF0000"/>
                </a:solidFill>
              </a:rPr>
              <a:t>X</a:t>
            </a:r>
            <a:r>
              <a:t> funciones, que permitan facilitar un proyecto de EDA y ML </a:t>
            </a:r>
          </a:p>
        </p:txBody>
      </p:sp>
      <p:sp>
        <p:nvSpPr>
          <p:cNvPr id="258" name="TextBox 7"/>
          <p:cNvSpPr txBox="1"/>
          <p:nvPr/>
        </p:nvSpPr>
        <p:spPr>
          <a:xfrm>
            <a:off x="1028700" y="1104899"/>
            <a:ext cx="9198117" cy="825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6400"/>
              </a:lnSpc>
              <a:defRPr sz="6000">
                <a:solidFill>
                  <a:srgbClr val="383635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/>
            <a:r>
              <a:t>Conclusión</a:t>
            </a:r>
          </a:p>
        </p:txBody>
      </p:sp>
      <p:sp>
        <p:nvSpPr>
          <p:cNvPr id="259" name="Freeform 9"/>
          <p:cNvSpPr/>
          <p:nvPr/>
        </p:nvSpPr>
        <p:spPr>
          <a:xfrm rot="19794897">
            <a:off x="14280160" y="7856232"/>
            <a:ext cx="5321172" cy="2802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4" h="20821" fill="norm" stroke="1" extrusionOk="0">
                <a:moveTo>
                  <a:pt x="3026" y="20821"/>
                </a:moveTo>
                <a:cubicBezTo>
                  <a:pt x="2633" y="20821"/>
                  <a:pt x="2240" y="20665"/>
                  <a:pt x="1847" y="20353"/>
                </a:cubicBezTo>
                <a:cubicBezTo>
                  <a:pt x="308" y="19106"/>
                  <a:pt x="-413" y="15740"/>
                  <a:pt x="242" y="12810"/>
                </a:cubicBezTo>
                <a:cubicBezTo>
                  <a:pt x="1962" y="5018"/>
                  <a:pt x="5941" y="0"/>
                  <a:pt x="10379" y="0"/>
                </a:cubicBezTo>
                <a:cubicBezTo>
                  <a:pt x="14817" y="0"/>
                  <a:pt x="18796" y="5018"/>
                  <a:pt x="20532" y="12810"/>
                </a:cubicBezTo>
                <a:cubicBezTo>
                  <a:pt x="21187" y="15740"/>
                  <a:pt x="20466" y="19138"/>
                  <a:pt x="18927" y="20353"/>
                </a:cubicBezTo>
                <a:cubicBezTo>
                  <a:pt x="17388" y="21600"/>
                  <a:pt x="15603" y="20229"/>
                  <a:pt x="14964" y="17299"/>
                </a:cubicBezTo>
                <a:cubicBezTo>
                  <a:pt x="14178" y="13808"/>
                  <a:pt x="12377" y="11532"/>
                  <a:pt x="10379" y="11532"/>
                </a:cubicBezTo>
                <a:cubicBezTo>
                  <a:pt x="8381" y="11532"/>
                  <a:pt x="6596" y="13808"/>
                  <a:pt x="5810" y="17299"/>
                </a:cubicBezTo>
                <a:cubicBezTo>
                  <a:pt x="5335" y="19481"/>
                  <a:pt x="4205" y="20821"/>
                  <a:pt x="3026" y="20821"/>
                </a:cubicBezTo>
                <a:close/>
              </a:path>
            </a:pathLst>
          </a:custGeom>
          <a:solidFill>
            <a:srgbClr val="028ECC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0" name="Freeform 11"/>
          <p:cNvSpPr/>
          <p:nvPr/>
        </p:nvSpPr>
        <p:spPr>
          <a:xfrm rot="6908970">
            <a:off x="15261724" y="7325221"/>
            <a:ext cx="1435876" cy="1442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FBBF0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6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3423" y="1849327"/>
            <a:ext cx="3671147" cy="4071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F2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Imagen 5" descr="Imagen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0782" y="0"/>
            <a:ext cx="7791451" cy="10287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26382" y="5743378"/>
            <a:ext cx="2120298" cy="235162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Freeform 13"/>
          <p:cNvSpPr/>
          <p:nvPr/>
        </p:nvSpPr>
        <p:spPr>
          <a:xfrm rot="8340832">
            <a:off x="-1152916" y="84355"/>
            <a:ext cx="5321173" cy="2802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4" h="20821" fill="norm" stroke="1" extrusionOk="0">
                <a:moveTo>
                  <a:pt x="3026" y="20821"/>
                </a:moveTo>
                <a:cubicBezTo>
                  <a:pt x="2633" y="20821"/>
                  <a:pt x="2240" y="20665"/>
                  <a:pt x="1847" y="20353"/>
                </a:cubicBezTo>
                <a:cubicBezTo>
                  <a:pt x="308" y="19106"/>
                  <a:pt x="-413" y="15740"/>
                  <a:pt x="242" y="12810"/>
                </a:cubicBezTo>
                <a:cubicBezTo>
                  <a:pt x="1962" y="5018"/>
                  <a:pt x="5941" y="0"/>
                  <a:pt x="10379" y="0"/>
                </a:cubicBezTo>
                <a:cubicBezTo>
                  <a:pt x="14817" y="0"/>
                  <a:pt x="18796" y="5018"/>
                  <a:pt x="20532" y="12810"/>
                </a:cubicBezTo>
                <a:cubicBezTo>
                  <a:pt x="21187" y="15740"/>
                  <a:pt x="20466" y="19138"/>
                  <a:pt x="18927" y="20353"/>
                </a:cubicBezTo>
                <a:cubicBezTo>
                  <a:pt x="17388" y="21600"/>
                  <a:pt x="15603" y="20229"/>
                  <a:pt x="14964" y="17299"/>
                </a:cubicBezTo>
                <a:cubicBezTo>
                  <a:pt x="14178" y="13808"/>
                  <a:pt x="12377" y="11532"/>
                  <a:pt x="10379" y="11532"/>
                </a:cubicBezTo>
                <a:cubicBezTo>
                  <a:pt x="8381" y="11532"/>
                  <a:pt x="6596" y="13808"/>
                  <a:pt x="5810" y="17299"/>
                </a:cubicBezTo>
                <a:cubicBezTo>
                  <a:pt x="5335" y="19481"/>
                  <a:pt x="4205" y="20821"/>
                  <a:pt x="3026" y="20821"/>
                </a:cubicBezTo>
                <a:close/>
              </a:path>
            </a:pathLst>
          </a:custGeom>
          <a:solidFill>
            <a:srgbClr val="028ECC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6" name="Freeform 15"/>
          <p:cNvSpPr/>
          <p:nvPr/>
        </p:nvSpPr>
        <p:spPr>
          <a:xfrm rot="17054908">
            <a:off x="244200" y="2628037"/>
            <a:ext cx="1435875" cy="1442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FBBF0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6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50958" y="5336213"/>
            <a:ext cx="3671149" cy="407166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TextBox 16"/>
          <p:cNvSpPr txBox="1"/>
          <p:nvPr/>
        </p:nvSpPr>
        <p:spPr>
          <a:xfrm>
            <a:off x="9161267" y="3697520"/>
            <a:ext cx="9050534" cy="147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1500"/>
              </a:lnSpc>
              <a:defRPr sz="10600">
                <a:solidFill>
                  <a:srgbClr val="383635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/>
            <a:r>
              <a:t>Gracias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F2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700" y="2469938"/>
            <a:ext cx="2120297" cy="235162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TextBox 3"/>
          <p:cNvSpPr txBox="1"/>
          <p:nvPr/>
        </p:nvSpPr>
        <p:spPr>
          <a:xfrm>
            <a:off x="1028700" y="1558478"/>
            <a:ext cx="9198117" cy="825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6400"/>
              </a:lnSpc>
              <a:defRPr sz="6000">
                <a:solidFill>
                  <a:srgbClr val="383635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/>
            <a:r>
              <a:t>Objetivo</a:t>
            </a:r>
          </a:p>
        </p:txBody>
      </p:sp>
      <p:grpSp>
        <p:nvGrpSpPr>
          <p:cNvPr id="122" name="Group 6"/>
          <p:cNvGrpSpPr/>
          <p:nvPr/>
        </p:nvGrpSpPr>
        <p:grpSpPr>
          <a:xfrm>
            <a:off x="9887553" y="1649695"/>
            <a:ext cx="10212900" cy="9121886"/>
            <a:chOff x="0" y="-9"/>
            <a:chExt cx="10212900" cy="9121885"/>
          </a:xfrm>
        </p:grpSpPr>
        <p:sp>
          <p:nvSpPr>
            <p:cNvPr id="118" name="Freeform 8"/>
            <p:cNvSpPr/>
            <p:nvPr/>
          </p:nvSpPr>
          <p:spPr>
            <a:xfrm rot="6295592">
              <a:off x="1709557" y="2026570"/>
              <a:ext cx="4524307" cy="2148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6" fill="norm" stroke="1" extrusionOk="0">
                  <a:moveTo>
                    <a:pt x="21600" y="0"/>
                  </a:moveTo>
                  <a:cubicBezTo>
                    <a:pt x="19763" y="-17"/>
                    <a:pt x="18061" y="2034"/>
                    <a:pt x="17140" y="5378"/>
                  </a:cubicBezTo>
                  <a:cubicBezTo>
                    <a:pt x="16219" y="8721"/>
                    <a:pt x="16219" y="12845"/>
                    <a:pt x="17140" y="16188"/>
                  </a:cubicBezTo>
                  <a:cubicBezTo>
                    <a:pt x="18061" y="19532"/>
                    <a:pt x="19763" y="21583"/>
                    <a:pt x="21600" y="21566"/>
                  </a:cubicBezTo>
                  <a:lnTo>
                    <a:pt x="0" y="21566"/>
                  </a:lnTo>
                  <a:cubicBezTo>
                    <a:pt x="1837" y="21583"/>
                    <a:pt x="3539" y="19532"/>
                    <a:pt x="4460" y="16188"/>
                  </a:cubicBezTo>
                  <a:cubicBezTo>
                    <a:pt x="5381" y="12845"/>
                    <a:pt x="5381" y="8721"/>
                    <a:pt x="4460" y="5378"/>
                  </a:cubicBezTo>
                  <a:cubicBezTo>
                    <a:pt x="3539" y="2034"/>
                    <a:pt x="1837" y="-17"/>
                    <a:pt x="0" y="0"/>
                  </a:cubicBezTo>
                  <a:close/>
                </a:path>
              </a:pathLst>
            </a:custGeom>
            <a:solidFill>
              <a:srgbClr val="38363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9" name="Freeform 11"/>
            <p:cNvSpPr/>
            <p:nvPr/>
          </p:nvSpPr>
          <p:spPr>
            <a:xfrm rot="8872871">
              <a:off x="1200093" y="801496"/>
              <a:ext cx="3633389" cy="2148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6" fill="norm" stroke="1" extrusionOk="0">
                  <a:moveTo>
                    <a:pt x="21600" y="0"/>
                  </a:moveTo>
                  <a:cubicBezTo>
                    <a:pt x="19312" y="-17"/>
                    <a:pt x="17194" y="2034"/>
                    <a:pt x="16047" y="5378"/>
                  </a:cubicBezTo>
                  <a:cubicBezTo>
                    <a:pt x="14900" y="8721"/>
                    <a:pt x="14900" y="12845"/>
                    <a:pt x="16047" y="16188"/>
                  </a:cubicBezTo>
                  <a:cubicBezTo>
                    <a:pt x="17194" y="19532"/>
                    <a:pt x="19312" y="21583"/>
                    <a:pt x="21600" y="21566"/>
                  </a:cubicBezTo>
                  <a:lnTo>
                    <a:pt x="0" y="21566"/>
                  </a:lnTo>
                  <a:cubicBezTo>
                    <a:pt x="2288" y="21583"/>
                    <a:pt x="4406" y="19532"/>
                    <a:pt x="5553" y="16188"/>
                  </a:cubicBezTo>
                  <a:cubicBezTo>
                    <a:pt x="6700" y="12845"/>
                    <a:pt x="6700" y="8721"/>
                    <a:pt x="5553" y="5378"/>
                  </a:cubicBezTo>
                  <a:cubicBezTo>
                    <a:pt x="4406" y="2034"/>
                    <a:pt x="2288" y="-17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0" name="Freeform 14"/>
            <p:cNvSpPr/>
            <p:nvPr/>
          </p:nvSpPr>
          <p:spPr>
            <a:xfrm rot="12220794">
              <a:off x="3094800" y="5662395"/>
              <a:ext cx="6980601" cy="2148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6" fill="norm" stroke="1" extrusionOk="0">
                  <a:moveTo>
                    <a:pt x="21600" y="0"/>
                  </a:moveTo>
                  <a:cubicBezTo>
                    <a:pt x="20409" y="-17"/>
                    <a:pt x="19306" y="2034"/>
                    <a:pt x="18709" y="5378"/>
                  </a:cubicBezTo>
                  <a:cubicBezTo>
                    <a:pt x="18112" y="8721"/>
                    <a:pt x="18112" y="12845"/>
                    <a:pt x="18709" y="16188"/>
                  </a:cubicBezTo>
                  <a:cubicBezTo>
                    <a:pt x="19306" y="19532"/>
                    <a:pt x="20409" y="21583"/>
                    <a:pt x="21600" y="21566"/>
                  </a:cubicBezTo>
                  <a:lnTo>
                    <a:pt x="0" y="21566"/>
                  </a:lnTo>
                  <a:cubicBezTo>
                    <a:pt x="1191" y="21583"/>
                    <a:pt x="2294" y="19532"/>
                    <a:pt x="2891" y="16188"/>
                  </a:cubicBezTo>
                  <a:cubicBezTo>
                    <a:pt x="3488" y="12845"/>
                    <a:pt x="3488" y="8721"/>
                    <a:pt x="2891" y="5378"/>
                  </a:cubicBezTo>
                  <a:cubicBezTo>
                    <a:pt x="2294" y="2034"/>
                    <a:pt x="1191" y="-17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BC348"/>
                </a:gs>
                <a:gs pos="13000">
                  <a:srgbClr val="81AB83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1" name="Freeform 17"/>
            <p:cNvSpPr/>
            <p:nvPr/>
          </p:nvSpPr>
          <p:spPr>
            <a:xfrm rot="14272871">
              <a:off x="408898" y="1767412"/>
              <a:ext cx="2138492" cy="2148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FBBF0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23" name="CuadroTexto 18"/>
          <p:cNvSpPr txBox="1"/>
          <p:nvPr/>
        </p:nvSpPr>
        <p:spPr>
          <a:xfrm>
            <a:off x="710883" y="4816086"/>
            <a:ext cx="9470212" cy="1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 sz="3200"/>
            </a:lvl1pPr>
          </a:lstStyle>
          <a:p>
            <a:pPr/>
            <a:r>
              <a:t>Crear una librería en Pypi con funciones que faciliten a los estudiantes de DataScience el trabajo de Exploración de Datos, Visualización y Machine Learning.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reeform 3"/>
          <p:cNvSpPr/>
          <p:nvPr/>
        </p:nvSpPr>
        <p:spPr>
          <a:xfrm rot="10800000">
            <a:off x="1525353" y="1754114"/>
            <a:ext cx="2508178" cy="55576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204" y="21299"/>
                </a:moveTo>
                <a:cubicBezTo>
                  <a:pt x="8311" y="21481"/>
                  <a:pt x="9570" y="21600"/>
                  <a:pt x="10806" y="21600"/>
                </a:cubicBezTo>
                <a:cubicBezTo>
                  <a:pt x="12041" y="21600"/>
                  <a:pt x="13230" y="21498"/>
                  <a:pt x="14326" y="21316"/>
                </a:cubicBezTo>
                <a:cubicBezTo>
                  <a:pt x="14349" y="21310"/>
                  <a:pt x="14373" y="21310"/>
                  <a:pt x="14396" y="21304"/>
                </a:cubicBezTo>
                <a:cubicBezTo>
                  <a:pt x="18511" y="20576"/>
                  <a:pt x="21542" y="18654"/>
                  <a:pt x="21600" y="16381"/>
                </a:cubicBezTo>
                <a:lnTo>
                  <a:pt x="21600" y="0"/>
                </a:lnTo>
                <a:lnTo>
                  <a:pt x="0" y="0"/>
                </a:lnTo>
                <a:lnTo>
                  <a:pt x="0" y="16368"/>
                </a:lnTo>
                <a:cubicBezTo>
                  <a:pt x="58" y="18665"/>
                  <a:pt x="3042" y="20588"/>
                  <a:pt x="7204" y="21299"/>
                </a:cubicBezTo>
                <a:close/>
              </a:path>
            </a:pathLst>
          </a:custGeom>
          <a:solidFill>
            <a:srgbClr val="B9DBBA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6" name="Freeform 5"/>
          <p:cNvSpPr/>
          <p:nvPr/>
        </p:nvSpPr>
        <p:spPr>
          <a:xfrm rot="10800000">
            <a:off x="7800670" y="1754115"/>
            <a:ext cx="2508178" cy="55576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204" y="21299"/>
                </a:moveTo>
                <a:cubicBezTo>
                  <a:pt x="8311" y="21481"/>
                  <a:pt x="9570" y="21600"/>
                  <a:pt x="10806" y="21600"/>
                </a:cubicBezTo>
                <a:cubicBezTo>
                  <a:pt x="12041" y="21600"/>
                  <a:pt x="13230" y="21498"/>
                  <a:pt x="14326" y="21316"/>
                </a:cubicBezTo>
                <a:cubicBezTo>
                  <a:pt x="14349" y="21310"/>
                  <a:pt x="14373" y="21310"/>
                  <a:pt x="14396" y="21304"/>
                </a:cubicBezTo>
                <a:cubicBezTo>
                  <a:pt x="18511" y="20576"/>
                  <a:pt x="21542" y="18654"/>
                  <a:pt x="21600" y="16381"/>
                </a:cubicBezTo>
                <a:lnTo>
                  <a:pt x="21600" y="0"/>
                </a:lnTo>
                <a:lnTo>
                  <a:pt x="0" y="0"/>
                </a:lnTo>
                <a:lnTo>
                  <a:pt x="0" y="16368"/>
                </a:lnTo>
                <a:cubicBezTo>
                  <a:pt x="58" y="18665"/>
                  <a:pt x="3042" y="20588"/>
                  <a:pt x="7204" y="21299"/>
                </a:cubicBezTo>
                <a:close/>
              </a:path>
            </a:pathLst>
          </a:custGeom>
          <a:solidFill>
            <a:srgbClr val="B9DBBA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7" name="Freeform 7"/>
          <p:cNvSpPr/>
          <p:nvPr/>
        </p:nvSpPr>
        <p:spPr>
          <a:xfrm rot="10800000">
            <a:off x="10866608" y="1653665"/>
            <a:ext cx="2508179" cy="54671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204" y="21299"/>
                </a:moveTo>
                <a:cubicBezTo>
                  <a:pt x="8311" y="21481"/>
                  <a:pt x="9570" y="21600"/>
                  <a:pt x="10806" y="21600"/>
                </a:cubicBezTo>
                <a:cubicBezTo>
                  <a:pt x="12041" y="21600"/>
                  <a:pt x="13230" y="21498"/>
                  <a:pt x="14326" y="21316"/>
                </a:cubicBezTo>
                <a:cubicBezTo>
                  <a:pt x="14349" y="21310"/>
                  <a:pt x="14373" y="21310"/>
                  <a:pt x="14396" y="21304"/>
                </a:cubicBezTo>
                <a:cubicBezTo>
                  <a:pt x="18511" y="20576"/>
                  <a:pt x="21542" y="18654"/>
                  <a:pt x="21600" y="16381"/>
                </a:cubicBezTo>
                <a:lnTo>
                  <a:pt x="21600" y="0"/>
                </a:lnTo>
                <a:lnTo>
                  <a:pt x="0" y="0"/>
                </a:lnTo>
                <a:lnTo>
                  <a:pt x="0" y="16368"/>
                </a:lnTo>
                <a:cubicBezTo>
                  <a:pt x="58" y="18665"/>
                  <a:pt x="3042" y="20588"/>
                  <a:pt x="7204" y="21299"/>
                </a:cubicBezTo>
                <a:close/>
              </a:path>
            </a:pathLst>
          </a:custGeom>
          <a:solidFill>
            <a:srgbClr val="B9DBBA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8" name="Freeform 9"/>
          <p:cNvSpPr/>
          <p:nvPr/>
        </p:nvSpPr>
        <p:spPr>
          <a:xfrm rot="10800000">
            <a:off x="4659952" y="1668150"/>
            <a:ext cx="2508177" cy="5643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204" y="21304"/>
                </a:moveTo>
                <a:cubicBezTo>
                  <a:pt x="8311" y="21483"/>
                  <a:pt x="9570" y="21600"/>
                  <a:pt x="10806" y="21600"/>
                </a:cubicBezTo>
                <a:cubicBezTo>
                  <a:pt x="12041" y="21600"/>
                  <a:pt x="13230" y="21499"/>
                  <a:pt x="14326" y="21320"/>
                </a:cubicBezTo>
                <a:cubicBezTo>
                  <a:pt x="14349" y="21315"/>
                  <a:pt x="14373" y="21315"/>
                  <a:pt x="14396" y="21309"/>
                </a:cubicBezTo>
                <a:cubicBezTo>
                  <a:pt x="18511" y="20593"/>
                  <a:pt x="21542" y="18703"/>
                  <a:pt x="21600" y="16465"/>
                </a:cubicBezTo>
                <a:lnTo>
                  <a:pt x="21600" y="0"/>
                </a:lnTo>
                <a:lnTo>
                  <a:pt x="0" y="0"/>
                </a:lnTo>
                <a:lnTo>
                  <a:pt x="0" y="16453"/>
                </a:lnTo>
                <a:cubicBezTo>
                  <a:pt x="58" y="18714"/>
                  <a:pt x="3042" y="20604"/>
                  <a:pt x="7204" y="21304"/>
                </a:cubicBezTo>
                <a:close/>
              </a:path>
            </a:pathLst>
          </a:custGeom>
          <a:solidFill>
            <a:srgbClr val="B9DBBA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9" name="Freeform 11"/>
          <p:cNvSpPr/>
          <p:nvPr/>
        </p:nvSpPr>
        <p:spPr>
          <a:xfrm>
            <a:off x="1995652" y="2137866"/>
            <a:ext cx="1566224" cy="1573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231F2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0" name="Freeform 13"/>
          <p:cNvSpPr/>
          <p:nvPr/>
        </p:nvSpPr>
        <p:spPr>
          <a:xfrm>
            <a:off x="5120168" y="2137866"/>
            <a:ext cx="1566224" cy="1573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231F2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1" name="Freeform 15"/>
          <p:cNvSpPr/>
          <p:nvPr/>
        </p:nvSpPr>
        <p:spPr>
          <a:xfrm>
            <a:off x="8270971" y="2137866"/>
            <a:ext cx="1566224" cy="1573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231F2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2" name="Freeform 17"/>
          <p:cNvSpPr/>
          <p:nvPr/>
        </p:nvSpPr>
        <p:spPr>
          <a:xfrm>
            <a:off x="11325355" y="2137866"/>
            <a:ext cx="1566224" cy="1573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231F2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3" name="Freeform 27"/>
          <p:cNvSpPr/>
          <p:nvPr/>
        </p:nvSpPr>
        <p:spPr>
          <a:xfrm>
            <a:off x="4664197" y="5996294"/>
            <a:ext cx="2498335" cy="2509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231F2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4" name="Freeform 29"/>
          <p:cNvSpPr/>
          <p:nvPr/>
        </p:nvSpPr>
        <p:spPr>
          <a:xfrm>
            <a:off x="1529598" y="5996294"/>
            <a:ext cx="2498334" cy="2509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231F2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5" name="Freeform 31"/>
          <p:cNvSpPr/>
          <p:nvPr/>
        </p:nvSpPr>
        <p:spPr>
          <a:xfrm>
            <a:off x="7804915" y="5996294"/>
            <a:ext cx="2498335" cy="2509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231F2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6" name="Freeform 33"/>
          <p:cNvSpPr/>
          <p:nvPr/>
        </p:nvSpPr>
        <p:spPr>
          <a:xfrm>
            <a:off x="10876453" y="5996294"/>
            <a:ext cx="2498335" cy="2509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231F2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7" name="TextBox 34"/>
          <p:cNvSpPr txBox="1"/>
          <p:nvPr/>
        </p:nvSpPr>
        <p:spPr>
          <a:xfrm>
            <a:off x="1525353" y="3967305"/>
            <a:ext cx="2509530" cy="395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200"/>
              </a:lnSpc>
              <a:defRPr spc="171" sz="2400">
                <a:solidFill>
                  <a:srgbClr val="231F2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defRPr>
            </a:lvl1pPr>
          </a:lstStyle>
          <a:p>
            <a:pPr/>
            <a:r>
              <a:t>Claudia </a:t>
            </a:r>
          </a:p>
        </p:txBody>
      </p:sp>
      <p:sp>
        <p:nvSpPr>
          <p:cNvPr id="138" name="TextBox 35"/>
          <p:cNvSpPr txBox="1"/>
          <p:nvPr/>
        </p:nvSpPr>
        <p:spPr>
          <a:xfrm>
            <a:off x="1770494" y="6939863"/>
            <a:ext cx="2016542" cy="345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algn="ctr">
              <a:lnSpc>
                <a:spcPts val="2800"/>
              </a:lnSpc>
              <a:defRPr spc="150" sz="2100">
                <a:solidFill>
                  <a:srgbClr val="B9DBBA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defRPr>
            </a:pPr>
            <a:r>
              <a:t>Organización</a:t>
            </a:r>
          </a:p>
        </p:txBody>
      </p:sp>
      <p:sp>
        <p:nvSpPr>
          <p:cNvPr id="139" name="TextBox 36"/>
          <p:cNvSpPr txBox="1"/>
          <p:nvPr/>
        </p:nvSpPr>
        <p:spPr>
          <a:xfrm>
            <a:off x="7945421" y="4112988"/>
            <a:ext cx="2217321" cy="1208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algn="ctr">
              <a:lnSpc>
                <a:spcPts val="3200"/>
              </a:lnSpc>
              <a:defRPr spc="171" sz="2400">
                <a:solidFill>
                  <a:srgbClr val="231F2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defRPr>
            </a:pPr>
            <a:r>
              <a:t>Laura G.</a:t>
            </a:r>
          </a:p>
          <a:p>
            <a:pPr lvl="1" algn="ctr">
              <a:lnSpc>
                <a:spcPts val="3200"/>
              </a:lnSpc>
              <a:defRPr spc="171" sz="2400">
                <a:solidFill>
                  <a:srgbClr val="231F2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defRPr>
            </a:pPr>
            <a:r>
              <a:t>Sara</a:t>
            </a:r>
          </a:p>
          <a:p>
            <a:pPr lvl="1" algn="ctr">
              <a:lnSpc>
                <a:spcPts val="3200"/>
              </a:lnSpc>
              <a:defRPr spc="171" sz="2400">
                <a:solidFill>
                  <a:srgbClr val="231F2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defRPr>
            </a:pPr>
            <a:r>
              <a:t>Mónica</a:t>
            </a:r>
          </a:p>
        </p:txBody>
      </p:sp>
      <p:sp>
        <p:nvSpPr>
          <p:cNvPr id="140" name="TextBox 37"/>
          <p:cNvSpPr txBox="1"/>
          <p:nvPr/>
        </p:nvSpPr>
        <p:spPr>
          <a:xfrm>
            <a:off x="8153609" y="7120772"/>
            <a:ext cx="2009134" cy="345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algn="ctr">
              <a:lnSpc>
                <a:spcPts val="2800"/>
              </a:lnSpc>
              <a:defRPr spc="150" sz="2100">
                <a:solidFill>
                  <a:srgbClr val="B9DBBA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defRPr>
            </a:pPr>
            <a:r>
              <a:t>Visualización</a:t>
            </a:r>
          </a:p>
        </p:txBody>
      </p:sp>
      <p:sp>
        <p:nvSpPr>
          <p:cNvPr id="141" name="TextBox 38"/>
          <p:cNvSpPr txBox="1"/>
          <p:nvPr/>
        </p:nvSpPr>
        <p:spPr>
          <a:xfrm>
            <a:off x="11230406" y="7120772"/>
            <a:ext cx="1790427" cy="701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algn="ctr">
              <a:lnSpc>
                <a:spcPts val="2800"/>
              </a:lnSpc>
              <a:defRPr spc="150" sz="2100">
                <a:solidFill>
                  <a:srgbClr val="B9DBBA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defRPr>
            </a:pPr>
            <a:r>
              <a:t>Machine Learning</a:t>
            </a:r>
          </a:p>
        </p:txBody>
      </p:sp>
      <p:sp>
        <p:nvSpPr>
          <p:cNvPr id="142" name="TextBox 39"/>
          <p:cNvSpPr txBox="1"/>
          <p:nvPr/>
        </p:nvSpPr>
        <p:spPr>
          <a:xfrm>
            <a:off x="10990112" y="4126212"/>
            <a:ext cx="2261173" cy="1614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algn="ctr">
              <a:lnSpc>
                <a:spcPts val="3200"/>
              </a:lnSpc>
              <a:defRPr spc="171" sz="2400">
                <a:solidFill>
                  <a:srgbClr val="231F2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defRPr>
            </a:pPr>
            <a:r>
              <a:t>Toni</a:t>
            </a:r>
          </a:p>
          <a:p>
            <a:pPr lvl="1" algn="ctr">
              <a:lnSpc>
                <a:spcPts val="3200"/>
              </a:lnSpc>
              <a:defRPr spc="171" sz="2400">
                <a:solidFill>
                  <a:srgbClr val="231F2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defRPr>
            </a:pPr>
            <a:r>
              <a:t>Alfredo </a:t>
            </a:r>
          </a:p>
          <a:p>
            <a:pPr lvl="1" algn="ctr">
              <a:lnSpc>
                <a:spcPts val="3200"/>
              </a:lnSpc>
              <a:defRPr spc="171" sz="2400">
                <a:solidFill>
                  <a:srgbClr val="231F2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defRPr>
            </a:pPr>
            <a:r>
              <a:t>Arturo </a:t>
            </a:r>
          </a:p>
          <a:p>
            <a:pPr lvl="1" algn="ctr">
              <a:lnSpc>
                <a:spcPts val="3200"/>
              </a:lnSpc>
              <a:defRPr spc="171" sz="2400">
                <a:solidFill>
                  <a:srgbClr val="231F2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defRPr>
            </a:pPr>
            <a:r>
              <a:t>Zino</a:t>
            </a:r>
          </a:p>
        </p:txBody>
      </p:sp>
      <p:sp>
        <p:nvSpPr>
          <p:cNvPr id="143" name="TextBox 40"/>
          <p:cNvSpPr txBox="1"/>
          <p:nvPr/>
        </p:nvSpPr>
        <p:spPr>
          <a:xfrm>
            <a:off x="4863146" y="4043081"/>
            <a:ext cx="2100436" cy="1208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algn="ctr">
              <a:lnSpc>
                <a:spcPts val="3200"/>
              </a:lnSpc>
              <a:defRPr spc="171" sz="2400">
                <a:solidFill>
                  <a:srgbClr val="231F2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defRPr>
            </a:pPr>
            <a:r>
              <a:t>Laura L.</a:t>
            </a:r>
          </a:p>
          <a:p>
            <a:pPr lvl="1" algn="ctr">
              <a:lnSpc>
                <a:spcPts val="3200"/>
              </a:lnSpc>
              <a:defRPr spc="171" sz="2400">
                <a:solidFill>
                  <a:srgbClr val="231F2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defRPr>
            </a:pPr>
            <a:r>
              <a:t>Adán</a:t>
            </a:r>
          </a:p>
          <a:p>
            <a:pPr lvl="1" algn="ctr">
              <a:lnSpc>
                <a:spcPts val="3200"/>
              </a:lnSpc>
              <a:defRPr spc="171" sz="2400">
                <a:solidFill>
                  <a:srgbClr val="231F2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defRPr>
            </a:pPr>
            <a:r>
              <a:t>Pedro</a:t>
            </a:r>
          </a:p>
        </p:txBody>
      </p:sp>
      <p:sp>
        <p:nvSpPr>
          <p:cNvPr id="144" name="TextBox 41"/>
          <p:cNvSpPr txBox="1"/>
          <p:nvPr/>
        </p:nvSpPr>
        <p:spPr>
          <a:xfrm>
            <a:off x="4985163" y="6939863"/>
            <a:ext cx="1856402" cy="701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algn="ctr">
              <a:lnSpc>
                <a:spcPts val="2800"/>
              </a:lnSpc>
              <a:defRPr spc="150" sz="2100">
                <a:solidFill>
                  <a:srgbClr val="B9DBBA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defRPr>
            </a:pPr>
            <a:r>
              <a:t>Limpieza de datos</a:t>
            </a:r>
          </a:p>
        </p:txBody>
      </p:sp>
      <p:sp>
        <p:nvSpPr>
          <p:cNvPr id="145" name="TextBox 42"/>
          <p:cNvSpPr txBox="1"/>
          <p:nvPr/>
        </p:nvSpPr>
        <p:spPr>
          <a:xfrm>
            <a:off x="2598800" y="342899"/>
            <a:ext cx="13090403" cy="640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algn="ctr">
              <a:lnSpc>
                <a:spcPts val="5100"/>
              </a:lnSpc>
              <a:defRPr spc="138" sz="4200">
                <a:solidFill>
                  <a:srgbClr val="231F20"/>
                </a:solidFill>
                <a:latin typeface="Poppins Bold Bold"/>
                <a:ea typeface="Poppins Bold Bold"/>
                <a:cs typeface="Poppins Bold Bold"/>
                <a:sym typeface="Poppins Bold Bold"/>
              </a:defRPr>
            </a:pPr>
            <a:r>
              <a:t>Equipos de trabajo</a:t>
            </a:r>
          </a:p>
        </p:txBody>
      </p:sp>
      <p:sp>
        <p:nvSpPr>
          <p:cNvPr id="146" name="Freeform 7"/>
          <p:cNvSpPr/>
          <p:nvPr/>
        </p:nvSpPr>
        <p:spPr>
          <a:xfrm rot="10800000">
            <a:off x="13731811" y="1754115"/>
            <a:ext cx="2508179" cy="55576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204" y="21299"/>
                </a:moveTo>
                <a:cubicBezTo>
                  <a:pt x="8311" y="21481"/>
                  <a:pt x="9570" y="21600"/>
                  <a:pt x="10806" y="21600"/>
                </a:cubicBezTo>
                <a:cubicBezTo>
                  <a:pt x="12041" y="21600"/>
                  <a:pt x="13230" y="21498"/>
                  <a:pt x="14326" y="21316"/>
                </a:cubicBezTo>
                <a:cubicBezTo>
                  <a:pt x="14349" y="21310"/>
                  <a:pt x="14373" y="21310"/>
                  <a:pt x="14396" y="21304"/>
                </a:cubicBezTo>
                <a:cubicBezTo>
                  <a:pt x="18511" y="20576"/>
                  <a:pt x="21542" y="18654"/>
                  <a:pt x="21600" y="16381"/>
                </a:cubicBezTo>
                <a:lnTo>
                  <a:pt x="21600" y="0"/>
                </a:lnTo>
                <a:lnTo>
                  <a:pt x="0" y="0"/>
                </a:lnTo>
                <a:lnTo>
                  <a:pt x="0" y="16368"/>
                </a:lnTo>
                <a:cubicBezTo>
                  <a:pt x="58" y="18665"/>
                  <a:pt x="3042" y="20588"/>
                  <a:pt x="7204" y="21299"/>
                </a:cubicBezTo>
                <a:close/>
              </a:path>
            </a:pathLst>
          </a:custGeom>
          <a:solidFill>
            <a:srgbClr val="B9DBBA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7" name="Freeform 17"/>
          <p:cNvSpPr/>
          <p:nvPr/>
        </p:nvSpPr>
        <p:spPr>
          <a:xfrm>
            <a:off x="14202111" y="2137866"/>
            <a:ext cx="1566224" cy="1573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231F2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8" name="Freeform 33"/>
          <p:cNvSpPr/>
          <p:nvPr/>
        </p:nvSpPr>
        <p:spPr>
          <a:xfrm>
            <a:off x="13753208" y="5996294"/>
            <a:ext cx="2498335" cy="2509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231F2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9" name="TextBox 38"/>
          <p:cNvSpPr txBox="1"/>
          <p:nvPr/>
        </p:nvSpPr>
        <p:spPr>
          <a:xfrm>
            <a:off x="14202111" y="6693213"/>
            <a:ext cx="1790428" cy="1057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algn="ctr">
              <a:lnSpc>
                <a:spcPts val="2800"/>
              </a:lnSpc>
              <a:defRPr spc="150" sz="2100">
                <a:solidFill>
                  <a:srgbClr val="B9DBBA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defRPr>
            </a:pPr>
            <a:r>
              <a:t>Github + Subida del Paquete</a:t>
            </a:r>
          </a:p>
        </p:txBody>
      </p:sp>
      <p:sp>
        <p:nvSpPr>
          <p:cNvPr id="150" name="TextBox 39"/>
          <p:cNvSpPr txBox="1"/>
          <p:nvPr/>
        </p:nvSpPr>
        <p:spPr>
          <a:xfrm>
            <a:off x="13871790" y="4143861"/>
            <a:ext cx="2261173" cy="1208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algn="ctr">
              <a:lnSpc>
                <a:spcPts val="3200"/>
              </a:lnSpc>
              <a:defRPr spc="171" sz="2400">
                <a:solidFill>
                  <a:srgbClr val="231F2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defRPr>
            </a:pPr>
            <a:r>
              <a:t>Pablo</a:t>
            </a:r>
          </a:p>
          <a:p>
            <a:pPr lvl="1" algn="ctr">
              <a:lnSpc>
                <a:spcPts val="3200"/>
              </a:lnSpc>
              <a:defRPr spc="171" sz="2400">
                <a:solidFill>
                  <a:srgbClr val="231F2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defRPr>
            </a:pPr>
            <a:r>
              <a:t>Manuel</a:t>
            </a:r>
          </a:p>
          <a:p>
            <a:pPr lvl="1" algn="ctr">
              <a:lnSpc>
                <a:spcPts val="3200"/>
              </a:lnSpc>
              <a:defRPr spc="171" sz="2400">
                <a:solidFill>
                  <a:srgbClr val="231F2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defRPr>
            </a:pPr>
            <a:r>
              <a:t>Adrian</a:t>
            </a:r>
          </a:p>
        </p:txBody>
      </p:sp>
      <p:pic>
        <p:nvPicPr>
          <p:cNvPr id="151" name="Imagen 17" descr="Imagen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41158" y="2360876"/>
            <a:ext cx="1722432" cy="10334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52" name="Imagen 19" descr="Imagen 19"/>
          <p:cNvPicPr>
            <a:picLocks noChangeAspect="1"/>
          </p:cNvPicPr>
          <p:nvPr/>
        </p:nvPicPr>
        <p:blipFill>
          <a:blip r:embed="rId3">
            <a:extLst/>
          </a:blip>
          <a:srcRect l="0" t="0" r="0" b="14"/>
          <a:stretch>
            <a:fillRect/>
          </a:stretch>
        </p:blipFill>
        <p:spPr>
          <a:xfrm>
            <a:off x="5186912" y="2354295"/>
            <a:ext cx="1452936" cy="1140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7" y="0"/>
                </a:moveTo>
                <a:cubicBezTo>
                  <a:pt x="4832" y="0"/>
                  <a:pt x="0" y="4838"/>
                  <a:pt x="0" y="10804"/>
                </a:cubicBezTo>
                <a:cubicBezTo>
                  <a:pt x="0" y="16769"/>
                  <a:pt x="4832" y="21600"/>
                  <a:pt x="10797" y="21600"/>
                </a:cubicBezTo>
                <a:cubicBezTo>
                  <a:pt x="16762" y="21600"/>
                  <a:pt x="21600" y="16769"/>
                  <a:pt x="21600" y="10804"/>
                </a:cubicBezTo>
                <a:cubicBezTo>
                  <a:pt x="21600" y="4838"/>
                  <a:pt x="16762" y="0"/>
                  <a:pt x="10797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53" name="Imagen 21" descr="Imagen 21"/>
          <p:cNvPicPr>
            <a:picLocks noChangeAspect="1"/>
          </p:cNvPicPr>
          <p:nvPr/>
        </p:nvPicPr>
        <p:blipFill>
          <a:blip r:embed="rId4">
            <a:extLst/>
          </a:blip>
          <a:srcRect l="0" t="0" r="1" b="0"/>
          <a:stretch>
            <a:fillRect/>
          </a:stretch>
        </p:blipFill>
        <p:spPr>
          <a:xfrm>
            <a:off x="8295247" y="2185335"/>
            <a:ext cx="1517651" cy="138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4"/>
                  <a:pt x="0" y="10797"/>
                </a:cubicBezTo>
                <a:cubicBezTo>
                  <a:pt x="0" y="16760"/>
                  <a:pt x="4835" y="21600"/>
                  <a:pt x="10800" y="21600"/>
                </a:cubicBezTo>
                <a:cubicBezTo>
                  <a:pt x="16765" y="21600"/>
                  <a:pt x="21600" y="16760"/>
                  <a:pt x="21600" y="10797"/>
                </a:cubicBezTo>
                <a:cubicBezTo>
                  <a:pt x="21600" y="4834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54" name="Imagen 43" descr="Imagen 43"/>
          <p:cNvPicPr>
            <a:picLocks noChangeAspect="1"/>
          </p:cNvPicPr>
          <p:nvPr/>
        </p:nvPicPr>
        <p:blipFill>
          <a:blip r:embed="rId5">
            <a:extLst/>
          </a:blip>
          <a:srcRect l="0" t="0" r="0" b="2"/>
          <a:stretch>
            <a:fillRect/>
          </a:stretch>
        </p:blipFill>
        <p:spPr>
          <a:xfrm>
            <a:off x="11325776" y="2238867"/>
            <a:ext cx="1589840" cy="1371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8"/>
                  <a:pt x="0" y="10803"/>
                </a:cubicBezTo>
                <a:cubicBezTo>
                  <a:pt x="0" y="16768"/>
                  <a:pt x="4835" y="21600"/>
                  <a:pt x="10800" y="21600"/>
                </a:cubicBezTo>
                <a:cubicBezTo>
                  <a:pt x="16765" y="21600"/>
                  <a:pt x="21600" y="16768"/>
                  <a:pt x="21600" y="10803"/>
                </a:cubicBezTo>
                <a:cubicBezTo>
                  <a:pt x="21600" y="4838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55" name="Imagen 44" descr="Imagen 44"/>
          <p:cNvPicPr>
            <a:picLocks noChangeAspect="1"/>
          </p:cNvPicPr>
          <p:nvPr/>
        </p:nvPicPr>
        <p:blipFill>
          <a:blip r:embed="rId6">
            <a:extLst/>
          </a:blip>
          <a:srcRect l="0" t="0" r="0" b="7"/>
          <a:stretch>
            <a:fillRect/>
          </a:stretch>
        </p:blipFill>
        <p:spPr>
          <a:xfrm>
            <a:off x="2087016" y="2148664"/>
            <a:ext cx="1383498" cy="14239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EEC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2282" y="2883261"/>
            <a:ext cx="2764230" cy="27642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9311489" y="5982043"/>
            <a:ext cx="2764229" cy="27642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9311489" y="2883261"/>
            <a:ext cx="2764229" cy="27642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6212282" y="5982043"/>
            <a:ext cx="2764230" cy="2764229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AutoShape 6"/>
          <p:cNvSpPr/>
          <p:nvPr/>
        </p:nvSpPr>
        <p:spPr>
          <a:xfrm>
            <a:off x="8044553" y="5767142"/>
            <a:ext cx="2198893" cy="2"/>
          </a:xfrm>
          <a:prstGeom prst="line">
            <a:avLst/>
          </a:prstGeom>
          <a:ln w="47625">
            <a:solidFill>
              <a:srgbClr val="231F20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2" name="AutoShape 7"/>
          <p:cNvSpPr/>
          <p:nvPr/>
        </p:nvSpPr>
        <p:spPr>
          <a:xfrm flipV="1">
            <a:off x="9167176" y="4692143"/>
            <a:ext cx="3" cy="2198893"/>
          </a:xfrm>
          <a:prstGeom prst="line">
            <a:avLst/>
          </a:prstGeom>
          <a:ln w="47625">
            <a:solidFill>
              <a:srgbClr val="231F20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3" name="Freeform 9"/>
          <p:cNvSpPr/>
          <p:nvPr/>
        </p:nvSpPr>
        <p:spPr>
          <a:xfrm>
            <a:off x="5834064" y="2559653"/>
            <a:ext cx="2010906" cy="2019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F8F4E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4" name="Freeform 11"/>
          <p:cNvSpPr/>
          <p:nvPr/>
        </p:nvSpPr>
        <p:spPr>
          <a:xfrm>
            <a:off x="5834064" y="6887822"/>
            <a:ext cx="2010906" cy="201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F8F4E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5" name="Freeform 13"/>
          <p:cNvSpPr/>
          <p:nvPr/>
        </p:nvSpPr>
        <p:spPr>
          <a:xfrm>
            <a:off x="10449322" y="2559653"/>
            <a:ext cx="2010907" cy="2019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F8F4E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6" name="Freeform 15"/>
          <p:cNvSpPr/>
          <p:nvPr/>
        </p:nvSpPr>
        <p:spPr>
          <a:xfrm>
            <a:off x="10449322" y="6887822"/>
            <a:ext cx="2010907" cy="201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F8F4E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67" name="Picture 16" descr="Picture 1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78546" y="7364158"/>
            <a:ext cx="1059487" cy="10672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Picture 17" descr="Picture 1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69587" y="7364158"/>
            <a:ext cx="1049785" cy="10672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Picture 18" descr="Picture 1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978546" y="3035986"/>
            <a:ext cx="1097172" cy="1067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icture 19" descr="Picture 1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212282" y="3051226"/>
            <a:ext cx="1382116" cy="1005365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Freeform 21"/>
          <p:cNvSpPr/>
          <p:nvPr/>
        </p:nvSpPr>
        <p:spPr>
          <a:xfrm>
            <a:off x="1137326" y="5982043"/>
            <a:ext cx="4692232" cy="2764229"/>
          </a:xfrm>
          <a:prstGeom prst="rect">
            <a:avLst/>
          </a:prstGeom>
          <a:solidFill>
            <a:srgbClr val="B9DBBA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Freeform 23"/>
          <p:cNvSpPr/>
          <p:nvPr/>
        </p:nvSpPr>
        <p:spPr>
          <a:xfrm>
            <a:off x="12464735" y="2883261"/>
            <a:ext cx="4692234" cy="2764232"/>
          </a:xfrm>
          <a:prstGeom prst="rect">
            <a:avLst/>
          </a:prstGeom>
          <a:solidFill>
            <a:srgbClr val="B9DBBA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3" name="Freeform 25"/>
          <p:cNvSpPr/>
          <p:nvPr/>
        </p:nvSpPr>
        <p:spPr>
          <a:xfrm>
            <a:off x="12464735" y="5982043"/>
            <a:ext cx="4692234" cy="2764229"/>
          </a:xfrm>
          <a:prstGeom prst="rect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4" name="Freeform 27"/>
          <p:cNvSpPr/>
          <p:nvPr/>
        </p:nvSpPr>
        <p:spPr>
          <a:xfrm>
            <a:off x="1116587" y="2883261"/>
            <a:ext cx="4692232" cy="2764232"/>
          </a:xfrm>
          <a:prstGeom prst="rect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5" name="TextBox 28"/>
          <p:cNvSpPr txBox="1"/>
          <p:nvPr/>
        </p:nvSpPr>
        <p:spPr>
          <a:xfrm>
            <a:off x="1915152" y="3695853"/>
            <a:ext cx="3272962" cy="1268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lnSpc>
                <a:spcPts val="2500"/>
              </a:lnSpc>
              <a:buSzPct val="100000"/>
              <a:buFont typeface="Arial"/>
              <a:buChar char="•"/>
              <a:defRPr sz="2200">
                <a:solidFill>
                  <a:srgbClr val="B9DB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Exploración de Datos</a:t>
            </a:r>
          </a:p>
          <a:p>
            <a:pPr marL="285750" indent="-285750">
              <a:lnSpc>
                <a:spcPts val="2500"/>
              </a:lnSpc>
              <a:buSzPct val="100000"/>
              <a:buFont typeface="Arial"/>
              <a:buChar char="•"/>
              <a:defRPr sz="2200">
                <a:solidFill>
                  <a:srgbClr val="B9DB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Visualización</a:t>
            </a:r>
          </a:p>
          <a:p>
            <a:pPr marL="285750" indent="-285750">
              <a:lnSpc>
                <a:spcPts val="2500"/>
              </a:lnSpc>
              <a:buSzPct val="100000"/>
              <a:buFont typeface="Arial"/>
              <a:buChar char="•"/>
              <a:defRPr sz="2200">
                <a:solidFill>
                  <a:srgbClr val="B9DB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Machine Learning</a:t>
            </a:r>
          </a:p>
          <a:p>
            <a:pPr marL="285750" indent="-285750">
              <a:lnSpc>
                <a:spcPts val="2500"/>
              </a:lnSpc>
              <a:buSzPct val="100000"/>
              <a:buFont typeface="Arial"/>
              <a:buChar char="•"/>
              <a:defRPr sz="2200">
                <a:solidFill>
                  <a:srgbClr val="B9DB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Redes Neuronales</a:t>
            </a:r>
          </a:p>
        </p:txBody>
      </p:sp>
      <p:sp>
        <p:nvSpPr>
          <p:cNvPr id="176" name="TextBox 29"/>
          <p:cNvSpPr txBox="1"/>
          <p:nvPr/>
        </p:nvSpPr>
        <p:spPr>
          <a:xfrm>
            <a:off x="1243188" y="3051226"/>
            <a:ext cx="4262826" cy="303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2500"/>
              </a:lnSpc>
              <a:defRPr sz="1700">
                <a:solidFill>
                  <a:srgbClr val="B9DBBA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defRPr>
            </a:lvl1pPr>
          </a:lstStyle>
          <a:p>
            <a:pPr/>
            <a:r>
              <a:t>OBJETIVO-APLICACIÓN FUNCIONES</a:t>
            </a:r>
          </a:p>
        </p:txBody>
      </p:sp>
      <p:sp>
        <p:nvSpPr>
          <p:cNvPr id="177" name="TextBox 30"/>
          <p:cNvSpPr txBox="1"/>
          <p:nvPr/>
        </p:nvSpPr>
        <p:spPr>
          <a:xfrm>
            <a:off x="1915152" y="6212416"/>
            <a:ext cx="3272962" cy="303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2500"/>
              </a:lnSpc>
              <a:defRPr sz="1700">
                <a:solidFill>
                  <a:srgbClr val="231F2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defRPr>
            </a:lvl1pPr>
          </a:lstStyle>
          <a:p>
            <a:pPr/>
            <a:r>
              <a:t>CRONOLOGÍA</a:t>
            </a:r>
          </a:p>
        </p:txBody>
      </p:sp>
      <p:sp>
        <p:nvSpPr>
          <p:cNvPr id="178" name="TextBox 31"/>
          <p:cNvSpPr txBox="1"/>
          <p:nvPr/>
        </p:nvSpPr>
        <p:spPr>
          <a:xfrm>
            <a:off x="13029995" y="3233458"/>
            <a:ext cx="3450822" cy="303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500"/>
              </a:lnSpc>
              <a:defRPr sz="1700">
                <a:solidFill>
                  <a:srgbClr val="231F2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defRPr>
            </a:lvl1pPr>
          </a:lstStyle>
          <a:p>
            <a:pPr/>
            <a:r>
              <a:t>HERRAMIENTAS UTILIZADAS</a:t>
            </a:r>
          </a:p>
        </p:txBody>
      </p:sp>
      <p:sp>
        <p:nvSpPr>
          <p:cNvPr id="179" name="TextBox 32"/>
          <p:cNvSpPr txBox="1"/>
          <p:nvPr/>
        </p:nvSpPr>
        <p:spPr>
          <a:xfrm>
            <a:off x="13029995" y="6212416"/>
            <a:ext cx="3450822" cy="303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500"/>
              </a:lnSpc>
              <a:defRPr sz="1700">
                <a:solidFill>
                  <a:srgbClr val="B9DBBA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defRPr>
            </a:lvl1pPr>
          </a:lstStyle>
          <a:p>
            <a:pPr/>
            <a:r>
              <a:t>NATURALEZA DE LOS DATOS</a:t>
            </a:r>
          </a:p>
        </p:txBody>
      </p:sp>
      <p:sp>
        <p:nvSpPr>
          <p:cNvPr id="180" name="TextBox 33"/>
          <p:cNvSpPr txBox="1"/>
          <p:nvPr/>
        </p:nvSpPr>
        <p:spPr>
          <a:xfrm>
            <a:off x="12801600" y="6591300"/>
            <a:ext cx="4126971" cy="1903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500"/>
              </a:lnSpc>
              <a:defRPr sz="2200">
                <a:solidFill>
                  <a:srgbClr val="B9DB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Set de datos empleados previamente en los distintos proyectos de EDA, ML, clase, de los alumnos pertenecientes al Bootcamp Data Science- The Bridge</a:t>
            </a:r>
          </a:p>
        </p:txBody>
      </p:sp>
      <p:sp>
        <p:nvSpPr>
          <p:cNvPr id="181" name="TextBox 34"/>
          <p:cNvSpPr txBox="1"/>
          <p:nvPr/>
        </p:nvSpPr>
        <p:spPr>
          <a:xfrm>
            <a:off x="1915152" y="6688104"/>
            <a:ext cx="3272962" cy="1687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200">
                <a:latin typeface="Century Gothic"/>
                <a:ea typeface="Century Gothic"/>
                <a:cs typeface="Century Gothic"/>
                <a:sym typeface="Century Gothic"/>
              </a:defRPr>
            </a:pPr>
          </a:p>
          <a:p>
            <a:pPr>
              <a:defRPr sz="22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Definición de equipos, asignación de tareas y planificación.</a:t>
            </a:r>
          </a:p>
          <a:p>
            <a:pPr algn="r">
              <a:lnSpc>
                <a:spcPts val="2500"/>
              </a:lnSpc>
              <a:defRPr sz="2200">
                <a:solidFill>
                  <a:srgbClr val="231F2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.</a:t>
            </a:r>
          </a:p>
        </p:txBody>
      </p:sp>
      <p:sp>
        <p:nvSpPr>
          <p:cNvPr id="182" name="TextBox 35"/>
          <p:cNvSpPr txBox="1"/>
          <p:nvPr/>
        </p:nvSpPr>
        <p:spPr>
          <a:xfrm>
            <a:off x="13029995" y="3695853"/>
            <a:ext cx="4126973" cy="1903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  <a:defRPr sz="2200">
                <a:solidFill>
                  <a:srgbClr val="231F2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IDE: Visual Estudio</a:t>
            </a:r>
          </a:p>
          <a:p>
            <a:pPr>
              <a:lnSpc>
                <a:spcPts val="2500"/>
              </a:lnSpc>
              <a:defRPr sz="2200">
                <a:solidFill>
                  <a:srgbClr val="231F2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Lenguaje de programación: Python</a:t>
            </a:r>
          </a:p>
          <a:p>
            <a:pPr>
              <a:lnSpc>
                <a:spcPts val="2500"/>
              </a:lnSpc>
              <a:defRPr sz="2200">
                <a:solidFill>
                  <a:srgbClr val="231F2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Git-hub</a:t>
            </a:r>
          </a:p>
          <a:p>
            <a:pPr>
              <a:lnSpc>
                <a:spcPts val="2500"/>
              </a:lnSpc>
              <a:defRPr sz="2200">
                <a:solidFill>
                  <a:srgbClr val="231F2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Pypi</a:t>
            </a:r>
          </a:p>
          <a:p>
            <a:pPr>
              <a:lnSpc>
                <a:spcPts val="2500"/>
              </a:lnSpc>
              <a:defRPr sz="2200">
                <a:solidFill>
                  <a:srgbClr val="231F2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Organización: Trello</a:t>
            </a:r>
          </a:p>
        </p:txBody>
      </p:sp>
      <p:sp>
        <p:nvSpPr>
          <p:cNvPr id="183" name="TextBox 36"/>
          <p:cNvSpPr txBox="1"/>
          <p:nvPr/>
        </p:nvSpPr>
        <p:spPr>
          <a:xfrm>
            <a:off x="3321810" y="1009649"/>
            <a:ext cx="11309402" cy="1049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200"/>
              </a:lnSpc>
              <a:defRPr sz="7400">
                <a:solidFill>
                  <a:srgbClr val="231F20"/>
                </a:solidFill>
                <a:latin typeface="Poppins Medium Bold"/>
                <a:ea typeface="Poppins Medium Bold"/>
                <a:cs typeface="Poppins Medium Bold"/>
                <a:sym typeface="Poppins Medium Bold"/>
              </a:defRPr>
            </a:lvl1pPr>
          </a:lstStyle>
          <a:p>
            <a:pPr/>
            <a:r>
              <a:t>Metodología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F2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reeform 3"/>
          <p:cNvSpPr/>
          <p:nvPr/>
        </p:nvSpPr>
        <p:spPr>
          <a:xfrm>
            <a:off x="590686" y="5325538"/>
            <a:ext cx="3286868" cy="854036"/>
          </a:xfrm>
          <a:prstGeom prst="rect">
            <a:avLst/>
          </a:prstGeom>
          <a:solidFill>
            <a:srgbClr val="03AB87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6" name="Freeform 5"/>
          <p:cNvSpPr/>
          <p:nvPr/>
        </p:nvSpPr>
        <p:spPr>
          <a:xfrm>
            <a:off x="4049419" y="5325538"/>
            <a:ext cx="3286867" cy="854036"/>
          </a:xfrm>
          <a:prstGeom prst="rect">
            <a:avLst/>
          </a:prstGeom>
          <a:solidFill>
            <a:srgbClr val="EC5E1E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7" name="Freeform 7"/>
          <p:cNvSpPr/>
          <p:nvPr/>
        </p:nvSpPr>
        <p:spPr>
          <a:xfrm>
            <a:off x="7492982" y="5325538"/>
            <a:ext cx="3286867" cy="854036"/>
          </a:xfrm>
          <a:prstGeom prst="rect">
            <a:avLst/>
          </a:prstGeom>
          <a:solidFill>
            <a:srgbClr val="FBBF0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8" name="Freeform 9"/>
          <p:cNvSpPr/>
          <p:nvPr/>
        </p:nvSpPr>
        <p:spPr>
          <a:xfrm>
            <a:off x="10936544" y="5325538"/>
            <a:ext cx="3286867" cy="854036"/>
          </a:xfrm>
          <a:prstGeom prst="rect">
            <a:avLst/>
          </a:prstGeom>
          <a:solidFill>
            <a:srgbClr val="028ECC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9" name="Freeform 11"/>
          <p:cNvSpPr/>
          <p:nvPr/>
        </p:nvSpPr>
        <p:spPr>
          <a:xfrm>
            <a:off x="14410444" y="5325538"/>
            <a:ext cx="3286869" cy="854036"/>
          </a:xfrm>
          <a:prstGeom prst="rect">
            <a:avLst/>
          </a:prstGeom>
          <a:solidFill>
            <a:srgbClr val="F294A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0" name="TextBox 12"/>
          <p:cNvSpPr txBox="1"/>
          <p:nvPr/>
        </p:nvSpPr>
        <p:spPr>
          <a:xfrm>
            <a:off x="1316635" y="5489030"/>
            <a:ext cx="1834972" cy="542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300"/>
              </a:lnSpc>
              <a:defRPr sz="3600">
                <a:latin typeface="Now"/>
                <a:ea typeface="Now"/>
                <a:cs typeface="Now"/>
                <a:sym typeface="Now"/>
              </a:defRPr>
            </a:lvl1pPr>
          </a:lstStyle>
          <a:p>
            <a:pPr/>
            <a:r>
              <a:t>Lunes</a:t>
            </a:r>
          </a:p>
        </p:txBody>
      </p:sp>
      <p:sp>
        <p:nvSpPr>
          <p:cNvPr id="191" name="TextBox 13"/>
          <p:cNvSpPr txBox="1"/>
          <p:nvPr/>
        </p:nvSpPr>
        <p:spPr>
          <a:xfrm>
            <a:off x="4775367" y="5489030"/>
            <a:ext cx="1834972" cy="542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300"/>
              </a:lnSpc>
              <a:defRPr sz="3600">
                <a:latin typeface="Now"/>
                <a:ea typeface="Now"/>
                <a:cs typeface="Now"/>
                <a:sym typeface="Now"/>
              </a:defRPr>
            </a:lvl1pPr>
          </a:lstStyle>
          <a:p>
            <a:pPr/>
            <a:r>
              <a:t>Martes</a:t>
            </a:r>
          </a:p>
        </p:txBody>
      </p:sp>
      <p:sp>
        <p:nvSpPr>
          <p:cNvPr id="192" name="TextBox 14"/>
          <p:cNvSpPr txBox="1"/>
          <p:nvPr/>
        </p:nvSpPr>
        <p:spPr>
          <a:xfrm>
            <a:off x="8058991" y="5489030"/>
            <a:ext cx="2380410" cy="542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300"/>
              </a:lnSpc>
              <a:defRPr sz="3600">
                <a:latin typeface="Now"/>
                <a:ea typeface="Now"/>
                <a:cs typeface="Now"/>
                <a:sym typeface="Now"/>
              </a:defRPr>
            </a:lvl1pPr>
          </a:lstStyle>
          <a:p>
            <a:pPr/>
            <a:r>
              <a:t>Miércoles</a:t>
            </a:r>
          </a:p>
        </p:txBody>
      </p:sp>
      <p:sp>
        <p:nvSpPr>
          <p:cNvPr id="193" name="TextBox 15"/>
          <p:cNvSpPr txBox="1"/>
          <p:nvPr/>
        </p:nvSpPr>
        <p:spPr>
          <a:xfrm>
            <a:off x="11662492" y="5489030"/>
            <a:ext cx="1834970" cy="550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300"/>
              </a:lnSpc>
              <a:defRPr sz="3900">
                <a:latin typeface="Now"/>
                <a:ea typeface="Now"/>
                <a:cs typeface="Now"/>
                <a:sym typeface="Now"/>
              </a:defRPr>
            </a:lvl1pPr>
          </a:lstStyle>
          <a:p>
            <a:pPr/>
            <a:r>
              <a:t>Jueves</a:t>
            </a:r>
          </a:p>
        </p:txBody>
      </p:sp>
      <p:sp>
        <p:nvSpPr>
          <p:cNvPr id="194" name="TextBox 16"/>
          <p:cNvSpPr txBox="1"/>
          <p:nvPr/>
        </p:nvSpPr>
        <p:spPr>
          <a:xfrm>
            <a:off x="15136395" y="5489030"/>
            <a:ext cx="1834972" cy="550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300"/>
              </a:lnSpc>
              <a:defRPr sz="3900">
                <a:latin typeface="Now"/>
                <a:ea typeface="Now"/>
                <a:cs typeface="Now"/>
                <a:sym typeface="Now"/>
              </a:defRPr>
            </a:lvl1pPr>
          </a:lstStyle>
          <a:p>
            <a:pPr/>
            <a:r>
              <a:t>Viernes</a:t>
            </a:r>
          </a:p>
        </p:txBody>
      </p:sp>
      <p:sp>
        <p:nvSpPr>
          <p:cNvPr id="195" name="AutoShape 17"/>
          <p:cNvSpPr/>
          <p:nvPr/>
        </p:nvSpPr>
        <p:spPr>
          <a:xfrm flipV="1">
            <a:off x="613863" y="3121883"/>
            <a:ext cx="2" cy="2305870"/>
          </a:xfrm>
          <a:prstGeom prst="line">
            <a:avLst/>
          </a:prstGeom>
          <a:ln w="47625">
            <a:solidFill>
              <a:srgbClr val="03AB87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6" name="AutoShape 18"/>
          <p:cNvSpPr/>
          <p:nvPr/>
        </p:nvSpPr>
        <p:spPr>
          <a:xfrm flipV="1">
            <a:off x="4072597" y="6031002"/>
            <a:ext cx="2" cy="2604442"/>
          </a:xfrm>
          <a:prstGeom prst="line">
            <a:avLst/>
          </a:prstGeom>
          <a:ln w="47625">
            <a:solidFill>
              <a:srgbClr val="EC5E1E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7" name="AutoShape 19"/>
          <p:cNvSpPr/>
          <p:nvPr/>
        </p:nvSpPr>
        <p:spPr>
          <a:xfrm flipV="1">
            <a:off x="10959721" y="6031002"/>
            <a:ext cx="2" cy="2604442"/>
          </a:xfrm>
          <a:prstGeom prst="line">
            <a:avLst/>
          </a:prstGeom>
          <a:ln w="47625">
            <a:solidFill>
              <a:srgbClr val="028ECC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8" name="AutoShape 20"/>
          <p:cNvSpPr/>
          <p:nvPr/>
        </p:nvSpPr>
        <p:spPr>
          <a:xfrm flipV="1">
            <a:off x="7516159" y="3121883"/>
            <a:ext cx="2" cy="2305870"/>
          </a:xfrm>
          <a:prstGeom prst="line">
            <a:avLst/>
          </a:prstGeom>
          <a:ln w="47625">
            <a:solidFill>
              <a:srgbClr val="FBBF0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9" name="AutoShape 21"/>
          <p:cNvSpPr/>
          <p:nvPr/>
        </p:nvSpPr>
        <p:spPr>
          <a:xfrm flipV="1">
            <a:off x="14433624" y="3121883"/>
            <a:ext cx="2" cy="2305870"/>
          </a:xfrm>
          <a:prstGeom prst="line">
            <a:avLst/>
          </a:prstGeom>
          <a:ln w="47625">
            <a:solidFill>
              <a:srgbClr val="F294A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0" name="TextBox 22"/>
          <p:cNvSpPr txBox="1"/>
          <p:nvPr/>
        </p:nvSpPr>
        <p:spPr>
          <a:xfrm>
            <a:off x="695050" y="2857499"/>
            <a:ext cx="3821641" cy="385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100"/>
              </a:lnSpc>
              <a:defRPr sz="2400">
                <a:solidFill>
                  <a:srgbClr val="383635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/>
            <a:r>
              <a:t>Generación de ideas</a:t>
            </a:r>
          </a:p>
        </p:txBody>
      </p:sp>
      <p:sp>
        <p:nvSpPr>
          <p:cNvPr id="201" name="TextBox 23"/>
          <p:cNvSpPr txBox="1"/>
          <p:nvPr/>
        </p:nvSpPr>
        <p:spPr>
          <a:xfrm>
            <a:off x="4190999" y="6347886"/>
            <a:ext cx="3867993" cy="385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100"/>
              </a:lnSpc>
              <a:defRPr sz="2400">
                <a:solidFill>
                  <a:srgbClr val="383635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/>
            <a:r>
              <a:t>Desarrollo de funciones</a:t>
            </a:r>
          </a:p>
        </p:txBody>
      </p:sp>
      <p:sp>
        <p:nvSpPr>
          <p:cNvPr id="202" name="TextBox 24"/>
          <p:cNvSpPr txBox="1"/>
          <p:nvPr/>
        </p:nvSpPr>
        <p:spPr>
          <a:xfrm>
            <a:off x="7754042" y="3116485"/>
            <a:ext cx="6142634" cy="385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100"/>
              </a:lnSpc>
              <a:defRPr sz="2400">
                <a:solidFill>
                  <a:srgbClr val="383635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/>
            <a:r>
              <a:t>Desarrollo de Funciones</a:t>
            </a:r>
          </a:p>
        </p:txBody>
      </p:sp>
      <p:sp>
        <p:nvSpPr>
          <p:cNvPr id="203" name="TextBox 25"/>
          <p:cNvSpPr txBox="1"/>
          <p:nvPr/>
        </p:nvSpPr>
        <p:spPr>
          <a:xfrm>
            <a:off x="14625998" y="3116485"/>
            <a:ext cx="3071317" cy="385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100"/>
              </a:lnSpc>
              <a:defRPr sz="2400">
                <a:solidFill>
                  <a:srgbClr val="383635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/>
            <a:r>
              <a:t>Puesta en marcha</a:t>
            </a:r>
          </a:p>
        </p:txBody>
      </p:sp>
      <p:sp>
        <p:nvSpPr>
          <p:cNvPr id="204" name="TextBox 26"/>
          <p:cNvSpPr txBox="1"/>
          <p:nvPr/>
        </p:nvSpPr>
        <p:spPr>
          <a:xfrm>
            <a:off x="11227944" y="6347886"/>
            <a:ext cx="2884282" cy="385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100"/>
              </a:lnSpc>
              <a:defRPr sz="2400">
                <a:solidFill>
                  <a:srgbClr val="383635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/>
            <a:r>
              <a:t>Puesta en marcha</a:t>
            </a:r>
          </a:p>
        </p:txBody>
      </p:sp>
      <p:sp>
        <p:nvSpPr>
          <p:cNvPr id="205" name="TextBox 27"/>
          <p:cNvSpPr txBox="1"/>
          <p:nvPr/>
        </p:nvSpPr>
        <p:spPr>
          <a:xfrm>
            <a:off x="740292" y="3316542"/>
            <a:ext cx="4365109" cy="1509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lnSpc>
                <a:spcPts val="2400"/>
              </a:lnSpc>
              <a:buSzPct val="100000"/>
              <a:buFont typeface="Arial"/>
              <a:buChar char="•"/>
              <a:defRPr sz="1600">
                <a:solidFill>
                  <a:srgbClr val="383635"/>
                </a:solidFill>
                <a:latin typeface="Now"/>
                <a:ea typeface="Now"/>
                <a:cs typeface="Now"/>
                <a:sym typeface="Now"/>
              </a:defRPr>
            </a:pPr>
            <a:r>
              <a:t>Propuesta de funciones que se iban a generar (Todo el grupo participo)</a:t>
            </a:r>
          </a:p>
          <a:p>
            <a:pPr marL="285750" indent="-285750">
              <a:lnSpc>
                <a:spcPts val="2400"/>
              </a:lnSpc>
              <a:buSzPct val="100000"/>
              <a:buFont typeface="Arial"/>
              <a:buChar char="•"/>
              <a:defRPr sz="1600">
                <a:solidFill>
                  <a:srgbClr val="383635"/>
                </a:solidFill>
                <a:latin typeface="Now"/>
                <a:ea typeface="Now"/>
                <a:cs typeface="Now"/>
                <a:sym typeface="Now"/>
              </a:defRPr>
            </a:pPr>
            <a:r>
              <a:t>Reparto de tareas, asignación de funciones.</a:t>
            </a:r>
          </a:p>
          <a:p>
            <a:pPr marL="285750" indent="-285750">
              <a:lnSpc>
                <a:spcPts val="2400"/>
              </a:lnSpc>
              <a:buSzPct val="100000"/>
              <a:buFont typeface="Arial"/>
              <a:buChar char="•"/>
              <a:defRPr sz="1600">
                <a:solidFill>
                  <a:srgbClr val="383635"/>
                </a:solidFill>
                <a:latin typeface="Now"/>
                <a:ea typeface="Now"/>
                <a:cs typeface="Now"/>
                <a:sym typeface="Now"/>
              </a:defRPr>
            </a:pPr>
            <a:r>
              <a:t>Implementación de herramientas de organización</a:t>
            </a:r>
          </a:p>
        </p:txBody>
      </p:sp>
      <p:sp>
        <p:nvSpPr>
          <p:cNvPr id="206" name="TextBox 29"/>
          <p:cNvSpPr txBox="1"/>
          <p:nvPr/>
        </p:nvSpPr>
        <p:spPr>
          <a:xfrm>
            <a:off x="7865229" y="3551177"/>
            <a:ext cx="3071317" cy="150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400"/>
              </a:lnSpc>
              <a:defRPr sz="1500">
                <a:solidFill>
                  <a:srgbClr val="383635"/>
                </a:solidFill>
                <a:latin typeface="Now"/>
                <a:ea typeface="Now"/>
                <a:cs typeface="Now"/>
                <a:sym typeface="Now"/>
              </a:defRPr>
            </a:pPr>
            <a:r>
              <a:t>Desarrollo y validación funciones por equipo.</a:t>
            </a:r>
          </a:p>
          <a:p>
            <a:pPr>
              <a:lnSpc>
                <a:spcPts val="2400"/>
              </a:lnSpc>
              <a:defRPr sz="1500">
                <a:solidFill>
                  <a:srgbClr val="383635"/>
                </a:solidFill>
                <a:latin typeface="Now"/>
                <a:ea typeface="Now"/>
                <a:cs typeface="Now"/>
                <a:sym typeface="Now"/>
              </a:defRPr>
            </a:pPr>
          </a:p>
          <a:p>
            <a:pPr>
              <a:lnSpc>
                <a:spcPts val="2400"/>
              </a:lnSpc>
              <a:defRPr sz="1500">
                <a:solidFill>
                  <a:srgbClr val="383635"/>
                </a:solidFill>
                <a:latin typeface="Now"/>
                <a:ea typeface="Now"/>
                <a:cs typeface="Now"/>
                <a:sym typeface="Now"/>
              </a:defRPr>
            </a:pPr>
            <a:r>
              <a:t>Desarrollo del manual de la creación de la librería.</a:t>
            </a:r>
          </a:p>
        </p:txBody>
      </p:sp>
      <p:sp>
        <p:nvSpPr>
          <p:cNvPr id="207" name="TextBox 31"/>
          <p:cNvSpPr txBox="1"/>
          <p:nvPr/>
        </p:nvSpPr>
        <p:spPr>
          <a:xfrm>
            <a:off x="11227944" y="6810499"/>
            <a:ext cx="2884282" cy="211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400"/>
              </a:lnSpc>
              <a:defRPr sz="1500">
                <a:solidFill>
                  <a:srgbClr val="383635"/>
                </a:solidFill>
                <a:latin typeface="Now"/>
                <a:ea typeface="Now"/>
                <a:cs typeface="Now"/>
                <a:sym typeface="Now"/>
              </a:defRPr>
            </a:pPr>
            <a:r>
              <a:t>Desarrollo y validación funciones por equipo.</a:t>
            </a:r>
          </a:p>
          <a:p>
            <a:pPr>
              <a:lnSpc>
                <a:spcPts val="2400"/>
              </a:lnSpc>
              <a:defRPr sz="1500">
                <a:solidFill>
                  <a:srgbClr val="383635"/>
                </a:solidFill>
                <a:latin typeface="Now"/>
                <a:ea typeface="Now"/>
                <a:cs typeface="Now"/>
                <a:sym typeface="Now"/>
              </a:defRPr>
            </a:pPr>
          </a:p>
          <a:p>
            <a:pPr>
              <a:lnSpc>
                <a:spcPts val="2400"/>
              </a:lnSpc>
              <a:defRPr sz="1500">
                <a:solidFill>
                  <a:srgbClr val="383635"/>
                </a:solidFill>
                <a:latin typeface="Now"/>
                <a:ea typeface="Now"/>
                <a:cs typeface="Now"/>
                <a:sym typeface="Now"/>
              </a:defRPr>
            </a:pPr>
            <a:r>
              <a:t>Validación y subida por el equipo Github </a:t>
            </a:r>
          </a:p>
          <a:p>
            <a:pPr>
              <a:lnSpc>
                <a:spcPts val="2400"/>
              </a:lnSpc>
              <a:defRPr sz="1500">
                <a:solidFill>
                  <a:srgbClr val="383635"/>
                </a:solidFill>
                <a:latin typeface="Now"/>
                <a:ea typeface="Now"/>
                <a:cs typeface="Now"/>
                <a:sym typeface="Now"/>
              </a:defRPr>
            </a:pPr>
          </a:p>
          <a:p>
            <a:pPr>
              <a:lnSpc>
                <a:spcPts val="2400"/>
              </a:lnSpc>
              <a:defRPr sz="1500">
                <a:solidFill>
                  <a:srgbClr val="383635"/>
                </a:solidFill>
                <a:latin typeface="Now"/>
                <a:ea typeface="Now"/>
                <a:cs typeface="Now"/>
                <a:sym typeface="Now"/>
              </a:defRPr>
            </a:pPr>
            <a:r>
              <a:t>Crear presentación</a:t>
            </a:r>
          </a:p>
        </p:txBody>
      </p:sp>
      <p:pic>
        <p:nvPicPr>
          <p:cNvPr id="208" name="Picture 32" descr="Picture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700" y="2016361"/>
            <a:ext cx="2120297" cy="235162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TextBox 33"/>
          <p:cNvSpPr txBox="1"/>
          <p:nvPr/>
        </p:nvSpPr>
        <p:spPr>
          <a:xfrm>
            <a:off x="1028700" y="1104899"/>
            <a:ext cx="9198117" cy="825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6400"/>
              </a:lnSpc>
              <a:defRPr sz="6000">
                <a:solidFill>
                  <a:srgbClr val="383635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/>
            <a:r>
              <a:t>Cronología</a:t>
            </a:r>
          </a:p>
        </p:txBody>
      </p:sp>
      <p:pic>
        <p:nvPicPr>
          <p:cNvPr id="210" name="Picture 34" descr="Picture 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272842" y="8395492"/>
            <a:ext cx="1725615" cy="1725616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TextBox 29"/>
          <p:cNvSpPr txBox="1"/>
          <p:nvPr/>
        </p:nvSpPr>
        <p:spPr>
          <a:xfrm>
            <a:off x="4264971" y="6856610"/>
            <a:ext cx="3071317" cy="211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400"/>
              </a:lnSpc>
              <a:defRPr sz="1500">
                <a:solidFill>
                  <a:srgbClr val="383635"/>
                </a:solidFill>
                <a:latin typeface="Now"/>
                <a:ea typeface="Now"/>
                <a:cs typeface="Now"/>
                <a:sym typeface="Now"/>
              </a:defRPr>
            </a:pPr>
            <a:r>
              <a:t>Creación del Github y notebooks de trabajo.</a:t>
            </a:r>
          </a:p>
          <a:p>
            <a:pPr>
              <a:lnSpc>
                <a:spcPts val="2400"/>
              </a:lnSpc>
              <a:defRPr sz="1500">
                <a:solidFill>
                  <a:srgbClr val="383635"/>
                </a:solidFill>
                <a:latin typeface="Now"/>
                <a:ea typeface="Now"/>
                <a:cs typeface="Now"/>
                <a:sym typeface="Now"/>
              </a:defRPr>
            </a:pPr>
          </a:p>
          <a:p>
            <a:pPr>
              <a:lnSpc>
                <a:spcPts val="2400"/>
              </a:lnSpc>
              <a:defRPr sz="1500">
                <a:solidFill>
                  <a:srgbClr val="383635"/>
                </a:solidFill>
                <a:latin typeface="Now"/>
                <a:ea typeface="Now"/>
                <a:cs typeface="Now"/>
                <a:sym typeface="Now"/>
              </a:defRPr>
            </a:pPr>
            <a:r>
              <a:t>Desarrollo y validación funciones por equipo.</a:t>
            </a:r>
          </a:p>
          <a:p>
            <a:pPr>
              <a:lnSpc>
                <a:spcPts val="2400"/>
              </a:lnSpc>
              <a:defRPr sz="1500">
                <a:solidFill>
                  <a:srgbClr val="383635"/>
                </a:solidFill>
                <a:latin typeface="Now"/>
                <a:ea typeface="Now"/>
                <a:cs typeface="Now"/>
                <a:sym typeface="Now"/>
              </a:defRPr>
            </a:pPr>
          </a:p>
          <a:p>
            <a:pPr>
              <a:lnSpc>
                <a:spcPts val="2400"/>
              </a:lnSpc>
              <a:defRPr sz="1500">
                <a:solidFill>
                  <a:srgbClr val="383635"/>
                </a:solidFill>
                <a:latin typeface="Now"/>
                <a:ea typeface="Now"/>
                <a:cs typeface="Now"/>
                <a:sym typeface="Now"/>
              </a:defRPr>
            </a:pPr>
            <a:r>
              <a:t>Creación de la librería.</a:t>
            </a:r>
          </a:p>
        </p:txBody>
      </p:sp>
      <p:sp>
        <p:nvSpPr>
          <p:cNvPr id="212" name="TextBox 31"/>
          <p:cNvSpPr txBox="1"/>
          <p:nvPr/>
        </p:nvSpPr>
        <p:spPr>
          <a:xfrm>
            <a:off x="14623645" y="3658630"/>
            <a:ext cx="2884282" cy="59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400"/>
              </a:lnSpc>
              <a:defRPr sz="1500">
                <a:solidFill>
                  <a:srgbClr val="383635"/>
                </a:solidFill>
                <a:latin typeface="Now"/>
                <a:ea typeface="Now"/>
                <a:cs typeface="Now"/>
                <a:sym typeface="Now"/>
              </a:defRPr>
            </a:lvl1pPr>
          </a:lstStyle>
          <a:p>
            <a:pPr/>
            <a:r>
              <a:t>Validación y subida por el equipo Github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Picture 32" descr="Picture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700" y="2016361"/>
            <a:ext cx="2120297" cy="235162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TextBox 33"/>
          <p:cNvSpPr txBox="1"/>
          <p:nvPr/>
        </p:nvSpPr>
        <p:spPr>
          <a:xfrm>
            <a:off x="1028700" y="1104899"/>
            <a:ext cx="9198117" cy="825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6400"/>
              </a:lnSpc>
              <a:defRPr sz="6000">
                <a:solidFill>
                  <a:srgbClr val="383635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/>
            <a:r>
              <a:t>Organización</a:t>
            </a:r>
          </a:p>
        </p:txBody>
      </p:sp>
      <p:pic>
        <p:nvPicPr>
          <p:cNvPr id="216" name="Marcador de contenido 3" descr="Marcador de contenido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" y="2552700"/>
            <a:ext cx="12344400" cy="61687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Imagen 5" descr="Imagen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423106" y="6326158"/>
            <a:ext cx="4281490" cy="1560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Imagen 6" descr="Imagen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423106" y="1960102"/>
            <a:ext cx="3618705" cy="11851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Imagen 7" descr="Imagen 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111162" y="4191000"/>
            <a:ext cx="4905377" cy="133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FUNCIÓN MISSINGS"/>
          <p:cNvSpPr txBox="1"/>
          <p:nvPr>
            <p:ph type="title"/>
          </p:nvPr>
        </p:nvSpPr>
        <p:spPr>
          <a:xfrm>
            <a:off x="609599" y="721075"/>
            <a:ext cx="16478255" cy="1428754"/>
          </a:xfrm>
          <a:prstGeom prst="rect">
            <a:avLst/>
          </a:prstGeom>
        </p:spPr>
        <p:txBody>
          <a:bodyPr/>
          <a:lstStyle>
            <a:lvl1pPr>
              <a:defRPr spc="-199" sz="5500"/>
            </a:lvl1pPr>
          </a:lstStyle>
          <a:p>
            <a:pPr/>
            <a:r>
              <a:t>FUNCIÓN MISSINGS</a:t>
            </a:r>
          </a:p>
        </p:txBody>
      </p:sp>
      <p:sp>
        <p:nvSpPr>
          <p:cNvPr id="222" name="Dataset dividido en train y test con missing…"/>
          <p:cNvSpPr txBox="1"/>
          <p:nvPr/>
        </p:nvSpPr>
        <p:spPr>
          <a:xfrm>
            <a:off x="750224" y="2049846"/>
            <a:ext cx="6783218" cy="785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normAutofit fontScale="100000" lnSpcReduction="0"/>
          </a:bodyPr>
          <a:lstStyle/>
          <a:p>
            <a:pPr marL="481310" indent="-481310" defTabSz="905255">
              <a:lnSpc>
                <a:spcPct val="80000"/>
              </a:lnSpc>
              <a:buSzPct val="100000"/>
              <a:buAutoNum type="arabicPeriod" startAt="1"/>
              <a:defRPr spc="-100" sz="2500"/>
            </a:pPr>
            <a:r>
              <a:t>Dataset dividido en train y test con missing</a:t>
            </a:r>
            <a:endParaRPr spc="-69" sz="3400"/>
          </a:p>
          <a:p>
            <a:pPr defTabSz="905255">
              <a:lnSpc>
                <a:spcPct val="80000"/>
              </a:lnSpc>
              <a:defRPr spc="-69" sz="2500"/>
            </a:pPr>
          </a:p>
          <a:p>
            <a:pPr marL="481310" indent="-481310" defTabSz="905255">
              <a:lnSpc>
                <a:spcPct val="80000"/>
              </a:lnSpc>
              <a:buSzPct val="100000"/>
              <a:buAutoNum type="arabicPeriod" startAt="2"/>
              <a:defRPr spc="-100" sz="2500"/>
            </a:pPr>
            <a:r>
              <a:t>Llamamos a la función ‘</a:t>
            </a:r>
            <a:r>
              <a:rPr b="1"/>
              <a:t>replace_missings_train_test</a:t>
            </a:r>
            <a:r>
              <a:t>’</a:t>
            </a:r>
            <a:endParaRPr spc="-69" sz="3400"/>
          </a:p>
          <a:p>
            <a:pPr lvl="3" indent="1357883" defTabSz="905255">
              <a:lnSpc>
                <a:spcPct val="80000"/>
              </a:lnSpc>
              <a:defRPr spc="-69" sz="2500"/>
            </a:pPr>
          </a:p>
          <a:p>
            <a:pPr lvl="3" marL="1687925" indent="-330040" defTabSz="905255">
              <a:lnSpc>
                <a:spcPct val="80000"/>
              </a:lnSpc>
              <a:buSzPct val="123000"/>
              <a:buChar char="-"/>
              <a:defRPr b="1" spc="-100" sz="2500"/>
            </a:pPr>
            <a:r>
              <a:t>X_train</a:t>
            </a:r>
            <a:endParaRPr spc="-69"/>
          </a:p>
          <a:p>
            <a:pPr lvl="3" marL="1687925" indent="-330040" defTabSz="905255">
              <a:lnSpc>
                <a:spcPct val="80000"/>
              </a:lnSpc>
              <a:buSzPct val="123000"/>
              <a:buChar char="-"/>
              <a:defRPr b="1" spc="-100" sz="2500"/>
            </a:pPr>
            <a:r>
              <a:t>X_test</a:t>
            </a:r>
            <a:endParaRPr spc="-69"/>
          </a:p>
          <a:p>
            <a:pPr lvl="3" marL="1687925" indent="-330040" defTabSz="905255">
              <a:lnSpc>
                <a:spcPct val="80000"/>
              </a:lnSpc>
              <a:buSzPct val="123000"/>
              <a:buChar char="-"/>
              <a:defRPr b="1" spc="-100" sz="2500"/>
            </a:pPr>
            <a:r>
              <a:t>Columna con missings</a:t>
            </a:r>
            <a:endParaRPr spc="-69"/>
          </a:p>
          <a:p>
            <a:pPr defTabSz="905255">
              <a:lnSpc>
                <a:spcPct val="80000"/>
              </a:lnSpc>
              <a:defRPr b="1" spc="-69" sz="2500"/>
            </a:pPr>
          </a:p>
          <a:p>
            <a:pPr defTabSz="905255">
              <a:lnSpc>
                <a:spcPct val="80000"/>
              </a:lnSpc>
              <a:defRPr spc="-69" sz="2500"/>
            </a:pPr>
          </a:p>
          <a:p>
            <a:pPr defTabSz="905255">
              <a:lnSpc>
                <a:spcPct val="80000"/>
              </a:lnSpc>
              <a:defRPr spc="-69" sz="2500"/>
            </a:pPr>
          </a:p>
          <a:p>
            <a:pPr defTabSz="905255">
              <a:lnSpc>
                <a:spcPct val="80000"/>
              </a:lnSpc>
              <a:defRPr spc="-69" sz="2500"/>
            </a:pPr>
          </a:p>
          <a:p>
            <a:pPr defTabSz="905255">
              <a:lnSpc>
                <a:spcPct val="80000"/>
              </a:lnSpc>
              <a:defRPr spc="-69" sz="2500"/>
            </a:pPr>
          </a:p>
          <a:p>
            <a:pPr defTabSz="905255">
              <a:lnSpc>
                <a:spcPct val="80000"/>
              </a:lnSpc>
              <a:defRPr spc="-69" sz="2500"/>
            </a:pPr>
          </a:p>
          <a:p>
            <a:pPr defTabSz="905255">
              <a:lnSpc>
                <a:spcPct val="80000"/>
              </a:lnSpc>
              <a:defRPr spc="-69" sz="2500"/>
            </a:pPr>
          </a:p>
          <a:p>
            <a:pPr defTabSz="905255">
              <a:lnSpc>
                <a:spcPct val="80000"/>
              </a:lnSpc>
              <a:defRPr spc="-100" sz="2500"/>
            </a:pPr>
            <a:r>
              <a:t>3. Calcula la media, mediana o moda de la columna de X_train (en función del tipo de columna y lo que le digamos)</a:t>
            </a:r>
            <a:endParaRPr spc="-69" sz="3400"/>
          </a:p>
          <a:p>
            <a:pPr defTabSz="905255">
              <a:lnSpc>
                <a:spcPct val="80000"/>
              </a:lnSpc>
              <a:defRPr spc="-69" sz="2500"/>
            </a:pPr>
          </a:p>
          <a:p>
            <a:pPr defTabSz="905255">
              <a:lnSpc>
                <a:spcPct val="80000"/>
              </a:lnSpc>
              <a:defRPr spc="-100" sz="2500"/>
            </a:pPr>
            <a:r>
              <a:t>4. Rellena, con lo calculado en el punto 3, los missings de X_train y X_test </a:t>
            </a:r>
            <a:endParaRPr spc="-69" sz="3400"/>
          </a:p>
        </p:txBody>
      </p:sp>
      <p:pic>
        <p:nvPicPr>
          <p:cNvPr id="223" name="Captura de Pantalla 2022-07-14 a las 16.14.34.png" descr="Captura de Pantalla 2022-07-14 a las 16.14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0573" y="5245934"/>
            <a:ext cx="6169120" cy="994520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BEFORE"/>
          <p:cNvSpPr txBox="1"/>
          <p:nvPr/>
        </p:nvSpPr>
        <p:spPr>
          <a:xfrm>
            <a:off x="9119665" y="3213635"/>
            <a:ext cx="3058943" cy="454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normAutofit fontScale="100000" lnSpcReduction="0"/>
          </a:bodyPr>
          <a:lstStyle>
            <a:lvl1pPr defTabSz="825500">
              <a:lnSpc>
                <a:spcPct val="90000"/>
              </a:lnSpc>
              <a:defRPr b="1" sz="2700"/>
            </a:lvl1pPr>
          </a:lstStyle>
          <a:p>
            <a:pPr/>
            <a:r>
              <a:t>BEFORE</a:t>
            </a:r>
          </a:p>
        </p:txBody>
      </p:sp>
      <p:sp>
        <p:nvSpPr>
          <p:cNvPr id="225" name="AFTER"/>
          <p:cNvSpPr txBox="1"/>
          <p:nvPr/>
        </p:nvSpPr>
        <p:spPr>
          <a:xfrm>
            <a:off x="13707682" y="3213635"/>
            <a:ext cx="3058942" cy="454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normAutofit fontScale="100000" lnSpcReduction="0"/>
          </a:bodyPr>
          <a:lstStyle>
            <a:lvl1pPr defTabSz="825500">
              <a:lnSpc>
                <a:spcPct val="90000"/>
              </a:lnSpc>
              <a:defRPr b="1" sz="2700"/>
            </a:lvl1pPr>
          </a:lstStyle>
          <a:p>
            <a:pPr/>
            <a:r>
              <a:t>AFTER</a:t>
            </a:r>
          </a:p>
        </p:txBody>
      </p:sp>
      <p:pic>
        <p:nvPicPr>
          <p:cNvPr id="226" name="Captura de Pantalla 2022-07-14 a las 16.36.08.png" descr="Captura de Pantalla 2022-07-14 a las 16.36.0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01446" y="4474947"/>
            <a:ext cx="3200403" cy="2581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Captura de Pantalla 2022-07-14 a las 16.37.21.png" descr="Captura de Pantalla 2022-07-14 a las 16.37.2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689339" y="4446372"/>
            <a:ext cx="3171828" cy="2638426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Línea"/>
          <p:cNvSpPr/>
          <p:nvPr/>
        </p:nvSpPr>
        <p:spPr>
          <a:xfrm>
            <a:off x="12572710" y="5810248"/>
            <a:ext cx="945768" cy="5"/>
          </a:xfrm>
          <a:prstGeom prst="line">
            <a:avLst/>
          </a:prstGeom>
          <a:ln w="25400">
            <a:solidFill>
              <a:srgbClr val="377887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29" name="Picture 32" descr="Picture 3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28700" y="1174540"/>
            <a:ext cx="2120297" cy="235162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TextBox 33"/>
          <p:cNvSpPr txBox="1"/>
          <p:nvPr/>
        </p:nvSpPr>
        <p:spPr>
          <a:xfrm>
            <a:off x="1028700" y="263078"/>
            <a:ext cx="9198117" cy="755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6400"/>
              </a:lnSpc>
              <a:defRPr sz="3600">
                <a:solidFill>
                  <a:srgbClr val="383635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/>
            <a:r>
              <a:t>Limpieza de Datos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32" descr="Picture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021" y="1900122"/>
            <a:ext cx="2120298" cy="235162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TextBox 33"/>
          <p:cNvSpPr txBox="1"/>
          <p:nvPr/>
        </p:nvSpPr>
        <p:spPr>
          <a:xfrm>
            <a:off x="1028700" y="1104899"/>
            <a:ext cx="9198117" cy="755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6400"/>
              </a:lnSpc>
              <a:defRPr sz="3600">
                <a:solidFill>
                  <a:srgbClr val="383635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/>
            <a:r>
              <a:t>Visualización</a:t>
            </a:r>
          </a:p>
        </p:txBody>
      </p:sp>
      <p:pic>
        <p:nvPicPr>
          <p:cNvPr id="234" name="Captura de Pantalla 2022-07-16 a las 13.54.14.png" descr="Captura de Pantalla 2022-07-16 a las 13.54.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30292" y="2339875"/>
            <a:ext cx="7866619" cy="6123860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1 - Dataset previo dividido en train y test, y el modelo elegido entrenado (fit).…"/>
          <p:cNvSpPr txBox="1"/>
          <p:nvPr/>
        </p:nvSpPr>
        <p:spPr>
          <a:xfrm>
            <a:off x="1135798" y="2898775"/>
            <a:ext cx="7426259" cy="3838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/>
            </a:pPr>
            <a:r>
              <a:t>1 - Dataset previo dividido en train y test, y el modelo elegido entrenado (fit).</a:t>
            </a:r>
          </a:p>
          <a:p>
            <a:pPr/>
            <a:endParaRPr b="1"/>
          </a:p>
          <a:p>
            <a:pPr/>
            <a:endParaRPr b="1"/>
          </a:p>
          <a:p>
            <a:pPr>
              <a:defRPr b="1"/>
            </a:pPr>
            <a:r>
              <a:t>2 - Se introduce dentro de la función llamada —&gt; c_mat():</a:t>
            </a:r>
          </a:p>
          <a:p>
            <a:pPr marL="180472" indent="-180472">
              <a:buSzPct val="100000"/>
              <a:buChar char="-"/>
            </a:pPr>
            <a:r>
              <a:t>y_test</a:t>
            </a:r>
          </a:p>
          <a:p>
            <a:pPr marL="180472" indent="-180472">
              <a:buSzPct val="100000"/>
              <a:buChar char="-"/>
            </a:pPr>
            <a:r>
              <a:t>X_test</a:t>
            </a:r>
          </a:p>
          <a:p>
            <a:pPr marL="180472" indent="-180472">
              <a:buSzPct val="100000"/>
              <a:buChar char="-"/>
            </a:pPr>
            <a:r>
              <a:t>El modelo</a:t>
            </a:r>
          </a:p>
          <a:p>
            <a:pPr marL="180472" indent="-180472">
              <a:buSzPct val="100000"/>
              <a:buChar char="-"/>
            </a:pPr>
            <a:r>
              <a:t>Opcional introducir el nombre de los ejes</a:t>
            </a:r>
          </a:p>
          <a:p>
            <a:pPr marL="180472" indent="-180472">
              <a:buSzPct val="100000"/>
              <a:buChar char="-"/>
            </a:pPr>
            <a:r>
              <a:t>Opcional guardar la imagen.</a:t>
            </a:r>
          </a:p>
          <a:p>
            <a:pPr/>
          </a:p>
          <a:p>
            <a:pPr/>
          </a:p>
          <a:p>
            <a:pPr>
              <a:defRPr b="1"/>
            </a:pPr>
            <a:r>
              <a:t>3- Devuelve en gráfica la confusión Matrix.</a:t>
            </a:r>
          </a:p>
        </p:txBody>
      </p:sp>
      <p:sp>
        <p:nvSpPr>
          <p:cNvPr id="236" name="FUNCIÓN CONFUSIÓN MATRIX"/>
          <p:cNvSpPr txBox="1"/>
          <p:nvPr/>
        </p:nvSpPr>
        <p:spPr>
          <a:xfrm>
            <a:off x="4599421" y="1192724"/>
            <a:ext cx="8159260" cy="788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pc="-199" sz="5500"/>
            </a:lvl1pPr>
          </a:lstStyle>
          <a:p>
            <a:pPr/>
            <a:r>
              <a:t>FUNCIÓN CONFUSIÓN MATRIX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Picture 32" descr="Picture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700" y="2016361"/>
            <a:ext cx="2120297" cy="235162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TextBox 33"/>
          <p:cNvSpPr txBox="1"/>
          <p:nvPr/>
        </p:nvSpPr>
        <p:spPr>
          <a:xfrm>
            <a:off x="1028700" y="1104899"/>
            <a:ext cx="9198117" cy="755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6400"/>
              </a:lnSpc>
              <a:defRPr sz="3600">
                <a:solidFill>
                  <a:srgbClr val="383635"/>
                </a:solidFill>
                <a:latin typeface="Now Bold"/>
                <a:ea typeface="Now Bold"/>
                <a:cs typeface="Now Bold"/>
                <a:sym typeface="Now Bold"/>
              </a:defRPr>
            </a:lvl1pPr>
          </a:lstStyle>
          <a:p>
            <a:pPr/>
            <a:r>
              <a:t>Machine Learning</a:t>
            </a:r>
          </a:p>
        </p:txBody>
      </p:sp>
      <p:sp>
        <p:nvSpPr>
          <p:cNvPr id="240" name="Dataset dividido en train y test con missing…"/>
          <p:cNvSpPr txBox="1"/>
          <p:nvPr/>
        </p:nvSpPr>
        <p:spPr>
          <a:xfrm>
            <a:off x="838200" y="3390900"/>
            <a:ext cx="6783217" cy="6741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normAutofit fontScale="100000" lnSpcReduction="0"/>
          </a:bodyPr>
          <a:lstStyle/>
          <a:p>
            <a:pPr marL="481310" indent="-481310" defTabSz="905255">
              <a:lnSpc>
                <a:spcPct val="80000"/>
              </a:lnSpc>
              <a:buSzPct val="100000"/>
              <a:buAutoNum type="arabicPeriod" startAt="1"/>
              <a:defRPr spc="-100" sz="2500"/>
            </a:pPr>
            <a:r>
              <a:t>Dataset dividido en X_train e y_train</a:t>
            </a:r>
            <a:endParaRPr spc="-69"/>
          </a:p>
          <a:p>
            <a:pPr defTabSz="905255">
              <a:lnSpc>
                <a:spcPct val="80000"/>
              </a:lnSpc>
              <a:defRPr spc="-69" sz="2500"/>
            </a:pPr>
          </a:p>
          <a:p>
            <a:pPr marL="481310" indent="-481310" defTabSz="905255">
              <a:lnSpc>
                <a:spcPct val="80000"/>
              </a:lnSpc>
              <a:buSzPct val="100000"/>
              <a:buAutoNum type="arabicPeriod" startAt="2"/>
              <a:defRPr spc="-100" sz="2500"/>
            </a:pPr>
            <a:r>
              <a:t>Llamamos a la función ‘</a:t>
            </a:r>
            <a:r>
              <a:rPr b="1"/>
              <a:t>best_param_clf</a:t>
            </a:r>
            <a:r>
              <a:t>’</a:t>
            </a:r>
            <a:endParaRPr spc="-69" sz="3400"/>
          </a:p>
          <a:p>
            <a:pPr lvl="3" indent="1357883" defTabSz="905255">
              <a:lnSpc>
                <a:spcPct val="80000"/>
              </a:lnSpc>
              <a:defRPr spc="-69" sz="2500"/>
            </a:pPr>
          </a:p>
          <a:p>
            <a:pPr lvl="3" marL="1687925" indent="-330040" defTabSz="905255">
              <a:lnSpc>
                <a:spcPct val="80000"/>
              </a:lnSpc>
              <a:buSzPct val="123000"/>
              <a:buChar char="-"/>
              <a:defRPr b="1" spc="-100" sz="2500"/>
            </a:pPr>
            <a:r>
              <a:t>X_train</a:t>
            </a:r>
            <a:endParaRPr spc="-69"/>
          </a:p>
          <a:p>
            <a:pPr lvl="3" marL="1687925" indent="-330040" defTabSz="905255">
              <a:lnSpc>
                <a:spcPct val="80000"/>
              </a:lnSpc>
              <a:buSzPct val="123000"/>
              <a:buChar char="-"/>
              <a:defRPr b="1" spc="-100" sz="2500"/>
            </a:pPr>
            <a:r>
              <a:t>Y_train</a:t>
            </a:r>
            <a:endParaRPr spc="-69"/>
          </a:p>
          <a:p>
            <a:pPr lvl="3" marL="1687925" indent="-330040" defTabSz="905255">
              <a:lnSpc>
                <a:spcPct val="80000"/>
              </a:lnSpc>
              <a:buSzPct val="123000"/>
              <a:buChar char="-"/>
              <a:defRPr b="1" spc="-100" sz="2500"/>
            </a:pPr>
            <a:r>
              <a:t>model</a:t>
            </a:r>
            <a:endParaRPr spc="-69"/>
          </a:p>
          <a:p>
            <a:pPr defTabSz="905255">
              <a:lnSpc>
                <a:spcPct val="80000"/>
              </a:lnSpc>
              <a:defRPr b="1" spc="-69" sz="2500"/>
            </a:pPr>
          </a:p>
          <a:p>
            <a:pPr defTabSz="905255">
              <a:lnSpc>
                <a:spcPct val="80000"/>
              </a:lnSpc>
              <a:defRPr spc="-69" sz="2500"/>
            </a:pPr>
          </a:p>
          <a:p>
            <a:pPr defTabSz="905255">
              <a:lnSpc>
                <a:spcPct val="80000"/>
              </a:lnSpc>
              <a:defRPr spc="-69" sz="2500"/>
            </a:pPr>
          </a:p>
          <a:p>
            <a:pPr defTabSz="905255">
              <a:lnSpc>
                <a:spcPct val="80000"/>
              </a:lnSpc>
              <a:defRPr spc="-69" sz="2500"/>
            </a:pPr>
          </a:p>
          <a:p>
            <a:pPr defTabSz="905255">
              <a:lnSpc>
                <a:spcPct val="80000"/>
              </a:lnSpc>
              <a:defRPr spc="-100" sz="2500"/>
            </a:pPr>
            <a:r>
              <a:t>3. Se debe seleccionar el modelo de clasificación de ML  ('Logistic' = LogisticRegression, 'Kneighbors' = KNeighborsClassifier, 'RandomForest' = RandomForestClassifier, 'SupportVC' = SVC, 'DecisionTree' = DecisionTreeClassifier)</a:t>
            </a:r>
            <a:endParaRPr spc="-69" sz="3400"/>
          </a:p>
          <a:p>
            <a:pPr defTabSz="905255">
              <a:lnSpc>
                <a:spcPct val="80000"/>
              </a:lnSpc>
              <a:defRPr spc="-69" sz="2500"/>
            </a:pPr>
          </a:p>
          <a:p>
            <a:pPr defTabSz="905255">
              <a:lnSpc>
                <a:spcPct val="80000"/>
              </a:lnSpc>
              <a:defRPr spc="-100" sz="2500"/>
            </a:pPr>
            <a:r>
              <a:t>4. Devuelve los mejores parámetros para el modelo seleccionado.</a:t>
            </a:r>
          </a:p>
        </p:txBody>
      </p:sp>
      <p:sp>
        <p:nvSpPr>
          <p:cNvPr id="241" name="FUNCIÓN MISSINGS"/>
          <p:cNvSpPr txBox="1"/>
          <p:nvPr/>
        </p:nvSpPr>
        <p:spPr>
          <a:xfrm>
            <a:off x="1264918" y="2125184"/>
            <a:ext cx="16386817" cy="788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pc="-110" sz="5500"/>
            </a:lvl1pPr>
          </a:lstStyle>
          <a:p>
            <a:pPr/>
            <a:r>
              <a:t>FUNCIÓN MEJORES PARÁMETROS</a:t>
            </a:r>
          </a:p>
        </p:txBody>
      </p:sp>
      <p:pic>
        <p:nvPicPr>
          <p:cNvPr id="242" name="Imagen 9" descr="Imagen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62478" y="4092523"/>
            <a:ext cx="9762068" cy="2278579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BEFORE"/>
          <p:cNvSpPr txBox="1"/>
          <p:nvPr/>
        </p:nvSpPr>
        <p:spPr>
          <a:xfrm>
            <a:off x="7762478" y="3435320"/>
            <a:ext cx="3058943" cy="454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normAutofit fontScale="100000" lnSpcReduction="0"/>
          </a:bodyPr>
          <a:lstStyle>
            <a:lvl1pPr defTabSz="825500">
              <a:lnSpc>
                <a:spcPct val="90000"/>
              </a:lnSpc>
              <a:defRPr b="1" sz="2700"/>
            </a:lvl1pPr>
          </a:lstStyle>
          <a:p>
            <a:pPr/>
            <a:r>
              <a:t>Ejemplo: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