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5" r:id="rId12"/>
  </p:sldIdLst>
  <p:sldSz cx="12192000" cy="6858000"/>
  <p:notesSz cx="6858000" cy="9144000"/>
  <p:defaultTextStyle>
    <a:defPPr>
      <a:defRPr lang="en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12DCB-1732-212F-319F-98148B17FC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B14A3C-0020-388F-31CB-9320A97E05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1B04B6-E544-27F8-D9BD-4B99CFFEA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6FF24-7B14-6F45-8A13-BD5FB9ABC185}" type="datetimeFigureOut">
              <a:rPr lang="en-ES" smtClean="0"/>
              <a:t>11/6/22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E547D-6717-2C80-D3B9-3C4196534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7404F-5648-DEDE-5115-9D406D3FF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5F65A-52BC-CB45-863D-2C874569F004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810885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6D5C1-4C8E-835B-DE66-8757AF049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496407-043E-54CF-FCF8-0524EFF500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20D14-D603-8005-1959-E4561A9EA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6FF24-7B14-6F45-8A13-BD5FB9ABC185}" type="datetimeFigureOut">
              <a:rPr lang="en-ES" smtClean="0"/>
              <a:t>11/6/22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6D23E4-65C3-BB3D-E9E9-9C20DD4C4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6EC6D5-8598-2952-AC3D-B80C20D25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5F65A-52BC-CB45-863D-2C874569F004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816565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60E11A-5267-1CE5-CDC6-E217801D9F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A6A189-3F99-4D45-3AFB-D808CA4E21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3A11E-C70A-79FA-84F4-43EC61108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6FF24-7B14-6F45-8A13-BD5FB9ABC185}" type="datetimeFigureOut">
              <a:rPr lang="en-ES" smtClean="0"/>
              <a:t>11/6/22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7E6E47-DBB1-BDB6-6E55-B64EE0222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BC9F22-C9B4-2694-955B-1FE208B5C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5F65A-52BC-CB45-863D-2C874569F004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894886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E2122-37AE-CA51-C1B4-0BC16E7AB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DC018-357A-3801-9D87-C194F41F8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9A717E-B78F-5DE1-0035-02BCB1FD0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6FF24-7B14-6F45-8A13-BD5FB9ABC185}" type="datetimeFigureOut">
              <a:rPr lang="en-ES" smtClean="0"/>
              <a:t>11/6/22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0B401-C070-EBC1-C888-92E766ADA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67A3F-D3B5-2559-88C6-230D2B168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5F65A-52BC-CB45-863D-2C874569F004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726027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5AE10-C401-2431-95CF-F0FE623A9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27DF2C-2CAD-681C-53E7-C81447B914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67C5E8-D3A3-F962-F516-07EE32378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6FF24-7B14-6F45-8A13-BD5FB9ABC185}" type="datetimeFigureOut">
              <a:rPr lang="en-ES" smtClean="0"/>
              <a:t>11/6/22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0492CD-E996-3499-B429-1BC3EA659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1318A-89F9-2EA8-9DE8-D52E56AFC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5F65A-52BC-CB45-863D-2C874569F004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854534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6D8D0-273C-0298-A12E-F9352B537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F8F3C-903D-949E-D961-15A92A4184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841709-EF91-7987-B72D-127E2EB776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6B2131-C609-6203-7C95-98D358FB6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6FF24-7B14-6F45-8A13-BD5FB9ABC185}" type="datetimeFigureOut">
              <a:rPr lang="en-ES" smtClean="0"/>
              <a:t>11/6/22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8375FE-DFED-368E-B0C7-7AE598AB7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8E51B3-511B-1B1A-5A81-427B43FB9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5F65A-52BC-CB45-863D-2C874569F004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464340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EA353-6FEB-07F2-192C-4F91D3207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0C5CF5-49B2-E3AD-680E-516F5A6792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9C23E5-1DEC-E430-A017-7242123DC3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C99A18-5F72-436E-1B50-CB6C6C0FF1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C4D6B3-843F-13D0-5E20-05B066770B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7E247D-29FB-BDD7-7C13-2D4238239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6FF24-7B14-6F45-8A13-BD5FB9ABC185}" type="datetimeFigureOut">
              <a:rPr lang="en-ES" smtClean="0"/>
              <a:t>11/6/22</a:t>
            </a:fld>
            <a:endParaRPr lang="en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884B53-9757-9362-E963-0686A52C6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61354F-FAF4-B285-9BAD-D789AC072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5F65A-52BC-CB45-863D-2C874569F004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993001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DA1C0-D197-6E07-82AE-40589A43B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DFF76A-ABB4-D705-82D2-FE570E6D2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6FF24-7B14-6F45-8A13-BD5FB9ABC185}" type="datetimeFigureOut">
              <a:rPr lang="en-ES" smtClean="0"/>
              <a:t>11/6/22</a:t>
            </a:fld>
            <a:endParaRPr lang="en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8EAB54-6693-E959-D228-0F1CEDB0E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A44174-8006-0CF5-2D98-2934C9D43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5F65A-52BC-CB45-863D-2C874569F004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610119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C69193-C004-4EC6-3098-FDD4DAD87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6FF24-7B14-6F45-8A13-BD5FB9ABC185}" type="datetimeFigureOut">
              <a:rPr lang="en-ES" smtClean="0"/>
              <a:t>11/6/22</a:t>
            </a:fld>
            <a:endParaRPr lang="en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80F61B-4173-5BAD-3DFA-35258ABB4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57378A-E696-8DFD-EAD0-0DFDD71D0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5F65A-52BC-CB45-863D-2C874569F004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900311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DFE0C-1527-F925-A6C3-10A9613CB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E0DAF-9379-5CF7-6297-CAD2279FF2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783D6D-63E2-3F2D-BB3B-E57DA97E36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FE9CA8-415E-8BF3-F40B-75DD45F99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6FF24-7B14-6F45-8A13-BD5FB9ABC185}" type="datetimeFigureOut">
              <a:rPr lang="en-ES" smtClean="0"/>
              <a:t>11/6/22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6A28E6-91CD-87B1-E4CD-7C691BD55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8D3D2-8B8E-21DE-A961-C6C0D6C03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5F65A-52BC-CB45-863D-2C874569F004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605047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A2BEC-7349-7084-8F0D-F0FB24450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EA87FD-61BC-3809-7DCE-CFEE14382C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90361E-0873-6557-EB62-0B083E59FE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69EDBE-5348-675C-D24B-97C1CDC29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6FF24-7B14-6F45-8A13-BD5FB9ABC185}" type="datetimeFigureOut">
              <a:rPr lang="en-ES" smtClean="0"/>
              <a:t>11/6/22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BCD2F7-6610-DF1E-C925-39E1D46D2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6E4491-7521-E5B0-255E-2B0498380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5F65A-52BC-CB45-863D-2C874569F004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603582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461AF7-5BDB-E15B-742E-2003778B3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BC5A82-27A9-F221-3921-CCC5F7F22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F0601F-2F28-97D7-2C6D-0FB3B8D911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6FF24-7B14-6F45-8A13-BD5FB9ABC185}" type="datetimeFigureOut">
              <a:rPr lang="en-ES" smtClean="0"/>
              <a:t>11/6/22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E44B0-7D04-E9B4-25C7-5AE0E00ECC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6B27E-CD44-CC90-BDD7-0E1D527764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5F65A-52BC-CB45-863D-2C874569F004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58536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coinmarketcap.com/historical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D17A1-270D-6D1D-E17D-3EF414D182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32118"/>
            <a:ext cx="9144000" cy="768082"/>
          </a:xfrm>
        </p:spPr>
        <p:txBody>
          <a:bodyPr>
            <a:noAutofit/>
          </a:bodyPr>
          <a:lstStyle/>
          <a:p>
            <a:r>
              <a:rPr lang="en-ES" b="1" dirty="0"/>
              <a:t>EDA Cryptocurrency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670B73-F960-DBF4-A672-C5E1CB8E1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105" y="1821544"/>
            <a:ext cx="9585789" cy="4612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185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8C60C-0ABB-238C-C9D2-3707C428A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8.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11DCC-D84A-494F-38F8-41E94F384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My conclusion is that the cryptocurrency market is growing massively over time and a general upward trend can be seen in almost all years.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 would try to invest in stable and known cryptocurrencies, always long term and in the July or February months.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Remember to always use the money you can afford to lose. Though we can affirm is it safe you never know what can happen in the future</a:t>
            </a:r>
            <a:endParaRPr lang="en-ES" dirty="0"/>
          </a:p>
          <a:p>
            <a:endParaRPr lang="en-ES" dirty="0"/>
          </a:p>
        </p:txBody>
      </p:sp>
    </p:spTree>
    <p:extLst>
      <p:ext uri="{BB962C8B-B14F-4D97-AF65-F5344CB8AC3E}">
        <p14:creationId xmlns:p14="http://schemas.microsoft.com/office/powerpoint/2010/main" val="2766732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6DCED-E7D1-BC6A-A745-0CF24E773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9289" y="1794803"/>
            <a:ext cx="2712377" cy="1325563"/>
          </a:xfrm>
        </p:spPr>
        <p:txBody>
          <a:bodyPr/>
          <a:lstStyle/>
          <a:p>
            <a:r>
              <a:rPr lang="en-ES" dirty="0"/>
              <a:t>¿DOUBTS?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39F27E-E5B6-2867-D46A-0179903250F1}"/>
              </a:ext>
            </a:extLst>
          </p:cNvPr>
          <p:cNvSpPr txBox="1"/>
          <p:nvPr/>
        </p:nvSpPr>
        <p:spPr>
          <a:xfrm>
            <a:off x="4623369" y="5363111"/>
            <a:ext cx="2284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Directed by Pablo Díaz</a:t>
            </a:r>
          </a:p>
        </p:txBody>
      </p:sp>
    </p:spTree>
    <p:extLst>
      <p:ext uri="{BB962C8B-B14F-4D97-AF65-F5344CB8AC3E}">
        <p14:creationId xmlns:p14="http://schemas.microsoft.com/office/powerpoint/2010/main" val="932132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1CD4-A151-58C2-6A07-F818D1AA8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D29C1-494F-72EA-23A8-69291F6C1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53763"/>
            <a:ext cx="10515600" cy="2808020"/>
          </a:xfrm>
        </p:spPr>
        <p:txBody>
          <a:bodyPr/>
          <a:lstStyle/>
          <a:p>
            <a:r>
              <a:rPr lang="en-GB" dirty="0"/>
              <a:t>Is it safe to invest in Bitcoin?</a:t>
            </a:r>
            <a:endParaRPr lang="en-ES" dirty="0"/>
          </a:p>
          <a:p>
            <a:r>
              <a:rPr lang="en-GB" dirty="0"/>
              <a:t>What is the influence of Bitcoin on the global market</a:t>
            </a:r>
            <a:r>
              <a:rPr lang="en-ES" dirty="0"/>
              <a:t>?</a:t>
            </a:r>
          </a:p>
          <a:p>
            <a:r>
              <a:rPr lang="en-GB" dirty="0"/>
              <a:t>Is it a growing market</a:t>
            </a:r>
            <a:r>
              <a:rPr lang="en-ES" dirty="0"/>
              <a:t>?</a:t>
            </a:r>
          </a:p>
          <a:p>
            <a:r>
              <a:rPr lang="en-GB" dirty="0"/>
              <a:t>In which cryptocurrencies to invest? </a:t>
            </a:r>
          </a:p>
          <a:p>
            <a:r>
              <a:rPr lang="en-GB" dirty="0"/>
              <a:t>When should I do it?</a:t>
            </a:r>
            <a:endParaRPr lang="en-ES" dirty="0"/>
          </a:p>
        </p:txBody>
      </p:sp>
    </p:spTree>
    <p:extLst>
      <p:ext uri="{BB962C8B-B14F-4D97-AF65-F5344CB8AC3E}">
        <p14:creationId xmlns:p14="http://schemas.microsoft.com/office/powerpoint/2010/main" val="1629087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CE59F-0EF2-EEEA-C8CC-9684160EE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1. BITCOIN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1EEF8-9034-A6A2-4D64-127477B2F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36592"/>
            <a:ext cx="6538645" cy="4351338"/>
          </a:xfrm>
        </p:spPr>
        <p:txBody>
          <a:bodyPr/>
          <a:lstStyle/>
          <a:p>
            <a:r>
              <a:rPr lang="en-ES" dirty="0"/>
              <a:t>¿What is Bitcoin?</a:t>
            </a:r>
          </a:p>
          <a:p>
            <a:pPr marL="0" indent="0">
              <a:buNone/>
            </a:pPr>
            <a:r>
              <a:rPr lang="en-GB" dirty="0"/>
              <a:t>Bitcoin is a virtual currency used to acquire products and services like any other currency.</a:t>
            </a:r>
          </a:p>
          <a:p>
            <a:pPr marL="0" indent="0">
              <a:buNone/>
            </a:pPr>
            <a:r>
              <a:rPr lang="en-GB" dirty="0"/>
              <a:t>Its main feature is that it is decentralized.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F9A678-2ED5-905C-BBA2-B88F548CC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6845" y="1825625"/>
            <a:ext cx="4530903" cy="3826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050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6A6D6-7FA2-C046-2920-3632B10A8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5354"/>
            <a:ext cx="10515600" cy="1325563"/>
          </a:xfrm>
        </p:spPr>
        <p:txBody>
          <a:bodyPr/>
          <a:lstStyle/>
          <a:p>
            <a:r>
              <a:rPr lang="en-ES" dirty="0"/>
              <a:t>2. </a:t>
            </a:r>
            <a:r>
              <a:rPr lang="en-GB" dirty="0"/>
              <a:t>Is it safe to invest in Bitcoin?</a:t>
            </a:r>
            <a:endParaRPr lang="en-E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2E20F9-7B94-0752-7FAC-E09E29A7E1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8590" y="1681644"/>
            <a:ext cx="8214820" cy="4376454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7842BAF-54A6-A81C-FFBD-81A568CD1306}"/>
              </a:ext>
            </a:extLst>
          </p:cNvPr>
          <p:cNvSpPr txBox="1"/>
          <p:nvPr/>
        </p:nvSpPr>
        <p:spPr>
          <a:xfrm>
            <a:off x="1488040" y="6004159"/>
            <a:ext cx="9215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Despite some specific price drops, the upward trend can be appreciated</a:t>
            </a:r>
            <a:r>
              <a:rPr lang="en-ES" dirty="0"/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FFE7BA-5A5C-FAF6-FA94-27AA5238E0A3}"/>
              </a:ext>
            </a:extLst>
          </p:cNvPr>
          <p:cNvSpPr txBox="1"/>
          <p:nvPr/>
        </p:nvSpPr>
        <p:spPr>
          <a:xfrm>
            <a:off x="4312114" y="1339282"/>
            <a:ext cx="3567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Evolucion del precio del Bitcoin en $</a:t>
            </a:r>
          </a:p>
        </p:txBody>
      </p:sp>
    </p:spTree>
    <p:extLst>
      <p:ext uri="{BB962C8B-B14F-4D97-AF65-F5344CB8AC3E}">
        <p14:creationId xmlns:p14="http://schemas.microsoft.com/office/powerpoint/2010/main" val="51440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39884-C637-7FDD-46D1-901BCF4C9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3298"/>
            <a:ext cx="10515600" cy="1325563"/>
          </a:xfrm>
        </p:spPr>
        <p:txBody>
          <a:bodyPr/>
          <a:lstStyle/>
          <a:p>
            <a:r>
              <a:rPr lang="en-ES" dirty="0"/>
              <a:t>3. </a:t>
            </a:r>
            <a:r>
              <a:rPr lang="en-GB" dirty="0"/>
              <a:t>How much influence does Bitcoin have on the crypto market?</a:t>
            </a:r>
            <a:endParaRPr lang="en-E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4A1636-DB01-A12B-1633-64422B5A18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1894" y="1885950"/>
            <a:ext cx="3136900" cy="30861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388ECA-1652-447C-3627-34160604CA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7116" y="1866900"/>
            <a:ext cx="3390900" cy="3124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108F4E-DED1-8E6F-684C-72E2D10CA0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6338" y="1841500"/>
            <a:ext cx="3314700" cy="3175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D6F6385-C0F1-740F-1415-93F2D5B80E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50522" y="1210469"/>
            <a:ext cx="2133600" cy="11557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0B7DF78-C9D5-A982-AC99-14488DFCB7AF}"/>
              </a:ext>
            </a:extLst>
          </p:cNvPr>
          <p:cNvSpPr txBox="1"/>
          <p:nvPr/>
        </p:nvSpPr>
        <p:spPr>
          <a:xfrm>
            <a:off x="1843972" y="478738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2013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0B2F33-C4DA-233F-29F1-73DEB34AB936}"/>
              </a:ext>
            </a:extLst>
          </p:cNvPr>
          <p:cNvSpPr txBox="1"/>
          <p:nvPr/>
        </p:nvSpPr>
        <p:spPr>
          <a:xfrm>
            <a:off x="5266194" y="480643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2018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704651-4C2E-5487-C155-63FA7F29EE6A}"/>
              </a:ext>
            </a:extLst>
          </p:cNvPr>
          <p:cNvSpPr txBox="1"/>
          <p:nvPr/>
        </p:nvSpPr>
        <p:spPr>
          <a:xfrm>
            <a:off x="8777316" y="483183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2022</a:t>
            </a:r>
          </a:p>
        </p:txBody>
      </p:sp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BAD70DE3-F2B9-23A7-BE56-A7A3FE1A27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450977"/>
              </p:ext>
            </p:extLst>
          </p:nvPr>
        </p:nvGraphicFramePr>
        <p:xfrm>
          <a:off x="3225800" y="5305703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05309767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17549983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49886455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62347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dirty="0"/>
                        <a:t>2013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dirty="0"/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dirty="0"/>
                        <a:t>2022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1930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ES" dirty="0"/>
                        <a:t>Bitcoin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3.15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135.91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817.8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3143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ES" dirty="0"/>
                        <a:t>Resto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0.33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186.98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1257.74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4985885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08EBBC93-3BB6-F3E1-3076-A1616AA62419}"/>
              </a:ext>
            </a:extLst>
          </p:cNvPr>
          <p:cNvSpPr txBox="1"/>
          <p:nvPr/>
        </p:nvSpPr>
        <p:spPr>
          <a:xfrm>
            <a:off x="287677" y="5400298"/>
            <a:ext cx="25460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By 2013 it was 90%,</a:t>
            </a:r>
          </a:p>
          <a:p>
            <a:r>
              <a:rPr lang="en-GB" dirty="0"/>
              <a:t>this has been decreasing </a:t>
            </a:r>
          </a:p>
          <a:p>
            <a:r>
              <a:rPr lang="en-GB" dirty="0"/>
              <a:t>over the years.</a:t>
            </a:r>
            <a:endParaRPr lang="en-E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BFC08C1-025B-9034-4130-F48B7940E586}"/>
              </a:ext>
            </a:extLst>
          </p:cNvPr>
          <p:cNvSpPr txBox="1"/>
          <p:nvPr/>
        </p:nvSpPr>
        <p:spPr>
          <a:xfrm>
            <a:off x="2260210" y="1552297"/>
            <a:ext cx="6011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Comparison of bitcoin market cap with other cryptocurrencies</a:t>
            </a:r>
            <a:endParaRPr lang="en-ES" dirty="0"/>
          </a:p>
        </p:txBody>
      </p:sp>
    </p:spTree>
    <p:extLst>
      <p:ext uri="{BB962C8B-B14F-4D97-AF65-F5344CB8AC3E}">
        <p14:creationId xmlns:p14="http://schemas.microsoft.com/office/powerpoint/2010/main" val="412938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63BB8-77FA-C674-813C-17C17380E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9368"/>
            <a:ext cx="10515600" cy="1325563"/>
          </a:xfrm>
        </p:spPr>
        <p:txBody>
          <a:bodyPr/>
          <a:lstStyle/>
          <a:p>
            <a:r>
              <a:rPr lang="en-ES" dirty="0"/>
              <a:t>4. </a:t>
            </a:r>
            <a:r>
              <a:rPr lang="en-GB" dirty="0"/>
              <a:t>Is it a growing market?</a:t>
            </a:r>
            <a:endParaRPr lang="en-E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CCE510-8142-B166-3F20-9D612AA6F4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2038" y="1579101"/>
            <a:ext cx="7739508" cy="412663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3AFB34-E3C2-E934-66E2-45C2B4C62DCB}"/>
              </a:ext>
            </a:extLst>
          </p:cNvPr>
          <p:cNvSpPr txBox="1"/>
          <p:nvPr/>
        </p:nvSpPr>
        <p:spPr>
          <a:xfrm>
            <a:off x="838200" y="5732979"/>
            <a:ext cx="9295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Every</a:t>
            </a:r>
            <a:r>
              <a:rPr lang="es-ES" dirty="0"/>
              <a:t> </a:t>
            </a:r>
            <a:r>
              <a:rPr lang="es-ES" dirty="0" err="1"/>
              <a:t>year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number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cryptocurrencies</a:t>
            </a:r>
            <a:r>
              <a:rPr lang="es-ES" dirty="0"/>
              <a:t> has </a:t>
            </a:r>
            <a:r>
              <a:rPr lang="es-ES" dirty="0" err="1"/>
              <a:t>been</a:t>
            </a:r>
            <a:r>
              <a:rPr lang="es-ES" dirty="0"/>
              <a:t> </a:t>
            </a:r>
            <a:r>
              <a:rPr lang="es-ES" dirty="0" err="1"/>
              <a:t>increasing</a:t>
            </a:r>
            <a:r>
              <a:rPr lang="es-ES" dirty="0"/>
              <a:t>, </a:t>
            </a:r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a </a:t>
            </a:r>
            <a:r>
              <a:rPr lang="es-ES" dirty="0" err="1"/>
              <a:t>constantly</a:t>
            </a:r>
            <a:r>
              <a:rPr lang="es-ES" dirty="0"/>
              <a:t> </a:t>
            </a:r>
            <a:r>
              <a:rPr lang="es-ES" dirty="0" err="1"/>
              <a:t>growing</a:t>
            </a:r>
            <a:r>
              <a:rPr lang="es-ES" dirty="0"/>
              <a:t> </a:t>
            </a:r>
            <a:r>
              <a:rPr lang="es-ES" dirty="0" err="1"/>
              <a:t>market</a:t>
            </a:r>
            <a:r>
              <a:rPr lang="es-ES" dirty="0"/>
              <a:t>.</a:t>
            </a:r>
            <a:endParaRPr lang="en-E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36B986-301D-C25A-AF8A-BF0988C45B34}"/>
              </a:ext>
            </a:extLst>
          </p:cNvPr>
          <p:cNvSpPr txBox="1"/>
          <p:nvPr/>
        </p:nvSpPr>
        <p:spPr>
          <a:xfrm>
            <a:off x="4015768" y="1342350"/>
            <a:ext cx="3046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Cryptocurrency count per year</a:t>
            </a:r>
            <a:endParaRPr lang="en-ES" dirty="0"/>
          </a:p>
        </p:txBody>
      </p:sp>
    </p:spTree>
    <p:extLst>
      <p:ext uri="{BB962C8B-B14F-4D97-AF65-F5344CB8AC3E}">
        <p14:creationId xmlns:p14="http://schemas.microsoft.com/office/powerpoint/2010/main" val="1381922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040F3-58CD-675B-569D-34DF08428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5. ¿En que criptomonedas invertir?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46BA09-F620-6DCF-05F2-9A8F8732A8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5375" y="1565891"/>
            <a:ext cx="8541250" cy="4077256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5E5AC0A-8040-5886-1B09-5DFB5534703F}"/>
              </a:ext>
            </a:extLst>
          </p:cNvPr>
          <p:cNvSpPr txBox="1"/>
          <p:nvPr/>
        </p:nvSpPr>
        <p:spPr>
          <a:xfrm>
            <a:off x="1267787" y="5722706"/>
            <a:ext cx="9140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I </a:t>
            </a:r>
            <a:r>
              <a:rPr lang="es-ES" dirty="0" err="1"/>
              <a:t>recommend</a:t>
            </a:r>
            <a:r>
              <a:rPr lang="es-ES" dirty="0"/>
              <a:t> </a:t>
            </a:r>
            <a:r>
              <a:rPr lang="es-ES" dirty="0" err="1"/>
              <a:t>looking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reliable</a:t>
            </a:r>
            <a:r>
              <a:rPr lang="es-ES" dirty="0"/>
              <a:t> and </a:t>
            </a:r>
            <a:r>
              <a:rPr lang="es-ES" dirty="0" err="1"/>
              <a:t>useful</a:t>
            </a:r>
            <a:r>
              <a:rPr lang="es-ES" dirty="0"/>
              <a:t> </a:t>
            </a:r>
            <a:r>
              <a:rPr lang="es-ES" dirty="0" err="1"/>
              <a:t>cryptocurrencies</a:t>
            </a:r>
            <a:r>
              <a:rPr lang="es-ES" dirty="0"/>
              <a:t>.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ones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higher</a:t>
            </a:r>
            <a:r>
              <a:rPr lang="es-ES" dirty="0"/>
              <a:t> capital </a:t>
            </a:r>
            <a:r>
              <a:rPr lang="es-ES" dirty="0" err="1"/>
              <a:t>tend</a:t>
            </a:r>
            <a:endParaRPr lang="es-ES" dirty="0"/>
          </a:p>
          <a:p>
            <a:r>
              <a:rPr lang="es-ES" dirty="0" err="1"/>
              <a:t>to</a:t>
            </a:r>
            <a:r>
              <a:rPr lang="es-ES" dirty="0"/>
              <a:t> be more </a:t>
            </a:r>
            <a:r>
              <a:rPr lang="es-ES" dirty="0" err="1"/>
              <a:t>secure</a:t>
            </a:r>
            <a:r>
              <a:rPr lang="es-ES" dirty="0"/>
              <a:t> </a:t>
            </a:r>
            <a:r>
              <a:rPr lang="es-ES" dirty="0" err="1"/>
              <a:t>but</a:t>
            </a:r>
            <a:r>
              <a:rPr lang="es-ES" dirty="0"/>
              <a:t> </a:t>
            </a:r>
            <a:r>
              <a:rPr lang="es-ES" dirty="0" err="1"/>
              <a:t>give</a:t>
            </a:r>
            <a:r>
              <a:rPr lang="es-ES" dirty="0"/>
              <a:t> </a:t>
            </a:r>
            <a:r>
              <a:rPr lang="es-ES" dirty="0" err="1"/>
              <a:t>less</a:t>
            </a:r>
            <a:r>
              <a:rPr lang="es-ES" dirty="0"/>
              <a:t> </a:t>
            </a:r>
            <a:r>
              <a:rPr lang="es-ES" dirty="0" err="1"/>
              <a:t>yield</a:t>
            </a:r>
            <a:r>
              <a:rPr lang="es-ES" dirty="0"/>
              <a:t>.</a:t>
            </a:r>
            <a:endParaRPr lang="en-ES" dirty="0"/>
          </a:p>
        </p:txBody>
      </p:sp>
    </p:spTree>
    <p:extLst>
      <p:ext uri="{BB962C8B-B14F-4D97-AF65-F5344CB8AC3E}">
        <p14:creationId xmlns:p14="http://schemas.microsoft.com/office/powerpoint/2010/main" val="447035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35E22-9E8B-1C88-4AE3-A479FE889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6663"/>
            <a:ext cx="10515600" cy="1325563"/>
          </a:xfrm>
        </p:spPr>
        <p:txBody>
          <a:bodyPr/>
          <a:lstStyle/>
          <a:p>
            <a:r>
              <a:rPr lang="en-ES" dirty="0"/>
              <a:t>6. </a:t>
            </a:r>
            <a:r>
              <a:rPr lang="en-GB" dirty="0"/>
              <a:t>When should you invest?</a:t>
            </a:r>
            <a:endParaRPr lang="en-E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0654E2-C0A3-AE01-D7B7-14DDB9E5DE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84529"/>
            <a:ext cx="4912077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47A32E-4DB8-6213-D2A8-BB9A05C712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0277" y="1784529"/>
            <a:ext cx="927100" cy="33147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B4B0277-55CC-DFD2-2FF1-185762CC223F}"/>
              </a:ext>
            </a:extLst>
          </p:cNvPr>
          <p:cNvSpPr txBox="1"/>
          <p:nvPr/>
        </p:nvSpPr>
        <p:spPr>
          <a:xfrm>
            <a:off x="838200" y="1415197"/>
            <a:ext cx="5225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Average market capital per month from 2013 to 2022 </a:t>
            </a:r>
            <a:endParaRPr lang="en-E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AFBDAE-FC83-EE2F-DAD5-29D33AA27093}"/>
              </a:ext>
            </a:extLst>
          </p:cNvPr>
          <p:cNvSpPr txBox="1"/>
          <p:nvPr/>
        </p:nvSpPr>
        <p:spPr>
          <a:xfrm>
            <a:off x="6976973" y="2599362"/>
            <a:ext cx="49975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months of July and February are the ones with </a:t>
            </a:r>
          </a:p>
          <a:p>
            <a:r>
              <a:rPr lang="en-GB" dirty="0"/>
              <a:t>the least capital and therefore, the most feasible.</a:t>
            </a:r>
            <a:endParaRPr lang="en-E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720208-77B7-283A-DB6C-6C03F86D751C}"/>
              </a:ext>
            </a:extLst>
          </p:cNvPr>
          <p:cNvSpPr txBox="1"/>
          <p:nvPr/>
        </p:nvSpPr>
        <p:spPr>
          <a:xfrm>
            <a:off x="6976973" y="3441879"/>
            <a:ext cx="4482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Finally, I would avoid the months of May and </a:t>
            </a:r>
          </a:p>
          <a:p>
            <a:r>
              <a:rPr lang="en-GB" dirty="0"/>
              <a:t>January, being the ones with the most capital.</a:t>
            </a:r>
            <a:endParaRPr lang="en-ES" dirty="0"/>
          </a:p>
        </p:txBody>
      </p:sp>
    </p:spTree>
    <p:extLst>
      <p:ext uri="{BB962C8B-B14F-4D97-AF65-F5344CB8AC3E}">
        <p14:creationId xmlns:p14="http://schemas.microsoft.com/office/powerpoint/2010/main" val="1412356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DA077-606A-1D51-9DDD-EF6EC92E9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7.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97A02-1F8D-ADBA-91BA-D820ACE12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/>
          <a:lstStyle/>
          <a:p>
            <a:pPr>
              <a:buFontTx/>
              <a:buChar char="-"/>
            </a:pPr>
            <a:r>
              <a:rPr lang="en-ES" b="1" u="sng" dirty="0"/>
              <a:t>Data collection: </a:t>
            </a:r>
          </a:p>
          <a:p>
            <a:pPr lvl="1">
              <a:buFontTx/>
              <a:buChar char="-"/>
            </a:pPr>
            <a:r>
              <a:rPr lang="en-GB" dirty="0">
                <a:hlinkClick r:id="rId2"/>
              </a:rPr>
              <a:t>https://coinmarketcap.com/historical/</a:t>
            </a:r>
            <a:endParaRPr lang="en-GB" dirty="0"/>
          </a:p>
          <a:p>
            <a:pPr marL="457200" lvl="1" indent="0">
              <a:buNone/>
            </a:pPr>
            <a:r>
              <a:rPr lang="en-GB" dirty="0"/>
              <a:t>- Shape: </a:t>
            </a:r>
            <a:r>
              <a:rPr lang="en-ES" dirty="0"/>
              <a:t>220566 rows and 9 columns .</a:t>
            </a:r>
          </a:p>
          <a:p>
            <a:pPr>
              <a:buFontTx/>
              <a:buChar char="-"/>
            </a:pPr>
            <a:r>
              <a:rPr lang="en-ES" b="1" u="sng" dirty="0"/>
              <a:t>Python libraries: </a:t>
            </a:r>
          </a:p>
          <a:p>
            <a:pPr lvl="1">
              <a:buFontTx/>
              <a:buChar char="-"/>
            </a:pPr>
            <a:r>
              <a:rPr lang="en-ES" dirty="0"/>
              <a:t>Pandas, Plotly, BeautifulSoup, Selenium, Calendar, Math, Time, Csv.</a:t>
            </a:r>
          </a:p>
          <a:p>
            <a:pPr>
              <a:buFontTx/>
              <a:buChar char="-"/>
            </a:pPr>
            <a:r>
              <a:rPr lang="en-ES" b="1" u="sng" dirty="0"/>
              <a:t>Dashboard:</a:t>
            </a:r>
            <a:r>
              <a:rPr lang="en-ES" dirty="0"/>
              <a:t> </a:t>
            </a:r>
          </a:p>
          <a:p>
            <a:pPr lvl="1">
              <a:buFontTx/>
              <a:buChar char="-"/>
            </a:pPr>
            <a:r>
              <a:rPr lang="en-ES" dirty="0"/>
              <a:t>Streamlit.</a:t>
            </a:r>
          </a:p>
          <a:p>
            <a:pPr lvl="1">
              <a:buFontTx/>
              <a:buChar char="-"/>
            </a:pPr>
            <a:r>
              <a:rPr lang="en-ES" dirty="0"/>
              <a:t>Link: </a:t>
            </a:r>
            <a:r>
              <a:rPr lang="en-GB" dirty="0"/>
              <a:t>https://</a:t>
            </a:r>
            <a:r>
              <a:rPr lang="en-GB" dirty="0" err="1"/>
              <a:t>share.streamlit.io</a:t>
            </a:r>
            <a:r>
              <a:rPr lang="en-GB" dirty="0"/>
              <a:t>/pablod1/</a:t>
            </a:r>
            <a:r>
              <a:rPr lang="en-GB" dirty="0" err="1"/>
              <a:t>streamlit</a:t>
            </a:r>
            <a:r>
              <a:rPr lang="en-GB" dirty="0"/>
              <a:t>-test/main/</a:t>
            </a:r>
            <a:r>
              <a:rPr lang="en-GB" dirty="0" err="1"/>
              <a:t>main.py</a:t>
            </a:r>
            <a:r>
              <a:rPr lang="en-GB" dirty="0"/>
              <a:t>.</a:t>
            </a:r>
            <a:endParaRPr lang="en-ES" dirty="0"/>
          </a:p>
        </p:txBody>
      </p:sp>
    </p:spTree>
    <p:extLst>
      <p:ext uri="{BB962C8B-B14F-4D97-AF65-F5344CB8AC3E}">
        <p14:creationId xmlns:p14="http://schemas.microsoft.com/office/powerpoint/2010/main" val="4021392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420</Words>
  <Application>Microsoft Macintosh PowerPoint</Application>
  <PresentationFormat>Widescreen</PresentationFormat>
  <Paragraphs>62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EDA Cryptocurrency</vt:lpstr>
      <vt:lpstr>QUESTIONS</vt:lpstr>
      <vt:lpstr>1. BITCOIN</vt:lpstr>
      <vt:lpstr>2. Is it safe to invest in Bitcoin?</vt:lpstr>
      <vt:lpstr>3. How much influence does Bitcoin have on the crypto market?</vt:lpstr>
      <vt:lpstr>4. Is it a growing market?</vt:lpstr>
      <vt:lpstr>5. ¿En que criptomonedas invertir?</vt:lpstr>
      <vt:lpstr>6. When should you invest?</vt:lpstr>
      <vt:lpstr>7. Resources</vt:lpstr>
      <vt:lpstr>8. Conclusions</vt:lpstr>
      <vt:lpstr>¿DOUBTS?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EDA Cryptocurrency</dc:title>
  <dc:creator>Pablo Díaz González</dc:creator>
  <cp:lastModifiedBy>Pablo Díaz González</cp:lastModifiedBy>
  <cp:revision>4</cp:revision>
  <dcterms:created xsi:type="dcterms:W3CDTF">2022-06-02T14:53:20Z</dcterms:created>
  <dcterms:modified xsi:type="dcterms:W3CDTF">2022-06-11T13:23:30Z</dcterms:modified>
</cp:coreProperties>
</file>