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7" r:id="rId1"/>
  </p:sldMasterIdLst>
  <p:sldIdLst>
    <p:sldId id="256" r:id="rId2"/>
    <p:sldId id="265" r:id="rId3"/>
    <p:sldId id="259" r:id="rId4"/>
    <p:sldId id="275" r:id="rId5"/>
    <p:sldId id="260" r:id="rId6"/>
    <p:sldId id="266" r:id="rId7"/>
    <p:sldId id="261" r:id="rId8"/>
    <p:sldId id="264" r:id="rId9"/>
    <p:sldId id="267" r:id="rId10"/>
    <p:sldId id="263" r:id="rId11"/>
    <p:sldId id="268" r:id="rId12"/>
    <p:sldId id="269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6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640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83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56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09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8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4997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B6AFA39-9B9D-9D4D-89DE-0442B9E400A7}" type="datetimeFigureOut">
              <a:rPr lang="en-ES" smtClean="0"/>
              <a:t>7/7/22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EB2A-3B00-D443-9513-F46F3D3DB0FB}" type="slidenum">
              <a:rPr lang="en-ES" smtClean="0"/>
              <a:t>‹#›</a:t>
            </a:fld>
            <a:endParaRPr lang="en-E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8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52F1-E99C-5FA2-1BE4-27EFF708B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987211"/>
            <a:ext cx="7315200" cy="883577"/>
          </a:xfrm>
        </p:spPr>
        <p:txBody>
          <a:bodyPr>
            <a:normAutofit fontScale="90000"/>
          </a:bodyPr>
          <a:lstStyle/>
          <a:p>
            <a:pPr algn="ctr"/>
            <a:r>
              <a:rPr lang="en-ES" dirty="0">
                <a:solidFill>
                  <a:schemeClr val="accent5"/>
                </a:solidFill>
                <a:latin typeface="Rockwell" panose="02060603020205020403" pitchFamily="18" charset="77"/>
              </a:rPr>
              <a:t>DATA JOBS</a:t>
            </a:r>
          </a:p>
        </p:txBody>
      </p:sp>
    </p:spTree>
    <p:extLst>
      <p:ext uri="{BB962C8B-B14F-4D97-AF65-F5344CB8AC3E}">
        <p14:creationId xmlns:p14="http://schemas.microsoft.com/office/powerpoint/2010/main" val="39600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1D2C5-DD64-65A4-DCF9-B3E9BB26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2134" y="2971799"/>
            <a:ext cx="1889097" cy="914401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chemeClr val="accent5"/>
                </a:solidFill>
                <a:latin typeface="Rockwell" panose="02060603020205020403" pitchFamily="18" charset="77"/>
              </a:rPr>
              <a:t>EDA</a:t>
            </a:r>
            <a:r>
              <a:rPr lang="en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9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AC5FA-27CB-01DC-F275-B6E3A046F209}"/>
              </a:ext>
            </a:extLst>
          </p:cNvPr>
          <p:cNvSpPr txBox="1"/>
          <p:nvPr/>
        </p:nvSpPr>
        <p:spPr>
          <a:xfrm>
            <a:off x="3083507" y="0"/>
            <a:ext cx="602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Información de nuestro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09473-DB73-7B7E-8DF8-C1547771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51" y="862252"/>
            <a:ext cx="4411697" cy="56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5D989-F8C3-9653-F74D-BC2F992538B8}"/>
              </a:ext>
            </a:extLst>
          </p:cNvPr>
          <p:cNvSpPr txBox="1"/>
          <p:nvPr/>
        </p:nvSpPr>
        <p:spPr>
          <a:xfrm>
            <a:off x="3083508" y="0"/>
            <a:ext cx="602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Información de nuestro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C35F3-89FA-54EA-242B-DD898C13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863029"/>
            <a:ext cx="5012611" cy="56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9F884-8368-DC7E-0773-D607E8061EEB}"/>
              </a:ext>
            </a:extLst>
          </p:cNvPr>
          <p:cNvSpPr txBox="1"/>
          <p:nvPr/>
        </p:nvSpPr>
        <p:spPr>
          <a:xfrm>
            <a:off x="4292461" y="0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Limpieza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B47D0-F204-EF9A-6028-106B83F9CEC3}"/>
              </a:ext>
            </a:extLst>
          </p:cNvPr>
          <p:cNvSpPr txBox="1"/>
          <p:nvPr/>
        </p:nvSpPr>
        <p:spPr>
          <a:xfrm>
            <a:off x="7170318" y="1377531"/>
            <a:ext cx="3175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Missings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Moda y mediana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-1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Outliers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Por encima del tercer quartil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FBF1E-3219-6D58-6D33-2E0A144F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8" y="945222"/>
            <a:ext cx="5024679" cy="55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1FF3B-5DCC-A38E-9177-30A34BD0F9C8}"/>
              </a:ext>
            </a:extLst>
          </p:cNvPr>
          <p:cNvSpPr txBox="1"/>
          <p:nvPr/>
        </p:nvSpPr>
        <p:spPr>
          <a:xfrm>
            <a:off x="5098771" y="10714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BCBF2-ED7F-287A-2F5A-E0F4239FD1E9}"/>
              </a:ext>
            </a:extLst>
          </p:cNvPr>
          <p:cNvSpPr txBox="1"/>
          <p:nvPr/>
        </p:nvSpPr>
        <p:spPr>
          <a:xfrm>
            <a:off x="7912314" y="945376"/>
            <a:ext cx="2860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OneHotEncoder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Sector</a:t>
            </a:r>
          </a:p>
          <a:p>
            <a:pPr marL="742950" lvl="1" indent="-285750">
              <a:buFontTx/>
              <a:buChar char="-"/>
            </a:pPr>
            <a:r>
              <a:rPr lang="en-GB" sz="2400" dirty="0">
                <a:latin typeface="Garamond"/>
              </a:rPr>
              <a:t>J</a:t>
            </a:r>
            <a:r>
              <a:rPr lang="en-ES" sz="2400" dirty="0">
                <a:latin typeface="Garamond"/>
              </a:rPr>
              <a:t>ob_state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Type of ownership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6BBF-BC2B-CB25-847F-F6523B0D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47" y="945376"/>
            <a:ext cx="6399469" cy="2483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A94D7-5F83-7AB4-4E00-8D980029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47" y="3778036"/>
            <a:ext cx="6455077" cy="2483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35499-34A7-8BF4-4D2E-514542975C78}"/>
              </a:ext>
            </a:extLst>
          </p:cNvPr>
          <p:cNvSpPr txBox="1"/>
          <p:nvPr/>
        </p:nvSpPr>
        <p:spPr>
          <a:xfrm>
            <a:off x="7912314" y="3778036"/>
            <a:ext cx="2954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Label Encoder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Company_size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Target (Job title)</a:t>
            </a:r>
          </a:p>
        </p:txBody>
      </p:sp>
    </p:spTree>
    <p:extLst>
      <p:ext uri="{BB962C8B-B14F-4D97-AF65-F5344CB8AC3E}">
        <p14:creationId xmlns:p14="http://schemas.microsoft.com/office/powerpoint/2010/main" val="303473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12785-F200-4AA4-D969-43AA390D351E}"/>
              </a:ext>
            </a:extLst>
          </p:cNvPr>
          <p:cNvSpPr txBox="1"/>
          <p:nvPr/>
        </p:nvSpPr>
        <p:spPr>
          <a:xfrm>
            <a:off x="3638338" y="0"/>
            <a:ext cx="462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Reducción de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880DB-53D6-BAEF-1E0A-40BB7BB4E6B9}"/>
              </a:ext>
            </a:extLst>
          </p:cNvPr>
          <p:cNvSpPr txBox="1"/>
          <p:nvPr/>
        </p:nvSpPr>
        <p:spPr>
          <a:xfrm>
            <a:off x="4215515" y="1325367"/>
            <a:ext cx="343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Kbest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De 65 a 15 variables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Mayor eficiencia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B4DDD-0C3B-3F1D-2940-95429754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3335355"/>
            <a:ext cx="4165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9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10E3-1282-F6DE-0A6C-DD68458118D3}"/>
              </a:ext>
            </a:extLst>
          </p:cNvPr>
          <p:cNvSpPr txBox="1"/>
          <p:nvPr/>
        </p:nvSpPr>
        <p:spPr>
          <a:xfrm>
            <a:off x="3961441" y="0"/>
            <a:ext cx="4269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Selección del modelo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67A3D-11F3-CDFE-DDBB-F2DB94E5505A}"/>
              </a:ext>
            </a:extLst>
          </p:cNvPr>
          <p:cNvSpPr txBox="1"/>
          <p:nvPr/>
        </p:nvSpPr>
        <p:spPr>
          <a:xfrm>
            <a:off x="4847689" y="2459504"/>
            <a:ext cx="2496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RandomForest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AdaBoost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DecisionTree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Knn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Gradient</a:t>
            </a:r>
            <a:r>
              <a:rPr lang="en-GB" sz="2400" dirty="0">
                <a:latin typeface="Garamond"/>
              </a:rPr>
              <a:t>B</a:t>
            </a:r>
            <a:r>
              <a:rPr lang="en-ES" sz="2400" dirty="0">
                <a:latin typeface="Garamond"/>
              </a:rPr>
              <a:t>oost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66034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1F9EF-2DB2-5175-7E4D-39B9A37A7564}"/>
              </a:ext>
            </a:extLst>
          </p:cNvPr>
          <p:cNvSpPr txBox="1"/>
          <p:nvPr/>
        </p:nvSpPr>
        <p:spPr>
          <a:xfrm>
            <a:off x="4384922" y="0"/>
            <a:ext cx="3422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Hiperparámetros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1FF5E-D916-8EB1-298A-254FB852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38" y="1061565"/>
            <a:ext cx="5415280" cy="208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234661-56C9-D19D-CCF7-30316B9E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55" y="3352498"/>
            <a:ext cx="3982163" cy="13566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683761-F120-3E6F-AA66-F53D0F38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16" y="1049922"/>
            <a:ext cx="4000500" cy="2082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B37DF-2ABC-1909-5804-BD0CFF1D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16" y="3352498"/>
            <a:ext cx="5410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68CD6-7D87-C5EB-436E-D6A4BCC63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216" y="4881431"/>
            <a:ext cx="39116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8F7F9-3022-77BD-5BFA-FFCFFB2A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510" y="4877789"/>
            <a:ext cx="4694008" cy="1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6C4B9-183E-5427-43E2-F4A4E9AF57F3}"/>
              </a:ext>
            </a:extLst>
          </p:cNvPr>
          <p:cNvSpPr txBox="1"/>
          <p:nvPr/>
        </p:nvSpPr>
        <p:spPr>
          <a:xfrm>
            <a:off x="5130030" y="0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Pipelines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8E33B-9D4F-4404-C560-7DEB3FD786FA}"/>
              </a:ext>
            </a:extLst>
          </p:cNvPr>
          <p:cNvSpPr txBox="1"/>
          <p:nvPr/>
        </p:nvSpPr>
        <p:spPr>
          <a:xfrm>
            <a:off x="5110632" y="1242917"/>
            <a:ext cx="197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-</a:t>
            </a:r>
            <a:r>
              <a:rPr lang="en-ES" sz="2400" dirty="0">
                <a:latin typeface="Garamond"/>
              </a:rPr>
              <a:t>GridSearchCV</a:t>
            </a:r>
          </a:p>
          <a:p>
            <a:r>
              <a:rPr lang="en-ES" sz="2400" dirty="0">
                <a:latin typeface="Garamond"/>
              </a:rPr>
              <a:t>	-CV =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B416E-4789-A254-9528-24D9BCA4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66" y="2169042"/>
            <a:ext cx="6798067" cy="42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8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50E1D-5FA0-4631-4B40-C82C650C1E54}"/>
              </a:ext>
            </a:extLst>
          </p:cNvPr>
          <p:cNvSpPr txBox="1"/>
          <p:nvPr/>
        </p:nvSpPr>
        <p:spPr>
          <a:xfrm>
            <a:off x="4163419" y="0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Prueba de modelos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73CE-85EF-A889-EE73-C98A24710E72}"/>
              </a:ext>
            </a:extLst>
          </p:cNvPr>
          <p:cNvSpPr txBox="1"/>
          <p:nvPr/>
        </p:nvSpPr>
        <p:spPr>
          <a:xfrm>
            <a:off x="5038722" y="1785152"/>
            <a:ext cx="2114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>
                <a:latin typeface="Garamond"/>
              </a:rPr>
              <a:t>Precisión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latin typeface="Garamond"/>
              </a:rPr>
              <a:t>Valores altos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latin typeface="Garamond"/>
              </a:rPr>
              <a:t>XGboost</a:t>
            </a:r>
            <a:endParaRPr lang="en-ES" sz="2400" dirty="0">
              <a:latin typeface="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DEF13-C0EE-EA74-6B66-3877FA39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8" y="3703258"/>
            <a:ext cx="680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E878-149C-246B-49BC-236C2B688C23}"/>
              </a:ext>
            </a:extLst>
          </p:cNvPr>
          <p:cNvSpPr txBox="1"/>
          <p:nvPr/>
        </p:nvSpPr>
        <p:spPr>
          <a:xfrm>
            <a:off x="4812025" y="0"/>
            <a:ext cx="2567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Introducción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813F5-4B1C-2B97-48FD-5F47863547AA}"/>
              </a:ext>
            </a:extLst>
          </p:cNvPr>
          <p:cNvSpPr txBox="1"/>
          <p:nvPr/>
        </p:nvSpPr>
        <p:spPr>
          <a:xfrm>
            <a:off x="1800624" y="2274301"/>
            <a:ext cx="85907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Garamond"/>
              </a:rPr>
              <a:t>Los profesionales que trabajan en el campo de los datos se pueden </a:t>
            </a:r>
          </a:p>
          <a:p>
            <a:r>
              <a:rPr lang="en-GB" sz="2400" dirty="0">
                <a:latin typeface="Garamond"/>
              </a:rPr>
              <a:t>divider en 3 perfiles: </a:t>
            </a:r>
          </a:p>
          <a:p>
            <a:pPr marL="800100" lvl="1" indent="-342900">
              <a:buFontTx/>
              <a:buChar char="-"/>
            </a:pPr>
            <a:r>
              <a:rPr lang="en-GB" sz="2400" dirty="0">
                <a:latin typeface="Garamond"/>
              </a:rPr>
              <a:t>Data engineer</a:t>
            </a:r>
          </a:p>
          <a:p>
            <a:pPr marL="800100" lvl="1" indent="-342900">
              <a:buFontTx/>
              <a:buChar char="-"/>
            </a:pPr>
            <a:r>
              <a:rPr lang="en-GB" sz="2400" dirty="0">
                <a:latin typeface="Garamond"/>
              </a:rPr>
              <a:t>Data analyst</a:t>
            </a:r>
          </a:p>
          <a:p>
            <a:pPr marL="800100" lvl="1" indent="-342900">
              <a:buFontTx/>
              <a:buChar char="-"/>
            </a:pPr>
            <a:r>
              <a:rPr lang="en-GB" sz="2400" dirty="0">
                <a:latin typeface="Garamond"/>
              </a:rPr>
              <a:t>Data scientist.</a:t>
            </a:r>
          </a:p>
          <a:p>
            <a:r>
              <a:rPr lang="en-GB" sz="2400" dirty="0">
                <a:latin typeface="Garamond"/>
              </a:rPr>
              <a:t>Este proyecto se centra en predecir el tipo de perfil que se pide en</a:t>
            </a:r>
          </a:p>
          <a:p>
            <a:r>
              <a:rPr lang="en-GB" sz="2400" dirty="0">
                <a:latin typeface="Garamond"/>
              </a:rPr>
              <a:t>función de las características de una oferta de trabajo publicada en </a:t>
            </a:r>
          </a:p>
          <a:p>
            <a:r>
              <a:rPr lang="en-GB" sz="2400" dirty="0">
                <a:latin typeface="Garamond"/>
              </a:rPr>
              <a:t>un portal de búsqueda de empleo.</a:t>
            </a:r>
          </a:p>
        </p:txBody>
      </p:sp>
    </p:spTree>
    <p:extLst>
      <p:ext uri="{BB962C8B-B14F-4D97-AF65-F5344CB8AC3E}">
        <p14:creationId xmlns:p14="http://schemas.microsoft.com/office/powerpoint/2010/main" val="18293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19A86-411C-5067-8DEC-062BB5231896}"/>
              </a:ext>
            </a:extLst>
          </p:cNvPr>
          <p:cNvSpPr txBox="1"/>
          <p:nvPr/>
        </p:nvSpPr>
        <p:spPr>
          <a:xfrm>
            <a:off x="3323446" y="0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Importancia de las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695A5-4E67-7CCC-E380-C3680B21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88" y="1414979"/>
            <a:ext cx="8138624" cy="40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9E677-A9DA-3F5B-558A-D92B42F49FC4}"/>
              </a:ext>
            </a:extLst>
          </p:cNvPr>
          <p:cNvSpPr txBox="1"/>
          <p:nvPr/>
        </p:nvSpPr>
        <p:spPr>
          <a:xfrm>
            <a:off x="3845103" y="3136612"/>
            <a:ext cx="450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DUDAS Y CUESTIONES</a:t>
            </a:r>
          </a:p>
        </p:txBody>
      </p:sp>
    </p:spTree>
    <p:extLst>
      <p:ext uri="{BB962C8B-B14F-4D97-AF65-F5344CB8AC3E}">
        <p14:creationId xmlns:p14="http://schemas.microsoft.com/office/powerpoint/2010/main" val="315275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D0BB3-871E-B9F0-F9B1-F42900FB68F3}"/>
              </a:ext>
            </a:extLst>
          </p:cNvPr>
          <p:cNvSpPr txBox="1"/>
          <p:nvPr/>
        </p:nvSpPr>
        <p:spPr>
          <a:xfrm>
            <a:off x="4366904" y="0"/>
            <a:ext cx="345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Roles principales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4F4D6-5443-3B2E-580F-667437A8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87" y="998334"/>
            <a:ext cx="9058380" cy="48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9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2818D-B8CD-39C9-0C4D-8AE8ACBC6A1C}"/>
              </a:ext>
            </a:extLst>
          </p:cNvPr>
          <p:cNvSpPr txBox="1"/>
          <p:nvPr/>
        </p:nvSpPr>
        <p:spPr>
          <a:xfrm>
            <a:off x="3923062" y="1213008"/>
            <a:ext cx="43458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Datos reales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Clasificacion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Target tipo de perfil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3 valores posibles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Variables: 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Valoraciones de la empresa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Tamaño de la compañia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Salario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Tecnologias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Propiedad de la empresa</a:t>
            </a:r>
          </a:p>
          <a:p>
            <a:pPr marL="742950" lvl="1" indent="-285750">
              <a:buFontTx/>
              <a:buChar char="-"/>
            </a:pPr>
            <a:r>
              <a:rPr lang="en-ES" sz="2400" dirty="0">
                <a:latin typeface="Garamond"/>
              </a:rPr>
              <a:t>Localizacion del trabajo</a:t>
            </a:r>
          </a:p>
          <a:p>
            <a:endParaRPr lang="en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17CDD-97F7-D05B-B9FD-C7E00217692A}"/>
              </a:ext>
            </a:extLst>
          </p:cNvPr>
          <p:cNvSpPr txBox="1"/>
          <p:nvPr/>
        </p:nvSpPr>
        <p:spPr>
          <a:xfrm>
            <a:off x="2750145" y="0"/>
            <a:ext cx="6691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Problemática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973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16316-042B-4A06-4C3D-5F5E22BC68F7}"/>
              </a:ext>
            </a:extLst>
          </p:cNvPr>
          <p:cNvSpPr txBox="1"/>
          <p:nvPr/>
        </p:nvSpPr>
        <p:spPr>
          <a:xfrm>
            <a:off x="3825183" y="0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Obtención de los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808C7-9DDD-A3EB-6341-05C787E4555E}"/>
              </a:ext>
            </a:extLst>
          </p:cNvPr>
          <p:cNvSpPr txBox="1"/>
          <p:nvPr/>
        </p:nvSpPr>
        <p:spPr>
          <a:xfrm>
            <a:off x="3554858" y="164386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6B8954-FB5E-7163-1B3A-764695A4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7" y="1501637"/>
            <a:ext cx="3984661" cy="122860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4E0727E-E015-02C5-A135-C09596B171E2}"/>
              </a:ext>
            </a:extLst>
          </p:cNvPr>
          <p:cNvSpPr/>
          <p:nvPr/>
        </p:nvSpPr>
        <p:spPr>
          <a:xfrm>
            <a:off x="5617391" y="3210361"/>
            <a:ext cx="957212" cy="996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EBE23-7769-F595-2A5F-862CDDDC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67" y="4599987"/>
            <a:ext cx="3984661" cy="17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2E6D7-6766-B83A-C712-48678F98F71C}"/>
              </a:ext>
            </a:extLst>
          </p:cNvPr>
          <p:cNvSpPr txBox="1"/>
          <p:nvPr/>
        </p:nvSpPr>
        <p:spPr>
          <a:xfrm>
            <a:off x="4217630" y="0"/>
            <a:ext cx="3756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Librerias utilizadas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BA8BB-DFBC-076B-F55E-4146C86DE16D}"/>
              </a:ext>
            </a:extLst>
          </p:cNvPr>
          <p:cNvSpPr txBox="1"/>
          <p:nvPr/>
        </p:nvSpPr>
        <p:spPr>
          <a:xfrm>
            <a:off x="5119952" y="1905506"/>
            <a:ext cx="1952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Numpy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Matplotlib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Seaborn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Plotly Express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Regex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Sklearn</a:t>
            </a:r>
          </a:p>
        </p:txBody>
      </p:sp>
    </p:spTree>
    <p:extLst>
      <p:ext uri="{BB962C8B-B14F-4D97-AF65-F5344CB8AC3E}">
        <p14:creationId xmlns:p14="http://schemas.microsoft.com/office/powerpoint/2010/main" val="23042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218E8-3C90-43D7-DA47-7A2BE98B7D35}"/>
              </a:ext>
            </a:extLst>
          </p:cNvPr>
          <p:cNvSpPr txBox="1"/>
          <p:nvPr/>
        </p:nvSpPr>
        <p:spPr>
          <a:xfrm>
            <a:off x="3763467" y="0"/>
            <a:ext cx="4665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Pre-procesado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8F15E-0D20-5D79-43C7-FB0B22497D72}"/>
              </a:ext>
            </a:extLst>
          </p:cNvPr>
          <p:cNvSpPr txBox="1"/>
          <p:nvPr/>
        </p:nvSpPr>
        <p:spPr>
          <a:xfrm>
            <a:off x="2470930" y="1212331"/>
            <a:ext cx="725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Tres datasets con la misma estructura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Diferenciados por la columna ‘job Title’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La longitud del mas corto es la longitud de todos (2250 filas*3)</a:t>
            </a:r>
          </a:p>
          <a:p>
            <a:pPr marL="285750" indent="-285750">
              <a:buFontTx/>
              <a:buChar char="-"/>
            </a:pPr>
            <a:r>
              <a:rPr lang="en-ES" sz="2400" dirty="0">
                <a:latin typeface="Garamond"/>
              </a:rPr>
              <a:t>Unir todos los datasets en uno solo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0C4DC-694D-956C-DC73-C1AE74F9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99" y="3768477"/>
            <a:ext cx="9592401" cy="16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B7E4C-1D09-1BD3-87E4-F4D0365DF8FE}"/>
              </a:ext>
            </a:extLst>
          </p:cNvPr>
          <p:cNvSpPr txBox="1"/>
          <p:nvPr/>
        </p:nvSpPr>
        <p:spPr>
          <a:xfrm>
            <a:off x="3763470" y="4395"/>
            <a:ext cx="4665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Pre-procesado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2AE8B-931A-AC8E-15F1-670A9539ED95}"/>
              </a:ext>
            </a:extLst>
          </p:cNvPr>
          <p:cNvSpPr txBox="1"/>
          <p:nvPr/>
        </p:nvSpPr>
        <p:spPr>
          <a:xfrm>
            <a:off x="1318518" y="1028646"/>
            <a:ext cx="3565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dirty="0">
                <a:latin typeface="Garamond"/>
              </a:rPr>
              <a:t>Problemas iniciales:</a:t>
            </a:r>
          </a:p>
          <a:p>
            <a:pPr marL="285750" indent="-285750">
              <a:buFontTx/>
              <a:buChar char="-"/>
            </a:pPr>
            <a:r>
              <a:rPr lang="en-ES" sz="2000" dirty="0">
                <a:latin typeface="Garamond"/>
              </a:rPr>
              <a:t>Renombrar columnas</a:t>
            </a:r>
          </a:p>
          <a:p>
            <a:pPr marL="285750" indent="-285750">
              <a:buFontTx/>
              <a:buChar char="-"/>
            </a:pPr>
            <a:r>
              <a:rPr lang="en-ES" sz="2000" dirty="0">
                <a:latin typeface="Garamond"/>
              </a:rPr>
              <a:t>Eliminar caracteres especiales</a:t>
            </a:r>
          </a:p>
          <a:p>
            <a:pPr marL="285750" indent="-285750">
              <a:buFontTx/>
              <a:buChar char="-"/>
            </a:pPr>
            <a:r>
              <a:rPr lang="en-ES" sz="2000" dirty="0">
                <a:latin typeface="Garamond"/>
              </a:rPr>
              <a:t>Creación de columnas extra</a:t>
            </a:r>
          </a:p>
          <a:p>
            <a:pPr marL="285750" indent="-285750">
              <a:buFontTx/>
              <a:buChar char="-"/>
            </a:pPr>
            <a:r>
              <a:rPr lang="en-ES" sz="2000" dirty="0">
                <a:latin typeface="Garamond"/>
              </a:rPr>
              <a:t>Eliminar columnas innecesarias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585AC-0CCC-2A71-037C-F88DE8EB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67" y="3328828"/>
            <a:ext cx="9995747" cy="2578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09025-F54D-045D-D5AC-BD95FF38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82" y="950360"/>
            <a:ext cx="2695916" cy="209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34B28D-D886-5DEE-25E0-9AA280CB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583" y="950360"/>
            <a:ext cx="2736831" cy="20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36715-A9DB-47A3-8866-DAFCB05149FF}"/>
              </a:ext>
            </a:extLst>
          </p:cNvPr>
          <p:cNvSpPr txBox="1"/>
          <p:nvPr/>
        </p:nvSpPr>
        <p:spPr>
          <a:xfrm>
            <a:off x="3877410" y="0"/>
            <a:ext cx="4437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>
                <a:solidFill>
                  <a:schemeClr val="accent5"/>
                </a:solidFill>
                <a:latin typeface="Rockwell" panose="02060603020205020403" pitchFamily="18" charset="77"/>
              </a:rPr>
              <a:t>Distribucion del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23858-68C4-D209-DACD-C4E7D536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24" y="1231805"/>
            <a:ext cx="7630951" cy="5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3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{9D0AF886-C9A7-0B49-BBE3-A687B5FE0E9B}tf16401378</Template>
  <TotalTime>5497</TotalTime>
  <Words>259</Words>
  <Application>Microsoft Macintosh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Garamond</vt:lpstr>
      <vt:lpstr>MS Shell Dlg 2</vt:lpstr>
      <vt:lpstr>Rockwell</vt:lpstr>
      <vt:lpstr>Wingdings</vt:lpstr>
      <vt:lpstr>Wingdings 3</vt:lpstr>
      <vt:lpstr>Madison</vt:lpstr>
      <vt:lpstr>DATA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JOBS</dc:title>
  <dc:creator>Pablo Díaz González</dc:creator>
  <cp:lastModifiedBy>Pablo Díaz González</cp:lastModifiedBy>
  <cp:revision>37</cp:revision>
  <dcterms:created xsi:type="dcterms:W3CDTF">2022-06-26T19:51:28Z</dcterms:created>
  <dcterms:modified xsi:type="dcterms:W3CDTF">2022-07-07T20:40:56Z</dcterms:modified>
</cp:coreProperties>
</file>