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68" r:id="rId2"/>
    <p:sldId id="542" r:id="rId3"/>
    <p:sldId id="543" r:id="rId4"/>
    <p:sldId id="480" r:id="rId5"/>
    <p:sldId id="482" r:id="rId6"/>
    <p:sldId id="478" r:id="rId7"/>
    <p:sldId id="519" r:id="rId8"/>
    <p:sldId id="486" r:id="rId9"/>
    <p:sldId id="520" r:id="rId10"/>
    <p:sldId id="488" r:id="rId11"/>
    <p:sldId id="499" r:id="rId12"/>
    <p:sldId id="492" r:id="rId13"/>
    <p:sldId id="500" r:id="rId14"/>
    <p:sldId id="493" r:id="rId15"/>
    <p:sldId id="496" r:id="rId16"/>
    <p:sldId id="516" r:id="rId17"/>
    <p:sldId id="494" r:id="rId18"/>
    <p:sldId id="491" r:id="rId19"/>
    <p:sldId id="505" r:id="rId20"/>
    <p:sldId id="512" r:id="rId21"/>
    <p:sldId id="513" r:id="rId22"/>
    <p:sldId id="527" r:id="rId23"/>
    <p:sldId id="529" r:id="rId24"/>
    <p:sldId id="533" r:id="rId25"/>
    <p:sldId id="528" r:id="rId26"/>
    <p:sldId id="501" r:id="rId27"/>
    <p:sldId id="521" r:id="rId28"/>
    <p:sldId id="503" r:id="rId29"/>
    <p:sldId id="522" r:id="rId30"/>
    <p:sldId id="502" r:id="rId31"/>
    <p:sldId id="523" r:id="rId32"/>
    <p:sldId id="537" r:id="rId33"/>
    <p:sldId id="538" r:id="rId34"/>
    <p:sldId id="517" r:id="rId35"/>
    <p:sldId id="518" r:id="rId36"/>
    <p:sldId id="536" r:id="rId37"/>
    <p:sldId id="534" r:id="rId38"/>
    <p:sldId id="535" r:id="rId39"/>
    <p:sldId id="539" r:id="rId40"/>
    <p:sldId id="540" r:id="rId41"/>
    <p:sldId id="544" r:id="rId42"/>
    <p:sldId id="547" r:id="rId43"/>
    <p:sldId id="548" r:id="rId44"/>
    <p:sldId id="549" r:id="rId45"/>
    <p:sldId id="551" r:id="rId46"/>
    <p:sldId id="550" r:id="rId47"/>
    <p:sldId id="553" r:id="rId4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ACHAMIN SUNTAXI ALEX SANTIAGO" initials="LSAS" lastIdx="1" clrIdx="0">
    <p:extLst>
      <p:ext uri="{19B8F6BF-5375-455C-9EA6-DF929625EA0E}">
        <p15:presenceInfo xmlns:p15="http://schemas.microsoft.com/office/powerpoint/2012/main" userId="S-1-5-21-1102457643-1070256572-3874176936-604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497B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324" autoAdjust="0"/>
  </p:normalViewPr>
  <p:slideViewPr>
    <p:cSldViewPr snapToGrid="0">
      <p:cViewPr varScale="1">
        <p:scale>
          <a:sx n="92" d="100"/>
          <a:sy n="92" d="100"/>
        </p:scale>
        <p:origin x="498" y="90"/>
      </p:cViewPr>
      <p:guideLst>
        <p:guide orient="horz" pos="2160"/>
        <p:guide pos="3840"/>
      </p:guideLst>
    </p:cSldViewPr>
  </p:slideViewPr>
  <p:outlineViewPr>
    <p:cViewPr>
      <p:scale>
        <a:sx n="33" d="100"/>
        <a:sy n="33" d="100"/>
      </p:scale>
      <p:origin x="0" y="30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22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12.%20Proyecto%20Salomon\1.%20Banco%20Solidario\Registro%20Laboral\3.3.%20Casos%20solicitados%20en%20la%20reuni&#243;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2.%20Proyecto%20Salomon\1.%20Banco%20Solidario\Registro%20Laboral\3.3.%20Casos%20solicitados%20en%20la%20reuni&#243;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2.%20Proyecto%20Salomon\1.%20Banco%20Solidario\Registro%20Laboral\Algoritmo%20Percentil%20Ingreso.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accent5"/>
              </a:solidFill>
            </a:ln>
            <a:effectLst/>
          </c:spPr>
          <c:invertIfNegative val="0"/>
          <c:cat>
            <c:strRef>
              <c:f>ComparacionAportesAfiliados!$M$2:$M$23</c:f>
              <c:strCache>
                <c:ptCount val="22"/>
                <c:pt idx="0">
                  <c:v>a)&lt;-1000</c:v>
                </c:pt>
                <c:pt idx="1">
                  <c:v>b)-1000;-900</c:v>
                </c:pt>
                <c:pt idx="2">
                  <c:v>c)-900;-800</c:v>
                </c:pt>
                <c:pt idx="3">
                  <c:v>d)-800;-700</c:v>
                </c:pt>
                <c:pt idx="4">
                  <c:v>e)-700;-600</c:v>
                </c:pt>
                <c:pt idx="5">
                  <c:v>f)-600;-500</c:v>
                </c:pt>
                <c:pt idx="6">
                  <c:v>g)-500;-400</c:v>
                </c:pt>
                <c:pt idx="7">
                  <c:v>h)-400;-300</c:v>
                </c:pt>
                <c:pt idx="8">
                  <c:v>i)-300;-200</c:v>
                </c:pt>
                <c:pt idx="9">
                  <c:v>j)-200;-100</c:v>
                </c:pt>
                <c:pt idx="10">
                  <c:v>k)-100;0</c:v>
                </c:pt>
                <c:pt idx="11">
                  <c:v>m)0-100</c:v>
                </c:pt>
                <c:pt idx="12">
                  <c:v>n)100-200</c:v>
                </c:pt>
                <c:pt idx="13">
                  <c:v>o)200-300</c:v>
                </c:pt>
                <c:pt idx="14">
                  <c:v>p)300-400</c:v>
                </c:pt>
                <c:pt idx="15">
                  <c:v>q)400-500</c:v>
                </c:pt>
                <c:pt idx="16">
                  <c:v>r)500-600</c:v>
                </c:pt>
                <c:pt idx="17">
                  <c:v>s)600-700</c:v>
                </c:pt>
                <c:pt idx="18">
                  <c:v>t)700-800</c:v>
                </c:pt>
                <c:pt idx="19">
                  <c:v>u)800-900</c:v>
                </c:pt>
                <c:pt idx="20">
                  <c:v>v)900-1000</c:v>
                </c:pt>
                <c:pt idx="21">
                  <c:v>w)&gt;1000</c:v>
                </c:pt>
              </c:strCache>
            </c:strRef>
          </c:cat>
          <c:val>
            <c:numRef>
              <c:f>ComparacionAportesAfiliados!$O$2:$O$23</c:f>
              <c:numCache>
                <c:formatCode>0.0%</c:formatCode>
                <c:ptCount val="22"/>
                <c:pt idx="0">
                  <c:v>2.107483717691394E-3</c:v>
                </c:pt>
                <c:pt idx="1">
                  <c:v>5.2021463974112159E-4</c:v>
                </c:pt>
                <c:pt idx="2">
                  <c:v>4.6184409945520827E-4</c:v>
                </c:pt>
                <c:pt idx="3">
                  <c:v>7.0044648343095897E-4</c:v>
                </c:pt>
                <c:pt idx="4">
                  <c:v>1.1592184491869086E-3</c:v>
                </c:pt>
                <c:pt idx="5">
                  <c:v>2.1126039405234918E-3</c:v>
                </c:pt>
                <c:pt idx="6">
                  <c:v>3.2308606070536191E-3</c:v>
                </c:pt>
                <c:pt idx="7">
                  <c:v>1.1803137672551509E-2</c:v>
                </c:pt>
                <c:pt idx="8">
                  <c:v>2.923544832671118E-2</c:v>
                </c:pt>
                <c:pt idx="9">
                  <c:v>0.10565887027403432</c:v>
                </c:pt>
                <c:pt idx="10">
                  <c:v>0.51759103756195468</c:v>
                </c:pt>
                <c:pt idx="11">
                  <c:v>0.12817761028959981</c:v>
                </c:pt>
                <c:pt idx="12">
                  <c:v>7.7874493097939618E-2</c:v>
                </c:pt>
                <c:pt idx="13">
                  <c:v>4.2539835333633723E-2</c:v>
                </c:pt>
                <c:pt idx="14">
                  <c:v>2.3903248269364682E-2</c:v>
                </c:pt>
                <c:pt idx="15">
                  <c:v>1.3924958014172777E-2</c:v>
                </c:pt>
                <c:pt idx="16">
                  <c:v>8.5855896448613443E-3</c:v>
                </c:pt>
                <c:pt idx="17">
                  <c:v>5.8923524351779787E-3</c:v>
                </c:pt>
                <c:pt idx="18">
                  <c:v>4.4197763486666939E-3</c:v>
                </c:pt>
                <c:pt idx="19">
                  <c:v>3.6056609183631673E-3</c:v>
                </c:pt>
                <c:pt idx="20">
                  <c:v>2.8130504239544506E-3</c:v>
                </c:pt>
                <c:pt idx="21">
                  <c:v>1.3682259451931349E-2</c:v>
                </c:pt>
              </c:numCache>
            </c:numRef>
          </c:val>
        </c:ser>
        <c:dLbls>
          <c:showLegendKey val="0"/>
          <c:showVal val="0"/>
          <c:showCatName val="0"/>
          <c:showSerName val="0"/>
          <c:showPercent val="0"/>
          <c:showBubbleSize val="0"/>
        </c:dLbls>
        <c:gapWidth val="197"/>
        <c:axId val="656159184"/>
        <c:axId val="656170608"/>
      </c:barChart>
      <c:catAx>
        <c:axId val="65615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1" i="0" u="none" strike="noStrike" kern="1200" cap="none" spc="0" normalizeH="0" baseline="0">
                <a:solidFill>
                  <a:schemeClr val="tx1">
                    <a:lumMod val="65000"/>
                    <a:lumOff val="35000"/>
                  </a:schemeClr>
                </a:solidFill>
                <a:latin typeface="+mn-lt"/>
                <a:ea typeface="+mn-ea"/>
                <a:cs typeface="+mn-cs"/>
              </a:defRPr>
            </a:pPr>
            <a:endParaRPr lang="es-MX"/>
          </a:p>
        </c:txPr>
        <c:crossAx val="656170608"/>
        <c:crosses val="autoZero"/>
        <c:auto val="1"/>
        <c:lblAlgn val="ctr"/>
        <c:lblOffset val="100"/>
        <c:noMultiLvlLbl val="0"/>
      </c:catAx>
      <c:valAx>
        <c:axId val="6561706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56159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accent5">
                  <a:lumMod val="75000"/>
                </a:schemeClr>
              </a:solidFill>
            </a:ln>
            <a:effectLst/>
          </c:spPr>
          <c:invertIfNegative val="0"/>
          <c:cat>
            <c:strRef>
              <c:f>ComparacionAportesAfiliados!$R$2:$R$20</c:f>
              <c:strCache>
                <c:ptCount val="19"/>
                <c:pt idx="0">
                  <c:v>a)&lt;-1000</c:v>
                </c:pt>
                <c:pt idx="1">
                  <c:v>e)-700;-600</c:v>
                </c:pt>
                <c:pt idx="2">
                  <c:v>f)-600;-500</c:v>
                </c:pt>
                <c:pt idx="3">
                  <c:v>g)-500;-400</c:v>
                </c:pt>
                <c:pt idx="4">
                  <c:v>h)-400;-300</c:v>
                </c:pt>
                <c:pt idx="5">
                  <c:v>i)-300;-200</c:v>
                </c:pt>
                <c:pt idx="6">
                  <c:v>j)-200;-100</c:v>
                </c:pt>
                <c:pt idx="7">
                  <c:v>k)-100;0</c:v>
                </c:pt>
                <c:pt idx="8">
                  <c:v>m)0-100</c:v>
                </c:pt>
                <c:pt idx="9">
                  <c:v>n)100-200</c:v>
                </c:pt>
                <c:pt idx="10">
                  <c:v>o)200-300</c:v>
                </c:pt>
                <c:pt idx="11">
                  <c:v>p)300-400</c:v>
                </c:pt>
                <c:pt idx="12">
                  <c:v>q)400-500</c:v>
                </c:pt>
                <c:pt idx="13">
                  <c:v>r)500-600</c:v>
                </c:pt>
                <c:pt idx="14">
                  <c:v>s)600-700</c:v>
                </c:pt>
                <c:pt idx="15">
                  <c:v>t)700-800</c:v>
                </c:pt>
                <c:pt idx="16">
                  <c:v>u)800-900</c:v>
                </c:pt>
                <c:pt idx="17">
                  <c:v>v)900-1000</c:v>
                </c:pt>
                <c:pt idx="18">
                  <c:v>w)&gt;1000</c:v>
                </c:pt>
              </c:strCache>
            </c:strRef>
          </c:cat>
          <c:val>
            <c:numRef>
              <c:f>ComparacionAportesAfiliados!$T$2:$T$20</c:f>
              <c:numCache>
                <c:formatCode>0%</c:formatCode>
                <c:ptCount val="19"/>
                <c:pt idx="0">
                  <c:v>2.7545174085500221E-5</c:v>
                </c:pt>
                <c:pt idx="1">
                  <c:v>2.7545174085500221E-5</c:v>
                </c:pt>
                <c:pt idx="2">
                  <c:v>4.4072278536800354E-4</c:v>
                </c:pt>
                <c:pt idx="3">
                  <c:v>1.9281621859850156E-4</c:v>
                </c:pt>
                <c:pt idx="4">
                  <c:v>5.509034817100044E-4</c:v>
                </c:pt>
                <c:pt idx="5">
                  <c:v>8.8144557073600708E-4</c:v>
                </c:pt>
                <c:pt idx="6">
                  <c:v>1.0742617893345085E-3</c:v>
                </c:pt>
                <c:pt idx="7">
                  <c:v>1.0742617893345085E-3</c:v>
                </c:pt>
                <c:pt idx="8">
                  <c:v>5.2611282503305422E-3</c:v>
                </c:pt>
                <c:pt idx="9">
                  <c:v>7.7677390921110619E-3</c:v>
                </c:pt>
                <c:pt idx="10">
                  <c:v>3.3605112384310267E-3</c:v>
                </c:pt>
                <c:pt idx="11">
                  <c:v>9.2496694579109737E-2</c:v>
                </c:pt>
                <c:pt idx="12">
                  <c:v>6.9138386954605557E-2</c:v>
                </c:pt>
                <c:pt idx="13">
                  <c:v>0.13400727192595857</c:v>
                </c:pt>
                <c:pt idx="14">
                  <c:v>0.12227302776553547</c:v>
                </c:pt>
                <c:pt idx="15">
                  <c:v>3.5836271485235785E-2</c:v>
                </c:pt>
                <c:pt idx="16">
                  <c:v>0.18460775672102248</c:v>
                </c:pt>
                <c:pt idx="17">
                  <c:v>0.1118058616130454</c:v>
                </c:pt>
                <c:pt idx="18">
                  <c:v>0.22917584839136185</c:v>
                </c:pt>
              </c:numCache>
            </c:numRef>
          </c:val>
        </c:ser>
        <c:dLbls>
          <c:showLegendKey val="0"/>
          <c:showVal val="0"/>
          <c:showCatName val="0"/>
          <c:showSerName val="0"/>
          <c:showPercent val="0"/>
          <c:showBubbleSize val="0"/>
        </c:dLbls>
        <c:gapWidth val="199"/>
        <c:axId val="656164624"/>
        <c:axId val="656165712"/>
      </c:barChart>
      <c:catAx>
        <c:axId val="65616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s-MX"/>
          </a:p>
        </c:txPr>
        <c:crossAx val="656165712"/>
        <c:crosses val="autoZero"/>
        <c:auto val="1"/>
        <c:lblAlgn val="ctr"/>
        <c:lblOffset val="100"/>
        <c:noMultiLvlLbl val="0"/>
      </c:catAx>
      <c:valAx>
        <c:axId val="65616571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56164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accent1"/>
              </a:solidFill>
            </a:ln>
            <a:effectLst/>
          </c:spPr>
          <c:invertIfNegative val="0"/>
          <c:cat>
            <c:strRef>
              <c:f>Hoja1!$B$3:$B$24</c:f>
              <c:strCache>
                <c:ptCount val="22"/>
                <c:pt idx="0">
                  <c:v>a)&lt;-1000</c:v>
                </c:pt>
                <c:pt idx="1">
                  <c:v>b)-1000;-900</c:v>
                </c:pt>
                <c:pt idx="2">
                  <c:v>c)-900;-800</c:v>
                </c:pt>
                <c:pt idx="3">
                  <c:v>d)-800;-700</c:v>
                </c:pt>
                <c:pt idx="4">
                  <c:v>e)-700;-600</c:v>
                </c:pt>
                <c:pt idx="5">
                  <c:v>f)-600;-500</c:v>
                </c:pt>
                <c:pt idx="6">
                  <c:v>g)-500;-400</c:v>
                </c:pt>
                <c:pt idx="7">
                  <c:v>h)-400;-300</c:v>
                </c:pt>
                <c:pt idx="8">
                  <c:v>i)-300;-200</c:v>
                </c:pt>
                <c:pt idx="9">
                  <c:v>j)-200;-100</c:v>
                </c:pt>
                <c:pt idx="10">
                  <c:v>k)-100;0</c:v>
                </c:pt>
                <c:pt idx="11">
                  <c:v>m)0-100</c:v>
                </c:pt>
                <c:pt idx="12">
                  <c:v>n)100-200</c:v>
                </c:pt>
                <c:pt idx="13">
                  <c:v>o)200-300</c:v>
                </c:pt>
                <c:pt idx="14">
                  <c:v>p)300-400</c:v>
                </c:pt>
                <c:pt idx="15">
                  <c:v>q)400-500</c:v>
                </c:pt>
                <c:pt idx="16">
                  <c:v>r)500-600</c:v>
                </c:pt>
                <c:pt idx="17">
                  <c:v>s)600-700</c:v>
                </c:pt>
                <c:pt idx="18">
                  <c:v>t)700-800</c:v>
                </c:pt>
                <c:pt idx="19">
                  <c:v>u)800-900</c:v>
                </c:pt>
                <c:pt idx="20">
                  <c:v>v)900-1000</c:v>
                </c:pt>
                <c:pt idx="21">
                  <c:v>w)&gt;1000</c:v>
                </c:pt>
              </c:strCache>
            </c:strRef>
          </c:cat>
          <c:val>
            <c:numRef>
              <c:f>Hoja1!$C$3:$C$24</c:f>
              <c:numCache>
                <c:formatCode>_-* #,##0_-;\-* #,##0_-;_-* "-"??_-;_-@_-</c:formatCode>
                <c:ptCount val="22"/>
                <c:pt idx="0">
                  <c:v>8677</c:v>
                </c:pt>
                <c:pt idx="1">
                  <c:v>1281</c:v>
                </c:pt>
                <c:pt idx="2">
                  <c:v>1957</c:v>
                </c:pt>
                <c:pt idx="3">
                  <c:v>2097</c:v>
                </c:pt>
                <c:pt idx="4">
                  <c:v>3306</c:v>
                </c:pt>
                <c:pt idx="5">
                  <c:v>4535</c:v>
                </c:pt>
                <c:pt idx="6">
                  <c:v>6645</c:v>
                </c:pt>
                <c:pt idx="7">
                  <c:v>12792</c:v>
                </c:pt>
                <c:pt idx="8">
                  <c:v>22525</c:v>
                </c:pt>
                <c:pt idx="9">
                  <c:v>58877</c:v>
                </c:pt>
                <c:pt idx="10">
                  <c:v>217234</c:v>
                </c:pt>
                <c:pt idx="11">
                  <c:v>197028</c:v>
                </c:pt>
                <c:pt idx="12">
                  <c:v>41030</c:v>
                </c:pt>
                <c:pt idx="13">
                  <c:v>17112</c:v>
                </c:pt>
                <c:pt idx="14">
                  <c:v>9549</c:v>
                </c:pt>
                <c:pt idx="15">
                  <c:v>5531</c:v>
                </c:pt>
                <c:pt idx="16">
                  <c:v>4049</c:v>
                </c:pt>
                <c:pt idx="17">
                  <c:v>2796</c:v>
                </c:pt>
                <c:pt idx="18">
                  <c:v>1775</c:v>
                </c:pt>
                <c:pt idx="19">
                  <c:v>1411</c:v>
                </c:pt>
                <c:pt idx="20">
                  <c:v>1255</c:v>
                </c:pt>
                <c:pt idx="21">
                  <c:v>6052</c:v>
                </c:pt>
              </c:numCache>
            </c:numRef>
          </c:val>
        </c:ser>
        <c:dLbls>
          <c:showLegendKey val="0"/>
          <c:showVal val="0"/>
          <c:showCatName val="0"/>
          <c:showSerName val="0"/>
          <c:showPercent val="0"/>
          <c:showBubbleSize val="0"/>
        </c:dLbls>
        <c:gapWidth val="199"/>
        <c:axId val="656162992"/>
        <c:axId val="656160272"/>
      </c:barChart>
      <c:catAx>
        <c:axId val="65616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s-MX"/>
          </a:p>
        </c:txPr>
        <c:crossAx val="656160272"/>
        <c:crosses val="autoZero"/>
        <c:auto val="1"/>
        <c:lblAlgn val="ctr"/>
        <c:lblOffset val="100"/>
        <c:noMultiLvlLbl val="0"/>
      </c:catAx>
      <c:valAx>
        <c:axId val="6561602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56162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6157A-12D8-4268-BB46-4403F224D41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MX"/>
        </a:p>
      </dgm:t>
    </dgm:pt>
    <dgm:pt modelId="{83695716-58F5-4A27-B935-135302C83423}">
      <dgm:prSet phldrT="[Texto]" custT="1"/>
      <dgm:spPr>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ysClr val="windowText" lastClr="000000"/>
              </a:solidFill>
            </a:rPr>
            <a:t>LIMPIEZA DE BASES DE DATOS</a:t>
          </a:r>
          <a:endParaRPr lang="es-MX" sz="2000" b="1" dirty="0">
            <a:solidFill>
              <a:sysClr val="windowText" lastClr="000000"/>
            </a:solidFill>
          </a:endParaRPr>
        </a:p>
      </dgm:t>
    </dgm:pt>
    <dgm:pt modelId="{C09B2D4F-3B69-4F0E-8965-78CCC1D9C820}" type="parTrans" cxnId="{F78B6D71-A910-430C-A8B8-C48D6CD0051F}">
      <dgm:prSet/>
      <dgm:spPr/>
      <dgm:t>
        <a:bodyPr/>
        <a:lstStyle/>
        <a:p>
          <a:endParaRPr lang="es-MX"/>
        </a:p>
      </dgm:t>
    </dgm:pt>
    <dgm:pt modelId="{1199CF3B-3FD6-4A6E-B32A-8FD979309550}" type="sibTrans" cxnId="{F78B6D71-A910-430C-A8B8-C48D6CD0051F}">
      <dgm:prSet/>
      <dgm:spPr/>
      <dgm:t>
        <a:bodyPr/>
        <a:lstStyle/>
        <a:p>
          <a:endParaRPr lang="es-MX"/>
        </a:p>
      </dgm:t>
    </dgm:pt>
    <dgm:pt modelId="{D67CE489-749B-4BC3-882D-9C1A2B175956}">
      <dgm:prSet phldrT="[Texto]" custT="1"/>
      <dgm:spPr>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INFERENCIA DE SALARIOS</a:t>
          </a:r>
          <a:endParaRPr lang="es-MX" sz="2000" b="1" dirty="0">
            <a:solidFill>
              <a:schemeClr val="tx2">
                <a:lumMod val="75000"/>
              </a:schemeClr>
            </a:solidFill>
          </a:endParaRPr>
        </a:p>
      </dgm:t>
    </dgm:pt>
    <dgm:pt modelId="{50B0515D-85D3-4704-ABD8-0126B488C2F2}" type="parTrans" cxnId="{29877496-0075-4580-A1B3-79C7D4DDB88E}">
      <dgm:prSet/>
      <dgm:spPr/>
      <dgm:t>
        <a:bodyPr/>
        <a:lstStyle/>
        <a:p>
          <a:endParaRPr lang="es-MX"/>
        </a:p>
      </dgm:t>
    </dgm:pt>
    <dgm:pt modelId="{638933A9-D66E-4B38-AF05-637E9912E4CA}" type="sibTrans" cxnId="{29877496-0075-4580-A1B3-79C7D4DDB88E}">
      <dgm:prSet/>
      <dgm:spPr/>
      <dgm:t>
        <a:bodyPr/>
        <a:lstStyle/>
        <a:p>
          <a:endParaRPr lang="es-MX"/>
        </a:p>
      </dgm:t>
    </dgm:pt>
    <dgm:pt modelId="{7004060F-6C15-4EA3-B985-B769AA6C8569}">
      <dgm:prSet phldrT="[Texto]" custT="1"/>
      <dgm:spPr>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ALMACENAMIENTO DE INFORMACIÓN</a:t>
          </a:r>
          <a:endParaRPr lang="es-MX" sz="2000" b="1" dirty="0">
            <a:solidFill>
              <a:schemeClr val="tx2">
                <a:lumMod val="75000"/>
              </a:schemeClr>
            </a:solidFill>
          </a:endParaRPr>
        </a:p>
      </dgm:t>
    </dgm:pt>
    <dgm:pt modelId="{2EB9BE87-B1C0-4A07-AE44-C2BEEFED8761}" type="parTrans" cxnId="{141DA992-E790-4E87-B44B-CB3D7CCFABCB}">
      <dgm:prSet/>
      <dgm:spPr/>
      <dgm:t>
        <a:bodyPr/>
        <a:lstStyle/>
        <a:p>
          <a:endParaRPr lang="es-MX"/>
        </a:p>
      </dgm:t>
    </dgm:pt>
    <dgm:pt modelId="{142F5CE5-8FA5-47B0-821D-C98D2DD5DBAD}" type="sibTrans" cxnId="{141DA992-E790-4E87-B44B-CB3D7CCFABCB}">
      <dgm:prSet/>
      <dgm:spPr/>
      <dgm:t>
        <a:bodyPr/>
        <a:lstStyle/>
        <a:p>
          <a:endParaRPr lang="es-MX"/>
        </a:p>
      </dgm:t>
    </dgm:pt>
    <dgm:pt modelId="{7CCC2863-3FBA-45AF-9169-A6C15DACC1E8}">
      <dgm:prSet phldrT="[Texto]" custT="1"/>
      <dgm:spPr>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EJECUCIÓN DEL PROCESO</a:t>
          </a:r>
          <a:endParaRPr lang="es-MX" sz="2000" b="1" dirty="0">
            <a:solidFill>
              <a:schemeClr val="tx2">
                <a:lumMod val="75000"/>
              </a:schemeClr>
            </a:solidFill>
          </a:endParaRPr>
        </a:p>
      </dgm:t>
    </dgm:pt>
    <dgm:pt modelId="{69E03A01-CCD3-4A34-941F-BE7FA1746424}" type="parTrans" cxnId="{BA6AE98E-3AEC-4090-BB05-9B5F58B103CD}">
      <dgm:prSet/>
      <dgm:spPr/>
      <dgm:t>
        <a:bodyPr/>
        <a:lstStyle/>
        <a:p>
          <a:endParaRPr lang="es-MX"/>
        </a:p>
      </dgm:t>
    </dgm:pt>
    <dgm:pt modelId="{E1B0AD18-0BD1-41F3-8E22-4CA76AACF962}" type="sibTrans" cxnId="{BA6AE98E-3AEC-4090-BB05-9B5F58B103CD}">
      <dgm:prSet/>
      <dgm:spPr/>
      <dgm:t>
        <a:bodyPr/>
        <a:lstStyle/>
        <a:p>
          <a:endParaRPr lang="es-MX"/>
        </a:p>
      </dgm:t>
    </dgm:pt>
    <dgm:pt modelId="{15CA07FD-4602-4AF7-A087-58CB74A011CD}" type="pres">
      <dgm:prSet presAssocID="{0606157A-12D8-4268-BB46-4403F224D419}" presName="Name0" presStyleCnt="0">
        <dgm:presLayoutVars>
          <dgm:chMax val="7"/>
          <dgm:chPref val="7"/>
          <dgm:dir/>
        </dgm:presLayoutVars>
      </dgm:prSet>
      <dgm:spPr/>
      <dgm:t>
        <a:bodyPr/>
        <a:lstStyle/>
        <a:p>
          <a:endParaRPr lang="es-MX"/>
        </a:p>
      </dgm:t>
    </dgm:pt>
    <dgm:pt modelId="{1CD86D55-6C21-41C9-8F99-4896155F5947}" type="pres">
      <dgm:prSet presAssocID="{0606157A-12D8-4268-BB46-4403F224D419}" presName="Name1" presStyleCnt="0"/>
      <dgm:spPr/>
    </dgm:pt>
    <dgm:pt modelId="{E6988309-F686-45A9-85BB-E44E2F5D9698}" type="pres">
      <dgm:prSet presAssocID="{0606157A-12D8-4268-BB46-4403F224D419}" presName="cycle" presStyleCnt="0"/>
      <dgm:spPr/>
    </dgm:pt>
    <dgm:pt modelId="{4107A3F3-648A-4245-ABCB-CF64AACC9056}" type="pres">
      <dgm:prSet presAssocID="{0606157A-12D8-4268-BB46-4403F224D419}" presName="srcNode" presStyleLbl="node1" presStyleIdx="0" presStyleCnt="4"/>
      <dgm:spPr/>
    </dgm:pt>
    <dgm:pt modelId="{CA76885E-66F8-4EB1-90E2-18AB1736AA6D}" type="pres">
      <dgm:prSet presAssocID="{0606157A-12D8-4268-BB46-4403F224D419}" presName="conn" presStyleLbl="parChTrans1D2" presStyleIdx="0" presStyleCnt="1"/>
      <dgm:spPr/>
      <dgm:t>
        <a:bodyPr/>
        <a:lstStyle/>
        <a:p>
          <a:endParaRPr lang="es-MX"/>
        </a:p>
      </dgm:t>
    </dgm:pt>
    <dgm:pt modelId="{9DA57E61-031F-4575-85F8-499ED1B04186}" type="pres">
      <dgm:prSet presAssocID="{0606157A-12D8-4268-BB46-4403F224D419}" presName="extraNode" presStyleLbl="node1" presStyleIdx="0" presStyleCnt="4"/>
      <dgm:spPr/>
    </dgm:pt>
    <dgm:pt modelId="{494D5538-2390-4498-BBA4-05FEC79E5A12}" type="pres">
      <dgm:prSet presAssocID="{0606157A-12D8-4268-BB46-4403F224D419}" presName="dstNode" presStyleLbl="node1" presStyleIdx="0" presStyleCnt="4"/>
      <dgm:spPr/>
    </dgm:pt>
    <dgm:pt modelId="{60205EA2-C2B1-4968-B4E5-DD0E15AAE48C}" type="pres">
      <dgm:prSet presAssocID="{83695716-58F5-4A27-B935-135302C83423}" presName="text_1" presStyleLbl="node1" presStyleIdx="0" presStyleCnt="4">
        <dgm:presLayoutVars>
          <dgm:bulletEnabled val="1"/>
        </dgm:presLayoutVars>
      </dgm:prSet>
      <dgm:spPr/>
      <dgm:t>
        <a:bodyPr/>
        <a:lstStyle/>
        <a:p>
          <a:endParaRPr lang="es-MX"/>
        </a:p>
      </dgm:t>
    </dgm:pt>
    <dgm:pt modelId="{FE48FE05-C4F6-45D2-A45B-B40ED6FF858A}" type="pres">
      <dgm:prSet presAssocID="{83695716-58F5-4A27-B935-135302C83423}" presName="accent_1" presStyleCnt="0"/>
      <dgm:spPr/>
    </dgm:pt>
    <dgm:pt modelId="{8F05F1A5-6BD8-429F-B3B9-FFC3030BAFBB}" type="pres">
      <dgm:prSet presAssocID="{83695716-58F5-4A27-B935-135302C83423}" presName="accentRepeatNode" presStyleLbl="solidFgAcc1" presStyleIdx="0" presStyleCnt="4"/>
      <dgm:spPr/>
    </dgm:pt>
    <dgm:pt modelId="{DF9A19F4-E9B4-4309-8002-CF62D222C864}" type="pres">
      <dgm:prSet presAssocID="{D67CE489-749B-4BC3-882D-9C1A2B175956}" presName="text_2" presStyleLbl="node1" presStyleIdx="1" presStyleCnt="4">
        <dgm:presLayoutVars>
          <dgm:bulletEnabled val="1"/>
        </dgm:presLayoutVars>
      </dgm:prSet>
      <dgm:spPr/>
      <dgm:t>
        <a:bodyPr/>
        <a:lstStyle/>
        <a:p>
          <a:endParaRPr lang="es-MX"/>
        </a:p>
      </dgm:t>
    </dgm:pt>
    <dgm:pt modelId="{A7D27D40-D1A4-4CD3-99ED-A9DBFADCA17D}" type="pres">
      <dgm:prSet presAssocID="{D67CE489-749B-4BC3-882D-9C1A2B175956}" presName="accent_2" presStyleCnt="0"/>
      <dgm:spPr/>
    </dgm:pt>
    <dgm:pt modelId="{2E716E83-6F75-4BE0-BB91-89E3E0C936BB}" type="pres">
      <dgm:prSet presAssocID="{D67CE489-749B-4BC3-882D-9C1A2B175956}" presName="accentRepeatNode" presStyleLbl="solidFgAcc1" presStyleIdx="1" presStyleCnt="4"/>
      <dgm:spPr/>
    </dgm:pt>
    <dgm:pt modelId="{70E361EE-5CC5-41D8-B38E-BC4622EE3C4E}" type="pres">
      <dgm:prSet presAssocID="{7004060F-6C15-4EA3-B985-B769AA6C8569}" presName="text_3" presStyleLbl="node1" presStyleIdx="2" presStyleCnt="4">
        <dgm:presLayoutVars>
          <dgm:bulletEnabled val="1"/>
        </dgm:presLayoutVars>
      </dgm:prSet>
      <dgm:spPr/>
      <dgm:t>
        <a:bodyPr/>
        <a:lstStyle/>
        <a:p>
          <a:endParaRPr lang="es-MX"/>
        </a:p>
      </dgm:t>
    </dgm:pt>
    <dgm:pt modelId="{DD98B054-0068-4370-936D-8016B3CCB7AE}" type="pres">
      <dgm:prSet presAssocID="{7004060F-6C15-4EA3-B985-B769AA6C8569}" presName="accent_3" presStyleCnt="0"/>
      <dgm:spPr/>
    </dgm:pt>
    <dgm:pt modelId="{2BFD6E39-B5CD-48C4-A4AE-47166B8D0A96}" type="pres">
      <dgm:prSet presAssocID="{7004060F-6C15-4EA3-B985-B769AA6C8569}" presName="accentRepeatNode" presStyleLbl="solidFgAcc1" presStyleIdx="2" presStyleCnt="4"/>
      <dgm:spPr/>
    </dgm:pt>
    <dgm:pt modelId="{461ABFED-BE64-452F-87A3-9AF105DA9F85}" type="pres">
      <dgm:prSet presAssocID="{7CCC2863-3FBA-45AF-9169-A6C15DACC1E8}" presName="text_4" presStyleLbl="node1" presStyleIdx="3" presStyleCnt="4">
        <dgm:presLayoutVars>
          <dgm:bulletEnabled val="1"/>
        </dgm:presLayoutVars>
      </dgm:prSet>
      <dgm:spPr/>
      <dgm:t>
        <a:bodyPr/>
        <a:lstStyle/>
        <a:p>
          <a:endParaRPr lang="es-MX"/>
        </a:p>
      </dgm:t>
    </dgm:pt>
    <dgm:pt modelId="{6C1F02BB-913E-4182-8210-34930C5C57A7}" type="pres">
      <dgm:prSet presAssocID="{7CCC2863-3FBA-45AF-9169-A6C15DACC1E8}" presName="accent_4" presStyleCnt="0"/>
      <dgm:spPr/>
    </dgm:pt>
    <dgm:pt modelId="{3F039829-D86E-4ABC-A089-EB694A2209BE}" type="pres">
      <dgm:prSet presAssocID="{7CCC2863-3FBA-45AF-9169-A6C15DACC1E8}" presName="accentRepeatNode" presStyleLbl="solidFgAcc1" presStyleIdx="3" presStyleCnt="4"/>
      <dgm:spPr/>
    </dgm:pt>
  </dgm:ptLst>
  <dgm:cxnLst>
    <dgm:cxn modelId="{63F95055-9945-4386-AE9C-5B328EB2B5F6}" type="presOf" srcId="{D67CE489-749B-4BC3-882D-9C1A2B175956}" destId="{DF9A19F4-E9B4-4309-8002-CF62D222C864}" srcOrd="0" destOrd="0" presId="urn:microsoft.com/office/officeart/2008/layout/VerticalCurvedList"/>
    <dgm:cxn modelId="{29877496-0075-4580-A1B3-79C7D4DDB88E}" srcId="{0606157A-12D8-4268-BB46-4403F224D419}" destId="{D67CE489-749B-4BC3-882D-9C1A2B175956}" srcOrd="1" destOrd="0" parTransId="{50B0515D-85D3-4704-ABD8-0126B488C2F2}" sibTransId="{638933A9-D66E-4B38-AF05-637E9912E4CA}"/>
    <dgm:cxn modelId="{C6704CB3-1E2D-4983-B046-60B9C0A60132}" type="presOf" srcId="{7004060F-6C15-4EA3-B985-B769AA6C8569}" destId="{70E361EE-5CC5-41D8-B38E-BC4622EE3C4E}" srcOrd="0" destOrd="0" presId="urn:microsoft.com/office/officeart/2008/layout/VerticalCurvedList"/>
    <dgm:cxn modelId="{701DF77C-A3B4-4CE1-A197-F9C7529D719C}" type="presOf" srcId="{1199CF3B-3FD6-4A6E-B32A-8FD979309550}" destId="{CA76885E-66F8-4EB1-90E2-18AB1736AA6D}" srcOrd="0" destOrd="0" presId="urn:microsoft.com/office/officeart/2008/layout/VerticalCurvedList"/>
    <dgm:cxn modelId="{141DA992-E790-4E87-B44B-CB3D7CCFABCB}" srcId="{0606157A-12D8-4268-BB46-4403F224D419}" destId="{7004060F-6C15-4EA3-B985-B769AA6C8569}" srcOrd="2" destOrd="0" parTransId="{2EB9BE87-B1C0-4A07-AE44-C2BEEFED8761}" sibTransId="{142F5CE5-8FA5-47B0-821D-C98D2DD5DBAD}"/>
    <dgm:cxn modelId="{69B08551-D580-40A7-9CD7-B4899DED73AA}" type="presOf" srcId="{83695716-58F5-4A27-B935-135302C83423}" destId="{60205EA2-C2B1-4968-B4E5-DD0E15AAE48C}" srcOrd="0" destOrd="0" presId="urn:microsoft.com/office/officeart/2008/layout/VerticalCurvedList"/>
    <dgm:cxn modelId="{B535000C-9AF0-442F-A563-576BB89C85D1}" type="presOf" srcId="{0606157A-12D8-4268-BB46-4403F224D419}" destId="{15CA07FD-4602-4AF7-A087-58CB74A011CD}" srcOrd="0" destOrd="0" presId="urn:microsoft.com/office/officeart/2008/layout/VerticalCurvedList"/>
    <dgm:cxn modelId="{F78B6D71-A910-430C-A8B8-C48D6CD0051F}" srcId="{0606157A-12D8-4268-BB46-4403F224D419}" destId="{83695716-58F5-4A27-B935-135302C83423}" srcOrd="0" destOrd="0" parTransId="{C09B2D4F-3B69-4F0E-8965-78CCC1D9C820}" sibTransId="{1199CF3B-3FD6-4A6E-B32A-8FD979309550}"/>
    <dgm:cxn modelId="{7196421F-E4B7-4957-8755-2F917A065CA2}" type="presOf" srcId="{7CCC2863-3FBA-45AF-9169-A6C15DACC1E8}" destId="{461ABFED-BE64-452F-87A3-9AF105DA9F85}" srcOrd="0" destOrd="0" presId="urn:microsoft.com/office/officeart/2008/layout/VerticalCurvedList"/>
    <dgm:cxn modelId="{BA6AE98E-3AEC-4090-BB05-9B5F58B103CD}" srcId="{0606157A-12D8-4268-BB46-4403F224D419}" destId="{7CCC2863-3FBA-45AF-9169-A6C15DACC1E8}" srcOrd="3" destOrd="0" parTransId="{69E03A01-CCD3-4A34-941F-BE7FA1746424}" sibTransId="{E1B0AD18-0BD1-41F3-8E22-4CA76AACF962}"/>
    <dgm:cxn modelId="{75639679-5D0C-42E9-9096-14125B132E5F}" type="presParOf" srcId="{15CA07FD-4602-4AF7-A087-58CB74A011CD}" destId="{1CD86D55-6C21-41C9-8F99-4896155F5947}" srcOrd="0" destOrd="0" presId="urn:microsoft.com/office/officeart/2008/layout/VerticalCurvedList"/>
    <dgm:cxn modelId="{6F7AA112-73D2-4583-854A-9E32FA2076D0}" type="presParOf" srcId="{1CD86D55-6C21-41C9-8F99-4896155F5947}" destId="{E6988309-F686-45A9-85BB-E44E2F5D9698}" srcOrd="0" destOrd="0" presId="urn:microsoft.com/office/officeart/2008/layout/VerticalCurvedList"/>
    <dgm:cxn modelId="{CA6559FC-A6E9-4CCC-A5B8-0ED6D8FAD163}" type="presParOf" srcId="{E6988309-F686-45A9-85BB-E44E2F5D9698}" destId="{4107A3F3-648A-4245-ABCB-CF64AACC9056}" srcOrd="0" destOrd="0" presId="urn:microsoft.com/office/officeart/2008/layout/VerticalCurvedList"/>
    <dgm:cxn modelId="{6E51F2C5-5E4E-4FCF-AAEE-8D4F6168B937}" type="presParOf" srcId="{E6988309-F686-45A9-85BB-E44E2F5D9698}" destId="{CA76885E-66F8-4EB1-90E2-18AB1736AA6D}" srcOrd="1" destOrd="0" presId="urn:microsoft.com/office/officeart/2008/layout/VerticalCurvedList"/>
    <dgm:cxn modelId="{A599C559-8BA1-4171-B7C4-2E6407D32547}" type="presParOf" srcId="{E6988309-F686-45A9-85BB-E44E2F5D9698}" destId="{9DA57E61-031F-4575-85F8-499ED1B04186}" srcOrd="2" destOrd="0" presId="urn:microsoft.com/office/officeart/2008/layout/VerticalCurvedList"/>
    <dgm:cxn modelId="{67F15FB9-64C5-40B3-86B1-D1A683A66CAF}" type="presParOf" srcId="{E6988309-F686-45A9-85BB-E44E2F5D9698}" destId="{494D5538-2390-4498-BBA4-05FEC79E5A12}" srcOrd="3" destOrd="0" presId="urn:microsoft.com/office/officeart/2008/layout/VerticalCurvedList"/>
    <dgm:cxn modelId="{17CA30FF-7D56-4B4A-ADE5-22EF8620F4AE}" type="presParOf" srcId="{1CD86D55-6C21-41C9-8F99-4896155F5947}" destId="{60205EA2-C2B1-4968-B4E5-DD0E15AAE48C}" srcOrd="1" destOrd="0" presId="urn:microsoft.com/office/officeart/2008/layout/VerticalCurvedList"/>
    <dgm:cxn modelId="{476952D7-3F0F-4DC1-8275-0E4CCE25239A}" type="presParOf" srcId="{1CD86D55-6C21-41C9-8F99-4896155F5947}" destId="{FE48FE05-C4F6-45D2-A45B-B40ED6FF858A}" srcOrd="2" destOrd="0" presId="urn:microsoft.com/office/officeart/2008/layout/VerticalCurvedList"/>
    <dgm:cxn modelId="{38E64973-70D9-4488-B7D9-CB234F1CF573}" type="presParOf" srcId="{FE48FE05-C4F6-45D2-A45B-B40ED6FF858A}" destId="{8F05F1A5-6BD8-429F-B3B9-FFC3030BAFBB}" srcOrd="0" destOrd="0" presId="urn:microsoft.com/office/officeart/2008/layout/VerticalCurvedList"/>
    <dgm:cxn modelId="{63FE0BAB-A9B4-450B-82BF-E1D1E40CBAD7}" type="presParOf" srcId="{1CD86D55-6C21-41C9-8F99-4896155F5947}" destId="{DF9A19F4-E9B4-4309-8002-CF62D222C864}" srcOrd="3" destOrd="0" presId="urn:microsoft.com/office/officeart/2008/layout/VerticalCurvedList"/>
    <dgm:cxn modelId="{96FBD844-F92B-423C-8237-E23CBF648AC3}" type="presParOf" srcId="{1CD86D55-6C21-41C9-8F99-4896155F5947}" destId="{A7D27D40-D1A4-4CD3-99ED-A9DBFADCA17D}" srcOrd="4" destOrd="0" presId="urn:microsoft.com/office/officeart/2008/layout/VerticalCurvedList"/>
    <dgm:cxn modelId="{29BC57CE-9FC0-4BE7-B455-0A8CA41AE6AC}" type="presParOf" srcId="{A7D27D40-D1A4-4CD3-99ED-A9DBFADCA17D}" destId="{2E716E83-6F75-4BE0-BB91-89E3E0C936BB}" srcOrd="0" destOrd="0" presId="urn:microsoft.com/office/officeart/2008/layout/VerticalCurvedList"/>
    <dgm:cxn modelId="{FFDC4FED-B62F-4D27-A350-8E9BB46A9FA5}" type="presParOf" srcId="{1CD86D55-6C21-41C9-8F99-4896155F5947}" destId="{70E361EE-5CC5-41D8-B38E-BC4622EE3C4E}" srcOrd="5" destOrd="0" presId="urn:microsoft.com/office/officeart/2008/layout/VerticalCurvedList"/>
    <dgm:cxn modelId="{F496C6B2-C363-4099-BE2F-4C45C67F1525}" type="presParOf" srcId="{1CD86D55-6C21-41C9-8F99-4896155F5947}" destId="{DD98B054-0068-4370-936D-8016B3CCB7AE}" srcOrd="6" destOrd="0" presId="urn:microsoft.com/office/officeart/2008/layout/VerticalCurvedList"/>
    <dgm:cxn modelId="{B1EBFC9A-C541-4301-B385-3FFC704FF1A3}" type="presParOf" srcId="{DD98B054-0068-4370-936D-8016B3CCB7AE}" destId="{2BFD6E39-B5CD-48C4-A4AE-47166B8D0A96}" srcOrd="0" destOrd="0" presId="urn:microsoft.com/office/officeart/2008/layout/VerticalCurvedList"/>
    <dgm:cxn modelId="{1DCAF20C-EA16-4787-852C-0AE9575B21E8}" type="presParOf" srcId="{1CD86D55-6C21-41C9-8F99-4896155F5947}" destId="{461ABFED-BE64-452F-87A3-9AF105DA9F85}" srcOrd="7" destOrd="0" presId="urn:microsoft.com/office/officeart/2008/layout/VerticalCurvedList"/>
    <dgm:cxn modelId="{2012B375-E3E6-4A59-B280-6FE731D66F21}" type="presParOf" srcId="{1CD86D55-6C21-41C9-8F99-4896155F5947}" destId="{6C1F02BB-913E-4182-8210-34930C5C57A7}" srcOrd="8" destOrd="0" presId="urn:microsoft.com/office/officeart/2008/layout/VerticalCurvedList"/>
    <dgm:cxn modelId="{5C254001-E555-42E1-8F8F-3022EF7F9919}" type="presParOf" srcId="{6C1F02BB-913E-4182-8210-34930C5C57A7}" destId="{3F039829-D86E-4ABC-A089-EB694A2209B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06157A-12D8-4268-BB46-4403F224D41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MX"/>
        </a:p>
      </dgm:t>
    </dgm:pt>
    <dgm:pt modelId="{83695716-58F5-4A27-B935-135302C83423}">
      <dgm:prSet phldrT="[Texto]" custT="1"/>
      <dgm:spPr>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ysClr val="windowText" lastClr="000000"/>
              </a:solidFill>
            </a:rPr>
            <a:t>LIMPIEZA DE BASES DE DATOS</a:t>
          </a:r>
          <a:endParaRPr lang="es-MX" sz="2000" b="1" dirty="0">
            <a:solidFill>
              <a:sysClr val="windowText" lastClr="000000"/>
            </a:solidFill>
          </a:endParaRPr>
        </a:p>
      </dgm:t>
    </dgm:pt>
    <dgm:pt modelId="{C09B2D4F-3B69-4F0E-8965-78CCC1D9C820}" type="parTrans" cxnId="{F78B6D71-A910-430C-A8B8-C48D6CD0051F}">
      <dgm:prSet/>
      <dgm:spPr/>
      <dgm:t>
        <a:bodyPr/>
        <a:lstStyle/>
        <a:p>
          <a:endParaRPr lang="es-MX"/>
        </a:p>
      </dgm:t>
    </dgm:pt>
    <dgm:pt modelId="{1199CF3B-3FD6-4A6E-B32A-8FD979309550}" type="sibTrans" cxnId="{F78B6D71-A910-430C-A8B8-C48D6CD0051F}">
      <dgm:prSet/>
      <dgm:spPr/>
      <dgm:t>
        <a:bodyPr/>
        <a:lstStyle/>
        <a:p>
          <a:endParaRPr lang="es-MX"/>
        </a:p>
      </dgm:t>
    </dgm:pt>
    <dgm:pt modelId="{D67CE489-749B-4BC3-882D-9C1A2B175956}">
      <dgm:prSet phldrT="[Texto]" custT="1"/>
      <dgm:spPr>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INFERENCIA DE SALARIOS</a:t>
          </a:r>
          <a:endParaRPr lang="es-MX" sz="2000" b="1" dirty="0">
            <a:solidFill>
              <a:schemeClr val="tx2">
                <a:lumMod val="75000"/>
              </a:schemeClr>
            </a:solidFill>
          </a:endParaRPr>
        </a:p>
      </dgm:t>
    </dgm:pt>
    <dgm:pt modelId="{50B0515D-85D3-4704-ABD8-0126B488C2F2}" type="parTrans" cxnId="{29877496-0075-4580-A1B3-79C7D4DDB88E}">
      <dgm:prSet/>
      <dgm:spPr/>
      <dgm:t>
        <a:bodyPr/>
        <a:lstStyle/>
        <a:p>
          <a:endParaRPr lang="es-MX"/>
        </a:p>
      </dgm:t>
    </dgm:pt>
    <dgm:pt modelId="{638933A9-D66E-4B38-AF05-637E9912E4CA}" type="sibTrans" cxnId="{29877496-0075-4580-A1B3-79C7D4DDB88E}">
      <dgm:prSet/>
      <dgm:spPr/>
      <dgm:t>
        <a:bodyPr/>
        <a:lstStyle/>
        <a:p>
          <a:endParaRPr lang="es-MX"/>
        </a:p>
      </dgm:t>
    </dgm:pt>
    <dgm:pt modelId="{7004060F-6C15-4EA3-B985-B769AA6C8569}">
      <dgm:prSet phldrT="[Texto]" custT="1"/>
      <dgm:spPr>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ALMACENAMIENTO DE INFORMACIÓN</a:t>
          </a:r>
          <a:endParaRPr lang="es-MX" sz="2000" b="1" dirty="0">
            <a:solidFill>
              <a:schemeClr val="tx2">
                <a:lumMod val="75000"/>
              </a:schemeClr>
            </a:solidFill>
          </a:endParaRPr>
        </a:p>
      </dgm:t>
    </dgm:pt>
    <dgm:pt modelId="{2EB9BE87-B1C0-4A07-AE44-C2BEEFED8761}" type="parTrans" cxnId="{141DA992-E790-4E87-B44B-CB3D7CCFABCB}">
      <dgm:prSet/>
      <dgm:spPr/>
      <dgm:t>
        <a:bodyPr/>
        <a:lstStyle/>
        <a:p>
          <a:endParaRPr lang="es-MX"/>
        </a:p>
      </dgm:t>
    </dgm:pt>
    <dgm:pt modelId="{142F5CE5-8FA5-47B0-821D-C98D2DD5DBAD}" type="sibTrans" cxnId="{141DA992-E790-4E87-B44B-CB3D7CCFABCB}">
      <dgm:prSet/>
      <dgm:spPr/>
      <dgm:t>
        <a:bodyPr/>
        <a:lstStyle/>
        <a:p>
          <a:endParaRPr lang="es-MX"/>
        </a:p>
      </dgm:t>
    </dgm:pt>
    <dgm:pt modelId="{7CCC2863-3FBA-45AF-9169-A6C15DACC1E8}">
      <dgm:prSet phldrT="[Texto]" custT="1"/>
      <dgm:spPr>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EJECUCIÓN DEL PROCESO</a:t>
          </a:r>
          <a:endParaRPr lang="es-MX" sz="2000" b="1" dirty="0">
            <a:solidFill>
              <a:schemeClr val="tx2">
                <a:lumMod val="75000"/>
              </a:schemeClr>
            </a:solidFill>
          </a:endParaRPr>
        </a:p>
      </dgm:t>
    </dgm:pt>
    <dgm:pt modelId="{69E03A01-CCD3-4A34-941F-BE7FA1746424}" type="parTrans" cxnId="{BA6AE98E-3AEC-4090-BB05-9B5F58B103CD}">
      <dgm:prSet/>
      <dgm:spPr/>
      <dgm:t>
        <a:bodyPr/>
        <a:lstStyle/>
        <a:p>
          <a:endParaRPr lang="es-MX"/>
        </a:p>
      </dgm:t>
    </dgm:pt>
    <dgm:pt modelId="{E1B0AD18-0BD1-41F3-8E22-4CA76AACF962}" type="sibTrans" cxnId="{BA6AE98E-3AEC-4090-BB05-9B5F58B103CD}">
      <dgm:prSet/>
      <dgm:spPr/>
      <dgm:t>
        <a:bodyPr/>
        <a:lstStyle/>
        <a:p>
          <a:endParaRPr lang="es-MX"/>
        </a:p>
      </dgm:t>
    </dgm:pt>
    <dgm:pt modelId="{15CA07FD-4602-4AF7-A087-58CB74A011CD}" type="pres">
      <dgm:prSet presAssocID="{0606157A-12D8-4268-BB46-4403F224D419}" presName="Name0" presStyleCnt="0">
        <dgm:presLayoutVars>
          <dgm:chMax val="7"/>
          <dgm:chPref val="7"/>
          <dgm:dir/>
        </dgm:presLayoutVars>
      </dgm:prSet>
      <dgm:spPr/>
      <dgm:t>
        <a:bodyPr/>
        <a:lstStyle/>
        <a:p>
          <a:endParaRPr lang="es-MX"/>
        </a:p>
      </dgm:t>
    </dgm:pt>
    <dgm:pt modelId="{1CD86D55-6C21-41C9-8F99-4896155F5947}" type="pres">
      <dgm:prSet presAssocID="{0606157A-12D8-4268-BB46-4403F224D419}" presName="Name1" presStyleCnt="0"/>
      <dgm:spPr/>
    </dgm:pt>
    <dgm:pt modelId="{E6988309-F686-45A9-85BB-E44E2F5D9698}" type="pres">
      <dgm:prSet presAssocID="{0606157A-12D8-4268-BB46-4403F224D419}" presName="cycle" presStyleCnt="0"/>
      <dgm:spPr/>
    </dgm:pt>
    <dgm:pt modelId="{4107A3F3-648A-4245-ABCB-CF64AACC9056}" type="pres">
      <dgm:prSet presAssocID="{0606157A-12D8-4268-BB46-4403F224D419}" presName="srcNode" presStyleLbl="node1" presStyleIdx="0" presStyleCnt="4"/>
      <dgm:spPr/>
    </dgm:pt>
    <dgm:pt modelId="{CA76885E-66F8-4EB1-90E2-18AB1736AA6D}" type="pres">
      <dgm:prSet presAssocID="{0606157A-12D8-4268-BB46-4403F224D419}" presName="conn" presStyleLbl="parChTrans1D2" presStyleIdx="0" presStyleCnt="1"/>
      <dgm:spPr/>
      <dgm:t>
        <a:bodyPr/>
        <a:lstStyle/>
        <a:p>
          <a:endParaRPr lang="es-MX"/>
        </a:p>
      </dgm:t>
    </dgm:pt>
    <dgm:pt modelId="{9DA57E61-031F-4575-85F8-499ED1B04186}" type="pres">
      <dgm:prSet presAssocID="{0606157A-12D8-4268-BB46-4403F224D419}" presName="extraNode" presStyleLbl="node1" presStyleIdx="0" presStyleCnt="4"/>
      <dgm:spPr/>
    </dgm:pt>
    <dgm:pt modelId="{494D5538-2390-4498-BBA4-05FEC79E5A12}" type="pres">
      <dgm:prSet presAssocID="{0606157A-12D8-4268-BB46-4403F224D419}" presName="dstNode" presStyleLbl="node1" presStyleIdx="0" presStyleCnt="4"/>
      <dgm:spPr/>
    </dgm:pt>
    <dgm:pt modelId="{60205EA2-C2B1-4968-B4E5-DD0E15AAE48C}" type="pres">
      <dgm:prSet presAssocID="{83695716-58F5-4A27-B935-135302C83423}" presName="text_1" presStyleLbl="node1" presStyleIdx="0" presStyleCnt="4">
        <dgm:presLayoutVars>
          <dgm:bulletEnabled val="1"/>
        </dgm:presLayoutVars>
      </dgm:prSet>
      <dgm:spPr/>
      <dgm:t>
        <a:bodyPr/>
        <a:lstStyle/>
        <a:p>
          <a:endParaRPr lang="es-MX"/>
        </a:p>
      </dgm:t>
    </dgm:pt>
    <dgm:pt modelId="{FE48FE05-C4F6-45D2-A45B-B40ED6FF858A}" type="pres">
      <dgm:prSet presAssocID="{83695716-58F5-4A27-B935-135302C83423}" presName="accent_1" presStyleCnt="0"/>
      <dgm:spPr/>
    </dgm:pt>
    <dgm:pt modelId="{8F05F1A5-6BD8-429F-B3B9-FFC3030BAFBB}" type="pres">
      <dgm:prSet presAssocID="{83695716-58F5-4A27-B935-135302C83423}" presName="accentRepeatNode" presStyleLbl="solidFgAcc1" presStyleIdx="0" presStyleCnt="4"/>
      <dgm:spPr/>
    </dgm:pt>
    <dgm:pt modelId="{DF9A19F4-E9B4-4309-8002-CF62D222C864}" type="pres">
      <dgm:prSet presAssocID="{D67CE489-749B-4BC3-882D-9C1A2B175956}" presName="text_2" presStyleLbl="node1" presStyleIdx="1" presStyleCnt="4">
        <dgm:presLayoutVars>
          <dgm:bulletEnabled val="1"/>
        </dgm:presLayoutVars>
      </dgm:prSet>
      <dgm:spPr/>
      <dgm:t>
        <a:bodyPr/>
        <a:lstStyle/>
        <a:p>
          <a:endParaRPr lang="es-MX"/>
        </a:p>
      </dgm:t>
    </dgm:pt>
    <dgm:pt modelId="{A7D27D40-D1A4-4CD3-99ED-A9DBFADCA17D}" type="pres">
      <dgm:prSet presAssocID="{D67CE489-749B-4BC3-882D-9C1A2B175956}" presName="accent_2" presStyleCnt="0"/>
      <dgm:spPr/>
    </dgm:pt>
    <dgm:pt modelId="{2E716E83-6F75-4BE0-BB91-89E3E0C936BB}" type="pres">
      <dgm:prSet presAssocID="{D67CE489-749B-4BC3-882D-9C1A2B175956}" presName="accentRepeatNode" presStyleLbl="solidFgAcc1" presStyleIdx="1" presStyleCnt="4"/>
      <dgm:spPr/>
      <dgm:t>
        <a:bodyPr/>
        <a:lstStyle/>
        <a:p>
          <a:endParaRPr lang="es-MX"/>
        </a:p>
      </dgm:t>
    </dgm:pt>
    <dgm:pt modelId="{70E361EE-5CC5-41D8-B38E-BC4622EE3C4E}" type="pres">
      <dgm:prSet presAssocID="{7004060F-6C15-4EA3-B985-B769AA6C8569}" presName="text_3" presStyleLbl="node1" presStyleIdx="2" presStyleCnt="4">
        <dgm:presLayoutVars>
          <dgm:bulletEnabled val="1"/>
        </dgm:presLayoutVars>
      </dgm:prSet>
      <dgm:spPr/>
      <dgm:t>
        <a:bodyPr/>
        <a:lstStyle/>
        <a:p>
          <a:endParaRPr lang="es-MX"/>
        </a:p>
      </dgm:t>
    </dgm:pt>
    <dgm:pt modelId="{DD98B054-0068-4370-936D-8016B3CCB7AE}" type="pres">
      <dgm:prSet presAssocID="{7004060F-6C15-4EA3-B985-B769AA6C8569}" presName="accent_3" presStyleCnt="0"/>
      <dgm:spPr/>
    </dgm:pt>
    <dgm:pt modelId="{2BFD6E39-B5CD-48C4-A4AE-47166B8D0A96}" type="pres">
      <dgm:prSet presAssocID="{7004060F-6C15-4EA3-B985-B769AA6C8569}" presName="accentRepeatNode" presStyleLbl="solidFgAcc1" presStyleIdx="2" presStyleCnt="4"/>
      <dgm:spPr/>
      <dgm:t>
        <a:bodyPr/>
        <a:lstStyle/>
        <a:p>
          <a:endParaRPr lang="es-MX"/>
        </a:p>
      </dgm:t>
    </dgm:pt>
    <dgm:pt modelId="{461ABFED-BE64-452F-87A3-9AF105DA9F85}" type="pres">
      <dgm:prSet presAssocID="{7CCC2863-3FBA-45AF-9169-A6C15DACC1E8}" presName="text_4" presStyleLbl="node1" presStyleIdx="3" presStyleCnt="4">
        <dgm:presLayoutVars>
          <dgm:bulletEnabled val="1"/>
        </dgm:presLayoutVars>
      </dgm:prSet>
      <dgm:spPr/>
      <dgm:t>
        <a:bodyPr/>
        <a:lstStyle/>
        <a:p>
          <a:endParaRPr lang="es-MX"/>
        </a:p>
      </dgm:t>
    </dgm:pt>
    <dgm:pt modelId="{6C1F02BB-913E-4182-8210-34930C5C57A7}" type="pres">
      <dgm:prSet presAssocID="{7CCC2863-3FBA-45AF-9169-A6C15DACC1E8}" presName="accent_4" presStyleCnt="0"/>
      <dgm:spPr/>
    </dgm:pt>
    <dgm:pt modelId="{3F039829-D86E-4ABC-A089-EB694A2209BE}" type="pres">
      <dgm:prSet presAssocID="{7CCC2863-3FBA-45AF-9169-A6C15DACC1E8}" presName="accentRepeatNode" presStyleLbl="solidFgAcc1" presStyleIdx="3" presStyleCnt="4"/>
      <dgm:spPr/>
      <dgm:t>
        <a:bodyPr/>
        <a:lstStyle/>
        <a:p>
          <a:endParaRPr lang="es-MX"/>
        </a:p>
      </dgm:t>
    </dgm:pt>
  </dgm:ptLst>
  <dgm:cxnLst>
    <dgm:cxn modelId="{29877496-0075-4580-A1B3-79C7D4DDB88E}" srcId="{0606157A-12D8-4268-BB46-4403F224D419}" destId="{D67CE489-749B-4BC3-882D-9C1A2B175956}" srcOrd="1" destOrd="0" parTransId="{50B0515D-85D3-4704-ABD8-0126B488C2F2}" sibTransId="{638933A9-D66E-4B38-AF05-637E9912E4CA}"/>
    <dgm:cxn modelId="{793505D2-097D-4ACA-A776-0DC3DB3E7EB1}" type="presOf" srcId="{0606157A-12D8-4268-BB46-4403F224D419}" destId="{15CA07FD-4602-4AF7-A087-58CB74A011CD}" srcOrd="0" destOrd="0" presId="urn:microsoft.com/office/officeart/2008/layout/VerticalCurvedList"/>
    <dgm:cxn modelId="{09CA51D4-6CD9-41C5-B04F-DF0BD5FF99BA}" type="presOf" srcId="{1199CF3B-3FD6-4A6E-B32A-8FD979309550}" destId="{CA76885E-66F8-4EB1-90E2-18AB1736AA6D}" srcOrd="0" destOrd="0" presId="urn:microsoft.com/office/officeart/2008/layout/VerticalCurvedList"/>
    <dgm:cxn modelId="{914F2D5A-EDEC-4CBF-AEB3-885629FECE6C}" type="presOf" srcId="{7004060F-6C15-4EA3-B985-B769AA6C8569}" destId="{70E361EE-5CC5-41D8-B38E-BC4622EE3C4E}" srcOrd="0" destOrd="0" presId="urn:microsoft.com/office/officeart/2008/layout/VerticalCurvedList"/>
    <dgm:cxn modelId="{141DA992-E790-4E87-B44B-CB3D7CCFABCB}" srcId="{0606157A-12D8-4268-BB46-4403F224D419}" destId="{7004060F-6C15-4EA3-B985-B769AA6C8569}" srcOrd="2" destOrd="0" parTransId="{2EB9BE87-B1C0-4A07-AE44-C2BEEFED8761}" sibTransId="{142F5CE5-8FA5-47B0-821D-C98D2DD5DBAD}"/>
    <dgm:cxn modelId="{F78B6D71-A910-430C-A8B8-C48D6CD0051F}" srcId="{0606157A-12D8-4268-BB46-4403F224D419}" destId="{83695716-58F5-4A27-B935-135302C83423}" srcOrd="0" destOrd="0" parTransId="{C09B2D4F-3B69-4F0E-8965-78CCC1D9C820}" sibTransId="{1199CF3B-3FD6-4A6E-B32A-8FD979309550}"/>
    <dgm:cxn modelId="{739E84BE-B0DC-4757-AE0D-8B13A69803F0}" type="presOf" srcId="{83695716-58F5-4A27-B935-135302C83423}" destId="{60205EA2-C2B1-4968-B4E5-DD0E15AAE48C}" srcOrd="0" destOrd="0" presId="urn:microsoft.com/office/officeart/2008/layout/VerticalCurvedList"/>
    <dgm:cxn modelId="{0ED06F05-AD72-4B81-9D75-9ECF1F0686FB}" type="presOf" srcId="{D67CE489-749B-4BC3-882D-9C1A2B175956}" destId="{DF9A19F4-E9B4-4309-8002-CF62D222C864}" srcOrd="0" destOrd="0" presId="urn:microsoft.com/office/officeart/2008/layout/VerticalCurvedList"/>
    <dgm:cxn modelId="{4BA69F70-E565-48ED-9CA6-AD9BFBB423F0}" type="presOf" srcId="{7CCC2863-3FBA-45AF-9169-A6C15DACC1E8}" destId="{461ABFED-BE64-452F-87A3-9AF105DA9F85}" srcOrd="0" destOrd="0" presId="urn:microsoft.com/office/officeart/2008/layout/VerticalCurvedList"/>
    <dgm:cxn modelId="{BA6AE98E-3AEC-4090-BB05-9B5F58B103CD}" srcId="{0606157A-12D8-4268-BB46-4403F224D419}" destId="{7CCC2863-3FBA-45AF-9169-A6C15DACC1E8}" srcOrd="3" destOrd="0" parTransId="{69E03A01-CCD3-4A34-941F-BE7FA1746424}" sibTransId="{E1B0AD18-0BD1-41F3-8E22-4CA76AACF962}"/>
    <dgm:cxn modelId="{51E980F7-C189-4A98-B760-30C6555645B2}" type="presParOf" srcId="{15CA07FD-4602-4AF7-A087-58CB74A011CD}" destId="{1CD86D55-6C21-41C9-8F99-4896155F5947}" srcOrd="0" destOrd="0" presId="urn:microsoft.com/office/officeart/2008/layout/VerticalCurvedList"/>
    <dgm:cxn modelId="{69CFC824-8497-4E3B-928F-0EFABA917278}" type="presParOf" srcId="{1CD86D55-6C21-41C9-8F99-4896155F5947}" destId="{E6988309-F686-45A9-85BB-E44E2F5D9698}" srcOrd="0" destOrd="0" presId="urn:microsoft.com/office/officeart/2008/layout/VerticalCurvedList"/>
    <dgm:cxn modelId="{120141D8-F63B-450D-9A76-9F3A3263521F}" type="presParOf" srcId="{E6988309-F686-45A9-85BB-E44E2F5D9698}" destId="{4107A3F3-648A-4245-ABCB-CF64AACC9056}" srcOrd="0" destOrd="0" presId="urn:microsoft.com/office/officeart/2008/layout/VerticalCurvedList"/>
    <dgm:cxn modelId="{E2B60FF5-76F1-4C2E-9F85-F36F91F4CE23}" type="presParOf" srcId="{E6988309-F686-45A9-85BB-E44E2F5D9698}" destId="{CA76885E-66F8-4EB1-90E2-18AB1736AA6D}" srcOrd="1" destOrd="0" presId="urn:microsoft.com/office/officeart/2008/layout/VerticalCurvedList"/>
    <dgm:cxn modelId="{C3F6D432-7034-4877-BD0C-9368484BDD0E}" type="presParOf" srcId="{E6988309-F686-45A9-85BB-E44E2F5D9698}" destId="{9DA57E61-031F-4575-85F8-499ED1B04186}" srcOrd="2" destOrd="0" presId="urn:microsoft.com/office/officeart/2008/layout/VerticalCurvedList"/>
    <dgm:cxn modelId="{33AA4BFD-8607-421B-B6DF-F0079D0BD275}" type="presParOf" srcId="{E6988309-F686-45A9-85BB-E44E2F5D9698}" destId="{494D5538-2390-4498-BBA4-05FEC79E5A12}" srcOrd="3" destOrd="0" presId="urn:microsoft.com/office/officeart/2008/layout/VerticalCurvedList"/>
    <dgm:cxn modelId="{A65D7A85-FD27-481C-A74A-B56A487F9EDB}" type="presParOf" srcId="{1CD86D55-6C21-41C9-8F99-4896155F5947}" destId="{60205EA2-C2B1-4968-B4E5-DD0E15AAE48C}" srcOrd="1" destOrd="0" presId="urn:microsoft.com/office/officeart/2008/layout/VerticalCurvedList"/>
    <dgm:cxn modelId="{D528B4B3-D219-4CDF-B6A1-35882D6C10AD}" type="presParOf" srcId="{1CD86D55-6C21-41C9-8F99-4896155F5947}" destId="{FE48FE05-C4F6-45D2-A45B-B40ED6FF858A}" srcOrd="2" destOrd="0" presId="urn:microsoft.com/office/officeart/2008/layout/VerticalCurvedList"/>
    <dgm:cxn modelId="{64005D4E-82AC-4785-80B9-2C13146A7604}" type="presParOf" srcId="{FE48FE05-C4F6-45D2-A45B-B40ED6FF858A}" destId="{8F05F1A5-6BD8-429F-B3B9-FFC3030BAFBB}" srcOrd="0" destOrd="0" presId="urn:microsoft.com/office/officeart/2008/layout/VerticalCurvedList"/>
    <dgm:cxn modelId="{CA2B2D81-5C88-4E52-9E7E-72D3C29AB5A9}" type="presParOf" srcId="{1CD86D55-6C21-41C9-8F99-4896155F5947}" destId="{DF9A19F4-E9B4-4309-8002-CF62D222C864}" srcOrd="3" destOrd="0" presId="urn:microsoft.com/office/officeart/2008/layout/VerticalCurvedList"/>
    <dgm:cxn modelId="{861B9E95-EEB5-4730-9F30-14F29C39776F}" type="presParOf" srcId="{1CD86D55-6C21-41C9-8F99-4896155F5947}" destId="{A7D27D40-D1A4-4CD3-99ED-A9DBFADCA17D}" srcOrd="4" destOrd="0" presId="urn:microsoft.com/office/officeart/2008/layout/VerticalCurvedList"/>
    <dgm:cxn modelId="{423703A5-55AB-41E4-9C84-3609D0C33330}" type="presParOf" srcId="{A7D27D40-D1A4-4CD3-99ED-A9DBFADCA17D}" destId="{2E716E83-6F75-4BE0-BB91-89E3E0C936BB}" srcOrd="0" destOrd="0" presId="urn:microsoft.com/office/officeart/2008/layout/VerticalCurvedList"/>
    <dgm:cxn modelId="{EBE3170A-E4D1-4835-822E-DEC36C1410AD}" type="presParOf" srcId="{1CD86D55-6C21-41C9-8F99-4896155F5947}" destId="{70E361EE-5CC5-41D8-B38E-BC4622EE3C4E}" srcOrd="5" destOrd="0" presId="urn:microsoft.com/office/officeart/2008/layout/VerticalCurvedList"/>
    <dgm:cxn modelId="{3EADEFAA-7C1A-4E35-8015-FC7DD0CC7602}" type="presParOf" srcId="{1CD86D55-6C21-41C9-8F99-4896155F5947}" destId="{DD98B054-0068-4370-936D-8016B3CCB7AE}" srcOrd="6" destOrd="0" presId="urn:microsoft.com/office/officeart/2008/layout/VerticalCurvedList"/>
    <dgm:cxn modelId="{F485CBA8-522B-4265-AC48-447FAA9C08C6}" type="presParOf" srcId="{DD98B054-0068-4370-936D-8016B3CCB7AE}" destId="{2BFD6E39-B5CD-48C4-A4AE-47166B8D0A96}" srcOrd="0" destOrd="0" presId="urn:microsoft.com/office/officeart/2008/layout/VerticalCurvedList"/>
    <dgm:cxn modelId="{D8CFDC9A-9F19-4A70-8ECD-6025C63F05BD}" type="presParOf" srcId="{1CD86D55-6C21-41C9-8F99-4896155F5947}" destId="{461ABFED-BE64-452F-87A3-9AF105DA9F85}" srcOrd="7" destOrd="0" presId="urn:microsoft.com/office/officeart/2008/layout/VerticalCurvedList"/>
    <dgm:cxn modelId="{0E0681F8-E265-4F6B-A439-45F52D0CC775}" type="presParOf" srcId="{1CD86D55-6C21-41C9-8F99-4896155F5947}" destId="{6C1F02BB-913E-4182-8210-34930C5C57A7}" srcOrd="8" destOrd="0" presId="urn:microsoft.com/office/officeart/2008/layout/VerticalCurvedList"/>
    <dgm:cxn modelId="{34A4F670-FB37-4A7D-AC6B-7102A51BCA8A}" type="presParOf" srcId="{6C1F02BB-913E-4182-8210-34930C5C57A7}" destId="{3F039829-D86E-4ABC-A089-EB694A2209B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356CB0-9E96-4856-AAD9-F75CB6422A6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MX"/>
        </a:p>
      </dgm:t>
    </dgm:pt>
    <dgm:pt modelId="{5A72AEB0-6DDE-4DAD-98BC-D61395B46819}">
      <dgm:prSet phldrT="[Texto]" custT="1"/>
      <dgm:spPr/>
      <dgm:t>
        <a:bodyPr/>
        <a:lstStyle/>
        <a:p>
          <a:r>
            <a:rPr lang="es-MX" sz="1400" dirty="0" smtClean="0"/>
            <a:t>La compensación del punto anterior no es exacta o existe más de un registro por aporte en un mismo mes, para estos casos se ha procedido al análisis de la curva que describen las diferencias entre los ajustes.</a:t>
          </a:r>
          <a:endParaRPr lang="es-MX" sz="1600" dirty="0"/>
        </a:p>
      </dgm:t>
    </dgm:pt>
    <dgm:pt modelId="{17EA249B-1D4C-47D5-A468-0D68FDD5B8B8}" type="parTrans" cxnId="{23E704EE-122B-4689-BA2E-14A9F8964897}">
      <dgm:prSet/>
      <dgm:spPr/>
      <dgm:t>
        <a:bodyPr/>
        <a:lstStyle/>
        <a:p>
          <a:endParaRPr lang="es-MX" sz="1400"/>
        </a:p>
      </dgm:t>
    </dgm:pt>
    <dgm:pt modelId="{EB7980B9-8D72-4307-9E35-2AB673E9BAC3}" type="sibTrans" cxnId="{23E704EE-122B-4689-BA2E-14A9F8964897}">
      <dgm:prSet/>
      <dgm:spPr/>
      <dgm:t>
        <a:bodyPr/>
        <a:lstStyle/>
        <a:p>
          <a:endParaRPr lang="es-MX" sz="1400"/>
        </a:p>
      </dgm:t>
    </dgm:pt>
    <dgm:pt modelId="{AB182E7A-DB22-424A-AD51-6387588FD6B4}">
      <dgm:prSet phldrT="[Texto]" custT="1"/>
      <dgm:spPr/>
      <dgm:t>
        <a:bodyPr/>
        <a:lstStyle/>
        <a:p>
          <a:r>
            <a:rPr lang="es-MX" sz="1400" b="0" dirty="0" smtClean="0"/>
            <a:t>El afiliado presenta únicamente información de aportes por ajustes.</a:t>
          </a:r>
          <a:endParaRPr lang="es-MX" sz="1400" b="0" dirty="0"/>
        </a:p>
      </dgm:t>
    </dgm:pt>
    <dgm:pt modelId="{AC1253FD-A42F-4A19-B63A-DFC6D2295CB4}" type="parTrans" cxnId="{E3B1C630-230F-4E0D-A846-BFC58B1425FC}">
      <dgm:prSet/>
      <dgm:spPr/>
      <dgm:t>
        <a:bodyPr/>
        <a:lstStyle/>
        <a:p>
          <a:endParaRPr lang="es-MX" sz="1400"/>
        </a:p>
      </dgm:t>
    </dgm:pt>
    <dgm:pt modelId="{4DD0C7C2-019E-4562-9B90-60DAC1B6F73C}" type="sibTrans" cxnId="{E3B1C630-230F-4E0D-A846-BFC58B1425FC}">
      <dgm:prSet/>
      <dgm:spPr/>
      <dgm:t>
        <a:bodyPr/>
        <a:lstStyle/>
        <a:p>
          <a:endParaRPr lang="es-MX" sz="1400"/>
        </a:p>
      </dgm:t>
    </dgm:pt>
    <dgm:pt modelId="{355CD22C-66E2-4C46-A92B-3A490F63C504}">
      <dgm:prSet phldrT="[Texto]" custT="1"/>
      <dgm:spPr>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a:noFill/>
        </a:ln>
        <a:effectLst/>
        <a:scene3d>
          <a:camera prst="orthographicFront">
            <a:rot lat="0" lon="0" rev="0"/>
          </a:camera>
          <a:lightRig rig="contrasting" dir="t">
            <a:rot lat="0" lon="0" rev="7800000"/>
          </a:lightRig>
        </a:scene3d>
        <a:sp3d>
          <a:bevelT w="139700" h="139700"/>
        </a:sp3d>
      </dgm:spPr>
      <dgm:t>
        <a:bodyPr/>
        <a:lstStyle/>
        <a:p>
          <a:r>
            <a:rPr lang="es-MX" sz="1600" b="1" dirty="0" smtClean="0">
              <a:solidFill>
                <a:schemeClr val="tx2"/>
              </a:solidFill>
            </a:rPr>
            <a:t>Ajustes puros</a:t>
          </a:r>
          <a:endParaRPr lang="es-MX" sz="1600" b="1" dirty="0">
            <a:solidFill>
              <a:schemeClr val="tx2"/>
            </a:solidFill>
          </a:endParaRPr>
        </a:p>
      </dgm:t>
    </dgm:pt>
    <dgm:pt modelId="{003DA3B1-ED69-4805-8ED0-C885E19CF4CB}" type="parTrans" cxnId="{88890386-1A2D-4418-B398-0CF0A82D14F7}">
      <dgm:prSet/>
      <dgm:spPr/>
      <dgm:t>
        <a:bodyPr/>
        <a:lstStyle/>
        <a:p>
          <a:endParaRPr lang="es-MX"/>
        </a:p>
      </dgm:t>
    </dgm:pt>
    <dgm:pt modelId="{D29416F1-1F3B-4EAE-BF91-33B7A54A4470}" type="sibTrans" cxnId="{88890386-1A2D-4418-B398-0CF0A82D14F7}">
      <dgm:prSet/>
      <dgm:spPr/>
      <dgm:t>
        <a:bodyPr/>
        <a:lstStyle/>
        <a:p>
          <a:endParaRPr lang="es-MX"/>
        </a:p>
      </dgm:t>
    </dgm:pt>
    <dgm:pt modelId="{77A414E4-4E9D-4E09-96D4-BABF5ED7753B}">
      <dgm:prSet phldrT="[Texto]" custT="1"/>
      <dgm:spPr/>
      <dgm:t>
        <a:bodyPr/>
        <a:lstStyle/>
        <a:p>
          <a:r>
            <a:rPr lang="es-MX" sz="1400" dirty="0" smtClean="0"/>
            <a:t>Se compensa el valor del aporte normal con el ajuste. Esta situación puede presentarse en casos cuando el empleador aportó un determinado mes, pero el empleado ya no trabaja con él y se procede al ajuste por el mismo valor del aporte realizado.</a:t>
          </a:r>
          <a:endParaRPr lang="es-MX" sz="1400" dirty="0"/>
        </a:p>
      </dgm:t>
    </dgm:pt>
    <dgm:pt modelId="{3D4FB4FF-807C-426E-AE89-737612739C20}" type="sibTrans" cxnId="{A8635F22-6282-4A1E-B970-818949852878}">
      <dgm:prSet/>
      <dgm:spPr/>
      <dgm:t>
        <a:bodyPr/>
        <a:lstStyle/>
        <a:p>
          <a:endParaRPr lang="es-MX" sz="1400"/>
        </a:p>
      </dgm:t>
    </dgm:pt>
    <dgm:pt modelId="{5DF0F155-CCCF-4AF1-8584-D6246C22741D}" type="parTrans" cxnId="{A8635F22-6282-4A1E-B970-818949852878}">
      <dgm:prSet/>
      <dgm:spPr/>
      <dgm:t>
        <a:bodyPr/>
        <a:lstStyle/>
        <a:p>
          <a:endParaRPr lang="es-MX" sz="1400"/>
        </a:p>
      </dgm:t>
    </dgm:pt>
    <dgm:pt modelId="{2FABC2A5-EC23-4712-AAC4-3D1B45E6CABF}">
      <dgm:prSet phldrT="[Texto]" custT="1"/>
      <dgm:spPr>
        <a:gradFill flip="none" rotWithShape="0">
          <a:gsLst>
            <a:gs pos="0">
              <a:schemeClr val="accent5">
                <a:hueOff val="-3676672"/>
                <a:satOff val="-5114"/>
                <a:lumOff val="-1961"/>
                <a:tint val="66000"/>
                <a:satMod val="160000"/>
              </a:schemeClr>
            </a:gs>
            <a:gs pos="50000">
              <a:schemeClr val="accent5">
                <a:hueOff val="-3676672"/>
                <a:satOff val="-5114"/>
                <a:lumOff val="-1961"/>
                <a:tint val="44500"/>
                <a:satMod val="160000"/>
              </a:schemeClr>
            </a:gs>
            <a:gs pos="100000">
              <a:schemeClr val="accent5">
                <a:hueOff val="-3676672"/>
                <a:satOff val="-5114"/>
                <a:lumOff val="-1961"/>
                <a:tint val="23500"/>
                <a:satMod val="160000"/>
              </a:schemeClr>
            </a:gs>
          </a:gsLst>
          <a:lin ang="5400000" scaled="1"/>
          <a:tileRect/>
        </a:gradFill>
        <a:ln>
          <a:noFill/>
        </a:ln>
        <a:effectLst/>
        <a:scene3d>
          <a:camera prst="orthographicFront">
            <a:rot lat="0" lon="0" rev="0"/>
          </a:camera>
          <a:lightRig rig="contrasting" dir="t">
            <a:rot lat="0" lon="0" rev="7800000"/>
          </a:lightRig>
        </a:scene3d>
        <a:sp3d>
          <a:bevelT w="139700" h="139700"/>
        </a:sp3d>
      </dgm:spPr>
      <dgm:t>
        <a:bodyPr/>
        <a:lstStyle/>
        <a:p>
          <a:r>
            <a:rPr lang="es-MX" sz="1400" b="1" dirty="0" smtClean="0">
              <a:solidFill>
                <a:schemeClr val="tx2"/>
              </a:solidFill>
            </a:rPr>
            <a:t>El ajuste es aproximado</a:t>
          </a:r>
          <a:endParaRPr lang="es-MX" sz="1400" b="1" dirty="0">
            <a:solidFill>
              <a:schemeClr val="tx2"/>
            </a:solidFill>
          </a:endParaRPr>
        </a:p>
      </dgm:t>
    </dgm:pt>
    <dgm:pt modelId="{B64FEBB6-1FEB-4FFC-9182-E5511FB9761C}" type="parTrans" cxnId="{FB1C52E8-5994-480D-9F87-458B212DB819}">
      <dgm:prSet/>
      <dgm:spPr/>
      <dgm:t>
        <a:bodyPr/>
        <a:lstStyle/>
        <a:p>
          <a:endParaRPr lang="es-MX"/>
        </a:p>
      </dgm:t>
    </dgm:pt>
    <dgm:pt modelId="{2E9FD214-0B07-4A76-BBB2-4BE30BB33713}" type="sibTrans" cxnId="{FB1C52E8-5994-480D-9F87-458B212DB819}">
      <dgm:prSet/>
      <dgm:spPr/>
      <dgm:t>
        <a:bodyPr/>
        <a:lstStyle/>
        <a:p>
          <a:endParaRPr lang="es-MX"/>
        </a:p>
      </dgm:t>
    </dgm:pt>
    <dgm:pt modelId="{3F6B4020-6CBE-4941-B3D3-21914CE80783}">
      <dgm:prSet phldrT="[Texto]" custT="1"/>
      <dgm:spPr>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a:noFill/>
        </a:ln>
        <a:effectLst/>
        <a:scene3d>
          <a:camera prst="orthographicFront">
            <a:rot lat="0" lon="0" rev="0"/>
          </a:camera>
          <a:lightRig rig="contrasting" dir="t">
            <a:rot lat="0" lon="0" rev="7800000"/>
          </a:lightRig>
        </a:scene3d>
        <a:sp3d>
          <a:bevelT w="139700" h="139700"/>
        </a:sp3d>
      </dgm:spPr>
      <dgm:t>
        <a:bodyPr/>
        <a:lstStyle/>
        <a:p>
          <a:r>
            <a:rPr lang="es-MX" sz="1600" b="1" dirty="0" smtClean="0">
              <a:solidFill>
                <a:schemeClr val="tx2"/>
              </a:solidFill>
            </a:rPr>
            <a:t>El ajuste es exacto</a:t>
          </a:r>
          <a:endParaRPr lang="es-MX" sz="1600" b="1" dirty="0">
            <a:solidFill>
              <a:schemeClr val="tx2"/>
            </a:solidFill>
          </a:endParaRPr>
        </a:p>
      </dgm:t>
    </dgm:pt>
    <dgm:pt modelId="{FF02FB9F-343B-4060-920E-A5D77E1A2784}" type="parTrans" cxnId="{6DE47440-EFC5-413F-A7DD-01569283C0C0}">
      <dgm:prSet/>
      <dgm:spPr/>
      <dgm:t>
        <a:bodyPr/>
        <a:lstStyle/>
        <a:p>
          <a:endParaRPr lang="es-MX"/>
        </a:p>
      </dgm:t>
    </dgm:pt>
    <dgm:pt modelId="{3D23A971-97BB-417F-97CB-FAEE8C0B5110}" type="sibTrans" cxnId="{6DE47440-EFC5-413F-A7DD-01569283C0C0}">
      <dgm:prSet/>
      <dgm:spPr/>
      <dgm:t>
        <a:bodyPr/>
        <a:lstStyle/>
        <a:p>
          <a:endParaRPr lang="es-MX"/>
        </a:p>
      </dgm:t>
    </dgm:pt>
    <dgm:pt modelId="{96DECAB0-F9F3-4377-9E4B-39CB3FDC0351}" type="pres">
      <dgm:prSet presAssocID="{45356CB0-9E96-4856-AAD9-F75CB6422A65}" presName="linear" presStyleCnt="0">
        <dgm:presLayoutVars>
          <dgm:dir/>
          <dgm:animLvl val="lvl"/>
          <dgm:resizeHandles val="exact"/>
        </dgm:presLayoutVars>
      </dgm:prSet>
      <dgm:spPr/>
      <dgm:t>
        <a:bodyPr/>
        <a:lstStyle/>
        <a:p>
          <a:endParaRPr lang="es-ES"/>
        </a:p>
      </dgm:t>
    </dgm:pt>
    <dgm:pt modelId="{A01E46B6-A2F6-44CD-9677-1F9F0EF47E15}" type="pres">
      <dgm:prSet presAssocID="{3F6B4020-6CBE-4941-B3D3-21914CE80783}" presName="parentLin" presStyleCnt="0"/>
      <dgm:spPr/>
    </dgm:pt>
    <dgm:pt modelId="{AA3E75C2-D620-46F7-946C-3DC13297891A}" type="pres">
      <dgm:prSet presAssocID="{3F6B4020-6CBE-4941-B3D3-21914CE80783}" presName="parentLeftMargin" presStyleLbl="node1" presStyleIdx="0" presStyleCnt="3"/>
      <dgm:spPr/>
      <dgm:t>
        <a:bodyPr/>
        <a:lstStyle/>
        <a:p>
          <a:endParaRPr lang="es-ES"/>
        </a:p>
      </dgm:t>
    </dgm:pt>
    <dgm:pt modelId="{6B24C1B0-E288-4135-9AEF-0CECDB33B6C5}" type="pres">
      <dgm:prSet presAssocID="{3F6B4020-6CBE-4941-B3D3-21914CE80783}" presName="parentText" presStyleLbl="node1" presStyleIdx="0" presStyleCnt="3">
        <dgm:presLayoutVars>
          <dgm:chMax val="0"/>
          <dgm:bulletEnabled val="1"/>
        </dgm:presLayoutVars>
      </dgm:prSet>
      <dgm:spPr/>
      <dgm:t>
        <a:bodyPr/>
        <a:lstStyle/>
        <a:p>
          <a:endParaRPr lang="es-MX"/>
        </a:p>
      </dgm:t>
    </dgm:pt>
    <dgm:pt modelId="{789E99EA-2DBC-4C65-AF37-E7C75D486E6B}" type="pres">
      <dgm:prSet presAssocID="{3F6B4020-6CBE-4941-B3D3-21914CE80783}" presName="negativeSpace" presStyleCnt="0"/>
      <dgm:spPr/>
    </dgm:pt>
    <dgm:pt modelId="{1921C1B3-A41D-4007-846E-B434C22D8F85}" type="pres">
      <dgm:prSet presAssocID="{3F6B4020-6CBE-4941-B3D3-21914CE80783}" presName="childText" presStyleLbl="conFgAcc1" presStyleIdx="0" presStyleCnt="3">
        <dgm:presLayoutVars>
          <dgm:bulletEnabled val="1"/>
        </dgm:presLayoutVars>
      </dgm:prSet>
      <dgm:spPr/>
      <dgm:t>
        <a:bodyPr/>
        <a:lstStyle/>
        <a:p>
          <a:endParaRPr lang="es-ES"/>
        </a:p>
      </dgm:t>
    </dgm:pt>
    <dgm:pt modelId="{0E70496B-3A6A-4ED9-872D-4F3F3AF703CA}" type="pres">
      <dgm:prSet presAssocID="{3D23A971-97BB-417F-97CB-FAEE8C0B5110}" presName="spaceBetweenRectangles" presStyleCnt="0"/>
      <dgm:spPr/>
    </dgm:pt>
    <dgm:pt modelId="{F4BD6E43-EA2F-4AE4-8BC5-3127145F9B9A}" type="pres">
      <dgm:prSet presAssocID="{2FABC2A5-EC23-4712-AAC4-3D1B45E6CABF}" presName="parentLin" presStyleCnt="0"/>
      <dgm:spPr/>
    </dgm:pt>
    <dgm:pt modelId="{BC64CB7F-F03B-4464-BB3C-1F935081308F}" type="pres">
      <dgm:prSet presAssocID="{2FABC2A5-EC23-4712-AAC4-3D1B45E6CABF}" presName="parentLeftMargin" presStyleLbl="node1" presStyleIdx="0" presStyleCnt="3"/>
      <dgm:spPr/>
      <dgm:t>
        <a:bodyPr/>
        <a:lstStyle/>
        <a:p>
          <a:endParaRPr lang="es-ES"/>
        </a:p>
      </dgm:t>
    </dgm:pt>
    <dgm:pt modelId="{915D6FD8-E0B0-4358-9937-14927AE0E90D}" type="pres">
      <dgm:prSet presAssocID="{2FABC2A5-EC23-4712-AAC4-3D1B45E6CABF}" presName="parentText" presStyleLbl="node1" presStyleIdx="1" presStyleCnt="3">
        <dgm:presLayoutVars>
          <dgm:chMax val="0"/>
          <dgm:bulletEnabled val="1"/>
        </dgm:presLayoutVars>
      </dgm:prSet>
      <dgm:spPr/>
      <dgm:t>
        <a:bodyPr/>
        <a:lstStyle/>
        <a:p>
          <a:endParaRPr lang="es-MX"/>
        </a:p>
      </dgm:t>
    </dgm:pt>
    <dgm:pt modelId="{30DD3464-D083-44BD-9E42-81833B749B62}" type="pres">
      <dgm:prSet presAssocID="{2FABC2A5-EC23-4712-AAC4-3D1B45E6CABF}" presName="negativeSpace" presStyleCnt="0"/>
      <dgm:spPr/>
    </dgm:pt>
    <dgm:pt modelId="{6A1028EA-3EC6-4C4E-8BC5-1892C906B74B}" type="pres">
      <dgm:prSet presAssocID="{2FABC2A5-EC23-4712-AAC4-3D1B45E6CABF}" presName="childText" presStyleLbl="conFgAcc1" presStyleIdx="1" presStyleCnt="3">
        <dgm:presLayoutVars>
          <dgm:bulletEnabled val="1"/>
        </dgm:presLayoutVars>
      </dgm:prSet>
      <dgm:spPr/>
      <dgm:t>
        <a:bodyPr/>
        <a:lstStyle/>
        <a:p>
          <a:endParaRPr lang="es-ES"/>
        </a:p>
      </dgm:t>
    </dgm:pt>
    <dgm:pt modelId="{68E29F81-38EA-4406-A1CF-FF9FA7138E1B}" type="pres">
      <dgm:prSet presAssocID="{2E9FD214-0B07-4A76-BBB2-4BE30BB33713}" presName="spaceBetweenRectangles" presStyleCnt="0"/>
      <dgm:spPr/>
    </dgm:pt>
    <dgm:pt modelId="{5846FC2B-082C-4C3D-ACFD-B3CD13A0F5C7}" type="pres">
      <dgm:prSet presAssocID="{355CD22C-66E2-4C46-A92B-3A490F63C504}" presName="parentLin" presStyleCnt="0"/>
      <dgm:spPr/>
    </dgm:pt>
    <dgm:pt modelId="{95128DCD-B18C-45FA-9F9D-E87FA2922F15}" type="pres">
      <dgm:prSet presAssocID="{355CD22C-66E2-4C46-A92B-3A490F63C504}" presName="parentLeftMargin" presStyleLbl="node1" presStyleIdx="1" presStyleCnt="3"/>
      <dgm:spPr/>
      <dgm:t>
        <a:bodyPr/>
        <a:lstStyle/>
        <a:p>
          <a:endParaRPr lang="es-ES"/>
        </a:p>
      </dgm:t>
    </dgm:pt>
    <dgm:pt modelId="{6B5C4F6D-84B4-4A06-9389-62E39BF43D28}" type="pres">
      <dgm:prSet presAssocID="{355CD22C-66E2-4C46-A92B-3A490F63C504}" presName="parentText" presStyleLbl="node1" presStyleIdx="2" presStyleCnt="3">
        <dgm:presLayoutVars>
          <dgm:chMax val="0"/>
          <dgm:bulletEnabled val="1"/>
        </dgm:presLayoutVars>
      </dgm:prSet>
      <dgm:spPr/>
      <dgm:t>
        <a:bodyPr/>
        <a:lstStyle/>
        <a:p>
          <a:endParaRPr lang="es-MX"/>
        </a:p>
      </dgm:t>
    </dgm:pt>
    <dgm:pt modelId="{B3928203-7B8A-4E46-BC0D-8BEB2629400F}" type="pres">
      <dgm:prSet presAssocID="{355CD22C-66E2-4C46-A92B-3A490F63C504}" presName="negativeSpace" presStyleCnt="0"/>
      <dgm:spPr/>
    </dgm:pt>
    <dgm:pt modelId="{39F2BBB6-6607-4DF9-A44E-843283DC7C0C}" type="pres">
      <dgm:prSet presAssocID="{355CD22C-66E2-4C46-A92B-3A490F63C504}" presName="childText" presStyleLbl="conFgAcc1" presStyleIdx="2" presStyleCnt="3">
        <dgm:presLayoutVars>
          <dgm:bulletEnabled val="1"/>
        </dgm:presLayoutVars>
      </dgm:prSet>
      <dgm:spPr/>
      <dgm:t>
        <a:bodyPr/>
        <a:lstStyle/>
        <a:p>
          <a:endParaRPr lang="es-MX"/>
        </a:p>
      </dgm:t>
    </dgm:pt>
  </dgm:ptLst>
  <dgm:cxnLst>
    <dgm:cxn modelId="{A8635F22-6282-4A1E-B970-818949852878}" srcId="{3F6B4020-6CBE-4941-B3D3-21914CE80783}" destId="{77A414E4-4E9D-4E09-96D4-BABF5ED7753B}" srcOrd="0" destOrd="0" parTransId="{5DF0F155-CCCF-4AF1-8584-D6246C22741D}" sibTransId="{3D4FB4FF-807C-426E-AE89-737612739C20}"/>
    <dgm:cxn modelId="{630772EC-55B3-4D67-B7BA-76B79021EECD}" type="presOf" srcId="{355CD22C-66E2-4C46-A92B-3A490F63C504}" destId="{95128DCD-B18C-45FA-9F9D-E87FA2922F15}" srcOrd="0" destOrd="0" presId="urn:microsoft.com/office/officeart/2005/8/layout/list1"/>
    <dgm:cxn modelId="{CC73F533-CB8C-46C2-9AE8-5CE439F8BD4A}" type="presOf" srcId="{2FABC2A5-EC23-4712-AAC4-3D1B45E6CABF}" destId="{915D6FD8-E0B0-4358-9937-14927AE0E90D}" srcOrd="1" destOrd="0" presId="urn:microsoft.com/office/officeart/2005/8/layout/list1"/>
    <dgm:cxn modelId="{D0A08405-75F4-468D-AD7D-F6A1E8A3F602}" type="presOf" srcId="{AB182E7A-DB22-424A-AD51-6387588FD6B4}" destId="{39F2BBB6-6607-4DF9-A44E-843283DC7C0C}" srcOrd="0" destOrd="0" presId="urn:microsoft.com/office/officeart/2005/8/layout/list1"/>
    <dgm:cxn modelId="{F7FD9791-B183-4952-B982-1FCD3D024A75}" type="presOf" srcId="{3F6B4020-6CBE-4941-B3D3-21914CE80783}" destId="{AA3E75C2-D620-46F7-946C-3DC13297891A}" srcOrd="0" destOrd="0" presId="urn:microsoft.com/office/officeart/2005/8/layout/list1"/>
    <dgm:cxn modelId="{23E704EE-122B-4689-BA2E-14A9F8964897}" srcId="{2FABC2A5-EC23-4712-AAC4-3D1B45E6CABF}" destId="{5A72AEB0-6DDE-4DAD-98BC-D61395B46819}" srcOrd="0" destOrd="0" parTransId="{17EA249B-1D4C-47D5-A468-0D68FDD5B8B8}" sibTransId="{EB7980B9-8D72-4307-9E35-2AB673E9BAC3}"/>
    <dgm:cxn modelId="{E3B1C630-230F-4E0D-A846-BFC58B1425FC}" srcId="{355CD22C-66E2-4C46-A92B-3A490F63C504}" destId="{AB182E7A-DB22-424A-AD51-6387588FD6B4}" srcOrd="0" destOrd="0" parTransId="{AC1253FD-A42F-4A19-B63A-DFC6D2295CB4}" sibTransId="{4DD0C7C2-019E-4562-9B90-60DAC1B6F73C}"/>
    <dgm:cxn modelId="{A250CA2A-190C-49A4-A778-90BA15ADBE1B}" type="presOf" srcId="{5A72AEB0-6DDE-4DAD-98BC-D61395B46819}" destId="{6A1028EA-3EC6-4C4E-8BC5-1892C906B74B}" srcOrd="0" destOrd="0" presId="urn:microsoft.com/office/officeart/2005/8/layout/list1"/>
    <dgm:cxn modelId="{CD67A0D3-AFD5-4BF1-922B-B7D4E8DB3574}" type="presOf" srcId="{2FABC2A5-EC23-4712-AAC4-3D1B45E6CABF}" destId="{BC64CB7F-F03B-4464-BB3C-1F935081308F}" srcOrd="0" destOrd="0" presId="urn:microsoft.com/office/officeart/2005/8/layout/list1"/>
    <dgm:cxn modelId="{1B7E0DBF-3B00-474C-B082-226E8235828A}" type="presOf" srcId="{355CD22C-66E2-4C46-A92B-3A490F63C504}" destId="{6B5C4F6D-84B4-4A06-9389-62E39BF43D28}" srcOrd="1" destOrd="0" presId="urn:microsoft.com/office/officeart/2005/8/layout/list1"/>
    <dgm:cxn modelId="{6DE47440-EFC5-413F-A7DD-01569283C0C0}" srcId="{45356CB0-9E96-4856-AAD9-F75CB6422A65}" destId="{3F6B4020-6CBE-4941-B3D3-21914CE80783}" srcOrd="0" destOrd="0" parTransId="{FF02FB9F-343B-4060-920E-A5D77E1A2784}" sibTransId="{3D23A971-97BB-417F-97CB-FAEE8C0B5110}"/>
    <dgm:cxn modelId="{88890386-1A2D-4418-B398-0CF0A82D14F7}" srcId="{45356CB0-9E96-4856-AAD9-F75CB6422A65}" destId="{355CD22C-66E2-4C46-A92B-3A490F63C504}" srcOrd="2" destOrd="0" parTransId="{003DA3B1-ED69-4805-8ED0-C885E19CF4CB}" sibTransId="{D29416F1-1F3B-4EAE-BF91-33B7A54A4470}"/>
    <dgm:cxn modelId="{FE9C1693-34A7-4D9F-9A86-617434771487}" type="presOf" srcId="{3F6B4020-6CBE-4941-B3D3-21914CE80783}" destId="{6B24C1B0-E288-4135-9AEF-0CECDB33B6C5}" srcOrd="1" destOrd="0" presId="urn:microsoft.com/office/officeart/2005/8/layout/list1"/>
    <dgm:cxn modelId="{FB1C52E8-5994-480D-9F87-458B212DB819}" srcId="{45356CB0-9E96-4856-AAD9-F75CB6422A65}" destId="{2FABC2A5-EC23-4712-AAC4-3D1B45E6CABF}" srcOrd="1" destOrd="0" parTransId="{B64FEBB6-1FEB-4FFC-9182-E5511FB9761C}" sibTransId="{2E9FD214-0B07-4A76-BBB2-4BE30BB33713}"/>
    <dgm:cxn modelId="{19183E1E-8C2E-47B6-8B61-634B5B92EC00}" type="presOf" srcId="{77A414E4-4E9D-4E09-96D4-BABF5ED7753B}" destId="{1921C1B3-A41D-4007-846E-B434C22D8F85}" srcOrd="0" destOrd="0" presId="urn:microsoft.com/office/officeart/2005/8/layout/list1"/>
    <dgm:cxn modelId="{12F468E2-3B77-4FCB-809E-8EF5E1505A43}" type="presOf" srcId="{45356CB0-9E96-4856-AAD9-F75CB6422A65}" destId="{96DECAB0-F9F3-4377-9E4B-39CB3FDC0351}" srcOrd="0" destOrd="0" presId="urn:microsoft.com/office/officeart/2005/8/layout/list1"/>
    <dgm:cxn modelId="{F60BC16A-93BA-42F6-8915-15A66CD872DB}" type="presParOf" srcId="{96DECAB0-F9F3-4377-9E4B-39CB3FDC0351}" destId="{A01E46B6-A2F6-44CD-9677-1F9F0EF47E15}" srcOrd="0" destOrd="0" presId="urn:microsoft.com/office/officeart/2005/8/layout/list1"/>
    <dgm:cxn modelId="{EE8F72E4-0C2D-407D-8803-177C0A309C5C}" type="presParOf" srcId="{A01E46B6-A2F6-44CD-9677-1F9F0EF47E15}" destId="{AA3E75C2-D620-46F7-946C-3DC13297891A}" srcOrd="0" destOrd="0" presId="urn:microsoft.com/office/officeart/2005/8/layout/list1"/>
    <dgm:cxn modelId="{F543AF44-B47F-4A0A-84A1-A53BD122612B}" type="presParOf" srcId="{A01E46B6-A2F6-44CD-9677-1F9F0EF47E15}" destId="{6B24C1B0-E288-4135-9AEF-0CECDB33B6C5}" srcOrd="1" destOrd="0" presId="urn:microsoft.com/office/officeart/2005/8/layout/list1"/>
    <dgm:cxn modelId="{C87E0324-2A0A-442D-B000-294912C89962}" type="presParOf" srcId="{96DECAB0-F9F3-4377-9E4B-39CB3FDC0351}" destId="{789E99EA-2DBC-4C65-AF37-E7C75D486E6B}" srcOrd="1" destOrd="0" presId="urn:microsoft.com/office/officeart/2005/8/layout/list1"/>
    <dgm:cxn modelId="{A23C80E6-2486-4933-9A6A-4A92C8D02490}" type="presParOf" srcId="{96DECAB0-F9F3-4377-9E4B-39CB3FDC0351}" destId="{1921C1B3-A41D-4007-846E-B434C22D8F85}" srcOrd="2" destOrd="0" presId="urn:microsoft.com/office/officeart/2005/8/layout/list1"/>
    <dgm:cxn modelId="{B9D39B74-8391-401A-93F4-EB31543D0578}" type="presParOf" srcId="{96DECAB0-F9F3-4377-9E4B-39CB3FDC0351}" destId="{0E70496B-3A6A-4ED9-872D-4F3F3AF703CA}" srcOrd="3" destOrd="0" presId="urn:microsoft.com/office/officeart/2005/8/layout/list1"/>
    <dgm:cxn modelId="{66AC75EC-09EE-477B-8EAB-5F4B38969D45}" type="presParOf" srcId="{96DECAB0-F9F3-4377-9E4B-39CB3FDC0351}" destId="{F4BD6E43-EA2F-4AE4-8BC5-3127145F9B9A}" srcOrd="4" destOrd="0" presId="urn:microsoft.com/office/officeart/2005/8/layout/list1"/>
    <dgm:cxn modelId="{C6CD6A37-5623-474A-AA2D-3BCBD94BF188}" type="presParOf" srcId="{F4BD6E43-EA2F-4AE4-8BC5-3127145F9B9A}" destId="{BC64CB7F-F03B-4464-BB3C-1F935081308F}" srcOrd="0" destOrd="0" presId="urn:microsoft.com/office/officeart/2005/8/layout/list1"/>
    <dgm:cxn modelId="{64D745A8-92C5-46BE-A8CA-75C7FA4204FD}" type="presParOf" srcId="{F4BD6E43-EA2F-4AE4-8BC5-3127145F9B9A}" destId="{915D6FD8-E0B0-4358-9937-14927AE0E90D}" srcOrd="1" destOrd="0" presId="urn:microsoft.com/office/officeart/2005/8/layout/list1"/>
    <dgm:cxn modelId="{D3734D25-6876-44EF-A361-24DFF461123A}" type="presParOf" srcId="{96DECAB0-F9F3-4377-9E4B-39CB3FDC0351}" destId="{30DD3464-D083-44BD-9E42-81833B749B62}" srcOrd="5" destOrd="0" presId="urn:microsoft.com/office/officeart/2005/8/layout/list1"/>
    <dgm:cxn modelId="{CCB7614C-FD2E-4C57-BC39-9009DB9BEEDB}" type="presParOf" srcId="{96DECAB0-F9F3-4377-9E4B-39CB3FDC0351}" destId="{6A1028EA-3EC6-4C4E-8BC5-1892C906B74B}" srcOrd="6" destOrd="0" presId="urn:microsoft.com/office/officeart/2005/8/layout/list1"/>
    <dgm:cxn modelId="{29BE95FD-CC18-4693-AFD5-E74F5C399638}" type="presParOf" srcId="{96DECAB0-F9F3-4377-9E4B-39CB3FDC0351}" destId="{68E29F81-38EA-4406-A1CF-FF9FA7138E1B}" srcOrd="7" destOrd="0" presId="urn:microsoft.com/office/officeart/2005/8/layout/list1"/>
    <dgm:cxn modelId="{5CF6D1E5-8C09-4B19-B69F-A58515D0D016}" type="presParOf" srcId="{96DECAB0-F9F3-4377-9E4B-39CB3FDC0351}" destId="{5846FC2B-082C-4C3D-ACFD-B3CD13A0F5C7}" srcOrd="8" destOrd="0" presId="urn:microsoft.com/office/officeart/2005/8/layout/list1"/>
    <dgm:cxn modelId="{45AB3144-F002-492A-A23A-F96E3016C987}" type="presParOf" srcId="{5846FC2B-082C-4C3D-ACFD-B3CD13A0F5C7}" destId="{95128DCD-B18C-45FA-9F9D-E87FA2922F15}" srcOrd="0" destOrd="0" presId="urn:microsoft.com/office/officeart/2005/8/layout/list1"/>
    <dgm:cxn modelId="{E041E257-873D-448B-A5A7-DB4EEC3EE496}" type="presParOf" srcId="{5846FC2B-082C-4C3D-ACFD-B3CD13A0F5C7}" destId="{6B5C4F6D-84B4-4A06-9389-62E39BF43D28}" srcOrd="1" destOrd="0" presId="urn:microsoft.com/office/officeart/2005/8/layout/list1"/>
    <dgm:cxn modelId="{023D8BCC-BBC3-4FCA-AA7B-590849FE7041}" type="presParOf" srcId="{96DECAB0-F9F3-4377-9E4B-39CB3FDC0351}" destId="{B3928203-7B8A-4E46-BC0D-8BEB2629400F}" srcOrd="9" destOrd="0" presId="urn:microsoft.com/office/officeart/2005/8/layout/list1"/>
    <dgm:cxn modelId="{476B5973-5344-46EF-89A3-28143A884B8F}" type="presParOf" srcId="{96DECAB0-F9F3-4377-9E4B-39CB3FDC0351}" destId="{39F2BBB6-6607-4DF9-A44E-843283DC7C0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06157A-12D8-4268-BB46-4403F224D41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MX"/>
        </a:p>
      </dgm:t>
    </dgm:pt>
    <dgm:pt modelId="{83695716-58F5-4A27-B935-135302C83423}">
      <dgm:prSet phldrT="[Texto]" custT="1"/>
      <dgm:spPr>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ysClr val="windowText" lastClr="000000"/>
              </a:solidFill>
            </a:rPr>
            <a:t>LIMPIEZA DE BASES DE DATOS</a:t>
          </a:r>
          <a:endParaRPr lang="es-MX" sz="2000" b="1" dirty="0">
            <a:solidFill>
              <a:sysClr val="windowText" lastClr="000000"/>
            </a:solidFill>
          </a:endParaRPr>
        </a:p>
      </dgm:t>
    </dgm:pt>
    <dgm:pt modelId="{C09B2D4F-3B69-4F0E-8965-78CCC1D9C820}" type="parTrans" cxnId="{F78B6D71-A910-430C-A8B8-C48D6CD0051F}">
      <dgm:prSet/>
      <dgm:spPr/>
      <dgm:t>
        <a:bodyPr/>
        <a:lstStyle/>
        <a:p>
          <a:endParaRPr lang="es-MX"/>
        </a:p>
      </dgm:t>
    </dgm:pt>
    <dgm:pt modelId="{1199CF3B-3FD6-4A6E-B32A-8FD979309550}" type="sibTrans" cxnId="{F78B6D71-A910-430C-A8B8-C48D6CD0051F}">
      <dgm:prSet/>
      <dgm:spPr/>
      <dgm:t>
        <a:bodyPr/>
        <a:lstStyle/>
        <a:p>
          <a:endParaRPr lang="es-MX"/>
        </a:p>
      </dgm:t>
    </dgm:pt>
    <dgm:pt modelId="{D67CE489-749B-4BC3-882D-9C1A2B175956}">
      <dgm:prSet phldrT="[Texto]" custT="1"/>
      <dgm:spPr>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INFERENCIA DE SALARIOS</a:t>
          </a:r>
          <a:endParaRPr lang="es-MX" sz="2000" b="1" dirty="0">
            <a:solidFill>
              <a:schemeClr val="tx2">
                <a:lumMod val="75000"/>
              </a:schemeClr>
            </a:solidFill>
          </a:endParaRPr>
        </a:p>
      </dgm:t>
    </dgm:pt>
    <dgm:pt modelId="{50B0515D-85D3-4704-ABD8-0126B488C2F2}" type="parTrans" cxnId="{29877496-0075-4580-A1B3-79C7D4DDB88E}">
      <dgm:prSet/>
      <dgm:spPr/>
      <dgm:t>
        <a:bodyPr/>
        <a:lstStyle/>
        <a:p>
          <a:endParaRPr lang="es-MX"/>
        </a:p>
      </dgm:t>
    </dgm:pt>
    <dgm:pt modelId="{638933A9-D66E-4B38-AF05-637E9912E4CA}" type="sibTrans" cxnId="{29877496-0075-4580-A1B3-79C7D4DDB88E}">
      <dgm:prSet/>
      <dgm:spPr/>
      <dgm:t>
        <a:bodyPr/>
        <a:lstStyle/>
        <a:p>
          <a:endParaRPr lang="es-MX"/>
        </a:p>
      </dgm:t>
    </dgm:pt>
    <dgm:pt modelId="{7004060F-6C15-4EA3-B985-B769AA6C8569}">
      <dgm:prSet phldrT="[Texto]" custT="1"/>
      <dgm:spPr>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ALMACENAMIENTO DE INFORMACIÓN</a:t>
          </a:r>
          <a:endParaRPr lang="es-MX" sz="2000" b="1" dirty="0">
            <a:solidFill>
              <a:schemeClr val="tx2">
                <a:lumMod val="75000"/>
              </a:schemeClr>
            </a:solidFill>
          </a:endParaRPr>
        </a:p>
      </dgm:t>
    </dgm:pt>
    <dgm:pt modelId="{2EB9BE87-B1C0-4A07-AE44-C2BEEFED8761}" type="parTrans" cxnId="{141DA992-E790-4E87-B44B-CB3D7CCFABCB}">
      <dgm:prSet/>
      <dgm:spPr/>
      <dgm:t>
        <a:bodyPr/>
        <a:lstStyle/>
        <a:p>
          <a:endParaRPr lang="es-MX"/>
        </a:p>
      </dgm:t>
    </dgm:pt>
    <dgm:pt modelId="{142F5CE5-8FA5-47B0-821D-C98D2DD5DBAD}" type="sibTrans" cxnId="{141DA992-E790-4E87-B44B-CB3D7CCFABCB}">
      <dgm:prSet/>
      <dgm:spPr/>
      <dgm:t>
        <a:bodyPr/>
        <a:lstStyle/>
        <a:p>
          <a:endParaRPr lang="es-MX"/>
        </a:p>
      </dgm:t>
    </dgm:pt>
    <dgm:pt modelId="{7CCC2863-3FBA-45AF-9169-A6C15DACC1E8}">
      <dgm:prSet phldrT="[Texto]" custT="1"/>
      <dgm:spPr>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EJECUCIÓN DEL PROCESO</a:t>
          </a:r>
          <a:endParaRPr lang="es-MX" sz="2000" b="1" dirty="0">
            <a:solidFill>
              <a:schemeClr val="tx2">
                <a:lumMod val="75000"/>
              </a:schemeClr>
            </a:solidFill>
          </a:endParaRPr>
        </a:p>
      </dgm:t>
    </dgm:pt>
    <dgm:pt modelId="{69E03A01-CCD3-4A34-941F-BE7FA1746424}" type="parTrans" cxnId="{BA6AE98E-3AEC-4090-BB05-9B5F58B103CD}">
      <dgm:prSet/>
      <dgm:spPr/>
      <dgm:t>
        <a:bodyPr/>
        <a:lstStyle/>
        <a:p>
          <a:endParaRPr lang="es-MX"/>
        </a:p>
      </dgm:t>
    </dgm:pt>
    <dgm:pt modelId="{E1B0AD18-0BD1-41F3-8E22-4CA76AACF962}" type="sibTrans" cxnId="{BA6AE98E-3AEC-4090-BB05-9B5F58B103CD}">
      <dgm:prSet/>
      <dgm:spPr/>
      <dgm:t>
        <a:bodyPr/>
        <a:lstStyle/>
        <a:p>
          <a:endParaRPr lang="es-MX"/>
        </a:p>
      </dgm:t>
    </dgm:pt>
    <dgm:pt modelId="{15CA07FD-4602-4AF7-A087-58CB74A011CD}" type="pres">
      <dgm:prSet presAssocID="{0606157A-12D8-4268-BB46-4403F224D419}" presName="Name0" presStyleCnt="0">
        <dgm:presLayoutVars>
          <dgm:chMax val="7"/>
          <dgm:chPref val="7"/>
          <dgm:dir/>
        </dgm:presLayoutVars>
      </dgm:prSet>
      <dgm:spPr/>
      <dgm:t>
        <a:bodyPr/>
        <a:lstStyle/>
        <a:p>
          <a:endParaRPr lang="es-MX"/>
        </a:p>
      </dgm:t>
    </dgm:pt>
    <dgm:pt modelId="{1CD86D55-6C21-41C9-8F99-4896155F5947}" type="pres">
      <dgm:prSet presAssocID="{0606157A-12D8-4268-BB46-4403F224D419}" presName="Name1" presStyleCnt="0"/>
      <dgm:spPr/>
    </dgm:pt>
    <dgm:pt modelId="{E6988309-F686-45A9-85BB-E44E2F5D9698}" type="pres">
      <dgm:prSet presAssocID="{0606157A-12D8-4268-BB46-4403F224D419}" presName="cycle" presStyleCnt="0"/>
      <dgm:spPr/>
    </dgm:pt>
    <dgm:pt modelId="{4107A3F3-648A-4245-ABCB-CF64AACC9056}" type="pres">
      <dgm:prSet presAssocID="{0606157A-12D8-4268-BB46-4403F224D419}" presName="srcNode" presStyleLbl="node1" presStyleIdx="0" presStyleCnt="4"/>
      <dgm:spPr/>
    </dgm:pt>
    <dgm:pt modelId="{CA76885E-66F8-4EB1-90E2-18AB1736AA6D}" type="pres">
      <dgm:prSet presAssocID="{0606157A-12D8-4268-BB46-4403F224D419}" presName="conn" presStyleLbl="parChTrans1D2" presStyleIdx="0" presStyleCnt="1"/>
      <dgm:spPr/>
      <dgm:t>
        <a:bodyPr/>
        <a:lstStyle/>
        <a:p>
          <a:endParaRPr lang="es-MX"/>
        </a:p>
      </dgm:t>
    </dgm:pt>
    <dgm:pt modelId="{9DA57E61-031F-4575-85F8-499ED1B04186}" type="pres">
      <dgm:prSet presAssocID="{0606157A-12D8-4268-BB46-4403F224D419}" presName="extraNode" presStyleLbl="node1" presStyleIdx="0" presStyleCnt="4"/>
      <dgm:spPr/>
    </dgm:pt>
    <dgm:pt modelId="{494D5538-2390-4498-BBA4-05FEC79E5A12}" type="pres">
      <dgm:prSet presAssocID="{0606157A-12D8-4268-BB46-4403F224D419}" presName="dstNode" presStyleLbl="node1" presStyleIdx="0" presStyleCnt="4"/>
      <dgm:spPr/>
    </dgm:pt>
    <dgm:pt modelId="{60205EA2-C2B1-4968-B4E5-DD0E15AAE48C}" type="pres">
      <dgm:prSet presAssocID="{83695716-58F5-4A27-B935-135302C83423}" presName="text_1" presStyleLbl="node1" presStyleIdx="0" presStyleCnt="4">
        <dgm:presLayoutVars>
          <dgm:bulletEnabled val="1"/>
        </dgm:presLayoutVars>
      </dgm:prSet>
      <dgm:spPr/>
      <dgm:t>
        <a:bodyPr/>
        <a:lstStyle/>
        <a:p>
          <a:endParaRPr lang="es-MX"/>
        </a:p>
      </dgm:t>
    </dgm:pt>
    <dgm:pt modelId="{FE48FE05-C4F6-45D2-A45B-B40ED6FF858A}" type="pres">
      <dgm:prSet presAssocID="{83695716-58F5-4A27-B935-135302C83423}" presName="accent_1" presStyleCnt="0"/>
      <dgm:spPr/>
    </dgm:pt>
    <dgm:pt modelId="{8F05F1A5-6BD8-429F-B3B9-FFC3030BAFBB}" type="pres">
      <dgm:prSet presAssocID="{83695716-58F5-4A27-B935-135302C83423}" presName="accentRepeatNode" presStyleLbl="solidFgAcc1" presStyleIdx="0" presStyleCnt="4"/>
      <dgm:spPr/>
    </dgm:pt>
    <dgm:pt modelId="{DF9A19F4-E9B4-4309-8002-CF62D222C864}" type="pres">
      <dgm:prSet presAssocID="{D67CE489-749B-4BC3-882D-9C1A2B175956}" presName="text_2" presStyleLbl="node1" presStyleIdx="1" presStyleCnt="4">
        <dgm:presLayoutVars>
          <dgm:bulletEnabled val="1"/>
        </dgm:presLayoutVars>
      </dgm:prSet>
      <dgm:spPr/>
      <dgm:t>
        <a:bodyPr/>
        <a:lstStyle/>
        <a:p>
          <a:endParaRPr lang="es-MX"/>
        </a:p>
      </dgm:t>
    </dgm:pt>
    <dgm:pt modelId="{A7D27D40-D1A4-4CD3-99ED-A9DBFADCA17D}" type="pres">
      <dgm:prSet presAssocID="{D67CE489-749B-4BC3-882D-9C1A2B175956}" presName="accent_2" presStyleCnt="0"/>
      <dgm:spPr/>
    </dgm:pt>
    <dgm:pt modelId="{2E716E83-6F75-4BE0-BB91-89E3E0C936BB}" type="pres">
      <dgm:prSet presAssocID="{D67CE489-749B-4BC3-882D-9C1A2B175956}" presName="accentRepeatNode" presStyleLbl="solidFgAcc1" presStyleIdx="1" presStyleCnt="4"/>
      <dgm:spPr/>
    </dgm:pt>
    <dgm:pt modelId="{70E361EE-5CC5-41D8-B38E-BC4622EE3C4E}" type="pres">
      <dgm:prSet presAssocID="{7004060F-6C15-4EA3-B985-B769AA6C8569}" presName="text_3" presStyleLbl="node1" presStyleIdx="2" presStyleCnt="4">
        <dgm:presLayoutVars>
          <dgm:bulletEnabled val="1"/>
        </dgm:presLayoutVars>
      </dgm:prSet>
      <dgm:spPr/>
      <dgm:t>
        <a:bodyPr/>
        <a:lstStyle/>
        <a:p>
          <a:endParaRPr lang="es-MX"/>
        </a:p>
      </dgm:t>
    </dgm:pt>
    <dgm:pt modelId="{DD98B054-0068-4370-936D-8016B3CCB7AE}" type="pres">
      <dgm:prSet presAssocID="{7004060F-6C15-4EA3-B985-B769AA6C8569}" presName="accent_3" presStyleCnt="0"/>
      <dgm:spPr/>
    </dgm:pt>
    <dgm:pt modelId="{2BFD6E39-B5CD-48C4-A4AE-47166B8D0A96}" type="pres">
      <dgm:prSet presAssocID="{7004060F-6C15-4EA3-B985-B769AA6C8569}" presName="accentRepeatNode" presStyleLbl="solidFgAcc1" presStyleIdx="2" presStyleCnt="4"/>
      <dgm:spPr/>
    </dgm:pt>
    <dgm:pt modelId="{461ABFED-BE64-452F-87A3-9AF105DA9F85}" type="pres">
      <dgm:prSet presAssocID="{7CCC2863-3FBA-45AF-9169-A6C15DACC1E8}" presName="text_4" presStyleLbl="node1" presStyleIdx="3" presStyleCnt="4">
        <dgm:presLayoutVars>
          <dgm:bulletEnabled val="1"/>
        </dgm:presLayoutVars>
      </dgm:prSet>
      <dgm:spPr/>
      <dgm:t>
        <a:bodyPr/>
        <a:lstStyle/>
        <a:p>
          <a:endParaRPr lang="es-MX"/>
        </a:p>
      </dgm:t>
    </dgm:pt>
    <dgm:pt modelId="{6C1F02BB-913E-4182-8210-34930C5C57A7}" type="pres">
      <dgm:prSet presAssocID="{7CCC2863-3FBA-45AF-9169-A6C15DACC1E8}" presName="accent_4" presStyleCnt="0"/>
      <dgm:spPr/>
    </dgm:pt>
    <dgm:pt modelId="{3F039829-D86E-4ABC-A089-EB694A2209BE}" type="pres">
      <dgm:prSet presAssocID="{7CCC2863-3FBA-45AF-9169-A6C15DACC1E8}" presName="accentRepeatNode" presStyleLbl="solidFgAcc1" presStyleIdx="3" presStyleCnt="4"/>
      <dgm:spPr/>
    </dgm:pt>
  </dgm:ptLst>
  <dgm:cxnLst>
    <dgm:cxn modelId="{29877496-0075-4580-A1B3-79C7D4DDB88E}" srcId="{0606157A-12D8-4268-BB46-4403F224D419}" destId="{D67CE489-749B-4BC3-882D-9C1A2B175956}" srcOrd="1" destOrd="0" parTransId="{50B0515D-85D3-4704-ABD8-0126B488C2F2}" sibTransId="{638933A9-D66E-4B38-AF05-637E9912E4CA}"/>
    <dgm:cxn modelId="{30143B53-0D6D-4B87-AC95-592A476B9F49}" type="presOf" srcId="{D67CE489-749B-4BC3-882D-9C1A2B175956}" destId="{DF9A19F4-E9B4-4309-8002-CF62D222C864}" srcOrd="0" destOrd="0" presId="urn:microsoft.com/office/officeart/2008/layout/VerticalCurvedList"/>
    <dgm:cxn modelId="{347F1458-F384-4C99-87C6-B34FA5C7FF0C}" type="presOf" srcId="{7004060F-6C15-4EA3-B985-B769AA6C8569}" destId="{70E361EE-5CC5-41D8-B38E-BC4622EE3C4E}" srcOrd="0" destOrd="0" presId="urn:microsoft.com/office/officeart/2008/layout/VerticalCurvedList"/>
    <dgm:cxn modelId="{B58C2954-CBC6-47A1-AB69-01C4A40D59A0}" type="presOf" srcId="{0606157A-12D8-4268-BB46-4403F224D419}" destId="{15CA07FD-4602-4AF7-A087-58CB74A011CD}" srcOrd="0" destOrd="0" presId="urn:microsoft.com/office/officeart/2008/layout/VerticalCurvedList"/>
    <dgm:cxn modelId="{141DA992-E790-4E87-B44B-CB3D7CCFABCB}" srcId="{0606157A-12D8-4268-BB46-4403F224D419}" destId="{7004060F-6C15-4EA3-B985-B769AA6C8569}" srcOrd="2" destOrd="0" parTransId="{2EB9BE87-B1C0-4A07-AE44-C2BEEFED8761}" sibTransId="{142F5CE5-8FA5-47B0-821D-C98D2DD5DBAD}"/>
    <dgm:cxn modelId="{F78B6D71-A910-430C-A8B8-C48D6CD0051F}" srcId="{0606157A-12D8-4268-BB46-4403F224D419}" destId="{83695716-58F5-4A27-B935-135302C83423}" srcOrd="0" destOrd="0" parTransId="{C09B2D4F-3B69-4F0E-8965-78CCC1D9C820}" sibTransId="{1199CF3B-3FD6-4A6E-B32A-8FD979309550}"/>
    <dgm:cxn modelId="{70C7BF22-F01D-4D1B-8A95-8F0B3F97A213}" type="presOf" srcId="{83695716-58F5-4A27-B935-135302C83423}" destId="{60205EA2-C2B1-4968-B4E5-DD0E15AAE48C}" srcOrd="0" destOrd="0" presId="urn:microsoft.com/office/officeart/2008/layout/VerticalCurvedList"/>
    <dgm:cxn modelId="{BA6AE98E-3AEC-4090-BB05-9B5F58B103CD}" srcId="{0606157A-12D8-4268-BB46-4403F224D419}" destId="{7CCC2863-3FBA-45AF-9169-A6C15DACC1E8}" srcOrd="3" destOrd="0" parTransId="{69E03A01-CCD3-4A34-941F-BE7FA1746424}" sibTransId="{E1B0AD18-0BD1-41F3-8E22-4CA76AACF962}"/>
    <dgm:cxn modelId="{1AAECCA7-0E10-4BFB-9305-12E5124F532C}" type="presOf" srcId="{1199CF3B-3FD6-4A6E-B32A-8FD979309550}" destId="{CA76885E-66F8-4EB1-90E2-18AB1736AA6D}" srcOrd="0" destOrd="0" presId="urn:microsoft.com/office/officeart/2008/layout/VerticalCurvedList"/>
    <dgm:cxn modelId="{1459FAA5-D56D-4CA6-B8F9-A6A43629B616}" type="presOf" srcId="{7CCC2863-3FBA-45AF-9169-A6C15DACC1E8}" destId="{461ABFED-BE64-452F-87A3-9AF105DA9F85}" srcOrd="0" destOrd="0" presId="urn:microsoft.com/office/officeart/2008/layout/VerticalCurvedList"/>
    <dgm:cxn modelId="{B1E04633-9744-4DAE-B666-D95D945CED04}" type="presParOf" srcId="{15CA07FD-4602-4AF7-A087-58CB74A011CD}" destId="{1CD86D55-6C21-41C9-8F99-4896155F5947}" srcOrd="0" destOrd="0" presId="urn:microsoft.com/office/officeart/2008/layout/VerticalCurvedList"/>
    <dgm:cxn modelId="{4FAAC5E7-8E9F-4535-8BEC-3937E10AB787}" type="presParOf" srcId="{1CD86D55-6C21-41C9-8F99-4896155F5947}" destId="{E6988309-F686-45A9-85BB-E44E2F5D9698}" srcOrd="0" destOrd="0" presId="urn:microsoft.com/office/officeart/2008/layout/VerticalCurvedList"/>
    <dgm:cxn modelId="{C255A315-DA2F-457B-9351-B8FF4EB28B46}" type="presParOf" srcId="{E6988309-F686-45A9-85BB-E44E2F5D9698}" destId="{4107A3F3-648A-4245-ABCB-CF64AACC9056}" srcOrd="0" destOrd="0" presId="urn:microsoft.com/office/officeart/2008/layout/VerticalCurvedList"/>
    <dgm:cxn modelId="{7B273866-F590-4CA3-84EF-52F5516D6052}" type="presParOf" srcId="{E6988309-F686-45A9-85BB-E44E2F5D9698}" destId="{CA76885E-66F8-4EB1-90E2-18AB1736AA6D}" srcOrd="1" destOrd="0" presId="urn:microsoft.com/office/officeart/2008/layout/VerticalCurvedList"/>
    <dgm:cxn modelId="{C447E80D-3529-40DD-A26E-5DD34991B127}" type="presParOf" srcId="{E6988309-F686-45A9-85BB-E44E2F5D9698}" destId="{9DA57E61-031F-4575-85F8-499ED1B04186}" srcOrd="2" destOrd="0" presId="urn:microsoft.com/office/officeart/2008/layout/VerticalCurvedList"/>
    <dgm:cxn modelId="{68DB048F-9312-401A-9881-9A0888ABA54A}" type="presParOf" srcId="{E6988309-F686-45A9-85BB-E44E2F5D9698}" destId="{494D5538-2390-4498-BBA4-05FEC79E5A12}" srcOrd="3" destOrd="0" presId="urn:microsoft.com/office/officeart/2008/layout/VerticalCurvedList"/>
    <dgm:cxn modelId="{890E0FA2-2796-4E7C-A40B-9FC86109EAEB}" type="presParOf" srcId="{1CD86D55-6C21-41C9-8F99-4896155F5947}" destId="{60205EA2-C2B1-4968-B4E5-DD0E15AAE48C}" srcOrd="1" destOrd="0" presId="urn:microsoft.com/office/officeart/2008/layout/VerticalCurvedList"/>
    <dgm:cxn modelId="{B24C6353-AD06-485B-8037-35EEB5A331B4}" type="presParOf" srcId="{1CD86D55-6C21-41C9-8F99-4896155F5947}" destId="{FE48FE05-C4F6-45D2-A45B-B40ED6FF858A}" srcOrd="2" destOrd="0" presId="urn:microsoft.com/office/officeart/2008/layout/VerticalCurvedList"/>
    <dgm:cxn modelId="{80CF8E67-0693-4305-A1E4-0B9049932AC6}" type="presParOf" srcId="{FE48FE05-C4F6-45D2-A45B-B40ED6FF858A}" destId="{8F05F1A5-6BD8-429F-B3B9-FFC3030BAFBB}" srcOrd="0" destOrd="0" presId="urn:microsoft.com/office/officeart/2008/layout/VerticalCurvedList"/>
    <dgm:cxn modelId="{EEF63C84-301D-46B0-93D5-E4670A143FEE}" type="presParOf" srcId="{1CD86D55-6C21-41C9-8F99-4896155F5947}" destId="{DF9A19F4-E9B4-4309-8002-CF62D222C864}" srcOrd="3" destOrd="0" presId="urn:microsoft.com/office/officeart/2008/layout/VerticalCurvedList"/>
    <dgm:cxn modelId="{DA5CC2A7-170F-4E18-A57E-27F0DD8BBC9E}" type="presParOf" srcId="{1CD86D55-6C21-41C9-8F99-4896155F5947}" destId="{A7D27D40-D1A4-4CD3-99ED-A9DBFADCA17D}" srcOrd="4" destOrd="0" presId="urn:microsoft.com/office/officeart/2008/layout/VerticalCurvedList"/>
    <dgm:cxn modelId="{A644CD11-36B5-4472-A550-B22551A97CAF}" type="presParOf" srcId="{A7D27D40-D1A4-4CD3-99ED-A9DBFADCA17D}" destId="{2E716E83-6F75-4BE0-BB91-89E3E0C936BB}" srcOrd="0" destOrd="0" presId="urn:microsoft.com/office/officeart/2008/layout/VerticalCurvedList"/>
    <dgm:cxn modelId="{09584D33-5B49-4351-9A42-94CA40EABAE5}" type="presParOf" srcId="{1CD86D55-6C21-41C9-8F99-4896155F5947}" destId="{70E361EE-5CC5-41D8-B38E-BC4622EE3C4E}" srcOrd="5" destOrd="0" presId="urn:microsoft.com/office/officeart/2008/layout/VerticalCurvedList"/>
    <dgm:cxn modelId="{53DA13EF-3377-4306-986B-93CCF4515532}" type="presParOf" srcId="{1CD86D55-6C21-41C9-8F99-4896155F5947}" destId="{DD98B054-0068-4370-936D-8016B3CCB7AE}" srcOrd="6" destOrd="0" presId="urn:microsoft.com/office/officeart/2008/layout/VerticalCurvedList"/>
    <dgm:cxn modelId="{9286A2CD-6751-4F72-A961-9580EFDB5E81}" type="presParOf" srcId="{DD98B054-0068-4370-936D-8016B3CCB7AE}" destId="{2BFD6E39-B5CD-48C4-A4AE-47166B8D0A96}" srcOrd="0" destOrd="0" presId="urn:microsoft.com/office/officeart/2008/layout/VerticalCurvedList"/>
    <dgm:cxn modelId="{83B367DE-6920-4EB4-917A-7A143627552B}" type="presParOf" srcId="{1CD86D55-6C21-41C9-8F99-4896155F5947}" destId="{461ABFED-BE64-452F-87A3-9AF105DA9F85}" srcOrd="7" destOrd="0" presId="urn:microsoft.com/office/officeart/2008/layout/VerticalCurvedList"/>
    <dgm:cxn modelId="{E06154A7-22D1-4D68-890A-6B89AA847FBE}" type="presParOf" srcId="{1CD86D55-6C21-41C9-8F99-4896155F5947}" destId="{6C1F02BB-913E-4182-8210-34930C5C57A7}" srcOrd="8" destOrd="0" presId="urn:microsoft.com/office/officeart/2008/layout/VerticalCurvedList"/>
    <dgm:cxn modelId="{8000F39F-6A44-4CA0-91E1-80D5B872B442}" type="presParOf" srcId="{6C1F02BB-913E-4182-8210-34930C5C57A7}" destId="{3F039829-D86E-4ABC-A089-EB694A2209B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06157A-12D8-4268-BB46-4403F224D41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MX"/>
        </a:p>
      </dgm:t>
    </dgm:pt>
    <dgm:pt modelId="{83695716-58F5-4A27-B935-135302C83423}">
      <dgm:prSet phldrT="[Texto]" custT="1"/>
      <dgm:spPr>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ysClr val="windowText" lastClr="000000"/>
              </a:solidFill>
            </a:rPr>
            <a:t>LIMPIEZA DE BASES DE DATOS</a:t>
          </a:r>
          <a:endParaRPr lang="es-MX" sz="2000" b="1" dirty="0">
            <a:solidFill>
              <a:sysClr val="windowText" lastClr="000000"/>
            </a:solidFill>
          </a:endParaRPr>
        </a:p>
      </dgm:t>
    </dgm:pt>
    <dgm:pt modelId="{C09B2D4F-3B69-4F0E-8965-78CCC1D9C820}" type="parTrans" cxnId="{F78B6D71-A910-430C-A8B8-C48D6CD0051F}">
      <dgm:prSet/>
      <dgm:spPr/>
      <dgm:t>
        <a:bodyPr/>
        <a:lstStyle/>
        <a:p>
          <a:endParaRPr lang="es-MX"/>
        </a:p>
      </dgm:t>
    </dgm:pt>
    <dgm:pt modelId="{1199CF3B-3FD6-4A6E-B32A-8FD979309550}" type="sibTrans" cxnId="{F78B6D71-A910-430C-A8B8-C48D6CD0051F}">
      <dgm:prSet/>
      <dgm:spPr/>
      <dgm:t>
        <a:bodyPr/>
        <a:lstStyle/>
        <a:p>
          <a:endParaRPr lang="es-MX"/>
        </a:p>
      </dgm:t>
    </dgm:pt>
    <dgm:pt modelId="{D67CE489-749B-4BC3-882D-9C1A2B175956}">
      <dgm:prSet phldrT="[Texto]" custT="1"/>
      <dgm:spPr>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INFERENCIA DE SALARIOS</a:t>
          </a:r>
          <a:endParaRPr lang="es-MX" sz="2000" b="1" dirty="0">
            <a:solidFill>
              <a:schemeClr val="tx2">
                <a:lumMod val="75000"/>
              </a:schemeClr>
            </a:solidFill>
          </a:endParaRPr>
        </a:p>
      </dgm:t>
    </dgm:pt>
    <dgm:pt modelId="{50B0515D-85D3-4704-ABD8-0126B488C2F2}" type="parTrans" cxnId="{29877496-0075-4580-A1B3-79C7D4DDB88E}">
      <dgm:prSet/>
      <dgm:spPr/>
      <dgm:t>
        <a:bodyPr/>
        <a:lstStyle/>
        <a:p>
          <a:endParaRPr lang="es-MX"/>
        </a:p>
      </dgm:t>
    </dgm:pt>
    <dgm:pt modelId="{638933A9-D66E-4B38-AF05-637E9912E4CA}" type="sibTrans" cxnId="{29877496-0075-4580-A1B3-79C7D4DDB88E}">
      <dgm:prSet/>
      <dgm:spPr/>
      <dgm:t>
        <a:bodyPr/>
        <a:lstStyle/>
        <a:p>
          <a:endParaRPr lang="es-MX"/>
        </a:p>
      </dgm:t>
    </dgm:pt>
    <dgm:pt modelId="{7004060F-6C15-4EA3-B985-B769AA6C8569}">
      <dgm:prSet phldrT="[Texto]" custT="1"/>
      <dgm:spPr>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ALMACENAMIENTO DE INFORMACIÓN</a:t>
          </a:r>
          <a:endParaRPr lang="es-MX" sz="2000" b="1" dirty="0">
            <a:solidFill>
              <a:schemeClr val="tx2">
                <a:lumMod val="75000"/>
              </a:schemeClr>
            </a:solidFill>
          </a:endParaRPr>
        </a:p>
      </dgm:t>
    </dgm:pt>
    <dgm:pt modelId="{2EB9BE87-B1C0-4A07-AE44-C2BEEFED8761}" type="parTrans" cxnId="{141DA992-E790-4E87-B44B-CB3D7CCFABCB}">
      <dgm:prSet/>
      <dgm:spPr/>
      <dgm:t>
        <a:bodyPr/>
        <a:lstStyle/>
        <a:p>
          <a:endParaRPr lang="es-MX"/>
        </a:p>
      </dgm:t>
    </dgm:pt>
    <dgm:pt modelId="{142F5CE5-8FA5-47B0-821D-C98D2DD5DBAD}" type="sibTrans" cxnId="{141DA992-E790-4E87-B44B-CB3D7CCFABCB}">
      <dgm:prSet/>
      <dgm:spPr/>
      <dgm:t>
        <a:bodyPr/>
        <a:lstStyle/>
        <a:p>
          <a:endParaRPr lang="es-MX"/>
        </a:p>
      </dgm:t>
    </dgm:pt>
    <dgm:pt modelId="{7CCC2863-3FBA-45AF-9169-A6C15DACC1E8}">
      <dgm:prSet phldrT="[Texto]" custT="1"/>
      <dgm:spPr>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EJECUCIÓN DEL PROCESO</a:t>
          </a:r>
          <a:endParaRPr lang="es-MX" sz="2000" b="1" dirty="0">
            <a:solidFill>
              <a:schemeClr val="tx2">
                <a:lumMod val="75000"/>
              </a:schemeClr>
            </a:solidFill>
          </a:endParaRPr>
        </a:p>
      </dgm:t>
    </dgm:pt>
    <dgm:pt modelId="{69E03A01-CCD3-4A34-941F-BE7FA1746424}" type="parTrans" cxnId="{BA6AE98E-3AEC-4090-BB05-9B5F58B103CD}">
      <dgm:prSet/>
      <dgm:spPr/>
      <dgm:t>
        <a:bodyPr/>
        <a:lstStyle/>
        <a:p>
          <a:endParaRPr lang="es-MX"/>
        </a:p>
      </dgm:t>
    </dgm:pt>
    <dgm:pt modelId="{E1B0AD18-0BD1-41F3-8E22-4CA76AACF962}" type="sibTrans" cxnId="{BA6AE98E-3AEC-4090-BB05-9B5F58B103CD}">
      <dgm:prSet/>
      <dgm:spPr/>
      <dgm:t>
        <a:bodyPr/>
        <a:lstStyle/>
        <a:p>
          <a:endParaRPr lang="es-MX"/>
        </a:p>
      </dgm:t>
    </dgm:pt>
    <dgm:pt modelId="{15CA07FD-4602-4AF7-A087-58CB74A011CD}" type="pres">
      <dgm:prSet presAssocID="{0606157A-12D8-4268-BB46-4403F224D419}" presName="Name0" presStyleCnt="0">
        <dgm:presLayoutVars>
          <dgm:chMax val="7"/>
          <dgm:chPref val="7"/>
          <dgm:dir/>
        </dgm:presLayoutVars>
      </dgm:prSet>
      <dgm:spPr/>
      <dgm:t>
        <a:bodyPr/>
        <a:lstStyle/>
        <a:p>
          <a:endParaRPr lang="es-MX"/>
        </a:p>
      </dgm:t>
    </dgm:pt>
    <dgm:pt modelId="{1CD86D55-6C21-41C9-8F99-4896155F5947}" type="pres">
      <dgm:prSet presAssocID="{0606157A-12D8-4268-BB46-4403F224D419}" presName="Name1" presStyleCnt="0"/>
      <dgm:spPr/>
    </dgm:pt>
    <dgm:pt modelId="{E6988309-F686-45A9-85BB-E44E2F5D9698}" type="pres">
      <dgm:prSet presAssocID="{0606157A-12D8-4268-BB46-4403F224D419}" presName="cycle" presStyleCnt="0"/>
      <dgm:spPr/>
    </dgm:pt>
    <dgm:pt modelId="{4107A3F3-648A-4245-ABCB-CF64AACC9056}" type="pres">
      <dgm:prSet presAssocID="{0606157A-12D8-4268-BB46-4403F224D419}" presName="srcNode" presStyleLbl="node1" presStyleIdx="0" presStyleCnt="4"/>
      <dgm:spPr/>
    </dgm:pt>
    <dgm:pt modelId="{CA76885E-66F8-4EB1-90E2-18AB1736AA6D}" type="pres">
      <dgm:prSet presAssocID="{0606157A-12D8-4268-BB46-4403F224D419}" presName="conn" presStyleLbl="parChTrans1D2" presStyleIdx="0" presStyleCnt="1"/>
      <dgm:spPr/>
      <dgm:t>
        <a:bodyPr/>
        <a:lstStyle/>
        <a:p>
          <a:endParaRPr lang="es-MX"/>
        </a:p>
      </dgm:t>
    </dgm:pt>
    <dgm:pt modelId="{9DA57E61-031F-4575-85F8-499ED1B04186}" type="pres">
      <dgm:prSet presAssocID="{0606157A-12D8-4268-BB46-4403F224D419}" presName="extraNode" presStyleLbl="node1" presStyleIdx="0" presStyleCnt="4"/>
      <dgm:spPr/>
    </dgm:pt>
    <dgm:pt modelId="{494D5538-2390-4498-BBA4-05FEC79E5A12}" type="pres">
      <dgm:prSet presAssocID="{0606157A-12D8-4268-BB46-4403F224D419}" presName="dstNode" presStyleLbl="node1" presStyleIdx="0" presStyleCnt="4"/>
      <dgm:spPr/>
    </dgm:pt>
    <dgm:pt modelId="{60205EA2-C2B1-4968-B4E5-DD0E15AAE48C}" type="pres">
      <dgm:prSet presAssocID="{83695716-58F5-4A27-B935-135302C83423}" presName="text_1" presStyleLbl="node1" presStyleIdx="0" presStyleCnt="4">
        <dgm:presLayoutVars>
          <dgm:bulletEnabled val="1"/>
        </dgm:presLayoutVars>
      </dgm:prSet>
      <dgm:spPr/>
      <dgm:t>
        <a:bodyPr/>
        <a:lstStyle/>
        <a:p>
          <a:endParaRPr lang="es-MX"/>
        </a:p>
      </dgm:t>
    </dgm:pt>
    <dgm:pt modelId="{FE48FE05-C4F6-45D2-A45B-B40ED6FF858A}" type="pres">
      <dgm:prSet presAssocID="{83695716-58F5-4A27-B935-135302C83423}" presName="accent_1" presStyleCnt="0"/>
      <dgm:spPr/>
    </dgm:pt>
    <dgm:pt modelId="{8F05F1A5-6BD8-429F-B3B9-FFC3030BAFBB}" type="pres">
      <dgm:prSet presAssocID="{83695716-58F5-4A27-B935-135302C83423}" presName="accentRepeatNode" presStyleLbl="solidFgAcc1" presStyleIdx="0" presStyleCnt="4"/>
      <dgm:spPr/>
    </dgm:pt>
    <dgm:pt modelId="{DF9A19F4-E9B4-4309-8002-CF62D222C864}" type="pres">
      <dgm:prSet presAssocID="{D67CE489-749B-4BC3-882D-9C1A2B175956}" presName="text_2" presStyleLbl="node1" presStyleIdx="1" presStyleCnt="4">
        <dgm:presLayoutVars>
          <dgm:bulletEnabled val="1"/>
        </dgm:presLayoutVars>
      </dgm:prSet>
      <dgm:spPr/>
      <dgm:t>
        <a:bodyPr/>
        <a:lstStyle/>
        <a:p>
          <a:endParaRPr lang="es-MX"/>
        </a:p>
      </dgm:t>
    </dgm:pt>
    <dgm:pt modelId="{A7D27D40-D1A4-4CD3-99ED-A9DBFADCA17D}" type="pres">
      <dgm:prSet presAssocID="{D67CE489-749B-4BC3-882D-9C1A2B175956}" presName="accent_2" presStyleCnt="0"/>
      <dgm:spPr/>
    </dgm:pt>
    <dgm:pt modelId="{2E716E83-6F75-4BE0-BB91-89E3E0C936BB}" type="pres">
      <dgm:prSet presAssocID="{D67CE489-749B-4BC3-882D-9C1A2B175956}" presName="accentRepeatNode" presStyleLbl="solidFgAcc1" presStyleIdx="1" presStyleCnt="4"/>
      <dgm:spPr/>
    </dgm:pt>
    <dgm:pt modelId="{70E361EE-5CC5-41D8-B38E-BC4622EE3C4E}" type="pres">
      <dgm:prSet presAssocID="{7004060F-6C15-4EA3-B985-B769AA6C8569}" presName="text_3" presStyleLbl="node1" presStyleIdx="2" presStyleCnt="4">
        <dgm:presLayoutVars>
          <dgm:bulletEnabled val="1"/>
        </dgm:presLayoutVars>
      </dgm:prSet>
      <dgm:spPr/>
      <dgm:t>
        <a:bodyPr/>
        <a:lstStyle/>
        <a:p>
          <a:endParaRPr lang="es-MX"/>
        </a:p>
      </dgm:t>
    </dgm:pt>
    <dgm:pt modelId="{DD98B054-0068-4370-936D-8016B3CCB7AE}" type="pres">
      <dgm:prSet presAssocID="{7004060F-6C15-4EA3-B985-B769AA6C8569}" presName="accent_3" presStyleCnt="0"/>
      <dgm:spPr/>
    </dgm:pt>
    <dgm:pt modelId="{2BFD6E39-B5CD-48C4-A4AE-47166B8D0A96}" type="pres">
      <dgm:prSet presAssocID="{7004060F-6C15-4EA3-B985-B769AA6C8569}" presName="accentRepeatNode" presStyleLbl="solidFgAcc1" presStyleIdx="2" presStyleCnt="4"/>
      <dgm:spPr/>
    </dgm:pt>
    <dgm:pt modelId="{461ABFED-BE64-452F-87A3-9AF105DA9F85}" type="pres">
      <dgm:prSet presAssocID="{7CCC2863-3FBA-45AF-9169-A6C15DACC1E8}" presName="text_4" presStyleLbl="node1" presStyleIdx="3" presStyleCnt="4">
        <dgm:presLayoutVars>
          <dgm:bulletEnabled val="1"/>
        </dgm:presLayoutVars>
      </dgm:prSet>
      <dgm:spPr/>
      <dgm:t>
        <a:bodyPr/>
        <a:lstStyle/>
        <a:p>
          <a:endParaRPr lang="es-MX"/>
        </a:p>
      </dgm:t>
    </dgm:pt>
    <dgm:pt modelId="{6C1F02BB-913E-4182-8210-34930C5C57A7}" type="pres">
      <dgm:prSet presAssocID="{7CCC2863-3FBA-45AF-9169-A6C15DACC1E8}" presName="accent_4" presStyleCnt="0"/>
      <dgm:spPr/>
    </dgm:pt>
    <dgm:pt modelId="{3F039829-D86E-4ABC-A089-EB694A2209BE}" type="pres">
      <dgm:prSet presAssocID="{7CCC2863-3FBA-45AF-9169-A6C15DACC1E8}" presName="accentRepeatNode" presStyleLbl="solidFgAcc1" presStyleIdx="3" presStyleCnt="4"/>
      <dgm:spPr/>
    </dgm:pt>
  </dgm:ptLst>
  <dgm:cxnLst>
    <dgm:cxn modelId="{29877496-0075-4580-A1B3-79C7D4DDB88E}" srcId="{0606157A-12D8-4268-BB46-4403F224D419}" destId="{D67CE489-749B-4BC3-882D-9C1A2B175956}" srcOrd="1" destOrd="0" parTransId="{50B0515D-85D3-4704-ABD8-0126B488C2F2}" sibTransId="{638933A9-D66E-4B38-AF05-637E9912E4CA}"/>
    <dgm:cxn modelId="{C393360A-8E08-469D-82F3-9C4256230651}" type="presOf" srcId="{83695716-58F5-4A27-B935-135302C83423}" destId="{60205EA2-C2B1-4968-B4E5-DD0E15AAE48C}" srcOrd="0" destOrd="0" presId="urn:microsoft.com/office/officeart/2008/layout/VerticalCurvedList"/>
    <dgm:cxn modelId="{6055B74B-548C-47C4-8392-5C1750BB57AE}" type="presOf" srcId="{7004060F-6C15-4EA3-B985-B769AA6C8569}" destId="{70E361EE-5CC5-41D8-B38E-BC4622EE3C4E}" srcOrd="0" destOrd="0" presId="urn:microsoft.com/office/officeart/2008/layout/VerticalCurvedList"/>
    <dgm:cxn modelId="{A80735E6-2AA3-49BE-A6BD-52F7E135F190}" type="presOf" srcId="{D67CE489-749B-4BC3-882D-9C1A2B175956}" destId="{DF9A19F4-E9B4-4309-8002-CF62D222C864}" srcOrd="0" destOrd="0" presId="urn:microsoft.com/office/officeart/2008/layout/VerticalCurvedList"/>
    <dgm:cxn modelId="{2F4A5DC8-B9BC-4B81-9850-EE0EE6D67874}" type="presOf" srcId="{0606157A-12D8-4268-BB46-4403F224D419}" destId="{15CA07FD-4602-4AF7-A087-58CB74A011CD}" srcOrd="0" destOrd="0" presId="urn:microsoft.com/office/officeart/2008/layout/VerticalCurvedList"/>
    <dgm:cxn modelId="{141DA992-E790-4E87-B44B-CB3D7CCFABCB}" srcId="{0606157A-12D8-4268-BB46-4403F224D419}" destId="{7004060F-6C15-4EA3-B985-B769AA6C8569}" srcOrd="2" destOrd="0" parTransId="{2EB9BE87-B1C0-4A07-AE44-C2BEEFED8761}" sibTransId="{142F5CE5-8FA5-47B0-821D-C98D2DD5DBAD}"/>
    <dgm:cxn modelId="{F78B6D71-A910-430C-A8B8-C48D6CD0051F}" srcId="{0606157A-12D8-4268-BB46-4403F224D419}" destId="{83695716-58F5-4A27-B935-135302C83423}" srcOrd="0" destOrd="0" parTransId="{C09B2D4F-3B69-4F0E-8965-78CCC1D9C820}" sibTransId="{1199CF3B-3FD6-4A6E-B32A-8FD979309550}"/>
    <dgm:cxn modelId="{9FB29E54-8C40-48D7-926E-CEA47AB50895}" type="presOf" srcId="{7CCC2863-3FBA-45AF-9169-A6C15DACC1E8}" destId="{461ABFED-BE64-452F-87A3-9AF105DA9F85}" srcOrd="0" destOrd="0" presId="urn:microsoft.com/office/officeart/2008/layout/VerticalCurvedList"/>
    <dgm:cxn modelId="{BA6AE98E-3AEC-4090-BB05-9B5F58B103CD}" srcId="{0606157A-12D8-4268-BB46-4403F224D419}" destId="{7CCC2863-3FBA-45AF-9169-A6C15DACC1E8}" srcOrd="3" destOrd="0" parTransId="{69E03A01-CCD3-4A34-941F-BE7FA1746424}" sibTransId="{E1B0AD18-0BD1-41F3-8E22-4CA76AACF962}"/>
    <dgm:cxn modelId="{2D22C691-F82D-4B99-97EB-A32C42711736}" type="presOf" srcId="{1199CF3B-3FD6-4A6E-B32A-8FD979309550}" destId="{CA76885E-66F8-4EB1-90E2-18AB1736AA6D}" srcOrd="0" destOrd="0" presId="urn:microsoft.com/office/officeart/2008/layout/VerticalCurvedList"/>
    <dgm:cxn modelId="{E45A248E-7183-4FAF-9A8B-AA04ADFD7D65}" type="presParOf" srcId="{15CA07FD-4602-4AF7-A087-58CB74A011CD}" destId="{1CD86D55-6C21-41C9-8F99-4896155F5947}" srcOrd="0" destOrd="0" presId="urn:microsoft.com/office/officeart/2008/layout/VerticalCurvedList"/>
    <dgm:cxn modelId="{4495C18A-DE8E-4E26-B9AE-74C8785CB0DD}" type="presParOf" srcId="{1CD86D55-6C21-41C9-8F99-4896155F5947}" destId="{E6988309-F686-45A9-85BB-E44E2F5D9698}" srcOrd="0" destOrd="0" presId="urn:microsoft.com/office/officeart/2008/layout/VerticalCurvedList"/>
    <dgm:cxn modelId="{BFA19A21-A4D9-4D36-99FE-203A1474023C}" type="presParOf" srcId="{E6988309-F686-45A9-85BB-E44E2F5D9698}" destId="{4107A3F3-648A-4245-ABCB-CF64AACC9056}" srcOrd="0" destOrd="0" presId="urn:microsoft.com/office/officeart/2008/layout/VerticalCurvedList"/>
    <dgm:cxn modelId="{095E0173-36D1-4FF9-861D-296D2BF9CD72}" type="presParOf" srcId="{E6988309-F686-45A9-85BB-E44E2F5D9698}" destId="{CA76885E-66F8-4EB1-90E2-18AB1736AA6D}" srcOrd="1" destOrd="0" presId="urn:microsoft.com/office/officeart/2008/layout/VerticalCurvedList"/>
    <dgm:cxn modelId="{2A3B6187-E6F5-4C00-BAA5-F4B64211EDF2}" type="presParOf" srcId="{E6988309-F686-45A9-85BB-E44E2F5D9698}" destId="{9DA57E61-031F-4575-85F8-499ED1B04186}" srcOrd="2" destOrd="0" presId="urn:microsoft.com/office/officeart/2008/layout/VerticalCurvedList"/>
    <dgm:cxn modelId="{9BBF0B14-5304-44D0-8FCF-221CEA0B967F}" type="presParOf" srcId="{E6988309-F686-45A9-85BB-E44E2F5D9698}" destId="{494D5538-2390-4498-BBA4-05FEC79E5A12}" srcOrd="3" destOrd="0" presId="urn:microsoft.com/office/officeart/2008/layout/VerticalCurvedList"/>
    <dgm:cxn modelId="{5F509EB7-CD85-4FEC-8684-6F520C5C0FF6}" type="presParOf" srcId="{1CD86D55-6C21-41C9-8F99-4896155F5947}" destId="{60205EA2-C2B1-4968-B4E5-DD0E15AAE48C}" srcOrd="1" destOrd="0" presId="urn:microsoft.com/office/officeart/2008/layout/VerticalCurvedList"/>
    <dgm:cxn modelId="{4A91E234-61E2-479C-ACAF-2BBC2A7485A9}" type="presParOf" srcId="{1CD86D55-6C21-41C9-8F99-4896155F5947}" destId="{FE48FE05-C4F6-45D2-A45B-B40ED6FF858A}" srcOrd="2" destOrd="0" presId="urn:microsoft.com/office/officeart/2008/layout/VerticalCurvedList"/>
    <dgm:cxn modelId="{ABAF8032-3E1B-4282-9361-FF7298378E30}" type="presParOf" srcId="{FE48FE05-C4F6-45D2-A45B-B40ED6FF858A}" destId="{8F05F1A5-6BD8-429F-B3B9-FFC3030BAFBB}" srcOrd="0" destOrd="0" presId="urn:microsoft.com/office/officeart/2008/layout/VerticalCurvedList"/>
    <dgm:cxn modelId="{8A4F783D-ECBF-4469-834E-B3E49C593D30}" type="presParOf" srcId="{1CD86D55-6C21-41C9-8F99-4896155F5947}" destId="{DF9A19F4-E9B4-4309-8002-CF62D222C864}" srcOrd="3" destOrd="0" presId="urn:microsoft.com/office/officeart/2008/layout/VerticalCurvedList"/>
    <dgm:cxn modelId="{CD7234AE-3703-4FBF-AD5E-00ED02458BAD}" type="presParOf" srcId="{1CD86D55-6C21-41C9-8F99-4896155F5947}" destId="{A7D27D40-D1A4-4CD3-99ED-A9DBFADCA17D}" srcOrd="4" destOrd="0" presId="urn:microsoft.com/office/officeart/2008/layout/VerticalCurvedList"/>
    <dgm:cxn modelId="{6460F125-AF1F-4890-9DD7-6F8E07F41140}" type="presParOf" srcId="{A7D27D40-D1A4-4CD3-99ED-A9DBFADCA17D}" destId="{2E716E83-6F75-4BE0-BB91-89E3E0C936BB}" srcOrd="0" destOrd="0" presId="urn:microsoft.com/office/officeart/2008/layout/VerticalCurvedList"/>
    <dgm:cxn modelId="{97F9AA36-F8E4-48F3-AA48-FDD768922F82}" type="presParOf" srcId="{1CD86D55-6C21-41C9-8F99-4896155F5947}" destId="{70E361EE-5CC5-41D8-B38E-BC4622EE3C4E}" srcOrd="5" destOrd="0" presId="urn:microsoft.com/office/officeart/2008/layout/VerticalCurvedList"/>
    <dgm:cxn modelId="{967A66AB-4662-4950-A620-9F615989696C}" type="presParOf" srcId="{1CD86D55-6C21-41C9-8F99-4896155F5947}" destId="{DD98B054-0068-4370-936D-8016B3CCB7AE}" srcOrd="6" destOrd="0" presId="urn:microsoft.com/office/officeart/2008/layout/VerticalCurvedList"/>
    <dgm:cxn modelId="{F4C076C6-952E-4CD3-AA8F-F8FCF6B37278}" type="presParOf" srcId="{DD98B054-0068-4370-936D-8016B3CCB7AE}" destId="{2BFD6E39-B5CD-48C4-A4AE-47166B8D0A96}" srcOrd="0" destOrd="0" presId="urn:microsoft.com/office/officeart/2008/layout/VerticalCurvedList"/>
    <dgm:cxn modelId="{32EB67D7-74C8-49CE-8D9F-F677CB9CBAAB}" type="presParOf" srcId="{1CD86D55-6C21-41C9-8F99-4896155F5947}" destId="{461ABFED-BE64-452F-87A3-9AF105DA9F85}" srcOrd="7" destOrd="0" presId="urn:microsoft.com/office/officeart/2008/layout/VerticalCurvedList"/>
    <dgm:cxn modelId="{480CAE07-6149-4FC0-B306-6AF2EB696B08}" type="presParOf" srcId="{1CD86D55-6C21-41C9-8F99-4896155F5947}" destId="{6C1F02BB-913E-4182-8210-34930C5C57A7}" srcOrd="8" destOrd="0" presId="urn:microsoft.com/office/officeart/2008/layout/VerticalCurvedList"/>
    <dgm:cxn modelId="{15EB3E9E-D847-41D2-9E52-5B96736D85FB}" type="presParOf" srcId="{6C1F02BB-913E-4182-8210-34930C5C57A7}" destId="{3F039829-D86E-4ABC-A089-EB694A2209B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06157A-12D8-4268-BB46-4403F224D41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MX"/>
        </a:p>
      </dgm:t>
    </dgm:pt>
    <dgm:pt modelId="{83695716-58F5-4A27-B935-135302C83423}">
      <dgm:prSet phldrT="[Texto]" custT="1"/>
      <dgm:spPr>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ysClr val="windowText" lastClr="000000"/>
              </a:solidFill>
            </a:rPr>
            <a:t>LIMPIEZA DE BASES DE DATOS</a:t>
          </a:r>
          <a:endParaRPr lang="es-MX" sz="2000" b="1" dirty="0">
            <a:solidFill>
              <a:sysClr val="windowText" lastClr="000000"/>
            </a:solidFill>
          </a:endParaRPr>
        </a:p>
      </dgm:t>
    </dgm:pt>
    <dgm:pt modelId="{C09B2D4F-3B69-4F0E-8965-78CCC1D9C820}" type="parTrans" cxnId="{F78B6D71-A910-430C-A8B8-C48D6CD0051F}">
      <dgm:prSet/>
      <dgm:spPr/>
      <dgm:t>
        <a:bodyPr/>
        <a:lstStyle/>
        <a:p>
          <a:endParaRPr lang="es-MX"/>
        </a:p>
      </dgm:t>
    </dgm:pt>
    <dgm:pt modelId="{1199CF3B-3FD6-4A6E-B32A-8FD979309550}" type="sibTrans" cxnId="{F78B6D71-A910-430C-A8B8-C48D6CD0051F}">
      <dgm:prSet/>
      <dgm:spPr/>
      <dgm:t>
        <a:bodyPr/>
        <a:lstStyle/>
        <a:p>
          <a:endParaRPr lang="es-MX"/>
        </a:p>
      </dgm:t>
    </dgm:pt>
    <dgm:pt modelId="{D67CE489-749B-4BC3-882D-9C1A2B175956}">
      <dgm:prSet phldrT="[Texto]" custT="1"/>
      <dgm:spPr>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INFERENCIA DE SALARIOS</a:t>
          </a:r>
          <a:endParaRPr lang="es-MX" sz="2000" b="1" dirty="0">
            <a:solidFill>
              <a:schemeClr val="tx2">
                <a:lumMod val="75000"/>
              </a:schemeClr>
            </a:solidFill>
          </a:endParaRPr>
        </a:p>
      </dgm:t>
    </dgm:pt>
    <dgm:pt modelId="{50B0515D-85D3-4704-ABD8-0126B488C2F2}" type="parTrans" cxnId="{29877496-0075-4580-A1B3-79C7D4DDB88E}">
      <dgm:prSet/>
      <dgm:spPr/>
      <dgm:t>
        <a:bodyPr/>
        <a:lstStyle/>
        <a:p>
          <a:endParaRPr lang="es-MX"/>
        </a:p>
      </dgm:t>
    </dgm:pt>
    <dgm:pt modelId="{638933A9-D66E-4B38-AF05-637E9912E4CA}" type="sibTrans" cxnId="{29877496-0075-4580-A1B3-79C7D4DDB88E}">
      <dgm:prSet/>
      <dgm:spPr/>
      <dgm:t>
        <a:bodyPr/>
        <a:lstStyle/>
        <a:p>
          <a:endParaRPr lang="es-MX"/>
        </a:p>
      </dgm:t>
    </dgm:pt>
    <dgm:pt modelId="{7004060F-6C15-4EA3-B985-B769AA6C8569}">
      <dgm:prSet phldrT="[Texto]" custT="1"/>
      <dgm:spPr>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ALMACENAMIENTO DE INFORMACIÓN</a:t>
          </a:r>
          <a:endParaRPr lang="es-MX" sz="2000" b="1" dirty="0">
            <a:solidFill>
              <a:schemeClr val="tx2">
                <a:lumMod val="75000"/>
              </a:schemeClr>
            </a:solidFill>
          </a:endParaRPr>
        </a:p>
      </dgm:t>
    </dgm:pt>
    <dgm:pt modelId="{2EB9BE87-B1C0-4A07-AE44-C2BEEFED8761}" type="parTrans" cxnId="{141DA992-E790-4E87-B44B-CB3D7CCFABCB}">
      <dgm:prSet/>
      <dgm:spPr/>
      <dgm:t>
        <a:bodyPr/>
        <a:lstStyle/>
        <a:p>
          <a:endParaRPr lang="es-MX"/>
        </a:p>
      </dgm:t>
    </dgm:pt>
    <dgm:pt modelId="{142F5CE5-8FA5-47B0-821D-C98D2DD5DBAD}" type="sibTrans" cxnId="{141DA992-E790-4E87-B44B-CB3D7CCFABCB}">
      <dgm:prSet/>
      <dgm:spPr/>
      <dgm:t>
        <a:bodyPr/>
        <a:lstStyle/>
        <a:p>
          <a:endParaRPr lang="es-MX"/>
        </a:p>
      </dgm:t>
    </dgm:pt>
    <dgm:pt modelId="{7CCC2863-3FBA-45AF-9169-A6C15DACC1E8}">
      <dgm:prSet phldrT="[Texto]" custT="1"/>
      <dgm:spPr>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MX" sz="2000" b="1" dirty="0" smtClean="0">
              <a:solidFill>
                <a:schemeClr val="tx2">
                  <a:lumMod val="75000"/>
                </a:schemeClr>
              </a:solidFill>
            </a:rPr>
            <a:t>EJECUCIÓN DEL PROCESO</a:t>
          </a:r>
          <a:endParaRPr lang="es-MX" sz="2000" b="1" dirty="0">
            <a:solidFill>
              <a:schemeClr val="tx2">
                <a:lumMod val="75000"/>
              </a:schemeClr>
            </a:solidFill>
          </a:endParaRPr>
        </a:p>
      </dgm:t>
    </dgm:pt>
    <dgm:pt modelId="{69E03A01-CCD3-4A34-941F-BE7FA1746424}" type="parTrans" cxnId="{BA6AE98E-3AEC-4090-BB05-9B5F58B103CD}">
      <dgm:prSet/>
      <dgm:spPr/>
      <dgm:t>
        <a:bodyPr/>
        <a:lstStyle/>
        <a:p>
          <a:endParaRPr lang="es-MX"/>
        </a:p>
      </dgm:t>
    </dgm:pt>
    <dgm:pt modelId="{E1B0AD18-0BD1-41F3-8E22-4CA76AACF962}" type="sibTrans" cxnId="{BA6AE98E-3AEC-4090-BB05-9B5F58B103CD}">
      <dgm:prSet/>
      <dgm:spPr/>
      <dgm:t>
        <a:bodyPr/>
        <a:lstStyle/>
        <a:p>
          <a:endParaRPr lang="es-MX"/>
        </a:p>
      </dgm:t>
    </dgm:pt>
    <dgm:pt modelId="{15CA07FD-4602-4AF7-A087-58CB74A011CD}" type="pres">
      <dgm:prSet presAssocID="{0606157A-12D8-4268-BB46-4403F224D419}" presName="Name0" presStyleCnt="0">
        <dgm:presLayoutVars>
          <dgm:chMax val="7"/>
          <dgm:chPref val="7"/>
          <dgm:dir/>
        </dgm:presLayoutVars>
      </dgm:prSet>
      <dgm:spPr/>
      <dgm:t>
        <a:bodyPr/>
        <a:lstStyle/>
        <a:p>
          <a:endParaRPr lang="es-MX"/>
        </a:p>
      </dgm:t>
    </dgm:pt>
    <dgm:pt modelId="{1CD86D55-6C21-41C9-8F99-4896155F5947}" type="pres">
      <dgm:prSet presAssocID="{0606157A-12D8-4268-BB46-4403F224D419}" presName="Name1" presStyleCnt="0"/>
      <dgm:spPr/>
    </dgm:pt>
    <dgm:pt modelId="{E6988309-F686-45A9-85BB-E44E2F5D9698}" type="pres">
      <dgm:prSet presAssocID="{0606157A-12D8-4268-BB46-4403F224D419}" presName="cycle" presStyleCnt="0"/>
      <dgm:spPr/>
    </dgm:pt>
    <dgm:pt modelId="{4107A3F3-648A-4245-ABCB-CF64AACC9056}" type="pres">
      <dgm:prSet presAssocID="{0606157A-12D8-4268-BB46-4403F224D419}" presName="srcNode" presStyleLbl="node1" presStyleIdx="0" presStyleCnt="4"/>
      <dgm:spPr/>
    </dgm:pt>
    <dgm:pt modelId="{CA76885E-66F8-4EB1-90E2-18AB1736AA6D}" type="pres">
      <dgm:prSet presAssocID="{0606157A-12D8-4268-BB46-4403F224D419}" presName="conn" presStyleLbl="parChTrans1D2" presStyleIdx="0" presStyleCnt="1"/>
      <dgm:spPr/>
      <dgm:t>
        <a:bodyPr/>
        <a:lstStyle/>
        <a:p>
          <a:endParaRPr lang="es-MX"/>
        </a:p>
      </dgm:t>
    </dgm:pt>
    <dgm:pt modelId="{9DA57E61-031F-4575-85F8-499ED1B04186}" type="pres">
      <dgm:prSet presAssocID="{0606157A-12D8-4268-BB46-4403F224D419}" presName="extraNode" presStyleLbl="node1" presStyleIdx="0" presStyleCnt="4"/>
      <dgm:spPr/>
    </dgm:pt>
    <dgm:pt modelId="{494D5538-2390-4498-BBA4-05FEC79E5A12}" type="pres">
      <dgm:prSet presAssocID="{0606157A-12D8-4268-BB46-4403F224D419}" presName="dstNode" presStyleLbl="node1" presStyleIdx="0" presStyleCnt="4"/>
      <dgm:spPr/>
    </dgm:pt>
    <dgm:pt modelId="{60205EA2-C2B1-4968-B4E5-DD0E15AAE48C}" type="pres">
      <dgm:prSet presAssocID="{83695716-58F5-4A27-B935-135302C83423}" presName="text_1" presStyleLbl="node1" presStyleIdx="0" presStyleCnt="4">
        <dgm:presLayoutVars>
          <dgm:bulletEnabled val="1"/>
        </dgm:presLayoutVars>
      </dgm:prSet>
      <dgm:spPr/>
      <dgm:t>
        <a:bodyPr/>
        <a:lstStyle/>
        <a:p>
          <a:endParaRPr lang="es-MX"/>
        </a:p>
      </dgm:t>
    </dgm:pt>
    <dgm:pt modelId="{FE48FE05-C4F6-45D2-A45B-B40ED6FF858A}" type="pres">
      <dgm:prSet presAssocID="{83695716-58F5-4A27-B935-135302C83423}" presName="accent_1" presStyleCnt="0"/>
      <dgm:spPr/>
    </dgm:pt>
    <dgm:pt modelId="{8F05F1A5-6BD8-429F-B3B9-FFC3030BAFBB}" type="pres">
      <dgm:prSet presAssocID="{83695716-58F5-4A27-B935-135302C83423}" presName="accentRepeatNode" presStyleLbl="solidFgAcc1" presStyleIdx="0" presStyleCnt="4"/>
      <dgm:spPr/>
    </dgm:pt>
    <dgm:pt modelId="{DF9A19F4-E9B4-4309-8002-CF62D222C864}" type="pres">
      <dgm:prSet presAssocID="{D67CE489-749B-4BC3-882D-9C1A2B175956}" presName="text_2" presStyleLbl="node1" presStyleIdx="1" presStyleCnt="4">
        <dgm:presLayoutVars>
          <dgm:bulletEnabled val="1"/>
        </dgm:presLayoutVars>
      </dgm:prSet>
      <dgm:spPr/>
      <dgm:t>
        <a:bodyPr/>
        <a:lstStyle/>
        <a:p>
          <a:endParaRPr lang="es-MX"/>
        </a:p>
      </dgm:t>
    </dgm:pt>
    <dgm:pt modelId="{A7D27D40-D1A4-4CD3-99ED-A9DBFADCA17D}" type="pres">
      <dgm:prSet presAssocID="{D67CE489-749B-4BC3-882D-9C1A2B175956}" presName="accent_2" presStyleCnt="0"/>
      <dgm:spPr/>
    </dgm:pt>
    <dgm:pt modelId="{2E716E83-6F75-4BE0-BB91-89E3E0C936BB}" type="pres">
      <dgm:prSet presAssocID="{D67CE489-749B-4BC3-882D-9C1A2B175956}" presName="accentRepeatNode" presStyleLbl="solidFgAcc1" presStyleIdx="1" presStyleCnt="4"/>
      <dgm:spPr/>
    </dgm:pt>
    <dgm:pt modelId="{70E361EE-5CC5-41D8-B38E-BC4622EE3C4E}" type="pres">
      <dgm:prSet presAssocID="{7004060F-6C15-4EA3-B985-B769AA6C8569}" presName="text_3" presStyleLbl="node1" presStyleIdx="2" presStyleCnt="4">
        <dgm:presLayoutVars>
          <dgm:bulletEnabled val="1"/>
        </dgm:presLayoutVars>
      </dgm:prSet>
      <dgm:spPr/>
      <dgm:t>
        <a:bodyPr/>
        <a:lstStyle/>
        <a:p>
          <a:endParaRPr lang="es-MX"/>
        </a:p>
      </dgm:t>
    </dgm:pt>
    <dgm:pt modelId="{DD98B054-0068-4370-936D-8016B3CCB7AE}" type="pres">
      <dgm:prSet presAssocID="{7004060F-6C15-4EA3-B985-B769AA6C8569}" presName="accent_3" presStyleCnt="0"/>
      <dgm:spPr/>
    </dgm:pt>
    <dgm:pt modelId="{2BFD6E39-B5CD-48C4-A4AE-47166B8D0A96}" type="pres">
      <dgm:prSet presAssocID="{7004060F-6C15-4EA3-B985-B769AA6C8569}" presName="accentRepeatNode" presStyleLbl="solidFgAcc1" presStyleIdx="2" presStyleCnt="4"/>
      <dgm:spPr/>
    </dgm:pt>
    <dgm:pt modelId="{461ABFED-BE64-452F-87A3-9AF105DA9F85}" type="pres">
      <dgm:prSet presAssocID="{7CCC2863-3FBA-45AF-9169-A6C15DACC1E8}" presName="text_4" presStyleLbl="node1" presStyleIdx="3" presStyleCnt="4">
        <dgm:presLayoutVars>
          <dgm:bulletEnabled val="1"/>
        </dgm:presLayoutVars>
      </dgm:prSet>
      <dgm:spPr/>
      <dgm:t>
        <a:bodyPr/>
        <a:lstStyle/>
        <a:p>
          <a:endParaRPr lang="es-MX"/>
        </a:p>
      </dgm:t>
    </dgm:pt>
    <dgm:pt modelId="{6C1F02BB-913E-4182-8210-34930C5C57A7}" type="pres">
      <dgm:prSet presAssocID="{7CCC2863-3FBA-45AF-9169-A6C15DACC1E8}" presName="accent_4" presStyleCnt="0"/>
      <dgm:spPr/>
    </dgm:pt>
    <dgm:pt modelId="{3F039829-D86E-4ABC-A089-EB694A2209BE}" type="pres">
      <dgm:prSet presAssocID="{7CCC2863-3FBA-45AF-9169-A6C15DACC1E8}" presName="accentRepeatNode" presStyleLbl="solidFgAcc1" presStyleIdx="3" presStyleCnt="4"/>
      <dgm:spPr/>
    </dgm:pt>
  </dgm:ptLst>
  <dgm:cxnLst>
    <dgm:cxn modelId="{29877496-0075-4580-A1B3-79C7D4DDB88E}" srcId="{0606157A-12D8-4268-BB46-4403F224D419}" destId="{D67CE489-749B-4BC3-882D-9C1A2B175956}" srcOrd="1" destOrd="0" parTransId="{50B0515D-85D3-4704-ABD8-0126B488C2F2}" sibTransId="{638933A9-D66E-4B38-AF05-637E9912E4CA}"/>
    <dgm:cxn modelId="{5AF4F3ED-13AE-4B65-B9FD-92B4200FB234}" type="presOf" srcId="{7004060F-6C15-4EA3-B985-B769AA6C8569}" destId="{70E361EE-5CC5-41D8-B38E-BC4622EE3C4E}" srcOrd="0" destOrd="0" presId="urn:microsoft.com/office/officeart/2008/layout/VerticalCurvedList"/>
    <dgm:cxn modelId="{BA334460-580F-4E71-B9FC-282360BEA939}" type="presOf" srcId="{7CCC2863-3FBA-45AF-9169-A6C15DACC1E8}" destId="{461ABFED-BE64-452F-87A3-9AF105DA9F85}" srcOrd="0" destOrd="0" presId="urn:microsoft.com/office/officeart/2008/layout/VerticalCurvedList"/>
    <dgm:cxn modelId="{AE8CF122-8068-45D5-A994-14D15788EBE1}" type="presOf" srcId="{D67CE489-749B-4BC3-882D-9C1A2B175956}" destId="{DF9A19F4-E9B4-4309-8002-CF62D222C864}" srcOrd="0" destOrd="0" presId="urn:microsoft.com/office/officeart/2008/layout/VerticalCurvedList"/>
    <dgm:cxn modelId="{BBA0E2FA-C057-4A95-861C-2F93A64A83F8}" type="presOf" srcId="{0606157A-12D8-4268-BB46-4403F224D419}" destId="{15CA07FD-4602-4AF7-A087-58CB74A011CD}" srcOrd="0" destOrd="0" presId="urn:microsoft.com/office/officeart/2008/layout/VerticalCurvedList"/>
    <dgm:cxn modelId="{3B70B798-345F-4321-883E-70E9F95EB8A5}" type="presOf" srcId="{1199CF3B-3FD6-4A6E-B32A-8FD979309550}" destId="{CA76885E-66F8-4EB1-90E2-18AB1736AA6D}" srcOrd="0" destOrd="0" presId="urn:microsoft.com/office/officeart/2008/layout/VerticalCurvedList"/>
    <dgm:cxn modelId="{141DA992-E790-4E87-B44B-CB3D7CCFABCB}" srcId="{0606157A-12D8-4268-BB46-4403F224D419}" destId="{7004060F-6C15-4EA3-B985-B769AA6C8569}" srcOrd="2" destOrd="0" parTransId="{2EB9BE87-B1C0-4A07-AE44-C2BEEFED8761}" sibTransId="{142F5CE5-8FA5-47B0-821D-C98D2DD5DBAD}"/>
    <dgm:cxn modelId="{F78B6D71-A910-430C-A8B8-C48D6CD0051F}" srcId="{0606157A-12D8-4268-BB46-4403F224D419}" destId="{83695716-58F5-4A27-B935-135302C83423}" srcOrd="0" destOrd="0" parTransId="{C09B2D4F-3B69-4F0E-8965-78CCC1D9C820}" sibTransId="{1199CF3B-3FD6-4A6E-B32A-8FD979309550}"/>
    <dgm:cxn modelId="{BA6AE98E-3AEC-4090-BB05-9B5F58B103CD}" srcId="{0606157A-12D8-4268-BB46-4403F224D419}" destId="{7CCC2863-3FBA-45AF-9169-A6C15DACC1E8}" srcOrd="3" destOrd="0" parTransId="{69E03A01-CCD3-4A34-941F-BE7FA1746424}" sibTransId="{E1B0AD18-0BD1-41F3-8E22-4CA76AACF962}"/>
    <dgm:cxn modelId="{A3E226D5-D649-4A3C-8A83-5262BDFDAB0F}" type="presOf" srcId="{83695716-58F5-4A27-B935-135302C83423}" destId="{60205EA2-C2B1-4968-B4E5-DD0E15AAE48C}" srcOrd="0" destOrd="0" presId="urn:microsoft.com/office/officeart/2008/layout/VerticalCurvedList"/>
    <dgm:cxn modelId="{3C6A539E-31A9-4446-B397-1C7F02F81133}" type="presParOf" srcId="{15CA07FD-4602-4AF7-A087-58CB74A011CD}" destId="{1CD86D55-6C21-41C9-8F99-4896155F5947}" srcOrd="0" destOrd="0" presId="urn:microsoft.com/office/officeart/2008/layout/VerticalCurvedList"/>
    <dgm:cxn modelId="{3F970256-5B35-4496-9424-E88D5BE9C752}" type="presParOf" srcId="{1CD86D55-6C21-41C9-8F99-4896155F5947}" destId="{E6988309-F686-45A9-85BB-E44E2F5D9698}" srcOrd="0" destOrd="0" presId="urn:microsoft.com/office/officeart/2008/layout/VerticalCurvedList"/>
    <dgm:cxn modelId="{44D78B36-136D-4803-87F6-788E6CAC4A6C}" type="presParOf" srcId="{E6988309-F686-45A9-85BB-E44E2F5D9698}" destId="{4107A3F3-648A-4245-ABCB-CF64AACC9056}" srcOrd="0" destOrd="0" presId="urn:microsoft.com/office/officeart/2008/layout/VerticalCurvedList"/>
    <dgm:cxn modelId="{7FC10C36-0CD2-4C4C-8D2A-D1198DBDEA72}" type="presParOf" srcId="{E6988309-F686-45A9-85BB-E44E2F5D9698}" destId="{CA76885E-66F8-4EB1-90E2-18AB1736AA6D}" srcOrd="1" destOrd="0" presId="urn:microsoft.com/office/officeart/2008/layout/VerticalCurvedList"/>
    <dgm:cxn modelId="{0A14D977-D285-4BDD-892C-73C85EFB9A62}" type="presParOf" srcId="{E6988309-F686-45A9-85BB-E44E2F5D9698}" destId="{9DA57E61-031F-4575-85F8-499ED1B04186}" srcOrd="2" destOrd="0" presId="urn:microsoft.com/office/officeart/2008/layout/VerticalCurvedList"/>
    <dgm:cxn modelId="{FDCFFF34-EB60-440D-948A-29281F12FB87}" type="presParOf" srcId="{E6988309-F686-45A9-85BB-E44E2F5D9698}" destId="{494D5538-2390-4498-BBA4-05FEC79E5A12}" srcOrd="3" destOrd="0" presId="urn:microsoft.com/office/officeart/2008/layout/VerticalCurvedList"/>
    <dgm:cxn modelId="{4288B8A7-C3EF-408B-8D3A-FFEB08CB53C1}" type="presParOf" srcId="{1CD86D55-6C21-41C9-8F99-4896155F5947}" destId="{60205EA2-C2B1-4968-B4E5-DD0E15AAE48C}" srcOrd="1" destOrd="0" presId="urn:microsoft.com/office/officeart/2008/layout/VerticalCurvedList"/>
    <dgm:cxn modelId="{39C2F50B-7B43-4683-9FA7-4C2CA8079163}" type="presParOf" srcId="{1CD86D55-6C21-41C9-8F99-4896155F5947}" destId="{FE48FE05-C4F6-45D2-A45B-B40ED6FF858A}" srcOrd="2" destOrd="0" presId="urn:microsoft.com/office/officeart/2008/layout/VerticalCurvedList"/>
    <dgm:cxn modelId="{904C530C-D940-4711-A616-D124B415847C}" type="presParOf" srcId="{FE48FE05-C4F6-45D2-A45B-B40ED6FF858A}" destId="{8F05F1A5-6BD8-429F-B3B9-FFC3030BAFBB}" srcOrd="0" destOrd="0" presId="urn:microsoft.com/office/officeart/2008/layout/VerticalCurvedList"/>
    <dgm:cxn modelId="{B1CE7A61-66C9-4E6E-8244-5F47D7FE8A18}" type="presParOf" srcId="{1CD86D55-6C21-41C9-8F99-4896155F5947}" destId="{DF9A19F4-E9B4-4309-8002-CF62D222C864}" srcOrd="3" destOrd="0" presId="urn:microsoft.com/office/officeart/2008/layout/VerticalCurvedList"/>
    <dgm:cxn modelId="{9D8539B3-0AFE-4011-9372-EC5E02077E0B}" type="presParOf" srcId="{1CD86D55-6C21-41C9-8F99-4896155F5947}" destId="{A7D27D40-D1A4-4CD3-99ED-A9DBFADCA17D}" srcOrd="4" destOrd="0" presId="urn:microsoft.com/office/officeart/2008/layout/VerticalCurvedList"/>
    <dgm:cxn modelId="{F345F498-826C-4A64-87BA-E3F9AB626C68}" type="presParOf" srcId="{A7D27D40-D1A4-4CD3-99ED-A9DBFADCA17D}" destId="{2E716E83-6F75-4BE0-BB91-89E3E0C936BB}" srcOrd="0" destOrd="0" presId="urn:microsoft.com/office/officeart/2008/layout/VerticalCurvedList"/>
    <dgm:cxn modelId="{9347F4A5-73E1-4951-B4F9-4FCFE7C91AB5}" type="presParOf" srcId="{1CD86D55-6C21-41C9-8F99-4896155F5947}" destId="{70E361EE-5CC5-41D8-B38E-BC4622EE3C4E}" srcOrd="5" destOrd="0" presId="urn:microsoft.com/office/officeart/2008/layout/VerticalCurvedList"/>
    <dgm:cxn modelId="{3FB92760-68D5-47E1-8292-0C05781BEDF8}" type="presParOf" srcId="{1CD86D55-6C21-41C9-8F99-4896155F5947}" destId="{DD98B054-0068-4370-936D-8016B3CCB7AE}" srcOrd="6" destOrd="0" presId="urn:microsoft.com/office/officeart/2008/layout/VerticalCurvedList"/>
    <dgm:cxn modelId="{B2F07AC8-8A39-4AD0-952C-559416A51324}" type="presParOf" srcId="{DD98B054-0068-4370-936D-8016B3CCB7AE}" destId="{2BFD6E39-B5CD-48C4-A4AE-47166B8D0A96}" srcOrd="0" destOrd="0" presId="urn:microsoft.com/office/officeart/2008/layout/VerticalCurvedList"/>
    <dgm:cxn modelId="{71F06737-DA8F-428C-BF51-BBA86D9161B8}" type="presParOf" srcId="{1CD86D55-6C21-41C9-8F99-4896155F5947}" destId="{461ABFED-BE64-452F-87A3-9AF105DA9F85}" srcOrd="7" destOrd="0" presId="urn:microsoft.com/office/officeart/2008/layout/VerticalCurvedList"/>
    <dgm:cxn modelId="{C768466D-123D-416F-A658-F9961D1641BE}" type="presParOf" srcId="{1CD86D55-6C21-41C9-8F99-4896155F5947}" destId="{6C1F02BB-913E-4182-8210-34930C5C57A7}" srcOrd="8" destOrd="0" presId="urn:microsoft.com/office/officeart/2008/layout/VerticalCurvedList"/>
    <dgm:cxn modelId="{50F2FC64-657C-4253-A57E-7DA350846A23}" type="presParOf" srcId="{6C1F02BB-913E-4182-8210-34930C5C57A7}" destId="{3F039829-D86E-4ABC-A089-EB694A2209B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36D028-7270-4A61-9849-FF27C2452805}" type="doc">
      <dgm:prSet loTypeId="urn:microsoft.com/office/officeart/2005/8/layout/lProcess3" loCatId="process" qsTypeId="urn:microsoft.com/office/officeart/2005/8/quickstyle/simple1" qsCatId="simple" csTypeId="urn:microsoft.com/office/officeart/2005/8/colors/colorful5" csCatId="colorful" phldr="1"/>
      <dgm:spPr/>
      <dgm:t>
        <a:bodyPr/>
        <a:lstStyle/>
        <a:p>
          <a:endParaRPr lang="es-MX"/>
        </a:p>
      </dgm:t>
    </dgm:pt>
    <dgm:pt modelId="{ECA5406D-859E-4524-87B9-46AF4E8B97FE}">
      <dgm:prSet phldrT="[Texto]"/>
      <dgm:spPr>
        <a:gradFill flip="none" rotWithShape="0">
          <a:gsLst>
            <a:gs pos="0">
              <a:schemeClr val="accent5">
                <a:hueOff val="-1838336"/>
                <a:satOff val="-2557"/>
                <a:lumOff val="-981"/>
                <a:shade val="30000"/>
                <a:satMod val="115000"/>
              </a:schemeClr>
            </a:gs>
            <a:gs pos="50000">
              <a:schemeClr val="accent5">
                <a:hueOff val="-1838336"/>
                <a:satOff val="-2557"/>
                <a:lumOff val="-981"/>
                <a:shade val="67500"/>
                <a:satMod val="115000"/>
              </a:schemeClr>
            </a:gs>
            <a:gs pos="100000">
              <a:schemeClr val="accent5">
                <a:hueOff val="-1838336"/>
                <a:satOff val="-2557"/>
                <a:lumOff val="-981"/>
                <a:shade val="100000"/>
                <a:satMod val="115000"/>
              </a:schemeClr>
            </a:gs>
          </a:gsLst>
          <a:lin ang="5400000" scaled="1"/>
          <a:tileRect/>
        </a:gradFill>
      </dgm:spPr>
      <dgm:t>
        <a:bodyPr/>
        <a:lstStyle/>
        <a:p>
          <a:r>
            <a:rPr lang="es-MX" b="1" dirty="0" smtClean="0"/>
            <a:t>Recepción de información</a:t>
          </a:r>
          <a:endParaRPr lang="es-MX" b="1" dirty="0"/>
        </a:p>
      </dgm:t>
    </dgm:pt>
    <dgm:pt modelId="{E538CCB2-A32A-4A53-9A3F-C4A557CB5944}" type="parTrans" cxnId="{7F05982E-0F4B-4275-BC65-6C8C48445D73}">
      <dgm:prSet/>
      <dgm:spPr/>
      <dgm:t>
        <a:bodyPr/>
        <a:lstStyle/>
        <a:p>
          <a:endParaRPr lang="es-MX"/>
        </a:p>
      </dgm:t>
    </dgm:pt>
    <dgm:pt modelId="{E41C5992-946A-4015-82E4-0719B2673D02}" type="sibTrans" cxnId="{7F05982E-0F4B-4275-BC65-6C8C48445D73}">
      <dgm:prSet/>
      <dgm:spPr/>
      <dgm:t>
        <a:bodyPr/>
        <a:lstStyle/>
        <a:p>
          <a:endParaRPr lang="es-MX"/>
        </a:p>
      </dgm:t>
    </dgm:pt>
    <dgm:pt modelId="{48CE668B-C848-4AEB-8AB1-35E99C309A63}">
      <dgm:prSet phldrT="[Texto]" custT="1"/>
      <dgm:spPr/>
      <dgm:t>
        <a:bodyPr/>
        <a:lstStyle/>
        <a:p>
          <a:r>
            <a:rPr lang="es-MX" sz="1200" dirty="0" smtClean="0"/>
            <a:t>Describir proceso de validación inicial al momento de recibir el CD de información.</a:t>
          </a:r>
          <a:endParaRPr lang="es-MX" sz="1200" dirty="0"/>
        </a:p>
      </dgm:t>
    </dgm:pt>
    <dgm:pt modelId="{FE354CDD-6B5C-4E57-A648-F4C10C8D3CA1}" type="parTrans" cxnId="{8E76945B-E064-46B6-BA71-C645C6EBC9A1}">
      <dgm:prSet/>
      <dgm:spPr/>
      <dgm:t>
        <a:bodyPr/>
        <a:lstStyle/>
        <a:p>
          <a:endParaRPr lang="es-MX"/>
        </a:p>
      </dgm:t>
    </dgm:pt>
    <dgm:pt modelId="{DFA0773D-55D0-4256-90D5-76CA170C8CA3}" type="sibTrans" cxnId="{8E76945B-E064-46B6-BA71-C645C6EBC9A1}">
      <dgm:prSet/>
      <dgm:spPr/>
      <dgm:t>
        <a:bodyPr/>
        <a:lstStyle/>
        <a:p>
          <a:endParaRPr lang="es-MX"/>
        </a:p>
      </dgm:t>
    </dgm:pt>
    <dgm:pt modelId="{FF89C33C-8A69-436D-B85E-4150C3F8C179}">
      <dgm:prSet phldrT="[Texto]" custT="1"/>
      <dgm:spPr/>
      <dgm:t>
        <a:bodyPr/>
        <a:lstStyle/>
        <a:p>
          <a:r>
            <a:rPr lang="es-MX" sz="1200" dirty="0" smtClean="0"/>
            <a:t>Riesgos Banco Solidario</a:t>
          </a:r>
          <a:endParaRPr lang="es-MX" sz="1200" dirty="0"/>
        </a:p>
      </dgm:t>
    </dgm:pt>
    <dgm:pt modelId="{906D31F7-5A84-462D-AB1F-636FDAA30A02}" type="parTrans" cxnId="{FB74EECD-62F8-43B7-8A6E-1FBFE763D730}">
      <dgm:prSet/>
      <dgm:spPr/>
      <dgm:t>
        <a:bodyPr/>
        <a:lstStyle/>
        <a:p>
          <a:endParaRPr lang="es-MX"/>
        </a:p>
      </dgm:t>
    </dgm:pt>
    <dgm:pt modelId="{8A12F897-2DA5-4B63-B475-585927758DC3}" type="sibTrans" cxnId="{FB74EECD-62F8-43B7-8A6E-1FBFE763D730}">
      <dgm:prSet/>
      <dgm:spPr/>
      <dgm:t>
        <a:bodyPr/>
        <a:lstStyle/>
        <a:p>
          <a:endParaRPr lang="es-MX"/>
        </a:p>
      </dgm:t>
    </dgm:pt>
    <dgm:pt modelId="{76CE301B-F4E5-4853-956C-8D2516C91127}">
      <dgm:prSet phldrT="[Texto]"/>
      <dgm:spPr>
        <a:gradFill flip="none" rotWithShape="0">
          <a:gsLst>
            <a:gs pos="0">
              <a:schemeClr val="accent5">
                <a:hueOff val="-3676672"/>
                <a:satOff val="-5114"/>
                <a:lumOff val="-1961"/>
                <a:shade val="30000"/>
                <a:satMod val="115000"/>
              </a:schemeClr>
            </a:gs>
            <a:gs pos="50000">
              <a:schemeClr val="accent5">
                <a:hueOff val="-3676672"/>
                <a:satOff val="-5114"/>
                <a:lumOff val="-1961"/>
                <a:shade val="67500"/>
                <a:satMod val="115000"/>
              </a:schemeClr>
            </a:gs>
            <a:gs pos="100000">
              <a:schemeClr val="accent5">
                <a:hueOff val="-3676672"/>
                <a:satOff val="-5114"/>
                <a:lumOff val="-1961"/>
                <a:shade val="100000"/>
                <a:satMod val="115000"/>
              </a:schemeClr>
            </a:gs>
          </a:gsLst>
          <a:lin ang="5400000" scaled="1"/>
          <a:tileRect/>
        </a:gradFill>
      </dgm:spPr>
      <dgm:t>
        <a:bodyPr/>
        <a:lstStyle/>
        <a:p>
          <a:r>
            <a:rPr lang="es-MX" b="1" dirty="0" smtClean="0"/>
            <a:t>Capacitación</a:t>
          </a:r>
          <a:endParaRPr lang="es-MX" b="1" dirty="0"/>
        </a:p>
      </dgm:t>
    </dgm:pt>
    <dgm:pt modelId="{B377302B-A445-48A9-8AD1-0140A3B1021B}" type="parTrans" cxnId="{F37A30E0-320E-4552-94AC-05E14854A5D0}">
      <dgm:prSet/>
      <dgm:spPr/>
      <dgm:t>
        <a:bodyPr/>
        <a:lstStyle/>
        <a:p>
          <a:endParaRPr lang="es-MX"/>
        </a:p>
      </dgm:t>
    </dgm:pt>
    <dgm:pt modelId="{418B00E5-0F8E-4AE9-A96B-2CD4525F49C7}" type="sibTrans" cxnId="{F37A30E0-320E-4552-94AC-05E14854A5D0}">
      <dgm:prSet/>
      <dgm:spPr/>
      <dgm:t>
        <a:bodyPr/>
        <a:lstStyle/>
        <a:p>
          <a:endParaRPr lang="es-MX"/>
        </a:p>
      </dgm:t>
    </dgm:pt>
    <dgm:pt modelId="{6CBCD8E2-9206-4CBC-8F98-AC2BE7D81267}">
      <dgm:prSet phldrT="[Texto]" custT="1"/>
      <dgm:spPr/>
      <dgm:t>
        <a:bodyPr/>
        <a:lstStyle/>
        <a:p>
          <a:r>
            <a:rPr lang="es-MX" sz="1200" dirty="0" smtClean="0"/>
            <a:t>Capacitar a la persona que implementará los algoritmos y definiciones presentadas en este documento. Acta de entrega del proceso</a:t>
          </a:r>
          <a:endParaRPr lang="es-MX" sz="1200" dirty="0"/>
        </a:p>
      </dgm:t>
    </dgm:pt>
    <dgm:pt modelId="{28C05D31-69FB-409D-A0F8-48AA117A9A3F}" type="parTrans" cxnId="{BBBD5398-5734-4D01-B7D7-10EB1F05532F}">
      <dgm:prSet/>
      <dgm:spPr/>
      <dgm:t>
        <a:bodyPr/>
        <a:lstStyle/>
        <a:p>
          <a:endParaRPr lang="es-MX"/>
        </a:p>
      </dgm:t>
    </dgm:pt>
    <dgm:pt modelId="{29FE079C-8E41-46AD-8428-7EEE3615CB33}" type="sibTrans" cxnId="{BBBD5398-5734-4D01-B7D7-10EB1F05532F}">
      <dgm:prSet/>
      <dgm:spPr/>
      <dgm:t>
        <a:bodyPr/>
        <a:lstStyle/>
        <a:p>
          <a:endParaRPr lang="es-MX"/>
        </a:p>
      </dgm:t>
    </dgm:pt>
    <dgm:pt modelId="{1A04A7F1-374C-4D14-88EE-56D2891B9A2A}">
      <dgm:prSet phldrT="[Texto]"/>
      <dgm:spPr>
        <a:gradFill flip="none" rotWithShape="0">
          <a:gsLst>
            <a:gs pos="0">
              <a:schemeClr val="accent5">
                <a:hueOff val="-5515009"/>
                <a:satOff val="-7671"/>
                <a:lumOff val="-2942"/>
                <a:shade val="30000"/>
                <a:satMod val="115000"/>
              </a:schemeClr>
            </a:gs>
            <a:gs pos="50000">
              <a:schemeClr val="accent5">
                <a:hueOff val="-5515009"/>
                <a:satOff val="-7671"/>
                <a:lumOff val="-2942"/>
                <a:shade val="67500"/>
                <a:satMod val="115000"/>
              </a:schemeClr>
            </a:gs>
            <a:gs pos="100000">
              <a:schemeClr val="accent5">
                <a:hueOff val="-5515009"/>
                <a:satOff val="-7671"/>
                <a:lumOff val="-2942"/>
                <a:shade val="100000"/>
                <a:satMod val="115000"/>
              </a:schemeClr>
            </a:gs>
          </a:gsLst>
          <a:lin ang="5400000" scaled="1"/>
          <a:tileRect/>
        </a:gradFill>
      </dgm:spPr>
      <dgm:t>
        <a:bodyPr/>
        <a:lstStyle/>
        <a:p>
          <a:r>
            <a:rPr lang="es-MX" b="1" dirty="0" smtClean="0"/>
            <a:t>Documentación</a:t>
          </a:r>
          <a:endParaRPr lang="es-MX" b="1" dirty="0"/>
        </a:p>
      </dgm:t>
    </dgm:pt>
    <dgm:pt modelId="{08683F9A-E162-4A56-A225-706E1402C985}" type="parTrans" cxnId="{94B0F3CA-11A3-419D-AD5B-25DB54E24F66}">
      <dgm:prSet/>
      <dgm:spPr/>
      <dgm:t>
        <a:bodyPr/>
        <a:lstStyle/>
        <a:p>
          <a:endParaRPr lang="es-MX"/>
        </a:p>
      </dgm:t>
    </dgm:pt>
    <dgm:pt modelId="{9559A5BF-91C9-4537-90F0-BD9A408431C2}" type="sibTrans" cxnId="{94B0F3CA-11A3-419D-AD5B-25DB54E24F66}">
      <dgm:prSet/>
      <dgm:spPr/>
      <dgm:t>
        <a:bodyPr/>
        <a:lstStyle/>
        <a:p>
          <a:endParaRPr lang="es-MX"/>
        </a:p>
      </dgm:t>
    </dgm:pt>
    <dgm:pt modelId="{1B73D29C-B1D9-4728-9BB7-7B2044135FA0}">
      <dgm:prSet phldrT="[Texto]" custT="1"/>
      <dgm:spPr/>
      <dgm:t>
        <a:bodyPr/>
        <a:lstStyle/>
        <a:p>
          <a:r>
            <a:rPr lang="es-MX" sz="1200" dirty="0" smtClean="0"/>
            <a:t>Elaborar un documento que describa el proceso integro de carga, limpieza de datos y ejecución de algoritmos.</a:t>
          </a:r>
          <a:endParaRPr lang="es-MX" sz="1200" dirty="0"/>
        </a:p>
      </dgm:t>
    </dgm:pt>
    <dgm:pt modelId="{2BD28B03-574B-4B97-B55E-647E620B179F}" type="parTrans" cxnId="{B7537A2F-7A3B-43A5-AF43-335460E5DB3A}">
      <dgm:prSet/>
      <dgm:spPr/>
      <dgm:t>
        <a:bodyPr/>
        <a:lstStyle/>
        <a:p>
          <a:endParaRPr lang="es-MX"/>
        </a:p>
      </dgm:t>
    </dgm:pt>
    <dgm:pt modelId="{399BA9D7-20C1-418C-BB29-2BABCB9B4BFE}" type="sibTrans" cxnId="{B7537A2F-7A3B-43A5-AF43-335460E5DB3A}">
      <dgm:prSet/>
      <dgm:spPr/>
      <dgm:t>
        <a:bodyPr/>
        <a:lstStyle/>
        <a:p>
          <a:endParaRPr lang="es-MX"/>
        </a:p>
      </dgm:t>
    </dgm:pt>
    <dgm:pt modelId="{A04E66E2-3A4F-4B58-A289-0D0A00355742}">
      <dgm:prSet phldrT="[Texto]" custT="1"/>
      <dgm:spPr/>
      <dgm:t>
        <a:bodyPr/>
        <a:lstStyle/>
        <a:p>
          <a:r>
            <a:rPr lang="es-MX" sz="1200" dirty="0" smtClean="0"/>
            <a:t>Riesgos Banco Solidario</a:t>
          </a:r>
          <a:endParaRPr lang="es-MX" sz="1200" dirty="0"/>
        </a:p>
      </dgm:t>
    </dgm:pt>
    <dgm:pt modelId="{418BDE33-F46E-4B23-AB86-B10014593889}" type="parTrans" cxnId="{5F26EF7A-0978-494E-8166-198A22A37789}">
      <dgm:prSet/>
      <dgm:spPr/>
      <dgm:t>
        <a:bodyPr/>
        <a:lstStyle/>
        <a:p>
          <a:endParaRPr lang="es-MX"/>
        </a:p>
      </dgm:t>
    </dgm:pt>
    <dgm:pt modelId="{A5B62A5E-044A-40C7-A5C7-2F58CF25EE3A}" type="sibTrans" cxnId="{5F26EF7A-0978-494E-8166-198A22A37789}">
      <dgm:prSet/>
      <dgm:spPr/>
      <dgm:t>
        <a:bodyPr/>
        <a:lstStyle/>
        <a:p>
          <a:endParaRPr lang="es-MX"/>
        </a:p>
      </dgm:t>
    </dgm:pt>
    <dgm:pt modelId="{9CB9F763-6874-4B0E-A953-9021BF5D73F1}">
      <dgm:prSet phldrT="[Texto]"/>
      <dgm:spPr>
        <a:gradFill flip="none" rotWithShape="0">
          <a:gsLst>
            <a:gs pos="0">
              <a:schemeClr val="accent5">
                <a:hueOff val="-7353344"/>
                <a:satOff val="-10228"/>
                <a:lumOff val="-3922"/>
                <a:shade val="30000"/>
                <a:satMod val="115000"/>
              </a:schemeClr>
            </a:gs>
            <a:gs pos="50000">
              <a:schemeClr val="accent5">
                <a:hueOff val="-7353344"/>
                <a:satOff val="-10228"/>
                <a:lumOff val="-3922"/>
                <a:shade val="67500"/>
                <a:satMod val="115000"/>
              </a:schemeClr>
            </a:gs>
            <a:gs pos="100000">
              <a:schemeClr val="accent5">
                <a:hueOff val="-7353344"/>
                <a:satOff val="-10228"/>
                <a:lumOff val="-3922"/>
                <a:shade val="100000"/>
                <a:satMod val="115000"/>
              </a:schemeClr>
            </a:gs>
          </a:gsLst>
          <a:lin ang="2700000" scaled="1"/>
          <a:tileRect/>
        </a:gradFill>
      </dgm:spPr>
      <dgm:t>
        <a:bodyPr/>
        <a:lstStyle/>
        <a:p>
          <a:r>
            <a:rPr lang="es-MX" b="1" dirty="0" smtClean="0"/>
            <a:t>Construcción del histórico</a:t>
          </a:r>
          <a:endParaRPr lang="es-MX" b="1" dirty="0"/>
        </a:p>
      </dgm:t>
    </dgm:pt>
    <dgm:pt modelId="{FC93093F-7DB1-46A0-84BD-004539D9655C}" type="parTrans" cxnId="{B9127A71-9B43-4C80-B5FA-DB909FAE572D}">
      <dgm:prSet/>
      <dgm:spPr/>
      <dgm:t>
        <a:bodyPr/>
        <a:lstStyle/>
        <a:p>
          <a:endParaRPr lang="es-MX"/>
        </a:p>
      </dgm:t>
    </dgm:pt>
    <dgm:pt modelId="{B1480F0B-2570-44C0-BF1E-280A9FA02761}" type="sibTrans" cxnId="{B9127A71-9B43-4C80-B5FA-DB909FAE572D}">
      <dgm:prSet/>
      <dgm:spPr/>
      <dgm:t>
        <a:bodyPr/>
        <a:lstStyle/>
        <a:p>
          <a:endParaRPr lang="es-MX"/>
        </a:p>
      </dgm:t>
    </dgm:pt>
    <dgm:pt modelId="{C24A66EE-CDAE-45C8-BDB8-397103B27BD5}">
      <dgm:prSet phldrT="[Texto]"/>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dgm:spPr>
      <dgm:t>
        <a:bodyPr/>
        <a:lstStyle/>
        <a:p>
          <a:r>
            <a:rPr lang="es-MX" b="1" dirty="0" smtClean="0">
              <a:solidFill>
                <a:schemeClr val="tx2">
                  <a:lumMod val="75000"/>
                </a:schemeClr>
              </a:solidFill>
            </a:rPr>
            <a:t>ACTIVIDAD</a:t>
          </a:r>
          <a:endParaRPr lang="es-MX" b="1" dirty="0">
            <a:solidFill>
              <a:schemeClr val="tx2">
                <a:lumMod val="75000"/>
              </a:schemeClr>
            </a:solidFill>
          </a:endParaRPr>
        </a:p>
      </dgm:t>
    </dgm:pt>
    <dgm:pt modelId="{5D8693F5-0001-4F73-8096-9CA5715A42EA}" type="parTrans" cxnId="{6F61D2CF-09F8-44B0-B88A-4F4982ABF638}">
      <dgm:prSet/>
      <dgm:spPr/>
      <dgm:t>
        <a:bodyPr/>
        <a:lstStyle/>
        <a:p>
          <a:endParaRPr lang="es-MX"/>
        </a:p>
      </dgm:t>
    </dgm:pt>
    <dgm:pt modelId="{D8068709-333F-470A-B392-FBABC21605D5}" type="sibTrans" cxnId="{6F61D2CF-09F8-44B0-B88A-4F4982ABF638}">
      <dgm:prSet/>
      <dgm:spPr/>
      <dgm:t>
        <a:bodyPr/>
        <a:lstStyle/>
        <a:p>
          <a:endParaRPr lang="es-MX"/>
        </a:p>
      </dgm:t>
    </dgm:pt>
    <dgm:pt modelId="{E0F0AAC6-5C6C-4C7D-B1BC-15F5203CA64D}">
      <dgm:prSet phldrT="[Texto]"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dgm:spPr>
      <dgm:t>
        <a:bodyPr/>
        <a:lstStyle/>
        <a:p>
          <a:r>
            <a:rPr lang="es-MX" sz="1400" b="1" dirty="0" smtClean="0">
              <a:solidFill>
                <a:schemeClr val="tx2">
                  <a:lumMod val="75000"/>
                </a:schemeClr>
              </a:solidFill>
            </a:rPr>
            <a:t>DETALLE</a:t>
          </a:r>
          <a:endParaRPr lang="es-MX" sz="1400" b="1" dirty="0">
            <a:solidFill>
              <a:schemeClr val="tx2">
                <a:lumMod val="75000"/>
              </a:schemeClr>
            </a:solidFill>
          </a:endParaRPr>
        </a:p>
      </dgm:t>
    </dgm:pt>
    <dgm:pt modelId="{4513FC00-3B67-4A15-AB0D-8EC7C45EF0B0}" type="parTrans" cxnId="{DD01B9E1-AA09-420C-B797-114D0BCD8486}">
      <dgm:prSet/>
      <dgm:spPr/>
      <dgm:t>
        <a:bodyPr/>
        <a:lstStyle/>
        <a:p>
          <a:endParaRPr lang="es-MX"/>
        </a:p>
      </dgm:t>
    </dgm:pt>
    <dgm:pt modelId="{4C46F5BB-A90D-4621-9AB6-815EBDE975FA}" type="sibTrans" cxnId="{DD01B9E1-AA09-420C-B797-114D0BCD8486}">
      <dgm:prSet/>
      <dgm:spPr/>
      <dgm:t>
        <a:bodyPr/>
        <a:lstStyle/>
        <a:p>
          <a:endParaRPr lang="es-MX"/>
        </a:p>
      </dgm:t>
    </dgm:pt>
    <dgm:pt modelId="{76D4CE77-2E71-4843-8978-991D7C3A76A3}">
      <dgm:prSet phldrT="[Texto]"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dgm:spPr>
      <dgm:t>
        <a:bodyPr/>
        <a:lstStyle/>
        <a:p>
          <a:r>
            <a:rPr lang="es-MX" sz="1400" b="1" dirty="0" smtClean="0">
              <a:solidFill>
                <a:schemeClr val="tx2">
                  <a:lumMod val="75000"/>
                </a:schemeClr>
              </a:solidFill>
            </a:rPr>
            <a:t>RESPONSABLE</a:t>
          </a:r>
          <a:endParaRPr lang="es-MX" sz="1400" b="1" dirty="0">
            <a:solidFill>
              <a:schemeClr val="tx2">
                <a:lumMod val="75000"/>
              </a:schemeClr>
            </a:solidFill>
          </a:endParaRPr>
        </a:p>
      </dgm:t>
    </dgm:pt>
    <dgm:pt modelId="{70DBED3D-D22F-4FED-BC12-406ECCDB006E}" type="parTrans" cxnId="{990ABBD3-6C53-421D-BDA4-318FFBAE5C1D}">
      <dgm:prSet/>
      <dgm:spPr/>
      <dgm:t>
        <a:bodyPr/>
        <a:lstStyle/>
        <a:p>
          <a:endParaRPr lang="es-MX"/>
        </a:p>
      </dgm:t>
    </dgm:pt>
    <dgm:pt modelId="{48A5A217-7ED7-4D8F-8329-1CB429C13A9C}" type="sibTrans" cxnId="{990ABBD3-6C53-421D-BDA4-318FFBAE5C1D}">
      <dgm:prSet/>
      <dgm:spPr/>
      <dgm:t>
        <a:bodyPr/>
        <a:lstStyle/>
        <a:p>
          <a:endParaRPr lang="es-MX"/>
        </a:p>
      </dgm:t>
    </dgm:pt>
    <dgm:pt modelId="{0046E03C-DB9C-4AA1-8279-DFDCC23FBEC9}">
      <dgm:prSet phldrT="[Texto]"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dgm:spPr>
      <dgm:t>
        <a:bodyPr/>
        <a:lstStyle/>
        <a:p>
          <a:r>
            <a:rPr lang="es-MX" sz="1400" b="1" dirty="0" smtClean="0">
              <a:solidFill>
                <a:schemeClr val="tx2">
                  <a:lumMod val="75000"/>
                </a:schemeClr>
              </a:solidFill>
            </a:rPr>
            <a:t>FECHA DE ENTREGA</a:t>
          </a:r>
          <a:endParaRPr lang="es-MX" sz="1400" b="1" dirty="0">
            <a:solidFill>
              <a:schemeClr val="tx2">
                <a:lumMod val="75000"/>
              </a:schemeClr>
            </a:solidFill>
          </a:endParaRPr>
        </a:p>
      </dgm:t>
    </dgm:pt>
    <dgm:pt modelId="{7C187C38-BD3A-4A9D-883E-207FDBDCBCA4}" type="parTrans" cxnId="{933FC93F-8540-4FB3-9C06-5E043E5A7083}">
      <dgm:prSet/>
      <dgm:spPr/>
      <dgm:t>
        <a:bodyPr/>
        <a:lstStyle/>
        <a:p>
          <a:endParaRPr lang="es-MX"/>
        </a:p>
      </dgm:t>
    </dgm:pt>
    <dgm:pt modelId="{16FA5AC2-8649-4C1A-B232-6F0271D1E693}" type="sibTrans" cxnId="{933FC93F-8540-4FB3-9C06-5E043E5A7083}">
      <dgm:prSet/>
      <dgm:spPr/>
      <dgm:t>
        <a:bodyPr/>
        <a:lstStyle/>
        <a:p>
          <a:endParaRPr lang="es-MX"/>
        </a:p>
      </dgm:t>
    </dgm:pt>
    <dgm:pt modelId="{67EFBAB3-7F6D-4FA6-B2F2-B66FF65D2085}">
      <dgm:prSet phldrT="[Texto]"/>
      <dgm:spPr/>
      <dgm:t>
        <a:bodyPr/>
        <a:lstStyle/>
        <a:p>
          <a:endParaRPr lang="es-MX" dirty="0"/>
        </a:p>
      </dgm:t>
    </dgm:pt>
    <dgm:pt modelId="{0B3DFC71-322E-443F-AEF6-6E9032DE48E9}" type="parTrans" cxnId="{E5D56BBA-C5BE-468A-A3A0-9204BD487F42}">
      <dgm:prSet/>
      <dgm:spPr/>
      <dgm:t>
        <a:bodyPr/>
        <a:lstStyle/>
        <a:p>
          <a:endParaRPr lang="es-MX"/>
        </a:p>
      </dgm:t>
    </dgm:pt>
    <dgm:pt modelId="{00241DD2-36B2-447F-AD8F-92EB0152925E}" type="sibTrans" cxnId="{E5D56BBA-C5BE-468A-A3A0-9204BD487F42}">
      <dgm:prSet/>
      <dgm:spPr/>
      <dgm:t>
        <a:bodyPr/>
        <a:lstStyle/>
        <a:p>
          <a:endParaRPr lang="es-MX"/>
        </a:p>
      </dgm:t>
    </dgm:pt>
    <dgm:pt modelId="{AC1D7BF7-2BE7-4D1E-9DA1-35ACE2713C7A}">
      <dgm:prSet phldrT="[Texto]" custT="1"/>
      <dgm:spPr/>
      <dgm:t>
        <a:bodyPr/>
        <a:lstStyle/>
        <a:p>
          <a:r>
            <a:rPr lang="es-MX" sz="1200" dirty="0" smtClean="0"/>
            <a:t>Riesgos Corporativos y Riesgos Banco Solidario</a:t>
          </a:r>
          <a:endParaRPr lang="es-MX" sz="1200" dirty="0"/>
        </a:p>
      </dgm:t>
    </dgm:pt>
    <dgm:pt modelId="{0FA0553A-A2AD-4060-BBCF-E7136321A173}" type="parTrans" cxnId="{5809AB3B-CC08-4B2B-96C4-33DB784E55E0}">
      <dgm:prSet/>
      <dgm:spPr/>
      <dgm:t>
        <a:bodyPr/>
        <a:lstStyle/>
        <a:p>
          <a:endParaRPr lang="es-MX"/>
        </a:p>
      </dgm:t>
    </dgm:pt>
    <dgm:pt modelId="{006E6800-FB7F-48B1-9959-40A1C366003B}" type="sibTrans" cxnId="{5809AB3B-CC08-4B2B-96C4-33DB784E55E0}">
      <dgm:prSet/>
      <dgm:spPr/>
      <dgm:t>
        <a:bodyPr/>
        <a:lstStyle/>
        <a:p>
          <a:endParaRPr lang="es-MX"/>
        </a:p>
      </dgm:t>
    </dgm:pt>
    <dgm:pt modelId="{8FD61E22-ACBD-444E-AE57-231EB81FC747}">
      <dgm:prSet phldrT="[Texto]"/>
      <dgm:spPr/>
      <dgm:t>
        <a:bodyPr/>
        <a:lstStyle/>
        <a:p>
          <a:endParaRPr lang="es-MX" dirty="0"/>
        </a:p>
      </dgm:t>
    </dgm:pt>
    <dgm:pt modelId="{00B132BD-0CD7-4EEE-879B-A469FF22EDEB}" type="parTrans" cxnId="{00BFBA2B-E3E6-49DE-8B13-BF61012E75E9}">
      <dgm:prSet/>
      <dgm:spPr/>
      <dgm:t>
        <a:bodyPr/>
        <a:lstStyle/>
        <a:p>
          <a:endParaRPr lang="es-MX"/>
        </a:p>
      </dgm:t>
    </dgm:pt>
    <dgm:pt modelId="{A777A61F-8DC0-4F6B-B2BE-CBDF29978900}" type="sibTrans" cxnId="{00BFBA2B-E3E6-49DE-8B13-BF61012E75E9}">
      <dgm:prSet/>
      <dgm:spPr/>
      <dgm:t>
        <a:bodyPr/>
        <a:lstStyle/>
        <a:p>
          <a:endParaRPr lang="es-MX"/>
        </a:p>
      </dgm:t>
    </dgm:pt>
    <dgm:pt modelId="{97C6AAFC-3007-49B2-877B-1798B64C9893}">
      <dgm:prSet phldrT="[Texto]"/>
      <dgm:spPr/>
      <dgm:t>
        <a:bodyPr/>
        <a:lstStyle/>
        <a:p>
          <a:endParaRPr lang="es-MX" dirty="0"/>
        </a:p>
      </dgm:t>
    </dgm:pt>
    <dgm:pt modelId="{B6235605-D9FE-4044-AD4D-E89222401596}" type="parTrans" cxnId="{1F0A24C5-19E1-43F0-AE54-ADDB7020ED03}">
      <dgm:prSet/>
      <dgm:spPr/>
      <dgm:t>
        <a:bodyPr/>
        <a:lstStyle/>
        <a:p>
          <a:endParaRPr lang="es-MX"/>
        </a:p>
      </dgm:t>
    </dgm:pt>
    <dgm:pt modelId="{8B41C773-FDE0-4C55-BD2F-65D3C4E20369}" type="sibTrans" cxnId="{1F0A24C5-19E1-43F0-AE54-ADDB7020ED03}">
      <dgm:prSet/>
      <dgm:spPr/>
      <dgm:t>
        <a:bodyPr/>
        <a:lstStyle/>
        <a:p>
          <a:endParaRPr lang="es-MX"/>
        </a:p>
      </dgm:t>
    </dgm:pt>
    <dgm:pt modelId="{F4DE7097-BFF5-4831-9EC2-E1A44D766F6A}">
      <dgm:prSet phldrT="[Texto]" custT="1"/>
      <dgm:spPr/>
      <dgm:t>
        <a:bodyPr/>
        <a:lstStyle/>
        <a:p>
          <a:r>
            <a:rPr lang="es-MX" sz="1200" b="0" dirty="0" smtClean="0"/>
            <a:t>Construir los cortes históricos (últimos 2 años)  de acuerdo con los algoritmos, definiciones y estructuras propuestas en este documento.</a:t>
          </a:r>
          <a:endParaRPr lang="es-MX" sz="1200" b="0" dirty="0"/>
        </a:p>
      </dgm:t>
    </dgm:pt>
    <dgm:pt modelId="{1307F4A6-B81A-4AD3-B9C4-CF5743D6AFB7}" type="parTrans" cxnId="{9672E97A-5602-464D-B57B-1D196EA0375F}">
      <dgm:prSet/>
      <dgm:spPr/>
      <dgm:t>
        <a:bodyPr/>
        <a:lstStyle/>
        <a:p>
          <a:endParaRPr lang="es-MX"/>
        </a:p>
      </dgm:t>
    </dgm:pt>
    <dgm:pt modelId="{5FCE3CA6-04AA-4ACE-A24A-C5BCBBC25A1C}" type="sibTrans" cxnId="{9672E97A-5602-464D-B57B-1D196EA0375F}">
      <dgm:prSet/>
      <dgm:spPr/>
      <dgm:t>
        <a:bodyPr/>
        <a:lstStyle/>
        <a:p>
          <a:endParaRPr lang="es-MX"/>
        </a:p>
      </dgm:t>
    </dgm:pt>
    <dgm:pt modelId="{9049BEE9-5773-4464-92CD-8477E81F5DA8}">
      <dgm:prSet phldrT="[Texto]"/>
      <dgm:spPr/>
      <dgm:t>
        <a:bodyPr/>
        <a:lstStyle/>
        <a:p>
          <a:r>
            <a:rPr lang="es-MX" b="1" dirty="0" smtClean="0"/>
            <a:t>Validación</a:t>
          </a:r>
          <a:endParaRPr lang="es-MX" b="1" dirty="0"/>
        </a:p>
      </dgm:t>
    </dgm:pt>
    <dgm:pt modelId="{A9A7B7DB-333F-40C9-8B7D-4BCCB5886E1A}" type="parTrans" cxnId="{7ADF3F3E-595B-4929-87CB-2BDA098B5AF3}">
      <dgm:prSet/>
      <dgm:spPr/>
      <dgm:t>
        <a:bodyPr/>
        <a:lstStyle/>
        <a:p>
          <a:endParaRPr lang="es-MX"/>
        </a:p>
      </dgm:t>
    </dgm:pt>
    <dgm:pt modelId="{5D57C868-C8BF-483A-9EA6-5CDAEFDA603E}" type="sibTrans" cxnId="{7ADF3F3E-595B-4929-87CB-2BDA098B5AF3}">
      <dgm:prSet/>
      <dgm:spPr/>
      <dgm:t>
        <a:bodyPr/>
        <a:lstStyle/>
        <a:p>
          <a:endParaRPr lang="es-MX"/>
        </a:p>
      </dgm:t>
    </dgm:pt>
    <dgm:pt modelId="{CDF283BE-549E-463F-A38C-973E5C729EED}">
      <dgm:prSet phldrT="[Texto]" custT="1"/>
      <dgm:spPr/>
      <dgm:t>
        <a:bodyPr/>
        <a:lstStyle/>
        <a:p>
          <a:r>
            <a:rPr lang="es-MX" sz="1200" b="0" dirty="0" smtClean="0"/>
            <a:t>Riesgos Banco Solidario</a:t>
          </a:r>
          <a:endParaRPr lang="es-MX" sz="1200" b="0" dirty="0"/>
        </a:p>
      </dgm:t>
    </dgm:pt>
    <dgm:pt modelId="{83EF227F-2E52-497C-B910-EB493ABA8A98}" type="parTrans" cxnId="{863BEE9C-F84D-4560-8971-F592C79B67CA}">
      <dgm:prSet/>
      <dgm:spPr/>
      <dgm:t>
        <a:bodyPr/>
        <a:lstStyle/>
        <a:p>
          <a:endParaRPr lang="es-MX"/>
        </a:p>
      </dgm:t>
    </dgm:pt>
    <dgm:pt modelId="{02D4DCCA-5F8E-43C8-ACD9-B96593A51DE2}" type="sibTrans" cxnId="{863BEE9C-F84D-4560-8971-F592C79B67CA}">
      <dgm:prSet/>
      <dgm:spPr/>
      <dgm:t>
        <a:bodyPr/>
        <a:lstStyle/>
        <a:p>
          <a:endParaRPr lang="es-MX"/>
        </a:p>
      </dgm:t>
    </dgm:pt>
    <dgm:pt modelId="{880E4E56-096B-4A81-8FD8-902E2AD8D73D}">
      <dgm:prSet phldrT="[Texto]" custT="1"/>
      <dgm:spPr/>
      <dgm:t>
        <a:bodyPr/>
        <a:lstStyle/>
        <a:p>
          <a:r>
            <a:rPr lang="es-MX" sz="1200" b="0" dirty="0" smtClean="0"/>
            <a:t> Revisar implementación de puntos anteriores</a:t>
          </a:r>
          <a:endParaRPr lang="es-MX" sz="1200" b="0" dirty="0"/>
        </a:p>
      </dgm:t>
    </dgm:pt>
    <dgm:pt modelId="{51CCF452-F7BB-4BA1-892C-74EE047B0CB6}" type="parTrans" cxnId="{C7B17E8A-F381-4196-9CF4-C8489F2FADC4}">
      <dgm:prSet/>
      <dgm:spPr/>
      <dgm:t>
        <a:bodyPr/>
        <a:lstStyle/>
        <a:p>
          <a:endParaRPr lang="es-MX"/>
        </a:p>
      </dgm:t>
    </dgm:pt>
    <dgm:pt modelId="{7E5DB665-014F-4BFE-99A0-00E5161C4B0E}" type="sibTrans" cxnId="{C7B17E8A-F381-4196-9CF4-C8489F2FADC4}">
      <dgm:prSet/>
      <dgm:spPr/>
      <dgm:t>
        <a:bodyPr/>
        <a:lstStyle/>
        <a:p>
          <a:endParaRPr lang="es-MX"/>
        </a:p>
      </dgm:t>
    </dgm:pt>
    <dgm:pt modelId="{ADC17992-8803-4FFD-BC85-4C32F16F7AE2}">
      <dgm:prSet phldrT="[Texto]" custT="1"/>
      <dgm:spPr/>
      <dgm:t>
        <a:bodyPr/>
        <a:lstStyle/>
        <a:p>
          <a:r>
            <a:rPr lang="es-MX" sz="1200" b="0" dirty="0" smtClean="0"/>
            <a:t>Riesgos Corporativos</a:t>
          </a:r>
          <a:endParaRPr lang="es-MX" sz="1200" b="0" dirty="0"/>
        </a:p>
      </dgm:t>
    </dgm:pt>
    <dgm:pt modelId="{9225497D-CEFF-49E5-992D-38625C9151CF}" type="parTrans" cxnId="{C772E3E3-7E5B-4803-9C5E-6CF76EA7D211}">
      <dgm:prSet/>
      <dgm:spPr/>
      <dgm:t>
        <a:bodyPr/>
        <a:lstStyle/>
        <a:p>
          <a:endParaRPr lang="es-MX"/>
        </a:p>
      </dgm:t>
    </dgm:pt>
    <dgm:pt modelId="{B6F0E268-5B16-45D5-AA0B-EB0EFE97A918}" type="sibTrans" cxnId="{C772E3E3-7E5B-4803-9C5E-6CF76EA7D211}">
      <dgm:prSet/>
      <dgm:spPr/>
      <dgm:t>
        <a:bodyPr/>
        <a:lstStyle/>
        <a:p>
          <a:endParaRPr lang="es-MX"/>
        </a:p>
      </dgm:t>
    </dgm:pt>
    <dgm:pt modelId="{45B422BC-F6CC-40E9-9A11-4AF5FDB12EDB}">
      <dgm:prSet phldrT="[Texto]"/>
      <dgm:spPr/>
      <dgm:t>
        <a:bodyPr/>
        <a:lstStyle/>
        <a:p>
          <a:endParaRPr lang="es-MX" b="0" dirty="0"/>
        </a:p>
      </dgm:t>
    </dgm:pt>
    <dgm:pt modelId="{F4DC8120-C3CC-44F5-A517-3479AF64F64F}" type="parTrans" cxnId="{7D15F0DC-61B0-49CB-91C6-9731D1D4FDCE}">
      <dgm:prSet/>
      <dgm:spPr/>
      <dgm:t>
        <a:bodyPr/>
        <a:lstStyle/>
        <a:p>
          <a:endParaRPr lang="es-MX"/>
        </a:p>
      </dgm:t>
    </dgm:pt>
    <dgm:pt modelId="{DA53DAAE-4E00-4753-99FE-6E86FF824A8D}" type="sibTrans" cxnId="{7D15F0DC-61B0-49CB-91C6-9731D1D4FDCE}">
      <dgm:prSet/>
      <dgm:spPr/>
      <dgm:t>
        <a:bodyPr/>
        <a:lstStyle/>
        <a:p>
          <a:endParaRPr lang="es-MX"/>
        </a:p>
      </dgm:t>
    </dgm:pt>
    <dgm:pt modelId="{3810B399-EB2F-4828-BAED-DC42A091D266}">
      <dgm:prSet phldrT="[Texto]" custT="1"/>
      <dgm:spPr/>
      <dgm:t>
        <a:bodyPr/>
        <a:lstStyle/>
        <a:p>
          <a:endParaRPr lang="es-MX" sz="1200" b="0" dirty="0"/>
        </a:p>
      </dgm:t>
    </dgm:pt>
    <dgm:pt modelId="{81348AB2-E8E4-4294-835C-447DB37E77FD}" type="parTrans" cxnId="{DE6FC4EA-0165-4ADB-905B-E279F2320772}">
      <dgm:prSet/>
      <dgm:spPr/>
      <dgm:t>
        <a:bodyPr/>
        <a:lstStyle/>
        <a:p>
          <a:endParaRPr lang="es-MX"/>
        </a:p>
      </dgm:t>
    </dgm:pt>
    <dgm:pt modelId="{895E2FF7-C36B-4F8D-87D1-C73D05FCB06E}" type="sibTrans" cxnId="{DE6FC4EA-0165-4ADB-905B-E279F2320772}">
      <dgm:prSet/>
      <dgm:spPr/>
      <dgm:t>
        <a:bodyPr/>
        <a:lstStyle/>
        <a:p>
          <a:endParaRPr lang="es-MX"/>
        </a:p>
      </dgm:t>
    </dgm:pt>
    <dgm:pt modelId="{C5C1D618-99AE-4789-B556-9C9BA6C6C8C2}" type="pres">
      <dgm:prSet presAssocID="{C736D028-7270-4A61-9849-FF27C2452805}" presName="Name0" presStyleCnt="0">
        <dgm:presLayoutVars>
          <dgm:chPref val="3"/>
          <dgm:dir/>
          <dgm:animLvl val="lvl"/>
          <dgm:resizeHandles/>
        </dgm:presLayoutVars>
      </dgm:prSet>
      <dgm:spPr/>
      <dgm:t>
        <a:bodyPr/>
        <a:lstStyle/>
        <a:p>
          <a:endParaRPr lang="es-MX"/>
        </a:p>
      </dgm:t>
    </dgm:pt>
    <dgm:pt modelId="{A5F4635A-A362-47C2-858C-3104975AABC2}" type="pres">
      <dgm:prSet presAssocID="{C24A66EE-CDAE-45C8-BDB8-397103B27BD5}" presName="horFlow" presStyleCnt="0"/>
      <dgm:spPr/>
      <dgm:t>
        <a:bodyPr/>
        <a:lstStyle/>
        <a:p>
          <a:endParaRPr lang="es-MX"/>
        </a:p>
      </dgm:t>
    </dgm:pt>
    <dgm:pt modelId="{BD816588-D3EE-41E1-A89E-4077142DA677}" type="pres">
      <dgm:prSet presAssocID="{C24A66EE-CDAE-45C8-BDB8-397103B27BD5}" presName="bigChev" presStyleLbl="node1" presStyleIdx="0" presStyleCnt="6"/>
      <dgm:spPr/>
      <dgm:t>
        <a:bodyPr/>
        <a:lstStyle/>
        <a:p>
          <a:endParaRPr lang="es-MX"/>
        </a:p>
      </dgm:t>
    </dgm:pt>
    <dgm:pt modelId="{CBC6E103-2CC3-4F0F-8274-65A73FEE3FF4}" type="pres">
      <dgm:prSet presAssocID="{4513FC00-3B67-4A15-AB0D-8EC7C45EF0B0}" presName="parTrans" presStyleCnt="0"/>
      <dgm:spPr/>
      <dgm:t>
        <a:bodyPr/>
        <a:lstStyle/>
        <a:p>
          <a:endParaRPr lang="es-MX"/>
        </a:p>
      </dgm:t>
    </dgm:pt>
    <dgm:pt modelId="{B693CCA6-B6B4-457C-9C35-0C6F4133D9D2}" type="pres">
      <dgm:prSet presAssocID="{E0F0AAC6-5C6C-4C7D-B1BC-15F5203CA64D}" presName="node" presStyleLbl="alignAccFollowNode1" presStyleIdx="0" presStyleCnt="18" custScaleX="226589">
        <dgm:presLayoutVars>
          <dgm:bulletEnabled val="1"/>
        </dgm:presLayoutVars>
      </dgm:prSet>
      <dgm:spPr/>
      <dgm:t>
        <a:bodyPr/>
        <a:lstStyle/>
        <a:p>
          <a:endParaRPr lang="es-MX"/>
        </a:p>
      </dgm:t>
    </dgm:pt>
    <dgm:pt modelId="{EB7C6084-6EDD-4E9C-B05D-4279C51D5499}" type="pres">
      <dgm:prSet presAssocID="{4C46F5BB-A90D-4621-9AB6-815EBDE975FA}" presName="sibTrans" presStyleCnt="0"/>
      <dgm:spPr/>
      <dgm:t>
        <a:bodyPr/>
        <a:lstStyle/>
        <a:p>
          <a:endParaRPr lang="es-MX"/>
        </a:p>
      </dgm:t>
    </dgm:pt>
    <dgm:pt modelId="{D62B2671-68F0-4E65-A573-D6777E5734F8}" type="pres">
      <dgm:prSet presAssocID="{76D4CE77-2E71-4843-8978-991D7C3A76A3}" presName="node" presStyleLbl="alignAccFollowNode1" presStyleIdx="1" presStyleCnt="18" custScaleX="108588">
        <dgm:presLayoutVars>
          <dgm:bulletEnabled val="1"/>
        </dgm:presLayoutVars>
      </dgm:prSet>
      <dgm:spPr/>
      <dgm:t>
        <a:bodyPr/>
        <a:lstStyle/>
        <a:p>
          <a:endParaRPr lang="es-MX"/>
        </a:p>
      </dgm:t>
    </dgm:pt>
    <dgm:pt modelId="{6A56C69B-6648-4720-9CF4-4247C8A0E873}" type="pres">
      <dgm:prSet presAssocID="{48A5A217-7ED7-4D8F-8329-1CB429C13A9C}" presName="sibTrans" presStyleCnt="0"/>
      <dgm:spPr/>
      <dgm:t>
        <a:bodyPr/>
        <a:lstStyle/>
        <a:p>
          <a:endParaRPr lang="es-MX"/>
        </a:p>
      </dgm:t>
    </dgm:pt>
    <dgm:pt modelId="{3652A2C0-2A64-434B-8AF7-87E896B10419}" type="pres">
      <dgm:prSet presAssocID="{0046E03C-DB9C-4AA1-8279-DFDCC23FBEC9}" presName="node" presStyleLbl="alignAccFollowNode1" presStyleIdx="2" presStyleCnt="18">
        <dgm:presLayoutVars>
          <dgm:bulletEnabled val="1"/>
        </dgm:presLayoutVars>
      </dgm:prSet>
      <dgm:spPr/>
      <dgm:t>
        <a:bodyPr/>
        <a:lstStyle/>
        <a:p>
          <a:endParaRPr lang="es-MX"/>
        </a:p>
      </dgm:t>
    </dgm:pt>
    <dgm:pt modelId="{8D60CEA3-71C4-4971-8E6D-C0DFEDCDAEBF}" type="pres">
      <dgm:prSet presAssocID="{C24A66EE-CDAE-45C8-BDB8-397103B27BD5}" presName="vSp" presStyleCnt="0"/>
      <dgm:spPr/>
      <dgm:t>
        <a:bodyPr/>
        <a:lstStyle/>
        <a:p>
          <a:endParaRPr lang="es-MX"/>
        </a:p>
      </dgm:t>
    </dgm:pt>
    <dgm:pt modelId="{261BB675-CBED-486A-B213-AB4A3BC67DA0}" type="pres">
      <dgm:prSet presAssocID="{ECA5406D-859E-4524-87B9-46AF4E8B97FE}" presName="horFlow" presStyleCnt="0"/>
      <dgm:spPr/>
      <dgm:t>
        <a:bodyPr/>
        <a:lstStyle/>
        <a:p>
          <a:endParaRPr lang="es-MX"/>
        </a:p>
      </dgm:t>
    </dgm:pt>
    <dgm:pt modelId="{319E679F-F6E3-4C97-A687-B8B4719F2F35}" type="pres">
      <dgm:prSet presAssocID="{ECA5406D-859E-4524-87B9-46AF4E8B97FE}" presName="bigChev" presStyleLbl="node1" presStyleIdx="1" presStyleCnt="6"/>
      <dgm:spPr/>
      <dgm:t>
        <a:bodyPr/>
        <a:lstStyle/>
        <a:p>
          <a:endParaRPr lang="es-MX"/>
        </a:p>
      </dgm:t>
    </dgm:pt>
    <dgm:pt modelId="{E8BD7E09-D32F-488C-8813-A5A6BBD89257}" type="pres">
      <dgm:prSet presAssocID="{FE354CDD-6B5C-4E57-A648-F4C10C8D3CA1}" presName="parTrans" presStyleCnt="0"/>
      <dgm:spPr/>
      <dgm:t>
        <a:bodyPr/>
        <a:lstStyle/>
        <a:p>
          <a:endParaRPr lang="es-MX"/>
        </a:p>
      </dgm:t>
    </dgm:pt>
    <dgm:pt modelId="{EA9C6F9B-7922-44C1-8CED-4284CA52336E}" type="pres">
      <dgm:prSet presAssocID="{48CE668B-C848-4AEB-8AB1-35E99C309A63}" presName="node" presStyleLbl="alignAccFollowNode1" presStyleIdx="3" presStyleCnt="18" custScaleX="226589">
        <dgm:presLayoutVars>
          <dgm:bulletEnabled val="1"/>
        </dgm:presLayoutVars>
      </dgm:prSet>
      <dgm:spPr/>
      <dgm:t>
        <a:bodyPr/>
        <a:lstStyle/>
        <a:p>
          <a:endParaRPr lang="es-MX"/>
        </a:p>
      </dgm:t>
    </dgm:pt>
    <dgm:pt modelId="{0AD7491F-653F-46EC-BCAE-4B4298C768BA}" type="pres">
      <dgm:prSet presAssocID="{DFA0773D-55D0-4256-90D5-76CA170C8CA3}" presName="sibTrans" presStyleCnt="0"/>
      <dgm:spPr/>
      <dgm:t>
        <a:bodyPr/>
        <a:lstStyle/>
        <a:p>
          <a:endParaRPr lang="es-MX"/>
        </a:p>
      </dgm:t>
    </dgm:pt>
    <dgm:pt modelId="{8A41A894-9D35-4A68-BC56-4F1AC01B7B7C}" type="pres">
      <dgm:prSet presAssocID="{FF89C33C-8A69-436D-B85E-4150C3F8C179}" presName="node" presStyleLbl="alignAccFollowNode1" presStyleIdx="4" presStyleCnt="18">
        <dgm:presLayoutVars>
          <dgm:bulletEnabled val="1"/>
        </dgm:presLayoutVars>
      </dgm:prSet>
      <dgm:spPr/>
      <dgm:t>
        <a:bodyPr/>
        <a:lstStyle/>
        <a:p>
          <a:endParaRPr lang="es-MX"/>
        </a:p>
      </dgm:t>
    </dgm:pt>
    <dgm:pt modelId="{6EA8244E-9D15-4E41-9E97-664B53EAF52C}" type="pres">
      <dgm:prSet presAssocID="{8A12F897-2DA5-4B63-B475-585927758DC3}" presName="sibTrans" presStyleCnt="0"/>
      <dgm:spPr/>
      <dgm:t>
        <a:bodyPr/>
        <a:lstStyle/>
        <a:p>
          <a:endParaRPr lang="es-MX"/>
        </a:p>
      </dgm:t>
    </dgm:pt>
    <dgm:pt modelId="{FAB42F8F-7FD7-4166-B9C5-CB1306721CA6}" type="pres">
      <dgm:prSet presAssocID="{67EFBAB3-7F6D-4FA6-B2F2-B66FF65D2085}" presName="node" presStyleLbl="alignAccFollowNode1" presStyleIdx="5" presStyleCnt="18">
        <dgm:presLayoutVars>
          <dgm:bulletEnabled val="1"/>
        </dgm:presLayoutVars>
      </dgm:prSet>
      <dgm:spPr/>
      <dgm:t>
        <a:bodyPr/>
        <a:lstStyle/>
        <a:p>
          <a:endParaRPr lang="es-MX"/>
        </a:p>
      </dgm:t>
    </dgm:pt>
    <dgm:pt modelId="{EEB7F388-300C-4699-B286-24F2A1C082E1}" type="pres">
      <dgm:prSet presAssocID="{ECA5406D-859E-4524-87B9-46AF4E8B97FE}" presName="vSp" presStyleCnt="0"/>
      <dgm:spPr/>
      <dgm:t>
        <a:bodyPr/>
        <a:lstStyle/>
        <a:p>
          <a:endParaRPr lang="es-MX"/>
        </a:p>
      </dgm:t>
    </dgm:pt>
    <dgm:pt modelId="{E2458F29-4AF3-4938-9F9F-98840A902D12}" type="pres">
      <dgm:prSet presAssocID="{76CE301B-F4E5-4853-956C-8D2516C91127}" presName="horFlow" presStyleCnt="0"/>
      <dgm:spPr/>
      <dgm:t>
        <a:bodyPr/>
        <a:lstStyle/>
        <a:p>
          <a:endParaRPr lang="es-MX"/>
        </a:p>
      </dgm:t>
    </dgm:pt>
    <dgm:pt modelId="{6DF5AF7C-A2D5-4CB1-B785-0DF6143D8CF1}" type="pres">
      <dgm:prSet presAssocID="{76CE301B-F4E5-4853-956C-8D2516C91127}" presName="bigChev" presStyleLbl="node1" presStyleIdx="2" presStyleCnt="6"/>
      <dgm:spPr/>
      <dgm:t>
        <a:bodyPr/>
        <a:lstStyle/>
        <a:p>
          <a:endParaRPr lang="es-MX"/>
        </a:p>
      </dgm:t>
    </dgm:pt>
    <dgm:pt modelId="{D7CCFA7A-FA14-4B0A-9DF9-82AFAE36B71C}" type="pres">
      <dgm:prSet presAssocID="{28C05D31-69FB-409D-A0F8-48AA117A9A3F}" presName="parTrans" presStyleCnt="0"/>
      <dgm:spPr/>
      <dgm:t>
        <a:bodyPr/>
        <a:lstStyle/>
        <a:p>
          <a:endParaRPr lang="es-MX"/>
        </a:p>
      </dgm:t>
    </dgm:pt>
    <dgm:pt modelId="{C1CAFD74-F17A-4B5F-B517-C2672A90863B}" type="pres">
      <dgm:prSet presAssocID="{6CBCD8E2-9206-4CBC-8F98-AC2BE7D81267}" presName="node" presStyleLbl="alignAccFollowNode1" presStyleIdx="6" presStyleCnt="18" custScaleX="226589">
        <dgm:presLayoutVars>
          <dgm:bulletEnabled val="1"/>
        </dgm:presLayoutVars>
      </dgm:prSet>
      <dgm:spPr/>
      <dgm:t>
        <a:bodyPr/>
        <a:lstStyle/>
        <a:p>
          <a:endParaRPr lang="es-MX"/>
        </a:p>
      </dgm:t>
    </dgm:pt>
    <dgm:pt modelId="{4CC3B2BF-C463-459C-A3C7-5DD2D113F61B}" type="pres">
      <dgm:prSet presAssocID="{29FE079C-8E41-46AD-8428-7EEE3615CB33}" presName="sibTrans" presStyleCnt="0"/>
      <dgm:spPr/>
      <dgm:t>
        <a:bodyPr/>
        <a:lstStyle/>
        <a:p>
          <a:endParaRPr lang="es-MX"/>
        </a:p>
      </dgm:t>
    </dgm:pt>
    <dgm:pt modelId="{71B5BA69-F613-4AA8-B03A-50F8E853D6F0}" type="pres">
      <dgm:prSet presAssocID="{AC1D7BF7-2BE7-4D1E-9DA1-35ACE2713C7A}" presName="node" presStyleLbl="alignAccFollowNode1" presStyleIdx="7" presStyleCnt="18">
        <dgm:presLayoutVars>
          <dgm:bulletEnabled val="1"/>
        </dgm:presLayoutVars>
      </dgm:prSet>
      <dgm:spPr/>
      <dgm:t>
        <a:bodyPr/>
        <a:lstStyle/>
        <a:p>
          <a:endParaRPr lang="es-MX"/>
        </a:p>
      </dgm:t>
    </dgm:pt>
    <dgm:pt modelId="{49C2C1D0-9A87-46B2-8B57-AF8996A680C3}" type="pres">
      <dgm:prSet presAssocID="{006E6800-FB7F-48B1-9959-40A1C366003B}" presName="sibTrans" presStyleCnt="0"/>
      <dgm:spPr/>
      <dgm:t>
        <a:bodyPr/>
        <a:lstStyle/>
        <a:p>
          <a:endParaRPr lang="es-MX"/>
        </a:p>
      </dgm:t>
    </dgm:pt>
    <dgm:pt modelId="{D4266870-3C9E-4E3F-8E28-5A512333EEE6}" type="pres">
      <dgm:prSet presAssocID="{8FD61E22-ACBD-444E-AE57-231EB81FC747}" presName="node" presStyleLbl="alignAccFollowNode1" presStyleIdx="8" presStyleCnt="18">
        <dgm:presLayoutVars>
          <dgm:bulletEnabled val="1"/>
        </dgm:presLayoutVars>
      </dgm:prSet>
      <dgm:spPr/>
      <dgm:t>
        <a:bodyPr/>
        <a:lstStyle/>
        <a:p>
          <a:endParaRPr lang="es-MX"/>
        </a:p>
      </dgm:t>
    </dgm:pt>
    <dgm:pt modelId="{4EBD9AF5-F59C-4782-8864-9CBE7F7CC05E}" type="pres">
      <dgm:prSet presAssocID="{76CE301B-F4E5-4853-956C-8D2516C91127}" presName="vSp" presStyleCnt="0"/>
      <dgm:spPr/>
      <dgm:t>
        <a:bodyPr/>
        <a:lstStyle/>
        <a:p>
          <a:endParaRPr lang="es-MX"/>
        </a:p>
      </dgm:t>
    </dgm:pt>
    <dgm:pt modelId="{3509AF1F-6305-4202-938E-090CB83B24EF}" type="pres">
      <dgm:prSet presAssocID="{1A04A7F1-374C-4D14-88EE-56D2891B9A2A}" presName="horFlow" presStyleCnt="0"/>
      <dgm:spPr/>
      <dgm:t>
        <a:bodyPr/>
        <a:lstStyle/>
        <a:p>
          <a:endParaRPr lang="es-MX"/>
        </a:p>
      </dgm:t>
    </dgm:pt>
    <dgm:pt modelId="{F14D7977-1D34-461F-91FE-103954713BC7}" type="pres">
      <dgm:prSet presAssocID="{1A04A7F1-374C-4D14-88EE-56D2891B9A2A}" presName="bigChev" presStyleLbl="node1" presStyleIdx="3" presStyleCnt="6"/>
      <dgm:spPr/>
      <dgm:t>
        <a:bodyPr/>
        <a:lstStyle/>
        <a:p>
          <a:endParaRPr lang="es-MX"/>
        </a:p>
      </dgm:t>
    </dgm:pt>
    <dgm:pt modelId="{A8C54BA2-DAE2-4058-9FE9-F3B7EFFE77D6}" type="pres">
      <dgm:prSet presAssocID="{2BD28B03-574B-4B97-B55E-647E620B179F}" presName="parTrans" presStyleCnt="0"/>
      <dgm:spPr/>
      <dgm:t>
        <a:bodyPr/>
        <a:lstStyle/>
        <a:p>
          <a:endParaRPr lang="es-MX"/>
        </a:p>
      </dgm:t>
    </dgm:pt>
    <dgm:pt modelId="{C0E4E09A-F7E5-456F-99AA-E0F19A6A3122}" type="pres">
      <dgm:prSet presAssocID="{1B73D29C-B1D9-4728-9BB7-7B2044135FA0}" presName="node" presStyleLbl="alignAccFollowNode1" presStyleIdx="9" presStyleCnt="18" custScaleX="226589">
        <dgm:presLayoutVars>
          <dgm:bulletEnabled val="1"/>
        </dgm:presLayoutVars>
      </dgm:prSet>
      <dgm:spPr/>
      <dgm:t>
        <a:bodyPr/>
        <a:lstStyle/>
        <a:p>
          <a:endParaRPr lang="es-MX"/>
        </a:p>
      </dgm:t>
    </dgm:pt>
    <dgm:pt modelId="{47D6165C-0D0B-456E-9E86-96DAD4B24698}" type="pres">
      <dgm:prSet presAssocID="{399BA9D7-20C1-418C-BB29-2BABCB9B4BFE}" presName="sibTrans" presStyleCnt="0"/>
      <dgm:spPr/>
      <dgm:t>
        <a:bodyPr/>
        <a:lstStyle/>
        <a:p>
          <a:endParaRPr lang="es-MX"/>
        </a:p>
      </dgm:t>
    </dgm:pt>
    <dgm:pt modelId="{EA9FF468-BA2A-487C-8BDF-E5FD2374D19E}" type="pres">
      <dgm:prSet presAssocID="{A04E66E2-3A4F-4B58-A289-0D0A00355742}" presName="node" presStyleLbl="alignAccFollowNode1" presStyleIdx="10" presStyleCnt="18">
        <dgm:presLayoutVars>
          <dgm:bulletEnabled val="1"/>
        </dgm:presLayoutVars>
      </dgm:prSet>
      <dgm:spPr/>
      <dgm:t>
        <a:bodyPr/>
        <a:lstStyle/>
        <a:p>
          <a:endParaRPr lang="es-MX"/>
        </a:p>
      </dgm:t>
    </dgm:pt>
    <dgm:pt modelId="{71A720C9-FAAA-4866-92D2-F55DEF721951}" type="pres">
      <dgm:prSet presAssocID="{A5B62A5E-044A-40C7-A5C7-2F58CF25EE3A}" presName="sibTrans" presStyleCnt="0"/>
      <dgm:spPr/>
      <dgm:t>
        <a:bodyPr/>
        <a:lstStyle/>
        <a:p>
          <a:endParaRPr lang="es-MX"/>
        </a:p>
      </dgm:t>
    </dgm:pt>
    <dgm:pt modelId="{00DC44EB-75FB-4678-A8EE-57EA16E3EB72}" type="pres">
      <dgm:prSet presAssocID="{97C6AAFC-3007-49B2-877B-1798B64C9893}" presName="node" presStyleLbl="alignAccFollowNode1" presStyleIdx="11" presStyleCnt="18">
        <dgm:presLayoutVars>
          <dgm:bulletEnabled val="1"/>
        </dgm:presLayoutVars>
      </dgm:prSet>
      <dgm:spPr/>
      <dgm:t>
        <a:bodyPr/>
        <a:lstStyle/>
        <a:p>
          <a:endParaRPr lang="es-MX"/>
        </a:p>
      </dgm:t>
    </dgm:pt>
    <dgm:pt modelId="{30E15291-3A67-4180-8E21-0D2CEF5A7075}" type="pres">
      <dgm:prSet presAssocID="{1A04A7F1-374C-4D14-88EE-56D2891B9A2A}" presName="vSp" presStyleCnt="0"/>
      <dgm:spPr/>
      <dgm:t>
        <a:bodyPr/>
        <a:lstStyle/>
        <a:p>
          <a:endParaRPr lang="es-MX"/>
        </a:p>
      </dgm:t>
    </dgm:pt>
    <dgm:pt modelId="{1F9908CB-D40F-4DC9-98D8-78D825A073DF}" type="pres">
      <dgm:prSet presAssocID="{9CB9F763-6874-4B0E-A953-9021BF5D73F1}" presName="horFlow" presStyleCnt="0"/>
      <dgm:spPr/>
      <dgm:t>
        <a:bodyPr/>
        <a:lstStyle/>
        <a:p>
          <a:endParaRPr lang="es-MX"/>
        </a:p>
      </dgm:t>
    </dgm:pt>
    <dgm:pt modelId="{3597DC6D-A26D-4559-9E73-C4B4AB824246}" type="pres">
      <dgm:prSet presAssocID="{9CB9F763-6874-4B0E-A953-9021BF5D73F1}" presName="bigChev" presStyleLbl="node1" presStyleIdx="4" presStyleCnt="6"/>
      <dgm:spPr/>
      <dgm:t>
        <a:bodyPr/>
        <a:lstStyle/>
        <a:p>
          <a:endParaRPr lang="es-MX"/>
        </a:p>
      </dgm:t>
    </dgm:pt>
    <dgm:pt modelId="{C14C2B5F-1A53-4831-A497-10771F427384}" type="pres">
      <dgm:prSet presAssocID="{1307F4A6-B81A-4AD3-B9C4-CF5743D6AFB7}" presName="parTrans" presStyleCnt="0"/>
      <dgm:spPr/>
      <dgm:t>
        <a:bodyPr/>
        <a:lstStyle/>
        <a:p>
          <a:endParaRPr lang="es-MX"/>
        </a:p>
      </dgm:t>
    </dgm:pt>
    <dgm:pt modelId="{D806C6CE-A4C1-4F4D-8F7D-2E2365C390C6}" type="pres">
      <dgm:prSet presAssocID="{F4DE7097-BFF5-4831-9EC2-E1A44D766F6A}" presName="node" presStyleLbl="alignAccFollowNode1" presStyleIdx="12" presStyleCnt="18" custScaleX="225106">
        <dgm:presLayoutVars>
          <dgm:bulletEnabled val="1"/>
        </dgm:presLayoutVars>
      </dgm:prSet>
      <dgm:spPr/>
      <dgm:t>
        <a:bodyPr/>
        <a:lstStyle/>
        <a:p>
          <a:endParaRPr lang="es-MX"/>
        </a:p>
      </dgm:t>
    </dgm:pt>
    <dgm:pt modelId="{0817F6F8-C8C7-45D5-B591-DCA7AEB44F78}" type="pres">
      <dgm:prSet presAssocID="{5FCE3CA6-04AA-4ACE-A24A-C5BCBBC25A1C}" presName="sibTrans" presStyleCnt="0"/>
      <dgm:spPr/>
      <dgm:t>
        <a:bodyPr/>
        <a:lstStyle/>
        <a:p>
          <a:endParaRPr lang="es-MX"/>
        </a:p>
      </dgm:t>
    </dgm:pt>
    <dgm:pt modelId="{1508B5D5-C6D7-4C68-9066-F9A9FE58B1D0}" type="pres">
      <dgm:prSet presAssocID="{CDF283BE-549E-463F-A38C-973E5C729EED}" presName="node" presStyleLbl="alignAccFollowNode1" presStyleIdx="13" presStyleCnt="18">
        <dgm:presLayoutVars>
          <dgm:bulletEnabled val="1"/>
        </dgm:presLayoutVars>
      </dgm:prSet>
      <dgm:spPr/>
      <dgm:t>
        <a:bodyPr/>
        <a:lstStyle/>
        <a:p>
          <a:endParaRPr lang="es-MX"/>
        </a:p>
      </dgm:t>
    </dgm:pt>
    <dgm:pt modelId="{7BCD6773-0B87-4489-9A17-A3C7EC699D2A}" type="pres">
      <dgm:prSet presAssocID="{02D4DCCA-5F8E-43C8-ACD9-B96593A51DE2}" presName="sibTrans" presStyleCnt="0"/>
      <dgm:spPr/>
      <dgm:t>
        <a:bodyPr/>
        <a:lstStyle/>
        <a:p>
          <a:endParaRPr lang="es-MX"/>
        </a:p>
      </dgm:t>
    </dgm:pt>
    <dgm:pt modelId="{40CC4FC3-CE75-4370-9E9F-60106B1CD6C5}" type="pres">
      <dgm:prSet presAssocID="{3810B399-EB2F-4828-BAED-DC42A091D266}" presName="node" presStyleLbl="alignAccFollowNode1" presStyleIdx="14" presStyleCnt="18">
        <dgm:presLayoutVars>
          <dgm:bulletEnabled val="1"/>
        </dgm:presLayoutVars>
      </dgm:prSet>
      <dgm:spPr/>
      <dgm:t>
        <a:bodyPr/>
        <a:lstStyle/>
        <a:p>
          <a:endParaRPr lang="es-MX"/>
        </a:p>
      </dgm:t>
    </dgm:pt>
    <dgm:pt modelId="{EC83B10C-C9FA-4A49-B9AD-18C58A4437B4}" type="pres">
      <dgm:prSet presAssocID="{9CB9F763-6874-4B0E-A953-9021BF5D73F1}" presName="vSp" presStyleCnt="0"/>
      <dgm:spPr/>
      <dgm:t>
        <a:bodyPr/>
        <a:lstStyle/>
        <a:p>
          <a:endParaRPr lang="es-MX"/>
        </a:p>
      </dgm:t>
    </dgm:pt>
    <dgm:pt modelId="{EAC09BE5-DF6F-4413-9A36-B6774B84CCAF}" type="pres">
      <dgm:prSet presAssocID="{9049BEE9-5773-4464-92CD-8477E81F5DA8}" presName="horFlow" presStyleCnt="0"/>
      <dgm:spPr/>
    </dgm:pt>
    <dgm:pt modelId="{9AFCD152-B444-4DCE-BD2D-E7F53896DD29}" type="pres">
      <dgm:prSet presAssocID="{9049BEE9-5773-4464-92CD-8477E81F5DA8}" presName="bigChev" presStyleLbl="node1" presStyleIdx="5" presStyleCnt="6"/>
      <dgm:spPr/>
      <dgm:t>
        <a:bodyPr/>
        <a:lstStyle/>
        <a:p>
          <a:endParaRPr lang="es-MX"/>
        </a:p>
      </dgm:t>
    </dgm:pt>
    <dgm:pt modelId="{B6F621D8-D8D0-456D-8666-2C3414E0B7D2}" type="pres">
      <dgm:prSet presAssocID="{51CCF452-F7BB-4BA1-892C-74EE047B0CB6}" presName="parTrans" presStyleCnt="0"/>
      <dgm:spPr/>
    </dgm:pt>
    <dgm:pt modelId="{A2DD2A63-DB7B-4EA5-8054-8EB1DBE38AF2}" type="pres">
      <dgm:prSet presAssocID="{880E4E56-096B-4A81-8FD8-902E2AD8D73D}" presName="node" presStyleLbl="alignAccFollowNode1" presStyleIdx="15" presStyleCnt="18" custScaleX="217313">
        <dgm:presLayoutVars>
          <dgm:bulletEnabled val="1"/>
        </dgm:presLayoutVars>
      </dgm:prSet>
      <dgm:spPr/>
      <dgm:t>
        <a:bodyPr/>
        <a:lstStyle/>
        <a:p>
          <a:endParaRPr lang="es-MX"/>
        </a:p>
      </dgm:t>
    </dgm:pt>
    <dgm:pt modelId="{5C1AD1C7-297B-4329-B00C-6428E50ABA3E}" type="pres">
      <dgm:prSet presAssocID="{7E5DB665-014F-4BFE-99A0-00E5161C4B0E}" presName="sibTrans" presStyleCnt="0"/>
      <dgm:spPr/>
    </dgm:pt>
    <dgm:pt modelId="{58F77EFE-CEDE-48B4-9E08-F3D8736C96D0}" type="pres">
      <dgm:prSet presAssocID="{ADC17992-8803-4FFD-BC85-4C32F16F7AE2}" presName="node" presStyleLbl="alignAccFollowNode1" presStyleIdx="16" presStyleCnt="18">
        <dgm:presLayoutVars>
          <dgm:bulletEnabled val="1"/>
        </dgm:presLayoutVars>
      </dgm:prSet>
      <dgm:spPr/>
      <dgm:t>
        <a:bodyPr/>
        <a:lstStyle/>
        <a:p>
          <a:endParaRPr lang="es-MX"/>
        </a:p>
      </dgm:t>
    </dgm:pt>
    <dgm:pt modelId="{D06145FD-C6FD-459D-86FE-A7D14AAC4F6D}" type="pres">
      <dgm:prSet presAssocID="{B6F0E268-5B16-45D5-AA0B-EB0EFE97A918}" presName="sibTrans" presStyleCnt="0"/>
      <dgm:spPr/>
    </dgm:pt>
    <dgm:pt modelId="{FEF9B279-86C5-41DD-9DDF-1B08199329DE}" type="pres">
      <dgm:prSet presAssocID="{45B422BC-F6CC-40E9-9A11-4AF5FDB12EDB}" presName="node" presStyleLbl="alignAccFollowNode1" presStyleIdx="17" presStyleCnt="18">
        <dgm:presLayoutVars>
          <dgm:bulletEnabled val="1"/>
        </dgm:presLayoutVars>
      </dgm:prSet>
      <dgm:spPr/>
      <dgm:t>
        <a:bodyPr/>
        <a:lstStyle/>
        <a:p>
          <a:endParaRPr lang="es-MX"/>
        </a:p>
      </dgm:t>
    </dgm:pt>
  </dgm:ptLst>
  <dgm:cxnLst>
    <dgm:cxn modelId="{87416C39-76CA-4253-A9BE-90419F6EF616}" type="presOf" srcId="{0046E03C-DB9C-4AA1-8279-DFDCC23FBEC9}" destId="{3652A2C0-2A64-434B-8AF7-87E896B10419}" srcOrd="0" destOrd="0" presId="urn:microsoft.com/office/officeart/2005/8/layout/lProcess3"/>
    <dgm:cxn modelId="{EF0025F1-0440-41CF-B8E8-4AD9084C55DA}" type="presOf" srcId="{A04E66E2-3A4F-4B58-A289-0D0A00355742}" destId="{EA9FF468-BA2A-487C-8BDF-E5FD2374D19E}" srcOrd="0" destOrd="0" presId="urn:microsoft.com/office/officeart/2005/8/layout/lProcess3"/>
    <dgm:cxn modelId="{D3154999-B489-497F-8CD7-5F7C61FDBB89}" type="presOf" srcId="{ECA5406D-859E-4524-87B9-46AF4E8B97FE}" destId="{319E679F-F6E3-4C97-A687-B8B4719F2F35}" srcOrd="0" destOrd="0" presId="urn:microsoft.com/office/officeart/2005/8/layout/lProcess3"/>
    <dgm:cxn modelId="{DD01B9E1-AA09-420C-B797-114D0BCD8486}" srcId="{C24A66EE-CDAE-45C8-BDB8-397103B27BD5}" destId="{E0F0AAC6-5C6C-4C7D-B1BC-15F5203CA64D}" srcOrd="0" destOrd="0" parTransId="{4513FC00-3B67-4A15-AB0D-8EC7C45EF0B0}" sibTransId="{4C46F5BB-A90D-4621-9AB6-815EBDE975FA}"/>
    <dgm:cxn modelId="{F6FB6D7E-83A3-4D8A-BB32-05AAF885ABE3}" type="presOf" srcId="{67EFBAB3-7F6D-4FA6-B2F2-B66FF65D2085}" destId="{FAB42F8F-7FD7-4166-B9C5-CB1306721CA6}" srcOrd="0" destOrd="0" presId="urn:microsoft.com/office/officeart/2005/8/layout/lProcess3"/>
    <dgm:cxn modelId="{9D8570D0-F602-41F4-A9F3-16E5FD9EC33F}" type="presOf" srcId="{C736D028-7270-4A61-9849-FF27C2452805}" destId="{C5C1D618-99AE-4789-B556-9C9BA6C6C8C2}" srcOrd="0" destOrd="0" presId="urn:microsoft.com/office/officeart/2005/8/layout/lProcess3"/>
    <dgm:cxn modelId="{BF944D2F-80D0-4375-89F3-2AAA498AA4E9}" type="presOf" srcId="{ADC17992-8803-4FFD-BC85-4C32F16F7AE2}" destId="{58F77EFE-CEDE-48B4-9E08-F3D8736C96D0}" srcOrd="0" destOrd="0" presId="urn:microsoft.com/office/officeart/2005/8/layout/lProcess3"/>
    <dgm:cxn modelId="{990ABBD3-6C53-421D-BDA4-318FFBAE5C1D}" srcId="{C24A66EE-CDAE-45C8-BDB8-397103B27BD5}" destId="{76D4CE77-2E71-4843-8978-991D7C3A76A3}" srcOrd="1" destOrd="0" parTransId="{70DBED3D-D22F-4FED-BC12-406ECCDB006E}" sibTransId="{48A5A217-7ED7-4D8F-8329-1CB429C13A9C}"/>
    <dgm:cxn modelId="{F37A30E0-320E-4552-94AC-05E14854A5D0}" srcId="{C736D028-7270-4A61-9849-FF27C2452805}" destId="{76CE301B-F4E5-4853-956C-8D2516C91127}" srcOrd="2" destOrd="0" parTransId="{B377302B-A445-48A9-8AD1-0140A3B1021B}" sibTransId="{418B00E5-0F8E-4AE9-A96B-2CD4525F49C7}"/>
    <dgm:cxn modelId="{6F61D2CF-09F8-44B0-B88A-4F4982ABF638}" srcId="{C736D028-7270-4A61-9849-FF27C2452805}" destId="{C24A66EE-CDAE-45C8-BDB8-397103B27BD5}" srcOrd="0" destOrd="0" parTransId="{5D8693F5-0001-4F73-8096-9CA5715A42EA}" sibTransId="{D8068709-333F-470A-B392-FBABC21605D5}"/>
    <dgm:cxn modelId="{C8883F0A-DCF5-4604-BE7B-6DC85E941A0C}" type="presOf" srcId="{1B73D29C-B1D9-4728-9BB7-7B2044135FA0}" destId="{C0E4E09A-F7E5-456F-99AA-E0F19A6A3122}" srcOrd="0" destOrd="0" presId="urn:microsoft.com/office/officeart/2005/8/layout/lProcess3"/>
    <dgm:cxn modelId="{00BFBA2B-E3E6-49DE-8B13-BF61012E75E9}" srcId="{76CE301B-F4E5-4853-956C-8D2516C91127}" destId="{8FD61E22-ACBD-444E-AE57-231EB81FC747}" srcOrd="2" destOrd="0" parTransId="{00B132BD-0CD7-4EEE-879B-A469FF22EDEB}" sibTransId="{A777A61F-8DC0-4F6B-B2BE-CBDF29978900}"/>
    <dgm:cxn modelId="{5809AB3B-CC08-4B2B-96C4-33DB784E55E0}" srcId="{76CE301B-F4E5-4853-956C-8D2516C91127}" destId="{AC1D7BF7-2BE7-4D1E-9DA1-35ACE2713C7A}" srcOrd="1" destOrd="0" parTransId="{0FA0553A-A2AD-4060-BBCF-E7136321A173}" sibTransId="{006E6800-FB7F-48B1-9959-40A1C366003B}"/>
    <dgm:cxn modelId="{6CF253B7-C5F3-42C8-967E-548B04844B96}" type="presOf" srcId="{FF89C33C-8A69-436D-B85E-4150C3F8C179}" destId="{8A41A894-9D35-4A68-BC56-4F1AC01B7B7C}" srcOrd="0" destOrd="0" presId="urn:microsoft.com/office/officeart/2005/8/layout/lProcess3"/>
    <dgm:cxn modelId="{BE298A0A-5CBD-4D0A-B29E-8DB30E14BBCC}" type="presOf" srcId="{1A04A7F1-374C-4D14-88EE-56D2891B9A2A}" destId="{F14D7977-1D34-461F-91FE-103954713BC7}" srcOrd="0" destOrd="0" presId="urn:microsoft.com/office/officeart/2005/8/layout/lProcess3"/>
    <dgm:cxn modelId="{6A52B69B-7AFA-445A-8496-9758EE5A1886}" type="presOf" srcId="{45B422BC-F6CC-40E9-9A11-4AF5FDB12EDB}" destId="{FEF9B279-86C5-41DD-9DDF-1B08199329DE}" srcOrd="0" destOrd="0" presId="urn:microsoft.com/office/officeart/2005/8/layout/lProcess3"/>
    <dgm:cxn modelId="{49932AFF-0C25-4855-8C27-584043E4EDE7}" type="presOf" srcId="{C24A66EE-CDAE-45C8-BDB8-397103B27BD5}" destId="{BD816588-D3EE-41E1-A89E-4077142DA677}" srcOrd="0" destOrd="0" presId="urn:microsoft.com/office/officeart/2005/8/layout/lProcess3"/>
    <dgm:cxn modelId="{DE6FC4EA-0165-4ADB-905B-E279F2320772}" srcId="{9CB9F763-6874-4B0E-A953-9021BF5D73F1}" destId="{3810B399-EB2F-4828-BAED-DC42A091D266}" srcOrd="2" destOrd="0" parTransId="{81348AB2-E8E4-4294-835C-447DB37E77FD}" sibTransId="{895E2FF7-C36B-4F8D-87D1-C73D05FCB06E}"/>
    <dgm:cxn modelId="{709A452D-9D28-4E52-93BA-6244E930310A}" type="presOf" srcId="{F4DE7097-BFF5-4831-9EC2-E1A44D766F6A}" destId="{D806C6CE-A4C1-4F4D-8F7D-2E2365C390C6}" srcOrd="0" destOrd="0" presId="urn:microsoft.com/office/officeart/2005/8/layout/lProcess3"/>
    <dgm:cxn modelId="{4AE32D6B-EBC0-4636-9F85-D8248CBD58B8}" type="presOf" srcId="{3810B399-EB2F-4828-BAED-DC42A091D266}" destId="{40CC4FC3-CE75-4370-9E9F-60106B1CD6C5}" srcOrd="0" destOrd="0" presId="urn:microsoft.com/office/officeart/2005/8/layout/lProcess3"/>
    <dgm:cxn modelId="{E5D56BBA-C5BE-468A-A3A0-9204BD487F42}" srcId="{ECA5406D-859E-4524-87B9-46AF4E8B97FE}" destId="{67EFBAB3-7F6D-4FA6-B2F2-B66FF65D2085}" srcOrd="2" destOrd="0" parTransId="{0B3DFC71-322E-443F-AEF6-6E9032DE48E9}" sibTransId="{00241DD2-36B2-447F-AD8F-92EB0152925E}"/>
    <dgm:cxn modelId="{C772E3E3-7E5B-4803-9C5E-6CF76EA7D211}" srcId="{9049BEE9-5773-4464-92CD-8477E81F5DA8}" destId="{ADC17992-8803-4FFD-BC85-4C32F16F7AE2}" srcOrd="1" destOrd="0" parTransId="{9225497D-CEFF-49E5-992D-38625C9151CF}" sibTransId="{B6F0E268-5B16-45D5-AA0B-EB0EFE97A918}"/>
    <dgm:cxn modelId="{125C396A-F45C-49D8-B022-5C0795D2FA32}" type="presOf" srcId="{97C6AAFC-3007-49B2-877B-1798B64C9893}" destId="{00DC44EB-75FB-4678-A8EE-57EA16E3EB72}" srcOrd="0" destOrd="0" presId="urn:microsoft.com/office/officeart/2005/8/layout/lProcess3"/>
    <dgm:cxn modelId="{5F26EF7A-0978-494E-8166-198A22A37789}" srcId="{1A04A7F1-374C-4D14-88EE-56D2891B9A2A}" destId="{A04E66E2-3A4F-4B58-A289-0D0A00355742}" srcOrd="1" destOrd="0" parTransId="{418BDE33-F46E-4B23-AB86-B10014593889}" sibTransId="{A5B62A5E-044A-40C7-A5C7-2F58CF25EE3A}"/>
    <dgm:cxn modelId="{933FC93F-8540-4FB3-9C06-5E043E5A7083}" srcId="{C24A66EE-CDAE-45C8-BDB8-397103B27BD5}" destId="{0046E03C-DB9C-4AA1-8279-DFDCC23FBEC9}" srcOrd="2" destOrd="0" parTransId="{7C187C38-BD3A-4A9D-883E-207FDBDCBCA4}" sibTransId="{16FA5AC2-8649-4C1A-B232-6F0271D1E693}"/>
    <dgm:cxn modelId="{1F0A24C5-19E1-43F0-AE54-ADDB7020ED03}" srcId="{1A04A7F1-374C-4D14-88EE-56D2891B9A2A}" destId="{97C6AAFC-3007-49B2-877B-1798B64C9893}" srcOrd="2" destOrd="0" parTransId="{B6235605-D9FE-4044-AD4D-E89222401596}" sibTransId="{8B41C773-FDE0-4C55-BD2F-65D3C4E20369}"/>
    <dgm:cxn modelId="{FC9C1349-78EA-4EBE-8CF4-7B4008A91CC1}" type="presOf" srcId="{CDF283BE-549E-463F-A38C-973E5C729EED}" destId="{1508B5D5-C6D7-4C68-9066-F9A9FE58B1D0}" srcOrd="0" destOrd="0" presId="urn:microsoft.com/office/officeart/2005/8/layout/lProcess3"/>
    <dgm:cxn modelId="{8C2FC98A-D1E8-4087-8E79-315F52FD5544}" type="presOf" srcId="{E0F0AAC6-5C6C-4C7D-B1BC-15F5203CA64D}" destId="{B693CCA6-B6B4-457C-9C35-0C6F4133D9D2}" srcOrd="0" destOrd="0" presId="urn:microsoft.com/office/officeart/2005/8/layout/lProcess3"/>
    <dgm:cxn modelId="{C7B17E8A-F381-4196-9CF4-C8489F2FADC4}" srcId="{9049BEE9-5773-4464-92CD-8477E81F5DA8}" destId="{880E4E56-096B-4A81-8FD8-902E2AD8D73D}" srcOrd="0" destOrd="0" parTransId="{51CCF452-F7BB-4BA1-892C-74EE047B0CB6}" sibTransId="{7E5DB665-014F-4BFE-99A0-00E5161C4B0E}"/>
    <dgm:cxn modelId="{863BEE9C-F84D-4560-8971-F592C79B67CA}" srcId="{9CB9F763-6874-4B0E-A953-9021BF5D73F1}" destId="{CDF283BE-549E-463F-A38C-973E5C729EED}" srcOrd="1" destOrd="0" parTransId="{83EF227F-2E52-497C-B910-EB493ABA8A98}" sibTransId="{02D4DCCA-5F8E-43C8-ACD9-B96593A51DE2}"/>
    <dgm:cxn modelId="{94B0F3CA-11A3-419D-AD5B-25DB54E24F66}" srcId="{C736D028-7270-4A61-9849-FF27C2452805}" destId="{1A04A7F1-374C-4D14-88EE-56D2891B9A2A}" srcOrd="3" destOrd="0" parTransId="{08683F9A-E162-4A56-A225-706E1402C985}" sibTransId="{9559A5BF-91C9-4537-90F0-BD9A408431C2}"/>
    <dgm:cxn modelId="{D2196750-65A9-4184-8D40-9499BC150798}" type="presOf" srcId="{9CB9F763-6874-4B0E-A953-9021BF5D73F1}" destId="{3597DC6D-A26D-4559-9E73-C4B4AB824246}" srcOrd="0" destOrd="0" presId="urn:microsoft.com/office/officeart/2005/8/layout/lProcess3"/>
    <dgm:cxn modelId="{8E76945B-E064-46B6-BA71-C645C6EBC9A1}" srcId="{ECA5406D-859E-4524-87B9-46AF4E8B97FE}" destId="{48CE668B-C848-4AEB-8AB1-35E99C309A63}" srcOrd="0" destOrd="0" parTransId="{FE354CDD-6B5C-4E57-A648-F4C10C8D3CA1}" sibTransId="{DFA0773D-55D0-4256-90D5-76CA170C8CA3}"/>
    <dgm:cxn modelId="{218F3844-3FE4-4966-8FDD-A8599B61FE99}" type="presOf" srcId="{76D4CE77-2E71-4843-8978-991D7C3A76A3}" destId="{D62B2671-68F0-4E65-A573-D6777E5734F8}" srcOrd="0" destOrd="0" presId="urn:microsoft.com/office/officeart/2005/8/layout/lProcess3"/>
    <dgm:cxn modelId="{9672E97A-5602-464D-B57B-1D196EA0375F}" srcId="{9CB9F763-6874-4B0E-A953-9021BF5D73F1}" destId="{F4DE7097-BFF5-4831-9EC2-E1A44D766F6A}" srcOrd="0" destOrd="0" parTransId="{1307F4A6-B81A-4AD3-B9C4-CF5743D6AFB7}" sibTransId="{5FCE3CA6-04AA-4ACE-A24A-C5BCBBC25A1C}"/>
    <dgm:cxn modelId="{98B0C1CD-CC4F-4644-A5E4-5E037B167FD1}" type="presOf" srcId="{8FD61E22-ACBD-444E-AE57-231EB81FC747}" destId="{D4266870-3C9E-4E3F-8E28-5A512333EEE6}" srcOrd="0" destOrd="0" presId="urn:microsoft.com/office/officeart/2005/8/layout/lProcess3"/>
    <dgm:cxn modelId="{BBBD5398-5734-4D01-B7D7-10EB1F05532F}" srcId="{76CE301B-F4E5-4853-956C-8D2516C91127}" destId="{6CBCD8E2-9206-4CBC-8F98-AC2BE7D81267}" srcOrd="0" destOrd="0" parTransId="{28C05D31-69FB-409D-A0F8-48AA117A9A3F}" sibTransId="{29FE079C-8E41-46AD-8428-7EEE3615CB33}"/>
    <dgm:cxn modelId="{7F05982E-0F4B-4275-BC65-6C8C48445D73}" srcId="{C736D028-7270-4A61-9849-FF27C2452805}" destId="{ECA5406D-859E-4524-87B9-46AF4E8B97FE}" srcOrd="1" destOrd="0" parTransId="{E538CCB2-A32A-4A53-9A3F-C4A557CB5944}" sibTransId="{E41C5992-946A-4015-82E4-0719B2673D02}"/>
    <dgm:cxn modelId="{A33F057A-E4C0-4F90-AA85-BF18549277C8}" type="presOf" srcId="{9049BEE9-5773-4464-92CD-8477E81F5DA8}" destId="{9AFCD152-B444-4DCE-BD2D-E7F53896DD29}" srcOrd="0" destOrd="0" presId="urn:microsoft.com/office/officeart/2005/8/layout/lProcess3"/>
    <dgm:cxn modelId="{B9127A71-9B43-4C80-B5FA-DB909FAE572D}" srcId="{C736D028-7270-4A61-9849-FF27C2452805}" destId="{9CB9F763-6874-4B0E-A953-9021BF5D73F1}" srcOrd="4" destOrd="0" parTransId="{FC93093F-7DB1-46A0-84BD-004539D9655C}" sibTransId="{B1480F0B-2570-44C0-BF1E-280A9FA02761}"/>
    <dgm:cxn modelId="{CC8AA579-857E-4448-BDF3-F42064D50A96}" type="presOf" srcId="{76CE301B-F4E5-4853-956C-8D2516C91127}" destId="{6DF5AF7C-A2D5-4CB1-B785-0DF6143D8CF1}" srcOrd="0" destOrd="0" presId="urn:microsoft.com/office/officeart/2005/8/layout/lProcess3"/>
    <dgm:cxn modelId="{7ADF3F3E-595B-4929-87CB-2BDA098B5AF3}" srcId="{C736D028-7270-4A61-9849-FF27C2452805}" destId="{9049BEE9-5773-4464-92CD-8477E81F5DA8}" srcOrd="5" destOrd="0" parTransId="{A9A7B7DB-333F-40C9-8B7D-4BCCB5886E1A}" sibTransId="{5D57C868-C8BF-483A-9EA6-5CDAEFDA603E}"/>
    <dgm:cxn modelId="{E883D1BC-C625-4E7E-951A-DEB54B9DC6B7}" type="presOf" srcId="{AC1D7BF7-2BE7-4D1E-9DA1-35ACE2713C7A}" destId="{71B5BA69-F613-4AA8-B03A-50F8E853D6F0}" srcOrd="0" destOrd="0" presId="urn:microsoft.com/office/officeart/2005/8/layout/lProcess3"/>
    <dgm:cxn modelId="{E9A2E382-92ED-4444-BD4B-FB9A57AF6D45}" type="presOf" srcId="{6CBCD8E2-9206-4CBC-8F98-AC2BE7D81267}" destId="{C1CAFD74-F17A-4B5F-B517-C2672A90863B}" srcOrd="0" destOrd="0" presId="urn:microsoft.com/office/officeart/2005/8/layout/lProcess3"/>
    <dgm:cxn modelId="{48103FBC-87D9-4615-960F-E6A2DD76D41D}" type="presOf" srcId="{880E4E56-096B-4A81-8FD8-902E2AD8D73D}" destId="{A2DD2A63-DB7B-4EA5-8054-8EB1DBE38AF2}" srcOrd="0" destOrd="0" presId="urn:microsoft.com/office/officeart/2005/8/layout/lProcess3"/>
    <dgm:cxn modelId="{7D15F0DC-61B0-49CB-91C6-9731D1D4FDCE}" srcId="{9049BEE9-5773-4464-92CD-8477E81F5DA8}" destId="{45B422BC-F6CC-40E9-9A11-4AF5FDB12EDB}" srcOrd="2" destOrd="0" parTransId="{F4DC8120-C3CC-44F5-A517-3479AF64F64F}" sibTransId="{DA53DAAE-4E00-4753-99FE-6E86FF824A8D}"/>
    <dgm:cxn modelId="{B7537A2F-7A3B-43A5-AF43-335460E5DB3A}" srcId="{1A04A7F1-374C-4D14-88EE-56D2891B9A2A}" destId="{1B73D29C-B1D9-4728-9BB7-7B2044135FA0}" srcOrd="0" destOrd="0" parTransId="{2BD28B03-574B-4B97-B55E-647E620B179F}" sibTransId="{399BA9D7-20C1-418C-BB29-2BABCB9B4BFE}"/>
    <dgm:cxn modelId="{FB74EECD-62F8-43B7-8A6E-1FBFE763D730}" srcId="{ECA5406D-859E-4524-87B9-46AF4E8B97FE}" destId="{FF89C33C-8A69-436D-B85E-4150C3F8C179}" srcOrd="1" destOrd="0" parTransId="{906D31F7-5A84-462D-AB1F-636FDAA30A02}" sibTransId="{8A12F897-2DA5-4B63-B475-585927758DC3}"/>
    <dgm:cxn modelId="{1AB36EE1-D72F-4E35-B58E-F097AD71033B}" type="presOf" srcId="{48CE668B-C848-4AEB-8AB1-35E99C309A63}" destId="{EA9C6F9B-7922-44C1-8CED-4284CA52336E}" srcOrd="0" destOrd="0" presId="urn:microsoft.com/office/officeart/2005/8/layout/lProcess3"/>
    <dgm:cxn modelId="{E2B124B1-6FD7-43C6-B512-D8505B0BD44C}" type="presParOf" srcId="{C5C1D618-99AE-4789-B556-9C9BA6C6C8C2}" destId="{A5F4635A-A362-47C2-858C-3104975AABC2}" srcOrd="0" destOrd="0" presId="urn:microsoft.com/office/officeart/2005/8/layout/lProcess3"/>
    <dgm:cxn modelId="{47363AE4-F0BF-400F-82D1-4E01039A6971}" type="presParOf" srcId="{A5F4635A-A362-47C2-858C-3104975AABC2}" destId="{BD816588-D3EE-41E1-A89E-4077142DA677}" srcOrd="0" destOrd="0" presId="urn:microsoft.com/office/officeart/2005/8/layout/lProcess3"/>
    <dgm:cxn modelId="{07C9C120-94DE-4634-B579-E6479B02620D}" type="presParOf" srcId="{A5F4635A-A362-47C2-858C-3104975AABC2}" destId="{CBC6E103-2CC3-4F0F-8274-65A73FEE3FF4}" srcOrd="1" destOrd="0" presId="urn:microsoft.com/office/officeart/2005/8/layout/lProcess3"/>
    <dgm:cxn modelId="{89A86BF3-DE37-41C5-B2E5-821144313192}" type="presParOf" srcId="{A5F4635A-A362-47C2-858C-3104975AABC2}" destId="{B693CCA6-B6B4-457C-9C35-0C6F4133D9D2}" srcOrd="2" destOrd="0" presId="urn:microsoft.com/office/officeart/2005/8/layout/lProcess3"/>
    <dgm:cxn modelId="{586AB736-33A4-4ACA-9275-C42A234EC124}" type="presParOf" srcId="{A5F4635A-A362-47C2-858C-3104975AABC2}" destId="{EB7C6084-6EDD-4E9C-B05D-4279C51D5499}" srcOrd="3" destOrd="0" presId="urn:microsoft.com/office/officeart/2005/8/layout/lProcess3"/>
    <dgm:cxn modelId="{38837DE9-5549-49AF-B1DC-9CD02F50E8A5}" type="presParOf" srcId="{A5F4635A-A362-47C2-858C-3104975AABC2}" destId="{D62B2671-68F0-4E65-A573-D6777E5734F8}" srcOrd="4" destOrd="0" presId="urn:microsoft.com/office/officeart/2005/8/layout/lProcess3"/>
    <dgm:cxn modelId="{A00A3209-8F9A-4ACB-8CE6-16E87CF76125}" type="presParOf" srcId="{A5F4635A-A362-47C2-858C-3104975AABC2}" destId="{6A56C69B-6648-4720-9CF4-4247C8A0E873}" srcOrd="5" destOrd="0" presId="urn:microsoft.com/office/officeart/2005/8/layout/lProcess3"/>
    <dgm:cxn modelId="{B5C17FD0-5B1F-49ED-AF4B-CB60B0B962E1}" type="presParOf" srcId="{A5F4635A-A362-47C2-858C-3104975AABC2}" destId="{3652A2C0-2A64-434B-8AF7-87E896B10419}" srcOrd="6" destOrd="0" presId="urn:microsoft.com/office/officeart/2005/8/layout/lProcess3"/>
    <dgm:cxn modelId="{8A620AB3-2F7D-47AF-B5D5-271276657281}" type="presParOf" srcId="{C5C1D618-99AE-4789-B556-9C9BA6C6C8C2}" destId="{8D60CEA3-71C4-4971-8E6D-C0DFEDCDAEBF}" srcOrd="1" destOrd="0" presId="urn:microsoft.com/office/officeart/2005/8/layout/lProcess3"/>
    <dgm:cxn modelId="{8212EC16-3151-46A1-ABD5-172C4E1334AD}" type="presParOf" srcId="{C5C1D618-99AE-4789-B556-9C9BA6C6C8C2}" destId="{261BB675-CBED-486A-B213-AB4A3BC67DA0}" srcOrd="2" destOrd="0" presId="urn:microsoft.com/office/officeart/2005/8/layout/lProcess3"/>
    <dgm:cxn modelId="{2571C1D0-1C0F-4D54-B04C-D754FD2C6693}" type="presParOf" srcId="{261BB675-CBED-486A-B213-AB4A3BC67DA0}" destId="{319E679F-F6E3-4C97-A687-B8B4719F2F35}" srcOrd="0" destOrd="0" presId="urn:microsoft.com/office/officeart/2005/8/layout/lProcess3"/>
    <dgm:cxn modelId="{61713E8D-A3EB-47F6-B159-6A466651172D}" type="presParOf" srcId="{261BB675-CBED-486A-B213-AB4A3BC67DA0}" destId="{E8BD7E09-D32F-488C-8813-A5A6BBD89257}" srcOrd="1" destOrd="0" presId="urn:microsoft.com/office/officeart/2005/8/layout/lProcess3"/>
    <dgm:cxn modelId="{0CC92007-E62D-4157-96EC-9E4127B3C5C7}" type="presParOf" srcId="{261BB675-CBED-486A-B213-AB4A3BC67DA0}" destId="{EA9C6F9B-7922-44C1-8CED-4284CA52336E}" srcOrd="2" destOrd="0" presId="urn:microsoft.com/office/officeart/2005/8/layout/lProcess3"/>
    <dgm:cxn modelId="{082A1E10-F0C5-4F51-977F-16566B0A1B18}" type="presParOf" srcId="{261BB675-CBED-486A-B213-AB4A3BC67DA0}" destId="{0AD7491F-653F-46EC-BCAE-4B4298C768BA}" srcOrd="3" destOrd="0" presId="urn:microsoft.com/office/officeart/2005/8/layout/lProcess3"/>
    <dgm:cxn modelId="{53F7733E-47EC-499C-86EC-DAF39D58EBF1}" type="presParOf" srcId="{261BB675-CBED-486A-B213-AB4A3BC67DA0}" destId="{8A41A894-9D35-4A68-BC56-4F1AC01B7B7C}" srcOrd="4" destOrd="0" presId="urn:microsoft.com/office/officeart/2005/8/layout/lProcess3"/>
    <dgm:cxn modelId="{D8F10C4E-D84D-400D-A2E3-CDE10D2A6249}" type="presParOf" srcId="{261BB675-CBED-486A-B213-AB4A3BC67DA0}" destId="{6EA8244E-9D15-4E41-9E97-664B53EAF52C}" srcOrd="5" destOrd="0" presId="urn:microsoft.com/office/officeart/2005/8/layout/lProcess3"/>
    <dgm:cxn modelId="{CCFB9D04-06FF-4DC3-B1C1-E3DEB20A3E2F}" type="presParOf" srcId="{261BB675-CBED-486A-B213-AB4A3BC67DA0}" destId="{FAB42F8F-7FD7-4166-B9C5-CB1306721CA6}" srcOrd="6" destOrd="0" presId="urn:microsoft.com/office/officeart/2005/8/layout/lProcess3"/>
    <dgm:cxn modelId="{ECEEE879-ED78-42CA-8BFB-61CBFF0BADBC}" type="presParOf" srcId="{C5C1D618-99AE-4789-B556-9C9BA6C6C8C2}" destId="{EEB7F388-300C-4699-B286-24F2A1C082E1}" srcOrd="3" destOrd="0" presId="urn:microsoft.com/office/officeart/2005/8/layout/lProcess3"/>
    <dgm:cxn modelId="{0ADC6EF1-D1EC-416A-9919-F31460E83393}" type="presParOf" srcId="{C5C1D618-99AE-4789-B556-9C9BA6C6C8C2}" destId="{E2458F29-4AF3-4938-9F9F-98840A902D12}" srcOrd="4" destOrd="0" presId="urn:microsoft.com/office/officeart/2005/8/layout/lProcess3"/>
    <dgm:cxn modelId="{BCF838B5-0A2A-4FAF-B6FF-BF2430B3DB19}" type="presParOf" srcId="{E2458F29-4AF3-4938-9F9F-98840A902D12}" destId="{6DF5AF7C-A2D5-4CB1-B785-0DF6143D8CF1}" srcOrd="0" destOrd="0" presId="urn:microsoft.com/office/officeart/2005/8/layout/lProcess3"/>
    <dgm:cxn modelId="{EB8DC4BD-1895-4E82-8629-03AF00510676}" type="presParOf" srcId="{E2458F29-4AF3-4938-9F9F-98840A902D12}" destId="{D7CCFA7A-FA14-4B0A-9DF9-82AFAE36B71C}" srcOrd="1" destOrd="0" presId="urn:microsoft.com/office/officeart/2005/8/layout/lProcess3"/>
    <dgm:cxn modelId="{0A914128-407A-4AB5-8A3C-C5EA424EEAD3}" type="presParOf" srcId="{E2458F29-4AF3-4938-9F9F-98840A902D12}" destId="{C1CAFD74-F17A-4B5F-B517-C2672A90863B}" srcOrd="2" destOrd="0" presId="urn:microsoft.com/office/officeart/2005/8/layout/lProcess3"/>
    <dgm:cxn modelId="{35527743-67D5-42F1-AA31-2B342D7D49BF}" type="presParOf" srcId="{E2458F29-4AF3-4938-9F9F-98840A902D12}" destId="{4CC3B2BF-C463-459C-A3C7-5DD2D113F61B}" srcOrd="3" destOrd="0" presId="urn:microsoft.com/office/officeart/2005/8/layout/lProcess3"/>
    <dgm:cxn modelId="{C1D4010C-489A-423E-BB22-D58A2697390F}" type="presParOf" srcId="{E2458F29-4AF3-4938-9F9F-98840A902D12}" destId="{71B5BA69-F613-4AA8-B03A-50F8E853D6F0}" srcOrd="4" destOrd="0" presId="urn:microsoft.com/office/officeart/2005/8/layout/lProcess3"/>
    <dgm:cxn modelId="{4B0A7FEF-BDBF-48AC-8308-C0F6C5E2C98A}" type="presParOf" srcId="{E2458F29-4AF3-4938-9F9F-98840A902D12}" destId="{49C2C1D0-9A87-46B2-8B57-AF8996A680C3}" srcOrd="5" destOrd="0" presId="urn:microsoft.com/office/officeart/2005/8/layout/lProcess3"/>
    <dgm:cxn modelId="{D6FE0E17-7B51-48F8-8774-0E520106FC53}" type="presParOf" srcId="{E2458F29-4AF3-4938-9F9F-98840A902D12}" destId="{D4266870-3C9E-4E3F-8E28-5A512333EEE6}" srcOrd="6" destOrd="0" presId="urn:microsoft.com/office/officeart/2005/8/layout/lProcess3"/>
    <dgm:cxn modelId="{5F3F8B2A-16C5-4D91-9E0C-A6BD8E199B7A}" type="presParOf" srcId="{C5C1D618-99AE-4789-B556-9C9BA6C6C8C2}" destId="{4EBD9AF5-F59C-4782-8864-9CBE7F7CC05E}" srcOrd="5" destOrd="0" presId="urn:microsoft.com/office/officeart/2005/8/layout/lProcess3"/>
    <dgm:cxn modelId="{91ABD301-3EDE-424F-AB5E-1C3866E05EC0}" type="presParOf" srcId="{C5C1D618-99AE-4789-B556-9C9BA6C6C8C2}" destId="{3509AF1F-6305-4202-938E-090CB83B24EF}" srcOrd="6" destOrd="0" presId="urn:microsoft.com/office/officeart/2005/8/layout/lProcess3"/>
    <dgm:cxn modelId="{6356FC88-DA32-46DD-AA71-A379753B9651}" type="presParOf" srcId="{3509AF1F-6305-4202-938E-090CB83B24EF}" destId="{F14D7977-1D34-461F-91FE-103954713BC7}" srcOrd="0" destOrd="0" presId="urn:microsoft.com/office/officeart/2005/8/layout/lProcess3"/>
    <dgm:cxn modelId="{48E948F8-5701-4CD0-82F6-7B6379403971}" type="presParOf" srcId="{3509AF1F-6305-4202-938E-090CB83B24EF}" destId="{A8C54BA2-DAE2-4058-9FE9-F3B7EFFE77D6}" srcOrd="1" destOrd="0" presId="urn:microsoft.com/office/officeart/2005/8/layout/lProcess3"/>
    <dgm:cxn modelId="{31B433F8-9E52-4F46-A79E-D1F0D150D2C1}" type="presParOf" srcId="{3509AF1F-6305-4202-938E-090CB83B24EF}" destId="{C0E4E09A-F7E5-456F-99AA-E0F19A6A3122}" srcOrd="2" destOrd="0" presId="urn:microsoft.com/office/officeart/2005/8/layout/lProcess3"/>
    <dgm:cxn modelId="{BD4BF377-104F-437A-A55D-3B12A01DDD31}" type="presParOf" srcId="{3509AF1F-6305-4202-938E-090CB83B24EF}" destId="{47D6165C-0D0B-456E-9E86-96DAD4B24698}" srcOrd="3" destOrd="0" presId="urn:microsoft.com/office/officeart/2005/8/layout/lProcess3"/>
    <dgm:cxn modelId="{C94381AE-E583-409A-8160-D01318B0B991}" type="presParOf" srcId="{3509AF1F-6305-4202-938E-090CB83B24EF}" destId="{EA9FF468-BA2A-487C-8BDF-E5FD2374D19E}" srcOrd="4" destOrd="0" presId="urn:microsoft.com/office/officeart/2005/8/layout/lProcess3"/>
    <dgm:cxn modelId="{5648E68C-0EBA-410B-BA14-148914CF5B36}" type="presParOf" srcId="{3509AF1F-6305-4202-938E-090CB83B24EF}" destId="{71A720C9-FAAA-4866-92D2-F55DEF721951}" srcOrd="5" destOrd="0" presId="urn:microsoft.com/office/officeart/2005/8/layout/lProcess3"/>
    <dgm:cxn modelId="{FC34FA4B-7F89-4658-9B68-EE17990E21D0}" type="presParOf" srcId="{3509AF1F-6305-4202-938E-090CB83B24EF}" destId="{00DC44EB-75FB-4678-A8EE-57EA16E3EB72}" srcOrd="6" destOrd="0" presId="urn:microsoft.com/office/officeart/2005/8/layout/lProcess3"/>
    <dgm:cxn modelId="{F4B5EE58-FBE4-4D6B-AA1B-D091FC200234}" type="presParOf" srcId="{C5C1D618-99AE-4789-B556-9C9BA6C6C8C2}" destId="{30E15291-3A67-4180-8E21-0D2CEF5A7075}" srcOrd="7" destOrd="0" presId="urn:microsoft.com/office/officeart/2005/8/layout/lProcess3"/>
    <dgm:cxn modelId="{09E440E0-FC2C-466A-88B7-C698B0C729D9}" type="presParOf" srcId="{C5C1D618-99AE-4789-B556-9C9BA6C6C8C2}" destId="{1F9908CB-D40F-4DC9-98D8-78D825A073DF}" srcOrd="8" destOrd="0" presId="urn:microsoft.com/office/officeart/2005/8/layout/lProcess3"/>
    <dgm:cxn modelId="{52044D18-2CF4-4A5A-B5F1-9BB74157B307}" type="presParOf" srcId="{1F9908CB-D40F-4DC9-98D8-78D825A073DF}" destId="{3597DC6D-A26D-4559-9E73-C4B4AB824246}" srcOrd="0" destOrd="0" presId="urn:microsoft.com/office/officeart/2005/8/layout/lProcess3"/>
    <dgm:cxn modelId="{ACB8D5C4-D2E7-42B8-B0DC-72583E9FDDC9}" type="presParOf" srcId="{1F9908CB-D40F-4DC9-98D8-78D825A073DF}" destId="{C14C2B5F-1A53-4831-A497-10771F427384}" srcOrd="1" destOrd="0" presId="urn:microsoft.com/office/officeart/2005/8/layout/lProcess3"/>
    <dgm:cxn modelId="{D524B058-81A5-45AA-80EF-4DEFB0950E87}" type="presParOf" srcId="{1F9908CB-D40F-4DC9-98D8-78D825A073DF}" destId="{D806C6CE-A4C1-4F4D-8F7D-2E2365C390C6}" srcOrd="2" destOrd="0" presId="urn:microsoft.com/office/officeart/2005/8/layout/lProcess3"/>
    <dgm:cxn modelId="{FD2059F9-9665-4F15-83A6-6A65017CB361}" type="presParOf" srcId="{1F9908CB-D40F-4DC9-98D8-78D825A073DF}" destId="{0817F6F8-C8C7-45D5-B591-DCA7AEB44F78}" srcOrd="3" destOrd="0" presId="urn:microsoft.com/office/officeart/2005/8/layout/lProcess3"/>
    <dgm:cxn modelId="{9AB774F6-B7AF-44D5-A2FA-4FD17E6B30BF}" type="presParOf" srcId="{1F9908CB-D40F-4DC9-98D8-78D825A073DF}" destId="{1508B5D5-C6D7-4C68-9066-F9A9FE58B1D0}" srcOrd="4" destOrd="0" presId="urn:microsoft.com/office/officeart/2005/8/layout/lProcess3"/>
    <dgm:cxn modelId="{AB87E1F8-A1A4-45B2-957D-080110347A1F}" type="presParOf" srcId="{1F9908CB-D40F-4DC9-98D8-78D825A073DF}" destId="{7BCD6773-0B87-4489-9A17-A3C7EC699D2A}" srcOrd="5" destOrd="0" presId="urn:microsoft.com/office/officeart/2005/8/layout/lProcess3"/>
    <dgm:cxn modelId="{DD15D8E0-54A7-4BCC-B16C-8FAEC7DC07A5}" type="presParOf" srcId="{1F9908CB-D40F-4DC9-98D8-78D825A073DF}" destId="{40CC4FC3-CE75-4370-9E9F-60106B1CD6C5}" srcOrd="6" destOrd="0" presId="urn:microsoft.com/office/officeart/2005/8/layout/lProcess3"/>
    <dgm:cxn modelId="{377E73B6-1BD1-4214-A390-D464E3827E04}" type="presParOf" srcId="{C5C1D618-99AE-4789-B556-9C9BA6C6C8C2}" destId="{EC83B10C-C9FA-4A49-B9AD-18C58A4437B4}" srcOrd="9" destOrd="0" presId="urn:microsoft.com/office/officeart/2005/8/layout/lProcess3"/>
    <dgm:cxn modelId="{05BB2F53-1A98-48E3-8872-544C6EFDD030}" type="presParOf" srcId="{C5C1D618-99AE-4789-B556-9C9BA6C6C8C2}" destId="{EAC09BE5-DF6F-4413-9A36-B6774B84CCAF}" srcOrd="10" destOrd="0" presId="urn:microsoft.com/office/officeart/2005/8/layout/lProcess3"/>
    <dgm:cxn modelId="{1E5E5332-F1EF-4E42-8DAA-E6F68DEBFB24}" type="presParOf" srcId="{EAC09BE5-DF6F-4413-9A36-B6774B84CCAF}" destId="{9AFCD152-B444-4DCE-BD2D-E7F53896DD29}" srcOrd="0" destOrd="0" presId="urn:microsoft.com/office/officeart/2005/8/layout/lProcess3"/>
    <dgm:cxn modelId="{E8FEE9B9-CDB3-4B2E-9CF4-A8ACF74E9B01}" type="presParOf" srcId="{EAC09BE5-DF6F-4413-9A36-B6774B84CCAF}" destId="{B6F621D8-D8D0-456D-8666-2C3414E0B7D2}" srcOrd="1" destOrd="0" presId="urn:microsoft.com/office/officeart/2005/8/layout/lProcess3"/>
    <dgm:cxn modelId="{1A58A565-C47B-47CE-9377-2A406F0CA95F}" type="presParOf" srcId="{EAC09BE5-DF6F-4413-9A36-B6774B84CCAF}" destId="{A2DD2A63-DB7B-4EA5-8054-8EB1DBE38AF2}" srcOrd="2" destOrd="0" presId="urn:microsoft.com/office/officeart/2005/8/layout/lProcess3"/>
    <dgm:cxn modelId="{A468B7F2-816F-4695-BDB4-F51C02CA8AE4}" type="presParOf" srcId="{EAC09BE5-DF6F-4413-9A36-B6774B84CCAF}" destId="{5C1AD1C7-297B-4329-B00C-6428E50ABA3E}" srcOrd="3" destOrd="0" presId="urn:microsoft.com/office/officeart/2005/8/layout/lProcess3"/>
    <dgm:cxn modelId="{1015B2F4-EC1F-4A2A-ABD4-44554102F61B}" type="presParOf" srcId="{EAC09BE5-DF6F-4413-9A36-B6774B84CCAF}" destId="{58F77EFE-CEDE-48B4-9E08-F3D8736C96D0}" srcOrd="4" destOrd="0" presId="urn:microsoft.com/office/officeart/2005/8/layout/lProcess3"/>
    <dgm:cxn modelId="{F7DD596C-5728-4FA4-B13C-37E88EF50189}" type="presParOf" srcId="{EAC09BE5-DF6F-4413-9A36-B6774B84CCAF}" destId="{D06145FD-C6FD-459D-86FE-A7D14AAC4F6D}" srcOrd="5" destOrd="0" presId="urn:microsoft.com/office/officeart/2005/8/layout/lProcess3"/>
    <dgm:cxn modelId="{8DF84F7D-FFA2-4285-ADD2-66A07F7715B1}" type="presParOf" srcId="{EAC09BE5-DF6F-4413-9A36-B6774B84CCAF}" destId="{FEF9B279-86C5-41DD-9DDF-1B08199329DE}"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6885E-66F8-4EB1-90E2-18AB1736AA6D}">
      <dsp:nvSpPr>
        <dsp:cNvPr id="0" name=""/>
        <dsp:cNvSpPr/>
      </dsp:nvSpPr>
      <dsp:spPr>
        <a:xfrm>
          <a:off x="-4430558" y="-679509"/>
          <a:ext cx="5278259" cy="5278259"/>
        </a:xfrm>
        <a:prstGeom prst="blockArc">
          <a:avLst>
            <a:gd name="adj1" fmla="val 18900000"/>
            <a:gd name="adj2" fmla="val 2700000"/>
            <a:gd name="adj3" fmla="val 40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05EA2-C2B1-4968-B4E5-DD0E15AAE48C}">
      <dsp:nvSpPr>
        <dsp:cNvPr id="0" name=""/>
        <dsp:cNvSpPr/>
      </dsp:nvSpPr>
      <dsp:spPr>
        <a:xfrm>
          <a:off x="444059" y="301311"/>
          <a:ext cx="5957118" cy="602936"/>
        </a:xfrm>
        <a:prstGeom prst="rect">
          <a:avLst/>
        </a:prstGeom>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ysClr val="windowText" lastClr="000000"/>
              </a:solidFill>
            </a:rPr>
            <a:t>LIMPIEZA DE BASES DE DATOS</a:t>
          </a:r>
          <a:endParaRPr lang="es-MX" sz="2000" b="1" kern="1200" dirty="0">
            <a:solidFill>
              <a:sysClr val="windowText" lastClr="000000"/>
            </a:solidFill>
          </a:endParaRPr>
        </a:p>
      </dsp:txBody>
      <dsp:txXfrm>
        <a:off x="444059" y="301311"/>
        <a:ext cx="5957118" cy="602936"/>
      </dsp:txXfrm>
    </dsp:sp>
    <dsp:sp modelId="{8F05F1A5-6BD8-429F-B3B9-FFC3030BAFBB}">
      <dsp:nvSpPr>
        <dsp:cNvPr id="0" name=""/>
        <dsp:cNvSpPr/>
      </dsp:nvSpPr>
      <dsp:spPr>
        <a:xfrm>
          <a:off x="67224" y="225944"/>
          <a:ext cx="753670" cy="75367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9A19F4-E9B4-4309-8002-CF62D222C864}">
      <dsp:nvSpPr>
        <dsp:cNvPr id="0" name=""/>
        <dsp:cNvSpPr/>
      </dsp:nvSpPr>
      <dsp:spPr>
        <a:xfrm>
          <a:off x="789736" y="1205872"/>
          <a:ext cx="5611441" cy="602936"/>
        </a:xfrm>
        <a:prstGeom prst="rect">
          <a:avLst/>
        </a:prstGeom>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INFERENCIA DE SALARIOS</a:t>
          </a:r>
          <a:endParaRPr lang="es-MX" sz="2000" b="1" kern="1200" dirty="0">
            <a:solidFill>
              <a:schemeClr val="tx2">
                <a:lumMod val="75000"/>
              </a:schemeClr>
            </a:solidFill>
          </a:endParaRPr>
        </a:p>
      </dsp:txBody>
      <dsp:txXfrm>
        <a:off x="789736" y="1205872"/>
        <a:ext cx="5611441" cy="602936"/>
      </dsp:txXfrm>
    </dsp:sp>
    <dsp:sp modelId="{2E716E83-6F75-4BE0-BB91-89E3E0C936BB}">
      <dsp:nvSpPr>
        <dsp:cNvPr id="0" name=""/>
        <dsp:cNvSpPr/>
      </dsp:nvSpPr>
      <dsp:spPr>
        <a:xfrm>
          <a:off x="412901" y="1130505"/>
          <a:ext cx="753670" cy="753670"/>
        </a:xfrm>
        <a:prstGeom prst="ellipse">
          <a:avLst/>
        </a:prstGeom>
        <a:solidFill>
          <a:schemeClr val="lt1">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E361EE-5CC5-41D8-B38E-BC4622EE3C4E}">
      <dsp:nvSpPr>
        <dsp:cNvPr id="0" name=""/>
        <dsp:cNvSpPr/>
      </dsp:nvSpPr>
      <dsp:spPr>
        <a:xfrm>
          <a:off x="789736" y="2110432"/>
          <a:ext cx="5611441" cy="602936"/>
        </a:xfrm>
        <a:prstGeom prst="rect">
          <a:avLst/>
        </a:prstGeom>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ALMACENAMIENTO DE INFORMACIÓN</a:t>
          </a:r>
          <a:endParaRPr lang="es-MX" sz="2000" b="1" kern="1200" dirty="0">
            <a:solidFill>
              <a:schemeClr val="tx2">
                <a:lumMod val="75000"/>
              </a:schemeClr>
            </a:solidFill>
          </a:endParaRPr>
        </a:p>
      </dsp:txBody>
      <dsp:txXfrm>
        <a:off x="789736" y="2110432"/>
        <a:ext cx="5611441" cy="602936"/>
      </dsp:txXfrm>
    </dsp:sp>
    <dsp:sp modelId="{2BFD6E39-B5CD-48C4-A4AE-47166B8D0A96}">
      <dsp:nvSpPr>
        <dsp:cNvPr id="0" name=""/>
        <dsp:cNvSpPr/>
      </dsp:nvSpPr>
      <dsp:spPr>
        <a:xfrm>
          <a:off x="412901" y="2035065"/>
          <a:ext cx="753670" cy="753670"/>
        </a:xfrm>
        <a:prstGeom prst="ellipse">
          <a:avLst/>
        </a:prstGeom>
        <a:solidFill>
          <a:schemeClr val="lt1">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1ABFED-BE64-452F-87A3-9AF105DA9F85}">
      <dsp:nvSpPr>
        <dsp:cNvPr id="0" name=""/>
        <dsp:cNvSpPr/>
      </dsp:nvSpPr>
      <dsp:spPr>
        <a:xfrm>
          <a:off x="444059" y="3014993"/>
          <a:ext cx="5957118" cy="602936"/>
        </a:xfrm>
        <a:prstGeom prst="rect">
          <a:avLst/>
        </a:prstGeom>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EJECUCIÓN DEL PROCESO</a:t>
          </a:r>
          <a:endParaRPr lang="es-MX" sz="2000" b="1" kern="1200" dirty="0">
            <a:solidFill>
              <a:schemeClr val="tx2">
                <a:lumMod val="75000"/>
              </a:schemeClr>
            </a:solidFill>
          </a:endParaRPr>
        </a:p>
      </dsp:txBody>
      <dsp:txXfrm>
        <a:off x="444059" y="3014993"/>
        <a:ext cx="5957118" cy="602936"/>
      </dsp:txXfrm>
    </dsp:sp>
    <dsp:sp modelId="{3F039829-D86E-4ABC-A089-EB694A2209BE}">
      <dsp:nvSpPr>
        <dsp:cNvPr id="0" name=""/>
        <dsp:cNvSpPr/>
      </dsp:nvSpPr>
      <dsp:spPr>
        <a:xfrm>
          <a:off x="67224" y="2939626"/>
          <a:ext cx="753670" cy="753670"/>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6885E-66F8-4EB1-90E2-18AB1736AA6D}">
      <dsp:nvSpPr>
        <dsp:cNvPr id="0" name=""/>
        <dsp:cNvSpPr/>
      </dsp:nvSpPr>
      <dsp:spPr>
        <a:xfrm>
          <a:off x="-4430558" y="-679509"/>
          <a:ext cx="5278259" cy="5278259"/>
        </a:xfrm>
        <a:prstGeom prst="blockArc">
          <a:avLst>
            <a:gd name="adj1" fmla="val 18900000"/>
            <a:gd name="adj2" fmla="val 2700000"/>
            <a:gd name="adj3" fmla="val 40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05EA2-C2B1-4968-B4E5-DD0E15AAE48C}">
      <dsp:nvSpPr>
        <dsp:cNvPr id="0" name=""/>
        <dsp:cNvSpPr/>
      </dsp:nvSpPr>
      <dsp:spPr>
        <a:xfrm>
          <a:off x="444059" y="301311"/>
          <a:ext cx="5957118" cy="602936"/>
        </a:xfrm>
        <a:prstGeom prst="rect">
          <a:avLst/>
        </a:prstGeom>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ysClr val="windowText" lastClr="000000"/>
              </a:solidFill>
            </a:rPr>
            <a:t>LIMPIEZA DE BASES DE DATOS</a:t>
          </a:r>
          <a:endParaRPr lang="es-MX" sz="2000" b="1" kern="1200" dirty="0">
            <a:solidFill>
              <a:sysClr val="windowText" lastClr="000000"/>
            </a:solidFill>
          </a:endParaRPr>
        </a:p>
      </dsp:txBody>
      <dsp:txXfrm>
        <a:off x="444059" y="301311"/>
        <a:ext cx="5957118" cy="602936"/>
      </dsp:txXfrm>
    </dsp:sp>
    <dsp:sp modelId="{8F05F1A5-6BD8-429F-B3B9-FFC3030BAFBB}">
      <dsp:nvSpPr>
        <dsp:cNvPr id="0" name=""/>
        <dsp:cNvSpPr/>
      </dsp:nvSpPr>
      <dsp:spPr>
        <a:xfrm>
          <a:off x="67224" y="225944"/>
          <a:ext cx="753670" cy="75367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9A19F4-E9B4-4309-8002-CF62D222C864}">
      <dsp:nvSpPr>
        <dsp:cNvPr id="0" name=""/>
        <dsp:cNvSpPr/>
      </dsp:nvSpPr>
      <dsp:spPr>
        <a:xfrm>
          <a:off x="789736" y="1205872"/>
          <a:ext cx="5611441" cy="602936"/>
        </a:xfrm>
        <a:prstGeom prst="rect">
          <a:avLst/>
        </a:prstGeom>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INFERENCIA DE SALARIOS</a:t>
          </a:r>
          <a:endParaRPr lang="es-MX" sz="2000" b="1" kern="1200" dirty="0">
            <a:solidFill>
              <a:schemeClr val="tx2">
                <a:lumMod val="75000"/>
              </a:schemeClr>
            </a:solidFill>
          </a:endParaRPr>
        </a:p>
      </dsp:txBody>
      <dsp:txXfrm>
        <a:off x="789736" y="1205872"/>
        <a:ext cx="5611441" cy="602936"/>
      </dsp:txXfrm>
    </dsp:sp>
    <dsp:sp modelId="{2E716E83-6F75-4BE0-BB91-89E3E0C936BB}">
      <dsp:nvSpPr>
        <dsp:cNvPr id="0" name=""/>
        <dsp:cNvSpPr/>
      </dsp:nvSpPr>
      <dsp:spPr>
        <a:xfrm>
          <a:off x="412901" y="1130505"/>
          <a:ext cx="753670" cy="753670"/>
        </a:xfrm>
        <a:prstGeom prst="ellipse">
          <a:avLst/>
        </a:prstGeom>
        <a:solidFill>
          <a:schemeClr val="lt1">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E361EE-5CC5-41D8-B38E-BC4622EE3C4E}">
      <dsp:nvSpPr>
        <dsp:cNvPr id="0" name=""/>
        <dsp:cNvSpPr/>
      </dsp:nvSpPr>
      <dsp:spPr>
        <a:xfrm>
          <a:off x="789736" y="2110432"/>
          <a:ext cx="5611441" cy="602936"/>
        </a:xfrm>
        <a:prstGeom prst="rect">
          <a:avLst/>
        </a:prstGeom>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ALMACENAMIENTO DE INFORMACIÓN</a:t>
          </a:r>
          <a:endParaRPr lang="es-MX" sz="2000" b="1" kern="1200" dirty="0">
            <a:solidFill>
              <a:schemeClr val="tx2">
                <a:lumMod val="75000"/>
              </a:schemeClr>
            </a:solidFill>
          </a:endParaRPr>
        </a:p>
      </dsp:txBody>
      <dsp:txXfrm>
        <a:off x="789736" y="2110432"/>
        <a:ext cx="5611441" cy="602936"/>
      </dsp:txXfrm>
    </dsp:sp>
    <dsp:sp modelId="{2BFD6E39-B5CD-48C4-A4AE-47166B8D0A96}">
      <dsp:nvSpPr>
        <dsp:cNvPr id="0" name=""/>
        <dsp:cNvSpPr/>
      </dsp:nvSpPr>
      <dsp:spPr>
        <a:xfrm>
          <a:off x="412901" y="2035065"/>
          <a:ext cx="753670" cy="753670"/>
        </a:xfrm>
        <a:prstGeom prst="ellipse">
          <a:avLst/>
        </a:prstGeom>
        <a:solidFill>
          <a:schemeClr val="lt1">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1ABFED-BE64-452F-87A3-9AF105DA9F85}">
      <dsp:nvSpPr>
        <dsp:cNvPr id="0" name=""/>
        <dsp:cNvSpPr/>
      </dsp:nvSpPr>
      <dsp:spPr>
        <a:xfrm>
          <a:off x="444059" y="3014993"/>
          <a:ext cx="5957118" cy="602936"/>
        </a:xfrm>
        <a:prstGeom prst="rect">
          <a:avLst/>
        </a:prstGeom>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EJECUCIÓN DEL PROCESO</a:t>
          </a:r>
          <a:endParaRPr lang="es-MX" sz="2000" b="1" kern="1200" dirty="0">
            <a:solidFill>
              <a:schemeClr val="tx2">
                <a:lumMod val="75000"/>
              </a:schemeClr>
            </a:solidFill>
          </a:endParaRPr>
        </a:p>
      </dsp:txBody>
      <dsp:txXfrm>
        <a:off x="444059" y="3014993"/>
        <a:ext cx="5957118" cy="602936"/>
      </dsp:txXfrm>
    </dsp:sp>
    <dsp:sp modelId="{3F039829-D86E-4ABC-A089-EB694A2209BE}">
      <dsp:nvSpPr>
        <dsp:cNvPr id="0" name=""/>
        <dsp:cNvSpPr/>
      </dsp:nvSpPr>
      <dsp:spPr>
        <a:xfrm>
          <a:off x="67224" y="2939626"/>
          <a:ext cx="753670" cy="753670"/>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1C1B3-A41D-4007-846E-B434C22D8F85}">
      <dsp:nvSpPr>
        <dsp:cNvPr id="0" name=""/>
        <dsp:cNvSpPr/>
      </dsp:nvSpPr>
      <dsp:spPr>
        <a:xfrm>
          <a:off x="0" y="399186"/>
          <a:ext cx="8128000" cy="11245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37388" rIns="630823"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dirty="0" smtClean="0"/>
            <a:t>Se compensa el valor del aporte normal con el ajuste. Esta situación puede presentarse en casos cuando el empleador aportó un determinado mes, pero el empleado ya no trabaja con él y se procede al ajuste por el mismo valor del aporte realizado.</a:t>
          </a:r>
          <a:endParaRPr lang="es-MX" sz="1400" kern="1200" dirty="0"/>
        </a:p>
      </dsp:txBody>
      <dsp:txXfrm>
        <a:off x="0" y="399186"/>
        <a:ext cx="8128000" cy="1124550"/>
      </dsp:txXfrm>
    </dsp:sp>
    <dsp:sp modelId="{6B24C1B0-E288-4135-9AEF-0CECDB33B6C5}">
      <dsp:nvSpPr>
        <dsp:cNvPr id="0" name=""/>
        <dsp:cNvSpPr/>
      </dsp:nvSpPr>
      <dsp:spPr>
        <a:xfrm>
          <a:off x="406400" y="89226"/>
          <a:ext cx="5689600" cy="619920"/>
        </a:xfrm>
        <a:prstGeom prst="roundRect">
          <a:avLst/>
        </a:prstGeom>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711200">
            <a:lnSpc>
              <a:spcPct val="90000"/>
            </a:lnSpc>
            <a:spcBef>
              <a:spcPct val="0"/>
            </a:spcBef>
            <a:spcAft>
              <a:spcPct val="35000"/>
            </a:spcAft>
          </a:pPr>
          <a:r>
            <a:rPr lang="es-MX" sz="1600" b="1" kern="1200" dirty="0" smtClean="0">
              <a:solidFill>
                <a:schemeClr val="tx2"/>
              </a:solidFill>
            </a:rPr>
            <a:t>El ajuste es exacto</a:t>
          </a:r>
          <a:endParaRPr lang="es-MX" sz="1600" b="1" kern="1200" dirty="0">
            <a:solidFill>
              <a:schemeClr val="tx2"/>
            </a:solidFill>
          </a:endParaRPr>
        </a:p>
      </dsp:txBody>
      <dsp:txXfrm>
        <a:off x="436662" y="119488"/>
        <a:ext cx="5629076" cy="559396"/>
      </dsp:txXfrm>
    </dsp:sp>
    <dsp:sp modelId="{6A1028EA-3EC6-4C4E-8BC5-1892C906B74B}">
      <dsp:nvSpPr>
        <dsp:cNvPr id="0" name=""/>
        <dsp:cNvSpPr/>
      </dsp:nvSpPr>
      <dsp:spPr>
        <a:xfrm>
          <a:off x="0" y="1947096"/>
          <a:ext cx="8128000" cy="1124550"/>
        </a:xfrm>
        <a:prstGeom prst="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37388" rIns="630823"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dirty="0" smtClean="0"/>
            <a:t>La compensación del punto anterior no es exacta o existe más de un registro por aporte en un mismo mes, para estos casos se ha procedido al análisis de la curva que describen las diferencias entre los ajustes.</a:t>
          </a:r>
          <a:endParaRPr lang="es-MX" sz="1600" kern="1200" dirty="0"/>
        </a:p>
      </dsp:txBody>
      <dsp:txXfrm>
        <a:off x="0" y="1947096"/>
        <a:ext cx="8128000" cy="1124550"/>
      </dsp:txXfrm>
    </dsp:sp>
    <dsp:sp modelId="{915D6FD8-E0B0-4358-9937-14927AE0E90D}">
      <dsp:nvSpPr>
        <dsp:cNvPr id="0" name=""/>
        <dsp:cNvSpPr/>
      </dsp:nvSpPr>
      <dsp:spPr>
        <a:xfrm>
          <a:off x="406400" y="1637136"/>
          <a:ext cx="5689600" cy="619920"/>
        </a:xfrm>
        <a:prstGeom prst="roundRect">
          <a:avLst/>
        </a:prstGeom>
        <a:gradFill flip="none" rotWithShape="0">
          <a:gsLst>
            <a:gs pos="0">
              <a:schemeClr val="accent5">
                <a:hueOff val="-3676672"/>
                <a:satOff val="-5114"/>
                <a:lumOff val="-1961"/>
                <a:tint val="66000"/>
                <a:satMod val="160000"/>
              </a:schemeClr>
            </a:gs>
            <a:gs pos="50000">
              <a:schemeClr val="accent5">
                <a:hueOff val="-3676672"/>
                <a:satOff val="-5114"/>
                <a:lumOff val="-1961"/>
                <a:tint val="44500"/>
                <a:satMod val="160000"/>
              </a:schemeClr>
            </a:gs>
            <a:gs pos="100000">
              <a:schemeClr val="accent5">
                <a:hueOff val="-3676672"/>
                <a:satOff val="-5114"/>
                <a:lumOff val="-1961"/>
                <a:tint val="23500"/>
                <a:satMod val="160000"/>
              </a:schemeClr>
            </a:gs>
          </a:gsLst>
          <a:lin ang="5400000" scaled="1"/>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622300">
            <a:lnSpc>
              <a:spcPct val="90000"/>
            </a:lnSpc>
            <a:spcBef>
              <a:spcPct val="0"/>
            </a:spcBef>
            <a:spcAft>
              <a:spcPct val="35000"/>
            </a:spcAft>
          </a:pPr>
          <a:r>
            <a:rPr lang="es-MX" sz="1400" b="1" kern="1200" dirty="0" smtClean="0">
              <a:solidFill>
                <a:schemeClr val="tx2"/>
              </a:solidFill>
            </a:rPr>
            <a:t>El ajuste es aproximado</a:t>
          </a:r>
          <a:endParaRPr lang="es-MX" sz="1400" b="1" kern="1200" dirty="0">
            <a:solidFill>
              <a:schemeClr val="tx2"/>
            </a:solidFill>
          </a:endParaRPr>
        </a:p>
      </dsp:txBody>
      <dsp:txXfrm>
        <a:off x="436662" y="1667398"/>
        <a:ext cx="5629076" cy="559396"/>
      </dsp:txXfrm>
    </dsp:sp>
    <dsp:sp modelId="{39F2BBB6-6607-4DF9-A44E-843283DC7C0C}">
      <dsp:nvSpPr>
        <dsp:cNvPr id="0" name=""/>
        <dsp:cNvSpPr/>
      </dsp:nvSpPr>
      <dsp:spPr>
        <a:xfrm>
          <a:off x="0" y="3495006"/>
          <a:ext cx="8128000" cy="744187"/>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37388" rIns="630823" bIns="99568" numCol="1" spcCol="1270" anchor="t" anchorCtr="0">
          <a:noAutofit/>
        </a:bodyPr>
        <a:lstStyle/>
        <a:p>
          <a:pPr marL="114300" lvl="1" indent="-114300" algn="l" defTabSz="622300">
            <a:lnSpc>
              <a:spcPct val="90000"/>
            </a:lnSpc>
            <a:spcBef>
              <a:spcPct val="0"/>
            </a:spcBef>
            <a:spcAft>
              <a:spcPct val="15000"/>
            </a:spcAft>
            <a:buChar char="••"/>
          </a:pPr>
          <a:r>
            <a:rPr lang="es-MX" sz="1400" b="0" kern="1200" dirty="0" smtClean="0"/>
            <a:t>El afiliado presenta únicamente información de aportes por ajustes.</a:t>
          </a:r>
          <a:endParaRPr lang="es-MX" sz="1400" b="0" kern="1200" dirty="0"/>
        </a:p>
      </dsp:txBody>
      <dsp:txXfrm>
        <a:off x="0" y="3495006"/>
        <a:ext cx="8128000" cy="744187"/>
      </dsp:txXfrm>
    </dsp:sp>
    <dsp:sp modelId="{6B5C4F6D-84B4-4A06-9389-62E39BF43D28}">
      <dsp:nvSpPr>
        <dsp:cNvPr id="0" name=""/>
        <dsp:cNvSpPr/>
      </dsp:nvSpPr>
      <dsp:spPr>
        <a:xfrm>
          <a:off x="406400" y="3185046"/>
          <a:ext cx="5689600" cy="619920"/>
        </a:xfrm>
        <a:prstGeom prst="roundRect">
          <a:avLst/>
        </a:prstGeom>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711200">
            <a:lnSpc>
              <a:spcPct val="90000"/>
            </a:lnSpc>
            <a:spcBef>
              <a:spcPct val="0"/>
            </a:spcBef>
            <a:spcAft>
              <a:spcPct val="35000"/>
            </a:spcAft>
          </a:pPr>
          <a:r>
            <a:rPr lang="es-MX" sz="1600" b="1" kern="1200" dirty="0" smtClean="0">
              <a:solidFill>
                <a:schemeClr val="tx2"/>
              </a:solidFill>
            </a:rPr>
            <a:t>Ajustes puros</a:t>
          </a:r>
          <a:endParaRPr lang="es-MX" sz="1600" b="1" kern="1200" dirty="0">
            <a:solidFill>
              <a:schemeClr val="tx2"/>
            </a:solidFill>
          </a:endParaRPr>
        </a:p>
      </dsp:txBody>
      <dsp:txXfrm>
        <a:off x="436662" y="3215308"/>
        <a:ext cx="5629076"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6885E-66F8-4EB1-90E2-18AB1736AA6D}">
      <dsp:nvSpPr>
        <dsp:cNvPr id="0" name=""/>
        <dsp:cNvSpPr/>
      </dsp:nvSpPr>
      <dsp:spPr>
        <a:xfrm>
          <a:off x="-4430558" y="-679509"/>
          <a:ext cx="5278259" cy="5278259"/>
        </a:xfrm>
        <a:prstGeom prst="blockArc">
          <a:avLst>
            <a:gd name="adj1" fmla="val 18900000"/>
            <a:gd name="adj2" fmla="val 2700000"/>
            <a:gd name="adj3" fmla="val 40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05EA2-C2B1-4968-B4E5-DD0E15AAE48C}">
      <dsp:nvSpPr>
        <dsp:cNvPr id="0" name=""/>
        <dsp:cNvSpPr/>
      </dsp:nvSpPr>
      <dsp:spPr>
        <a:xfrm>
          <a:off x="444059" y="301311"/>
          <a:ext cx="5957118" cy="602936"/>
        </a:xfrm>
        <a:prstGeom prst="rect">
          <a:avLst/>
        </a:prstGeom>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ysClr val="windowText" lastClr="000000"/>
              </a:solidFill>
            </a:rPr>
            <a:t>LIMPIEZA DE BASES DE DATOS</a:t>
          </a:r>
          <a:endParaRPr lang="es-MX" sz="2000" b="1" kern="1200" dirty="0">
            <a:solidFill>
              <a:sysClr val="windowText" lastClr="000000"/>
            </a:solidFill>
          </a:endParaRPr>
        </a:p>
      </dsp:txBody>
      <dsp:txXfrm>
        <a:off x="444059" y="301311"/>
        <a:ext cx="5957118" cy="602936"/>
      </dsp:txXfrm>
    </dsp:sp>
    <dsp:sp modelId="{8F05F1A5-6BD8-429F-B3B9-FFC3030BAFBB}">
      <dsp:nvSpPr>
        <dsp:cNvPr id="0" name=""/>
        <dsp:cNvSpPr/>
      </dsp:nvSpPr>
      <dsp:spPr>
        <a:xfrm>
          <a:off x="67224" y="225944"/>
          <a:ext cx="753670" cy="75367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9A19F4-E9B4-4309-8002-CF62D222C864}">
      <dsp:nvSpPr>
        <dsp:cNvPr id="0" name=""/>
        <dsp:cNvSpPr/>
      </dsp:nvSpPr>
      <dsp:spPr>
        <a:xfrm>
          <a:off x="789736" y="1205872"/>
          <a:ext cx="5611441" cy="602936"/>
        </a:xfrm>
        <a:prstGeom prst="rect">
          <a:avLst/>
        </a:prstGeom>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INFERENCIA DE SALARIOS</a:t>
          </a:r>
          <a:endParaRPr lang="es-MX" sz="2000" b="1" kern="1200" dirty="0">
            <a:solidFill>
              <a:schemeClr val="tx2">
                <a:lumMod val="75000"/>
              </a:schemeClr>
            </a:solidFill>
          </a:endParaRPr>
        </a:p>
      </dsp:txBody>
      <dsp:txXfrm>
        <a:off x="789736" y="1205872"/>
        <a:ext cx="5611441" cy="602936"/>
      </dsp:txXfrm>
    </dsp:sp>
    <dsp:sp modelId="{2E716E83-6F75-4BE0-BB91-89E3E0C936BB}">
      <dsp:nvSpPr>
        <dsp:cNvPr id="0" name=""/>
        <dsp:cNvSpPr/>
      </dsp:nvSpPr>
      <dsp:spPr>
        <a:xfrm>
          <a:off x="412901" y="1130505"/>
          <a:ext cx="753670" cy="753670"/>
        </a:xfrm>
        <a:prstGeom prst="ellipse">
          <a:avLst/>
        </a:prstGeom>
        <a:solidFill>
          <a:schemeClr val="lt1">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E361EE-5CC5-41D8-B38E-BC4622EE3C4E}">
      <dsp:nvSpPr>
        <dsp:cNvPr id="0" name=""/>
        <dsp:cNvSpPr/>
      </dsp:nvSpPr>
      <dsp:spPr>
        <a:xfrm>
          <a:off x="789736" y="2110432"/>
          <a:ext cx="5611441" cy="602936"/>
        </a:xfrm>
        <a:prstGeom prst="rect">
          <a:avLst/>
        </a:prstGeom>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ALMACENAMIENTO DE INFORMACIÓN</a:t>
          </a:r>
          <a:endParaRPr lang="es-MX" sz="2000" b="1" kern="1200" dirty="0">
            <a:solidFill>
              <a:schemeClr val="tx2">
                <a:lumMod val="75000"/>
              </a:schemeClr>
            </a:solidFill>
          </a:endParaRPr>
        </a:p>
      </dsp:txBody>
      <dsp:txXfrm>
        <a:off x="789736" y="2110432"/>
        <a:ext cx="5611441" cy="602936"/>
      </dsp:txXfrm>
    </dsp:sp>
    <dsp:sp modelId="{2BFD6E39-B5CD-48C4-A4AE-47166B8D0A96}">
      <dsp:nvSpPr>
        <dsp:cNvPr id="0" name=""/>
        <dsp:cNvSpPr/>
      </dsp:nvSpPr>
      <dsp:spPr>
        <a:xfrm>
          <a:off x="412901" y="2035065"/>
          <a:ext cx="753670" cy="753670"/>
        </a:xfrm>
        <a:prstGeom prst="ellipse">
          <a:avLst/>
        </a:prstGeom>
        <a:solidFill>
          <a:schemeClr val="lt1">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1ABFED-BE64-452F-87A3-9AF105DA9F85}">
      <dsp:nvSpPr>
        <dsp:cNvPr id="0" name=""/>
        <dsp:cNvSpPr/>
      </dsp:nvSpPr>
      <dsp:spPr>
        <a:xfrm>
          <a:off x="444059" y="3014993"/>
          <a:ext cx="5957118" cy="602936"/>
        </a:xfrm>
        <a:prstGeom prst="rect">
          <a:avLst/>
        </a:prstGeom>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EJECUCIÓN DEL PROCESO</a:t>
          </a:r>
          <a:endParaRPr lang="es-MX" sz="2000" b="1" kern="1200" dirty="0">
            <a:solidFill>
              <a:schemeClr val="tx2">
                <a:lumMod val="75000"/>
              </a:schemeClr>
            </a:solidFill>
          </a:endParaRPr>
        </a:p>
      </dsp:txBody>
      <dsp:txXfrm>
        <a:off x="444059" y="3014993"/>
        <a:ext cx="5957118" cy="602936"/>
      </dsp:txXfrm>
    </dsp:sp>
    <dsp:sp modelId="{3F039829-D86E-4ABC-A089-EB694A2209BE}">
      <dsp:nvSpPr>
        <dsp:cNvPr id="0" name=""/>
        <dsp:cNvSpPr/>
      </dsp:nvSpPr>
      <dsp:spPr>
        <a:xfrm>
          <a:off x="67224" y="2939626"/>
          <a:ext cx="753670" cy="753670"/>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6885E-66F8-4EB1-90E2-18AB1736AA6D}">
      <dsp:nvSpPr>
        <dsp:cNvPr id="0" name=""/>
        <dsp:cNvSpPr/>
      </dsp:nvSpPr>
      <dsp:spPr>
        <a:xfrm>
          <a:off x="-4430558" y="-679509"/>
          <a:ext cx="5278259" cy="5278259"/>
        </a:xfrm>
        <a:prstGeom prst="blockArc">
          <a:avLst>
            <a:gd name="adj1" fmla="val 18900000"/>
            <a:gd name="adj2" fmla="val 2700000"/>
            <a:gd name="adj3" fmla="val 40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05EA2-C2B1-4968-B4E5-DD0E15AAE48C}">
      <dsp:nvSpPr>
        <dsp:cNvPr id="0" name=""/>
        <dsp:cNvSpPr/>
      </dsp:nvSpPr>
      <dsp:spPr>
        <a:xfrm>
          <a:off x="444059" y="301311"/>
          <a:ext cx="5957118" cy="602936"/>
        </a:xfrm>
        <a:prstGeom prst="rect">
          <a:avLst/>
        </a:prstGeom>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ysClr val="windowText" lastClr="000000"/>
              </a:solidFill>
            </a:rPr>
            <a:t>LIMPIEZA DE BASES DE DATOS</a:t>
          </a:r>
          <a:endParaRPr lang="es-MX" sz="2000" b="1" kern="1200" dirty="0">
            <a:solidFill>
              <a:sysClr val="windowText" lastClr="000000"/>
            </a:solidFill>
          </a:endParaRPr>
        </a:p>
      </dsp:txBody>
      <dsp:txXfrm>
        <a:off x="444059" y="301311"/>
        <a:ext cx="5957118" cy="602936"/>
      </dsp:txXfrm>
    </dsp:sp>
    <dsp:sp modelId="{8F05F1A5-6BD8-429F-B3B9-FFC3030BAFBB}">
      <dsp:nvSpPr>
        <dsp:cNvPr id="0" name=""/>
        <dsp:cNvSpPr/>
      </dsp:nvSpPr>
      <dsp:spPr>
        <a:xfrm>
          <a:off x="67224" y="225944"/>
          <a:ext cx="753670" cy="75367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9A19F4-E9B4-4309-8002-CF62D222C864}">
      <dsp:nvSpPr>
        <dsp:cNvPr id="0" name=""/>
        <dsp:cNvSpPr/>
      </dsp:nvSpPr>
      <dsp:spPr>
        <a:xfrm>
          <a:off x="789736" y="1205872"/>
          <a:ext cx="5611441" cy="602936"/>
        </a:xfrm>
        <a:prstGeom prst="rect">
          <a:avLst/>
        </a:prstGeom>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INFERENCIA DE SALARIOS</a:t>
          </a:r>
          <a:endParaRPr lang="es-MX" sz="2000" b="1" kern="1200" dirty="0">
            <a:solidFill>
              <a:schemeClr val="tx2">
                <a:lumMod val="75000"/>
              </a:schemeClr>
            </a:solidFill>
          </a:endParaRPr>
        </a:p>
      </dsp:txBody>
      <dsp:txXfrm>
        <a:off x="789736" y="1205872"/>
        <a:ext cx="5611441" cy="602936"/>
      </dsp:txXfrm>
    </dsp:sp>
    <dsp:sp modelId="{2E716E83-6F75-4BE0-BB91-89E3E0C936BB}">
      <dsp:nvSpPr>
        <dsp:cNvPr id="0" name=""/>
        <dsp:cNvSpPr/>
      </dsp:nvSpPr>
      <dsp:spPr>
        <a:xfrm>
          <a:off x="412901" y="1130505"/>
          <a:ext cx="753670" cy="753670"/>
        </a:xfrm>
        <a:prstGeom prst="ellipse">
          <a:avLst/>
        </a:prstGeom>
        <a:solidFill>
          <a:schemeClr val="lt1">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E361EE-5CC5-41D8-B38E-BC4622EE3C4E}">
      <dsp:nvSpPr>
        <dsp:cNvPr id="0" name=""/>
        <dsp:cNvSpPr/>
      </dsp:nvSpPr>
      <dsp:spPr>
        <a:xfrm>
          <a:off x="789736" y="2110432"/>
          <a:ext cx="5611441" cy="602936"/>
        </a:xfrm>
        <a:prstGeom prst="rect">
          <a:avLst/>
        </a:prstGeom>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ALMACENAMIENTO DE INFORMACIÓN</a:t>
          </a:r>
          <a:endParaRPr lang="es-MX" sz="2000" b="1" kern="1200" dirty="0">
            <a:solidFill>
              <a:schemeClr val="tx2">
                <a:lumMod val="75000"/>
              </a:schemeClr>
            </a:solidFill>
          </a:endParaRPr>
        </a:p>
      </dsp:txBody>
      <dsp:txXfrm>
        <a:off x="789736" y="2110432"/>
        <a:ext cx="5611441" cy="602936"/>
      </dsp:txXfrm>
    </dsp:sp>
    <dsp:sp modelId="{2BFD6E39-B5CD-48C4-A4AE-47166B8D0A96}">
      <dsp:nvSpPr>
        <dsp:cNvPr id="0" name=""/>
        <dsp:cNvSpPr/>
      </dsp:nvSpPr>
      <dsp:spPr>
        <a:xfrm>
          <a:off x="412901" y="2035065"/>
          <a:ext cx="753670" cy="753670"/>
        </a:xfrm>
        <a:prstGeom prst="ellipse">
          <a:avLst/>
        </a:prstGeom>
        <a:solidFill>
          <a:schemeClr val="lt1">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1ABFED-BE64-452F-87A3-9AF105DA9F85}">
      <dsp:nvSpPr>
        <dsp:cNvPr id="0" name=""/>
        <dsp:cNvSpPr/>
      </dsp:nvSpPr>
      <dsp:spPr>
        <a:xfrm>
          <a:off x="444059" y="3014993"/>
          <a:ext cx="5957118" cy="602936"/>
        </a:xfrm>
        <a:prstGeom prst="rect">
          <a:avLst/>
        </a:prstGeom>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EJECUCIÓN DEL PROCESO</a:t>
          </a:r>
          <a:endParaRPr lang="es-MX" sz="2000" b="1" kern="1200" dirty="0">
            <a:solidFill>
              <a:schemeClr val="tx2">
                <a:lumMod val="75000"/>
              </a:schemeClr>
            </a:solidFill>
          </a:endParaRPr>
        </a:p>
      </dsp:txBody>
      <dsp:txXfrm>
        <a:off x="444059" y="3014993"/>
        <a:ext cx="5957118" cy="602936"/>
      </dsp:txXfrm>
    </dsp:sp>
    <dsp:sp modelId="{3F039829-D86E-4ABC-A089-EB694A2209BE}">
      <dsp:nvSpPr>
        <dsp:cNvPr id="0" name=""/>
        <dsp:cNvSpPr/>
      </dsp:nvSpPr>
      <dsp:spPr>
        <a:xfrm>
          <a:off x="67224" y="2939626"/>
          <a:ext cx="753670" cy="753670"/>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6885E-66F8-4EB1-90E2-18AB1736AA6D}">
      <dsp:nvSpPr>
        <dsp:cNvPr id="0" name=""/>
        <dsp:cNvSpPr/>
      </dsp:nvSpPr>
      <dsp:spPr>
        <a:xfrm>
          <a:off x="-4430558" y="-679509"/>
          <a:ext cx="5278259" cy="5278259"/>
        </a:xfrm>
        <a:prstGeom prst="blockArc">
          <a:avLst>
            <a:gd name="adj1" fmla="val 18900000"/>
            <a:gd name="adj2" fmla="val 2700000"/>
            <a:gd name="adj3" fmla="val 40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05EA2-C2B1-4968-B4E5-DD0E15AAE48C}">
      <dsp:nvSpPr>
        <dsp:cNvPr id="0" name=""/>
        <dsp:cNvSpPr/>
      </dsp:nvSpPr>
      <dsp:spPr>
        <a:xfrm>
          <a:off x="444059" y="301311"/>
          <a:ext cx="5957118" cy="602936"/>
        </a:xfrm>
        <a:prstGeom prst="rect">
          <a:avLst/>
        </a:prstGeom>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ysClr val="windowText" lastClr="000000"/>
              </a:solidFill>
            </a:rPr>
            <a:t>LIMPIEZA DE BASES DE DATOS</a:t>
          </a:r>
          <a:endParaRPr lang="es-MX" sz="2000" b="1" kern="1200" dirty="0">
            <a:solidFill>
              <a:sysClr val="windowText" lastClr="000000"/>
            </a:solidFill>
          </a:endParaRPr>
        </a:p>
      </dsp:txBody>
      <dsp:txXfrm>
        <a:off x="444059" y="301311"/>
        <a:ext cx="5957118" cy="602936"/>
      </dsp:txXfrm>
    </dsp:sp>
    <dsp:sp modelId="{8F05F1A5-6BD8-429F-B3B9-FFC3030BAFBB}">
      <dsp:nvSpPr>
        <dsp:cNvPr id="0" name=""/>
        <dsp:cNvSpPr/>
      </dsp:nvSpPr>
      <dsp:spPr>
        <a:xfrm>
          <a:off x="67224" y="225944"/>
          <a:ext cx="753670" cy="75367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9A19F4-E9B4-4309-8002-CF62D222C864}">
      <dsp:nvSpPr>
        <dsp:cNvPr id="0" name=""/>
        <dsp:cNvSpPr/>
      </dsp:nvSpPr>
      <dsp:spPr>
        <a:xfrm>
          <a:off x="789736" y="1205872"/>
          <a:ext cx="5611441" cy="602936"/>
        </a:xfrm>
        <a:prstGeom prst="rect">
          <a:avLst/>
        </a:prstGeom>
        <a:gradFill flip="none" rotWithShape="0">
          <a:gsLst>
            <a:gs pos="0">
              <a:schemeClr val="accent5">
                <a:hueOff val="-2451115"/>
                <a:satOff val="-3409"/>
                <a:lumOff val="-1307"/>
                <a:tint val="66000"/>
                <a:satMod val="160000"/>
              </a:schemeClr>
            </a:gs>
            <a:gs pos="50000">
              <a:schemeClr val="accent5">
                <a:hueOff val="-2451115"/>
                <a:satOff val="-3409"/>
                <a:lumOff val="-1307"/>
                <a:tint val="44500"/>
                <a:satMod val="160000"/>
              </a:schemeClr>
            </a:gs>
            <a:gs pos="100000">
              <a:schemeClr val="accent5">
                <a:hueOff val="-2451115"/>
                <a:satOff val="-3409"/>
                <a:lumOff val="-1307"/>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INFERENCIA DE SALARIOS</a:t>
          </a:r>
          <a:endParaRPr lang="es-MX" sz="2000" b="1" kern="1200" dirty="0">
            <a:solidFill>
              <a:schemeClr val="tx2">
                <a:lumMod val="75000"/>
              </a:schemeClr>
            </a:solidFill>
          </a:endParaRPr>
        </a:p>
      </dsp:txBody>
      <dsp:txXfrm>
        <a:off x="789736" y="1205872"/>
        <a:ext cx="5611441" cy="602936"/>
      </dsp:txXfrm>
    </dsp:sp>
    <dsp:sp modelId="{2E716E83-6F75-4BE0-BB91-89E3E0C936BB}">
      <dsp:nvSpPr>
        <dsp:cNvPr id="0" name=""/>
        <dsp:cNvSpPr/>
      </dsp:nvSpPr>
      <dsp:spPr>
        <a:xfrm>
          <a:off x="412901" y="1130505"/>
          <a:ext cx="753670" cy="753670"/>
        </a:xfrm>
        <a:prstGeom prst="ellipse">
          <a:avLst/>
        </a:prstGeom>
        <a:solidFill>
          <a:schemeClr val="lt1">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E361EE-5CC5-41D8-B38E-BC4622EE3C4E}">
      <dsp:nvSpPr>
        <dsp:cNvPr id="0" name=""/>
        <dsp:cNvSpPr/>
      </dsp:nvSpPr>
      <dsp:spPr>
        <a:xfrm>
          <a:off x="789736" y="2110432"/>
          <a:ext cx="5611441" cy="602936"/>
        </a:xfrm>
        <a:prstGeom prst="rect">
          <a:avLst/>
        </a:prstGeom>
        <a:gradFill flip="none" rotWithShape="0">
          <a:gsLst>
            <a:gs pos="0">
              <a:schemeClr val="accent5">
                <a:hueOff val="-4902230"/>
                <a:satOff val="-6819"/>
                <a:lumOff val="-2615"/>
                <a:tint val="66000"/>
                <a:satMod val="160000"/>
              </a:schemeClr>
            </a:gs>
            <a:gs pos="50000">
              <a:schemeClr val="accent5">
                <a:hueOff val="-4902230"/>
                <a:satOff val="-6819"/>
                <a:lumOff val="-2615"/>
                <a:tint val="44500"/>
                <a:satMod val="160000"/>
              </a:schemeClr>
            </a:gs>
            <a:gs pos="100000">
              <a:schemeClr val="accent5">
                <a:hueOff val="-4902230"/>
                <a:satOff val="-6819"/>
                <a:lumOff val="-2615"/>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ALMACENAMIENTO DE INFORMACIÓN</a:t>
          </a:r>
          <a:endParaRPr lang="es-MX" sz="2000" b="1" kern="1200" dirty="0">
            <a:solidFill>
              <a:schemeClr val="tx2">
                <a:lumMod val="75000"/>
              </a:schemeClr>
            </a:solidFill>
          </a:endParaRPr>
        </a:p>
      </dsp:txBody>
      <dsp:txXfrm>
        <a:off x="789736" y="2110432"/>
        <a:ext cx="5611441" cy="602936"/>
      </dsp:txXfrm>
    </dsp:sp>
    <dsp:sp modelId="{2BFD6E39-B5CD-48C4-A4AE-47166B8D0A96}">
      <dsp:nvSpPr>
        <dsp:cNvPr id="0" name=""/>
        <dsp:cNvSpPr/>
      </dsp:nvSpPr>
      <dsp:spPr>
        <a:xfrm>
          <a:off x="412901" y="2035065"/>
          <a:ext cx="753670" cy="753670"/>
        </a:xfrm>
        <a:prstGeom prst="ellipse">
          <a:avLst/>
        </a:prstGeom>
        <a:solidFill>
          <a:schemeClr val="lt1">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1ABFED-BE64-452F-87A3-9AF105DA9F85}">
      <dsp:nvSpPr>
        <dsp:cNvPr id="0" name=""/>
        <dsp:cNvSpPr/>
      </dsp:nvSpPr>
      <dsp:spPr>
        <a:xfrm>
          <a:off x="444059" y="3014993"/>
          <a:ext cx="5957118" cy="602936"/>
        </a:xfrm>
        <a:prstGeom prst="rect">
          <a:avLst/>
        </a:prstGeom>
        <a:gradFill flip="none" rotWithShape="0">
          <a:gsLst>
            <a:gs pos="0">
              <a:schemeClr val="accent5">
                <a:hueOff val="-7353344"/>
                <a:satOff val="-10228"/>
                <a:lumOff val="-3922"/>
                <a:tint val="66000"/>
                <a:satMod val="160000"/>
              </a:schemeClr>
            </a:gs>
            <a:gs pos="50000">
              <a:schemeClr val="accent5">
                <a:hueOff val="-7353344"/>
                <a:satOff val="-10228"/>
                <a:lumOff val="-3922"/>
                <a:tint val="44500"/>
                <a:satMod val="160000"/>
              </a:schemeClr>
            </a:gs>
            <a:gs pos="100000">
              <a:schemeClr val="accent5">
                <a:hueOff val="-7353344"/>
                <a:satOff val="-10228"/>
                <a:lumOff val="-3922"/>
                <a:tint val="23500"/>
                <a:satMod val="160000"/>
              </a:schemeClr>
            </a:gs>
          </a:gsLst>
          <a:lin ang="5400000" scaled="1"/>
          <a:tileRect/>
        </a:gra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78580" tIns="50800" rIns="50800" bIns="50800" numCol="1" spcCol="1270" anchor="ctr" anchorCtr="0">
          <a:noAutofit/>
        </a:bodyPr>
        <a:lstStyle/>
        <a:p>
          <a:pPr lvl="0" algn="l" defTabSz="889000">
            <a:lnSpc>
              <a:spcPct val="90000"/>
            </a:lnSpc>
            <a:spcBef>
              <a:spcPct val="0"/>
            </a:spcBef>
            <a:spcAft>
              <a:spcPct val="35000"/>
            </a:spcAft>
          </a:pPr>
          <a:r>
            <a:rPr lang="es-MX" sz="2000" b="1" kern="1200" dirty="0" smtClean="0">
              <a:solidFill>
                <a:schemeClr val="tx2">
                  <a:lumMod val="75000"/>
                </a:schemeClr>
              </a:solidFill>
            </a:rPr>
            <a:t>EJECUCIÓN DEL PROCESO</a:t>
          </a:r>
          <a:endParaRPr lang="es-MX" sz="2000" b="1" kern="1200" dirty="0">
            <a:solidFill>
              <a:schemeClr val="tx2">
                <a:lumMod val="75000"/>
              </a:schemeClr>
            </a:solidFill>
          </a:endParaRPr>
        </a:p>
      </dsp:txBody>
      <dsp:txXfrm>
        <a:off x="444059" y="3014993"/>
        <a:ext cx="5957118" cy="602936"/>
      </dsp:txXfrm>
    </dsp:sp>
    <dsp:sp modelId="{3F039829-D86E-4ABC-A089-EB694A2209BE}">
      <dsp:nvSpPr>
        <dsp:cNvPr id="0" name=""/>
        <dsp:cNvSpPr/>
      </dsp:nvSpPr>
      <dsp:spPr>
        <a:xfrm>
          <a:off x="67224" y="2939626"/>
          <a:ext cx="753670" cy="753670"/>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16588-D3EE-41E1-A89E-4077142DA677}">
      <dsp:nvSpPr>
        <dsp:cNvPr id="0" name=""/>
        <dsp:cNvSpPr/>
      </dsp:nvSpPr>
      <dsp:spPr>
        <a:xfrm>
          <a:off x="3777" y="49481"/>
          <a:ext cx="1984964" cy="793985"/>
        </a:xfrm>
        <a:prstGeom prst="chevron">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MX" sz="1400" b="1" kern="1200" dirty="0" smtClean="0">
              <a:solidFill>
                <a:schemeClr val="tx2">
                  <a:lumMod val="75000"/>
                </a:schemeClr>
              </a:solidFill>
            </a:rPr>
            <a:t>ACTIVIDAD</a:t>
          </a:r>
          <a:endParaRPr lang="es-MX" sz="1400" b="1" kern="1200" dirty="0">
            <a:solidFill>
              <a:schemeClr val="tx2">
                <a:lumMod val="75000"/>
              </a:schemeClr>
            </a:solidFill>
          </a:endParaRPr>
        </a:p>
      </dsp:txBody>
      <dsp:txXfrm>
        <a:off x="400770" y="49481"/>
        <a:ext cx="1190979" cy="793985"/>
      </dsp:txXfrm>
    </dsp:sp>
    <dsp:sp modelId="{B693CCA6-B6B4-457C-9C35-0C6F4133D9D2}">
      <dsp:nvSpPr>
        <dsp:cNvPr id="0" name=""/>
        <dsp:cNvSpPr/>
      </dsp:nvSpPr>
      <dsp:spPr>
        <a:xfrm>
          <a:off x="1730695" y="116970"/>
          <a:ext cx="3733099" cy="659008"/>
        </a:xfrm>
        <a:prstGeom prst="chevron">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MX" sz="1400" b="1" kern="1200" dirty="0" smtClean="0">
              <a:solidFill>
                <a:schemeClr val="tx2">
                  <a:lumMod val="75000"/>
                </a:schemeClr>
              </a:solidFill>
            </a:rPr>
            <a:t>DETALLE</a:t>
          </a:r>
          <a:endParaRPr lang="es-MX" sz="1400" b="1" kern="1200" dirty="0">
            <a:solidFill>
              <a:schemeClr val="tx2">
                <a:lumMod val="75000"/>
              </a:schemeClr>
            </a:solidFill>
          </a:endParaRPr>
        </a:p>
      </dsp:txBody>
      <dsp:txXfrm>
        <a:off x="2060199" y="116970"/>
        <a:ext cx="3074091" cy="659008"/>
      </dsp:txXfrm>
    </dsp:sp>
    <dsp:sp modelId="{D62B2671-68F0-4E65-A573-D6777E5734F8}">
      <dsp:nvSpPr>
        <dsp:cNvPr id="0" name=""/>
        <dsp:cNvSpPr/>
      </dsp:nvSpPr>
      <dsp:spPr>
        <a:xfrm>
          <a:off x="5233142" y="116970"/>
          <a:ext cx="1789009" cy="659008"/>
        </a:xfrm>
        <a:prstGeom prst="chevron">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cap="flat" cmpd="sng" algn="ctr">
          <a:solidFill>
            <a:schemeClr val="accent5">
              <a:tint val="40000"/>
              <a:alpha val="90000"/>
              <a:hueOff val="-434809"/>
              <a:satOff val="-754"/>
              <a:lumOff val="-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MX" sz="1400" b="1" kern="1200" dirty="0" smtClean="0">
              <a:solidFill>
                <a:schemeClr val="tx2">
                  <a:lumMod val="75000"/>
                </a:schemeClr>
              </a:solidFill>
            </a:rPr>
            <a:t>RESPONSABLE</a:t>
          </a:r>
          <a:endParaRPr lang="es-MX" sz="1400" b="1" kern="1200" dirty="0">
            <a:solidFill>
              <a:schemeClr val="tx2">
                <a:lumMod val="75000"/>
              </a:schemeClr>
            </a:solidFill>
          </a:endParaRPr>
        </a:p>
      </dsp:txBody>
      <dsp:txXfrm>
        <a:off x="5562646" y="116970"/>
        <a:ext cx="1130001" cy="659008"/>
      </dsp:txXfrm>
    </dsp:sp>
    <dsp:sp modelId="{3652A2C0-2A64-434B-8AF7-87E896B10419}">
      <dsp:nvSpPr>
        <dsp:cNvPr id="0" name=""/>
        <dsp:cNvSpPr/>
      </dsp:nvSpPr>
      <dsp:spPr>
        <a:xfrm>
          <a:off x="6791498" y="116970"/>
          <a:ext cx="1647520" cy="659008"/>
        </a:xfrm>
        <a:prstGeom prst="chevron">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cap="flat" cmpd="sng" algn="ctr">
          <a:solidFill>
            <a:schemeClr val="accent5">
              <a:tint val="40000"/>
              <a:alpha val="90000"/>
              <a:hueOff val="-869618"/>
              <a:satOff val="-1508"/>
              <a:lumOff val="-1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MX" sz="1400" b="1" kern="1200" dirty="0" smtClean="0">
              <a:solidFill>
                <a:schemeClr val="tx2">
                  <a:lumMod val="75000"/>
                </a:schemeClr>
              </a:solidFill>
            </a:rPr>
            <a:t>FECHA DE ENTREGA</a:t>
          </a:r>
          <a:endParaRPr lang="es-MX" sz="1400" b="1" kern="1200" dirty="0">
            <a:solidFill>
              <a:schemeClr val="tx2">
                <a:lumMod val="75000"/>
              </a:schemeClr>
            </a:solidFill>
          </a:endParaRPr>
        </a:p>
      </dsp:txBody>
      <dsp:txXfrm>
        <a:off x="7121002" y="116970"/>
        <a:ext cx="988512" cy="659008"/>
      </dsp:txXfrm>
    </dsp:sp>
    <dsp:sp modelId="{319E679F-F6E3-4C97-A687-B8B4719F2F35}">
      <dsp:nvSpPr>
        <dsp:cNvPr id="0" name=""/>
        <dsp:cNvSpPr/>
      </dsp:nvSpPr>
      <dsp:spPr>
        <a:xfrm>
          <a:off x="3777" y="954625"/>
          <a:ext cx="1984964" cy="793985"/>
        </a:xfrm>
        <a:prstGeom prst="chevron">
          <a:avLst/>
        </a:prstGeom>
        <a:gradFill flip="none" rotWithShape="0">
          <a:gsLst>
            <a:gs pos="0">
              <a:schemeClr val="accent5">
                <a:hueOff val="-1838336"/>
                <a:satOff val="-2557"/>
                <a:lumOff val="-981"/>
                <a:shade val="30000"/>
                <a:satMod val="115000"/>
              </a:schemeClr>
            </a:gs>
            <a:gs pos="50000">
              <a:schemeClr val="accent5">
                <a:hueOff val="-1838336"/>
                <a:satOff val="-2557"/>
                <a:lumOff val="-981"/>
                <a:shade val="67500"/>
                <a:satMod val="115000"/>
              </a:schemeClr>
            </a:gs>
            <a:gs pos="100000">
              <a:schemeClr val="accent5">
                <a:hueOff val="-1838336"/>
                <a:satOff val="-2557"/>
                <a:lumOff val="-981"/>
                <a:shade val="100000"/>
                <a:satMod val="115000"/>
              </a:schemeClr>
            </a:gs>
          </a:gsLst>
          <a:lin ang="54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MX" sz="1400" b="1" kern="1200" dirty="0" smtClean="0"/>
            <a:t>Recepción de información</a:t>
          </a:r>
          <a:endParaRPr lang="es-MX" sz="1400" b="1" kern="1200" dirty="0"/>
        </a:p>
      </dsp:txBody>
      <dsp:txXfrm>
        <a:off x="400770" y="954625"/>
        <a:ext cx="1190979" cy="793985"/>
      </dsp:txXfrm>
    </dsp:sp>
    <dsp:sp modelId="{EA9C6F9B-7922-44C1-8CED-4284CA52336E}">
      <dsp:nvSpPr>
        <dsp:cNvPr id="0" name=""/>
        <dsp:cNvSpPr/>
      </dsp:nvSpPr>
      <dsp:spPr>
        <a:xfrm>
          <a:off x="1730695" y="1022114"/>
          <a:ext cx="3733099" cy="659008"/>
        </a:xfrm>
        <a:prstGeom prst="chevron">
          <a:avLst/>
        </a:prstGeom>
        <a:solidFill>
          <a:schemeClr val="accent5">
            <a:tint val="40000"/>
            <a:alpha val="90000"/>
            <a:hueOff val="-1304427"/>
            <a:satOff val="-2262"/>
            <a:lumOff val="-227"/>
            <a:alphaOff val="0"/>
          </a:schemeClr>
        </a:solidFill>
        <a:ln w="12700" cap="flat" cmpd="sng" algn="ctr">
          <a:solidFill>
            <a:schemeClr val="accent5">
              <a:tint val="40000"/>
              <a:alpha val="90000"/>
              <a:hueOff val="-1304427"/>
              <a:satOff val="-2262"/>
              <a:lumOff val="-2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kern="1200" dirty="0" smtClean="0"/>
            <a:t>Describir proceso de validación inicial al momento de recibir el CD de información.</a:t>
          </a:r>
          <a:endParaRPr lang="es-MX" sz="1200" kern="1200" dirty="0"/>
        </a:p>
      </dsp:txBody>
      <dsp:txXfrm>
        <a:off x="2060199" y="1022114"/>
        <a:ext cx="3074091" cy="659008"/>
      </dsp:txXfrm>
    </dsp:sp>
    <dsp:sp modelId="{8A41A894-9D35-4A68-BC56-4F1AC01B7B7C}">
      <dsp:nvSpPr>
        <dsp:cNvPr id="0" name=""/>
        <dsp:cNvSpPr/>
      </dsp:nvSpPr>
      <dsp:spPr>
        <a:xfrm>
          <a:off x="5233142" y="1022114"/>
          <a:ext cx="1647520" cy="659008"/>
        </a:xfrm>
        <a:prstGeom prst="chevron">
          <a:avLst/>
        </a:prstGeom>
        <a:solidFill>
          <a:schemeClr val="accent5">
            <a:tint val="40000"/>
            <a:alpha val="90000"/>
            <a:hueOff val="-1739236"/>
            <a:satOff val="-3016"/>
            <a:lumOff val="-303"/>
            <a:alphaOff val="0"/>
          </a:schemeClr>
        </a:solidFill>
        <a:ln w="12700" cap="flat" cmpd="sng" algn="ctr">
          <a:solidFill>
            <a:schemeClr val="accent5">
              <a:tint val="40000"/>
              <a:alpha val="90000"/>
              <a:hueOff val="-1739236"/>
              <a:satOff val="-3016"/>
              <a:lumOff val="-3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kern="1200" dirty="0" smtClean="0"/>
            <a:t>Riesgos Banco Solidario</a:t>
          </a:r>
          <a:endParaRPr lang="es-MX" sz="1200" kern="1200" dirty="0"/>
        </a:p>
      </dsp:txBody>
      <dsp:txXfrm>
        <a:off x="5562646" y="1022114"/>
        <a:ext cx="988512" cy="659008"/>
      </dsp:txXfrm>
    </dsp:sp>
    <dsp:sp modelId="{FAB42F8F-7FD7-4166-B9C5-CB1306721CA6}">
      <dsp:nvSpPr>
        <dsp:cNvPr id="0" name=""/>
        <dsp:cNvSpPr/>
      </dsp:nvSpPr>
      <dsp:spPr>
        <a:xfrm>
          <a:off x="6650009" y="1022114"/>
          <a:ext cx="1647520" cy="659008"/>
        </a:xfrm>
        <a:prstGeom prst="chevron">
          <a:avLst/>
        </a:prstGeom>
        <a:solidFill>
          <a:schemeClr val="accent5">
            <a:tint val="40000"/>
            <a:alpha val="90000"/>
            <a:hueOff val="-2174046"/>
            <a:satOff val="-3769"/>
            <a:lumOff val="-379"/>
            <a:alphaOff val="0"/>
          </a:schemeClr>
        </a:solidFill>
        <a:ln w="12700" cap="flat" cmpd="sng" algn="ctr">
          <a:solidFill>
            <a:schemeClr val="accent5">
              <a:tint val="40000"/>
              <a:alpha val="90000"/>
              <a:hueOff val="-2174046"/>
              <a:satOff val="-3769"/>
              <a:lumOff val="-3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610" tIns="27305" rIns="0" bIns="27305" numCol="1" spcCol="1270" anchor="ctr" anchorCtr="0">
          <a:noAutofit/>
        </a:bodyPr>
        <a:lstStyle/>
        <a:p>
          <a:pPr lvl="0" algn="ctr" defTabSz="1911350">
            <a:lnSpc>
              <a:spcPct val="90000"/>
            </a:lnSpc>
            <a:spcBef>
              <a:spcPct val="0"/>
            </a:spcBef>
            <a:spcAft>
              <a:spcPct val="35000"/>
            </a:spcAft>
          </a:pPr>
          <a:endParaRPr lang="es-MX" sz="4300" kern="1200" dirty="0"/>
        </a:p>
      </dsp:txBody>
      <dsp:txXfrm>
        <a:off x="6979513" y="1022114"/>
        <a:ext cx="988512" cy="659008"/>
      </dsp:txXfrm>
    </dsp:sp>
    <dsp:sp modelId="{6DF5AF7C-A2D5-4CB1-B785-0DF6143D8CF1}">
      <dsp:nvSpPr>
        <dsp:cNvPr id="0" name=""/>
        <dsp:cNvSpPr/>
      </dsp:nvSpPr>
      <dsp:spPr>
        <a:xfrm>
          <a:off x="3777" y="1859768"/>
          <a:ext cx="1984964" cy="793985"/>
        </a:xfrm>
        <a:prstGeom prst="chevron">
          <a:avLst/>
        </a:prstGeom>
        <a:gradFill flip="none" rotWithShape="0">
          <a:gsLst>
            <a:gs pos="0">
              <a:schemeClr val="accent5">
                <a:hueOff val="-3676672"/>
                <a:satOff val="-5114"/>
                <a:lumOff val="-1961"/>
                <a:shade val="30000"/>
                <a:satMod val="115000"/>
              </a:schemeClr>
            </a:gs>
            <a:gs pos="50000">
              <a:schemeClr val="accent5">
                <a:hueOff val="-3676672"/>
                <a:satOff val="-5114"/>
                <a:lumOff val="-1961"/>
                <a:shade val="67500"/>
                <a:satMod val="115000"/>
              </a:schemeClr>
            </a:gs>
            <a:gs pos="100000">
              <a:schemeClr val="accent5">
                <a:hueOff val="-3676672"/>
                <a:satOff val="-5114"/>
                <a:lumOff val="-1961"/>
                <a:shade val="100000"/>
                <a:satMod val="115000"/>
              </a:schemeClr>
            </a:gs>
          </a:gsLst>
          <a:lin ang="54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MX" sz="1400" b="1" kern="1200" dirty="0" smtClean="0"/>
            <a:t>Capacitación</a:t>
          </a:r>
          <a:endParaRPr lang="es-MX" sz="1400" b="1" kern="1200" dirty="0"/>
        </a:p>
      </dsp:txBody>
      <dsp:txXfrm>
        <a:off x="400770" y="1859768"/>
        <a:ext cx="1190979" cy="793985"/>
      </dsp:txXfrm>
    </dsp:sp>
    <dsp:sp modelId="{C1CAFD74-F17A-4B5F-B517-C2672A90863B}">
      <dsp:nvSpPr>
        <dsp:cNvPr id="0" name=""/>
        <dsp:cNvSpPr/>
      </dsp:nvSpPr>
      <dsp:spPr>
        <a:xfrm>
          <a:off x="1730695" y="1927257"/>
          <a:ext cx="3733099" cy="659008"/>
        </a:xfrm>
        <a:prstGeom prst="chevron">
          <a:avLst/>
        </a:prstGeom>
        <a:solidFill>
          <a:schemeClr val="accent5">
            <a:tint val="40000"/>
            <a:alpha val="90000"/>
            <a:hueOff val="-2608855"/>
            <a:satOff val="-4523"/>
            <a:lumOff val="-455"/>
            <a:alphaOff val="0"/>
          </a:schemeClr>
        </a:solidFill>
        <a:ln w="12700" cap="flat" cmpd="sng" algn="ctr">
          <a:solidFill>
            <a:schemeClr val="accent5">
              <a:tint val="40000"/>
              <a:alpha val="90000"/>
              <a:hueOff val="-2608855"/>
              <a:satOff val="-4523"/>
              <a:lumOff val="-4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kern="1200" dirty="0" smtClean="0"/>
            <a:t>Capacitar a la persona que implementará los algoritmos y definiciones presentadas en este documento. Acta de entrega del proceso</a:t>
          </a:r>
          <a:endParaRPr lang="es-MX" sz="1200" kern="1200" dirty="0"/>
        </a:p>
      </dsp:txBody>
      <dsp:txXfrm>
        <a:off x="2060199" y="1927257"/>
        <a:ext cx="3074091" cy="659008"/>
      </dsp:txXfrm>
    </dsp:sp>
    <dsp:sp modelId="{71B5BA69-F613-4AA8-B03A-50F8E853D6F0}">
      <dsp:nvSpPr>
        <dsp:cNvPr id="0" name=""/>
        <dsp:cNvSpPr/>
      </dsp:nvSpPr>
      <dsp:spPr>
        <a:xfrm>
          <a:off x="5233142" y="1927257"/>
          <a:ext cx="1647520" cy="659008"/>
        </a:xfrm>
        <a:prstGeom prst="chevron">
          <a:avLst/>
        </a:prstGeom>
        <a:solidFill>
          <a:schemeClr val="accent5">
            <a:tint val="40000"/>
            <a:alpha val="90000"/>
            <a:hueOff val="-3043664"/>
            <a:satOff val="-5277"/>
            <a:lumOff val="-531"/>
            <a:alphaOff val="0"/>
          </a:schemeClr>
        </a:solidFill>
        <a:ln w="12700" cap="flat" cmpd="sng" algn="ctr">
          <a:solidFill>
            <a:schemeClr val="accent5">
              <a:tint val="40000"/>
              <a:alpha val="90000"/>
              <a:hueOff val="-3043664"/>
              <a:satOff val="-5277"/>
              <a:lumOff val="-5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kern="1200" dirty="0" smtClean="0"/>
            <a:t>Riesgos Corporativos y Riesgos Banco Solidario</a:t>
          </a:r>
          <a:endParaRPr lang="es-MX" sz="1200" kern="1200" dirty="0"/>
        </a:p>
      </dsp:txBody>
      <dsp:txXfrm>
        <a:off x="5562646" y="1927257"/>
        <a:ext cx="988512" cy="659008"/>
      </dsp:txXfrm>
    </dsp:sp>
    <dsp:sp modelId="{D4266870-3C9E-4E3F-8E28-5A512333EEE6}">
      <dsp:nvSpPr>
        <dsp:cNvPr id="0" name=""/>
        <dsp:cNvSpPr/>
      </dsp:nvSpPr>
      <dsp:spPr>
        <a:xfrm>
          <a:off x="6650009" y="1927257"/>
          <a:ext cx="1647520" cy="659008"/>
        </a:xfrm>
        <a:prstGeom prst="chevron">
          <a:avLst/>
        </a:prstGeom>
        <a:solidFill>
          <a:schemeClr val="accent5">
            <a:tint val="40000"/>
            <a:alpha val="90000"/>
            <a:hueOff val="-3478473"/>
            <a:satOff val="-6031"/>
            <a:lumOff val="-607"/>
            <a:alphaOff val="0"/>
          </a:schemeClr>
        </a:solidFill>
        <a:ln w="12700" cap="flat" cmpd="sng" algn="ctr">
          <a:solidFill>
            <a:schemeClr val="accent5">
              <a:tint val="40000"/>
              <a:alpha val="90000"/>
              <a:hueOff val="-3478473"/>
              <a:satOff val="-6031"/>
              <a:lumOff val="-6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610" tIns="27305" rIns="0" bIns="27305" numCol="1" spcCol="1270" anchor="ctr" anchorCtr="0">
          <a:noAutofit/>
        </a:bodyPr>
        <a:lstStyle/>
        <a:p>
          <a:pPr lvl="0" algn="ctr" defTabSz="1911350">
            <a:lnSpc>
              <a:spcPct val="90000"/>
            </a:lnSpc>
            <a:spcBef>
              <a:spcPct val="0"/>
            </a:spcBef>
            <a:spcAft>
              <a:spcPct val="35000"/>
            </a:spcAft>
          </a:pPr>
          <a:endParaRPr lang="es-MX" sz="4300" kern="1200" dirty="0"/>
        </a:p>
      </dsp:txBody>
      <dsp:txXfrm>
        <a:off x="6979513" y="1927257"/>
        <a:ext cx="988512" cy="659008"/>
      </dsp:txXfrm>
    </dsp:sp>
    <dsp:sp modelId="{F14D7977-1D34-461F-91FE-103954713BC7}">
      <dsp:nvSpPr>
        <dsp:cNvPr id="0" name=""/>
        <dsp:cNvSpPr/>
      </dsp:nvSpPr>
      <dsp:spPr>
        <a:xfrm>
          <a:off x="3777" y="2764912"/>
          <a:ext cx="1984964" cy="793985"/>
        </a:xfrm>
        <a:prstGeom prst="chevron">
          <a:avLst/>
        </a:prstGeom>
        <a:gradFill flip="none" rotWithShape="0">
          <a:gsLst>
            <a:gs pos="0">
              <a:schemeClr val="accent5">
                <a:hueOff val="-5515009"/>
                <a:satOff val="-7671"/>
                <a:lumOff val="-2942"/>
                <a:shade val="30000"/>
                <a:satMod val="115000"/>
              </a:schemeClr>
            </a:gs>
            <a:gs pos="50000">
              <a:schemeClr val="accent5">
                <a:hueOff val="-5515009"/>
                <a:satOff val="-7671"/>
                <a:lumOff val="-2942"/>
                <a:shade val="67500"/>
                <a:satMod val="115000"/>
              </a:schemeClr>
            </a:gs>
            <a:gs pos="100000">
              <a:schemeClr val="accent5">
                <a:hueOff val="-5515009"/>
                <a:satOff val="-7671"/>
                <a:lumOff val="-2942"/>
                <a:shade val="100000"/>
                <a:satMod val="115000"/>
              </a:schemeClr>
            </a:gs>
          </a:gsLst>
          <a:lin ang="54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MX" sz="1400" b="1" kern="1200" dirty="0" smtClean="0"/>
            <a:t>Documentación</a:t>
          </a:r>
          <a:endParaRPr lang="es-MX" sz="1400" b="1" kern="1200" dirty="0"/>
        </a:p>
      </dsp:txBody>
      <dsp:txXfrm>
        <a:off x="400770" y="2764912"/>
        <a:ext cx="1190979" cy="793985"/>
      </dsp:txXfrm>
    </dsp:sp>
    <dsp:sp modelId="{C0E4E09A-F7E5-456F-99AA-E0F19A6A3122}">
      <dsp:nvSpPr>
        <dsp:cNvPr id="0" name=""/>
        <dsp:cNvSpPr/>
      </dsp:nvSpPr>
      <dsp:spPr>
        <a:xfrm>
          <a:off x="1730695" y="2832401"/>
          <a:ext cx="3733099" cy="659008"/>
        </a:xfrm>
        <a:prstGeom prst="chevron">
          <a:avLst/>
        </a:prstGeom>
        <a:solidFill>
          <a:schemeClr val="accent5">
            <a:tint val="40000"/>
            <a:alpha val="90000"/>
            <a:hueOff val="-3913282"/>
            <a:satOff val="-6785"/>
            <a:lumOff val="-682"/>
            <a:alphaOff val="0"/>
          </a:schemeClr>
        </a:solidFill>
        <a:ln w="12700" cap="flat" cmpd="sng" algn="ctr">
          <a:solidFill>
            <a:schemeClr val="accent5">
              <a:tint val="40000"/>
              <a:alpha val="90000"/>
              <a:hueOff val="-3913282"/>
              <a:satOff val="-6785"/>
              <a:lumOff val="-6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kern="1200" dirty="0" smtClean="0"/>
            <a:t>Elaborar un documento que describa el proceso integro de carga, limpieza de datos y ejecución de algoritmos.</a:t>
          </a:r>
          <a:endParaRPr lang="es-MX" sz="1200" kern="1200" dirty="0"/>
        </a:p>
      </dsp:txBody>
      <dsp:txXfrm>
        <a:off x="2060199" y="2832401"/>
        <a:ext cx="3074091" cy="659008"/>
      </dsp:txXfrm>
    </dsp:sp>
    <dsp:sp modelId="{EA9FF468-BA2A-487C-8BDF-E5FD2374D19E}">
      <dsp:nvSpPr>
        <dsp:cNvPr id="0" name=""/>
        <dsp:cNvSpPr/>
      </dsp:nvSpPr>
      <dsp:spPr>
        <a:xfrm>
          <a:off x="5233142" y="2832401"/>
          <a:ext cx="1647520" cy="659008"/>
        </a:xfrm>
        <a:prstGeom prst="chevron">
          <a:avLst/>
        </a:prstGeom>
        <a:solidFill>
          <a:schemeClr val="accent5">
            <a:tint val="40000"/>
            <a:alpha val="90000"/>
            <a:hueOff val="-4348091"/>
            <a:satOff val="-7539"/>
            <a:lumOff val="-758"/>
            <a:alphaOff val="0"/>
          </a:schemeClr>
        </a:solidFill>
        <a:ln w="12700" cap="flat" cmpd="sng" algn="ctr">
          <a:solidFill>
            <a:schemeClr val="accent5">
              <a:tint val="40000"/>
              <a:alpha val="90000"/>
              <a:hueOff val="-4348091"/>
              <a:satOff val="-7539"/>
              <a:lumOff val="-7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kern="1200" dirty="0" smtClean="0"/>
            <a:t>Riesgos Banco Solidario</a:t>
          </a:r>
          <a:endParaRPr lang="es-MX" sz="1200" kern="1200" dirty="0"/>
        </a:p>
      </dsp:txBody>
      <dsp:txXfrm>
        <a:off x="5562646" y="2832401"/>
        <a:ext cx="988512" cy="659008"/>
      </dsp:txXfrm>
    </dsp:sp>
    <dsp:sp modelId="{00DC44EB-75FB-4678-A8EE-57EA16E3EB72}">
      <dsp:nvSpPr>
        <dsp:cNvPr id="0" name=""/>
        <dsp:cNvSpPr/>
      </dsp:nvSpPr>
      <dsp:spPr>
        <a:xfrm>
          <a:off x="6650009" y="2832401"/>
          <a:ext cx="1647520" cy="659008"/>
        </a:xfrm>
        <a:prstGeom prst="chevron">
          <a:avLst/>
        </a:prstGeom>
        <a:solidFill>
          <a:schemeClr val="accent5">
            <a:tint val="40000"/>
            <a:alpha val="90000"/>
            <a:hueOff val="-4782900"/>
            <a:satOff val="-8293"/>
            <a:lumOff val="-834"/>
            <a:alphaOff val="0"/>
          </a:schemeClr>
        </a:solidFill>
        <a:ln w="12700" cap="flat" cmpd="sng" algn="ctr">
          <a:solidFill>
            <a:schemeClr val="accent5">
              <a:tint val="40000"/>
              <a:alpha val="90000"/>
              <a:hueOff val="-4782900"/>
              <a:satOff val="-8293"/>
              <a:lumOff val="-8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610" tIns="27305" rIns="0" bIns="27305" numCol="1" spcCol="1270" anchor="ctr" anchorCtr="0">
          <a:noAutofit/>
        </a:bodyPr>
        <a:lstStyle/>
        <a:p>
          <a:pPr lvl="0" algn="ctr" defTabSz="1911350">
            <a:lnSpc>
              <a:spcPct val="90000"/>
            </a:lnSpc>
            <a:spcBef>
              <a:spcPct val="0"/>
            </a:spcBef>
            <a:spcAft>
              <a:spcPct val="35000"/>
            </a:spcAft>
          </a:pPr>
          <a:endParaRPr lang="es-MX" sz="4300" kern="1200" dirty="0"/>
        </a:p>
      </dsp:txBody>
      <dsp:txXfrm>
        <a:off x="6979513" y="2832401"/>
        <a:ext cx="988512" cy="659008"/>
      </dsp:txXfrm>
    </dsp:sp>
    <dsp:sp modelId="{3597DC6D-A26D-4559-9E73-C4B4AB824246}">
      <dsp:nvSpPr>
        <dsp:cNvPr id="0" name=""/>
        <dsp:cNvSpPr/>
      </dsp:nvSpPr>
      <dsp:spPr>
        <a:xfrm>
          <a:off x="3777" y="3670056"/>
          <a:ext cx="1984964" cy="793985"/>
        </a:xfrm>
        <a:prstGeom prst="chevron">
          <a:avLst/>
        </a:prstGeom>
        <a:gradFill flip="none" rotWithShape="0">
          <a:gsLst>
            <a:gs pos="0">
              <a:schemeClr val="accent5">
                <a:hueOff val="-7353344"/>
                <a:satOff val="-10228"/>
                <a:lumOff val="-3922"/>
                <a:shade val="30000"/>
                <a:satMod val="115000"/>
              </a:schemeClr>
            </a:gs>
            <a:gs pos="50000">
              <a:schemeClr val="accent5">
                <a:hueOff val="-7353344"/>
                <a:satOff val="-10228"/>
                <a:lumOff val="-3922"/>
                <a:shade val="67500"/>
                <a:satMod val="115000"/>
              </a:schemeClr>
            </a:gs>
            <a:gs pos="100000">
              <a:schemeClr val="accent5">
                <a:hueOff val="-7353344"/>
                <a:satOff val="-10228"/>
                <a:lumOff val="-3922"/>
                <a:shade val="100000"/>
                <a:satMod val="115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MX" sz="1400" b="1" kern="1200" dirty="0" smtClean="0"/>
            <a:t>Construcción del histórico</a:t>
          </a:r>
          <a:endParaRPr lang="es-MX" sz="1400" b="1" kern="1200" dirty="0"/>
        </a:p>
      </dsp:txBody>
      <dsp:txXfrm>
        <a:off x="400770" y="3670056"/>
        <a:ext cx="1190979" cy="793985"/>
      </dsp:txXfrm>
    </dsp:sp>
    <dsp:sp modelId="{D806C6CE-A4C1-4F4D-8F7D-2E2365C390C6}">
      <dsp:nvSpPr>
        <dsp:cNvPr id="0" name=""/>
        <dsp:cNvSpPr/>
      </dsp:nvSpPr>
      <dsp:spPr>
        <a:xfrm>
          <a:off x="1730695" y="3737544"/>
          <a:ext cx="3708666" cy="659008"/>
        </a:xfrm>
        <a:prstGeom prst="chevron">
          <a:avLst/>
        </a:prstGeom>
        <a:solidFill>
          <a:schemeClr val="accent5">
            <a:tint val="40000"/>
            <a:alpha val="90000"/>
            <a:hueOff val="-5217709"/>
            <a:satOff val="-9047"/>
            <a:lumOff val="-910"/>
            <a:alphaOff val="0"/>
          </a:schemeClr>
        </a:solidFill>
        <a:ln w="12700" cap="flat" cmpd="sng" algn="ctr">
          <a:solidFill>
            <a:schemeClr val="accent5">
              <a:tint val="40000"/>
              <a:alpha val="90000"/>
              <a:hueOff val="-5217709"/>
              <a:satOff val="-9047"/>
              <a:lumOff val="-9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b="0" kern="1200" dirty="0" smtClean="0"/>
            <a:t>Construir los cortes históricos (últimos 2 años)  de acuerdo con los algoritmos, definiciones y estructuras propuestas en este documento.</a:t>
          </a:r>
          <a:endParaRPr lang="es-MX" sz="1200" b="0" kern="1200" dirty="0"/>
        </a:p>
      </dsp:txBody>
      <dsp:txXfrm>
        <a:off x="2060199" y="3737544"/>
        <a:ext cx="3049658" cy="659008"/>
      </dsp:txXfrm>
    </dsp:sp>
    <dsp:sp modelId="{1508B5D5-C6D7-4C68-9066-F9A9FE58B1D0}">
      <dsp:nvSpPr>
        <dsp:cNvPr id="0" name=""/>
        <dsp:cNvSpPr/>
      </dsp:nvSpPr>
      <dsp:spPr>
        <a:xfrm>
          <a:off x="5208709" y="3737544"/>
          <a:ext cx="1647520" cy="659008"/>
        </a:xfrm>
        <a:prstGeom prst="chevron">
          <a:avLst/>
        </a:prstGeom>
        <a:solidFill>
          <a:schemeClr val="accent5">
            <a:tint val="40000"/>
            <a:alpha val="90000"/>
            <a:hueOff val="-5652518"/>
            <a:satOff val="-9800"/>
            <a:lumOff val="-986"/>
            <a:alphaOff val="0"/>
          </a:schemeClr>
        </a:solidFill>
        <a:ln w="12700" cap="flat" cmpd="sng" algn="ctr">
          <a:solidFill>
            <a:schemeClr val="accent5">
              <a:tint val="40000"/>
              <a:alpha val="90000"/>
              <a:hueOff val="-5652518"/>
              <a:satOff val="-9800"/>
              <a:lumOff val="-9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b="0" kern="1200" dirty="0" smtClean="0"/>
            <a:t>Riesgos Banco Solidario</a:t>
          </a:r>
          <a:endParaRPr lang="es-MX" sz="1200" b="0" kern="1200" dirty="0"/>
        </a:p>
      </dsp:txBody>
      <dsp:txXfrm>
        <a:off x="5538213" y="3737544"/>
        <a:ext cx="988512" cy="659008"/>
      </dsp:txXfrm>
    </dsp:sp>
    <dsp:sp modelId="{40CC4FC3-CE75-4370-9E9F-60106B1CD6C5}">
      <dsp:nvSpPr>
        <dsp:cNvPr id="0" name=""/>
        <dsp:cNvSpPr/>
      </dsp:nvSpPr>
      <dsp:spPr>
        <a:xfrm>
          <a:off x="6625576" y="3737544"/>
          <a:ext cx="1647520" cy="659008"/>
        </a:xfrm>
        <a:prstGeom prst="chevron">
          <a:avLst/>
        </a:prstGeom>
        <a:solidFill>
          <a:schemeClr val="accent5">
            <a:tint val="40000"/>
            <a:alpha val="90000"/>
            <a:hueOff val="-6087328"/>
            <a:satOff val="-10554"/>
            <a:lumOff val="-1062"/>
            <a:alphaOff val="0"/>
          </a:schemeClr>
        </a:solidFill>
        <a:ln w="12700" cap="flat" cmpd="sng" algn="ctr">
          <a:solidFill>
            <a:schemeClr val="accent5">
              <a:tint val="40000"/>
              <a:alpha val="90000"/>
              <a:hueOff val="-6087328"/>
              <a:satOff val="-10554"/>
              <a:lumOff val="-10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endParaRPr lang="es-MX" sz="1200" b="0" kern="1200" dirty="0"/>
        </a:p>
      </dsp:txBody>
      <dsp:txXfrm>
        <a:off x="6955080" y="3737544"/>
        <a:ext cx="988512" cy="659008"/>
      </dsp:txXfrm>
    </dsp:sp>
    <dsp:sp modelId="{9AFCD152-B444-4DCE-BD2D-E7F53896DD29}">
      <dsp:nvSpPr>
        <dsp:cNvPr id="0" name=""/>
        <dsp:cNvSpPr/>
      </dsp:nvSpPr>
      <dsp:spPr>
        <a:xfrm>
          <a:off x="3777" y="4575199"/>
          <a:ext cx="1984964" cy="793985"/>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MX" sz="1400" b="1" kern="1200" dirty="0" smtClean="0"/>
            <a:t>Validación</a:t>
          </a:r>
          <a:endParaRPr lang="es-MX" sz="1400" b="1" kern="1200" dirty="0"/>
        </a:p>
      </dsp:txBody>
      <dsp:txXfrm>
        <a:off x="400770" y="4575199"/>
        <a:ext cx="1190979" cy="793985"/>
      </dsp:txXfrm>
    </dsp:sp>
    <dsp:sp modelId="{A2DD2A63-DB7B-4EA5-8054-8EB1DBE38AF2}">
      <dsp:nvSpPr>
        <dsp:cNvPr id="0" name=""/>
        <dsp:cNvSpPr/>
      </dsp:nvSpPr>
      <dsp:spPr>
        <a:xfrm>
          <a:off x="1730695" y="4642688"/>
          <a:ext cx="3580275" cy="659008"/>
        </a:xfrm>
        <a:prstGeom prst="chevron">
          <a:avLst/>
        </a:prstGeom>
        <a:solidFill>
          <a:schemeClr val="accent5">
            <a:tint val="40000"/>
            <a:alpha val="90000"/>
            <a:hueOff val="-6522137"/>
            <a:satOff val="-11308"/>
            <a:lumOff val="-1137"/>
            <a:alphaOff val="0"/>
          </a:schemeClr>
        </a:solidFill>
        <a:ln w="12700" cap="flat" cmpd="sng" algn="ctr">
          <a:solidFill>
            <a:schemeClr val="accent5">
              <a:tint val="40000"/>
              <a:alpha val="90000"/>
              <a:hueOff val="-6522137"/>
              <a:satOff val="-11308"/>
              <a:lumOff val="-11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b="0" kern="1200" dirty="0" smtClean="0"/>
            <a:t> Revisar implementación de puntos anteriores</a:t>
          </a:r>
          <a:endParaRPr lang="es-MX" sz="1200" b="0" kern="1200" dirty="0"/>
        </a:p>
      </dsp:txBody>
      <dsp:txXfrm>
        <a:off x="2060199" y="4642688"/>
        <a:ext cx="2921267" cy="659008"/>
      </dsp:txXfrm>
    </dsp:sp>
    <dsp:sp modelId="{58F77EFE-CEDE-48B4-9E08-F3D8736C96D0}">
      <dsp:nvSpPr>
        <dsp:cNvPr id="0" name=""/>
        <dsp:cNvSpPr/>
      </dsp:nvSpPr>
      <dsp:spPr>
        <a:xfrm>
          <a:off x="5080318" y="4642688"/>
          <a:ext cx="1647520" cy="659008"/>
        </a:xfrm>
        <a:prstGeom prst="chevron">
          <a:avLst/>
        </a:prstGeom>
        <a:solidFill>
          <a:schemeClr val="accent5">
            <a:tint val="40000"/>
            <a:alpha val="90000"/>
            <a:hueOff val="-6956946"/>
            <a:satOff val="-12062"/>
            <a:lumOff val="-1213"/>
            <a:alphaOff val="0"/>
          </a:schemeClr>
        </a:solidFill>
        <a:ln w="12700" cap="flat" cmpd="sng" algn="ctr">
          <a:solidFill>
            <a:schemeClr val="accent5">
              <a:tint val="40000"/>
              <a:alpha val="90000"/>
              <a:hueOff val="-6956946"/>
              <a:satOff val="-12062"/>
              <a:lumOff val="-12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s-MX" sz="1200" b="0" kern="1200" dirty="0" smtClean="0"/>
            <a:t>Riesgos Corporativos</a:t>
          </a:r>
          <a:endParaRPr lang="es-MX" sz="1200" b="0" kern="1200" dirty="0"/>
        </a:p>
      </dsp:txBody>
      <dsp:txXfrm>
        <a:off x="5409822" y="4642688"/>
        <a:ext cx="988512" cy="659008"/>
      </dsp:txXfrm>
    </dsp:sp>
    <dsp:sp modelId="{FEF9B279-86C5-41DD-9DDF-1B08199329DE}">
      <dsp:nvSpPr>
        <dsp:cNvPr id="0" name=""/>
        <dsp:cNvSpPr/>
      </dsp:nvSpPr>
      <dsp:spPr>
        <a:xfrm>
          <a:off x="6497185" y="4642688"/>
          <a:ext cx="1647520" cy="659008"/>
        </a:xfrm>
        <a:prstGeom prst="chevron">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610" tIns="27305" rIns="0" bIns="27305" numCol="1" spcCol="1270" anchor="ctr" anchorCtr="0">
          <a:noAutofit/>
        </a:bodyPr>
        <a:lstStyle/>
        <a:p>
          <a:pPr lvl="0" algn="ctr" defTabSz="1911350">
            <a:lnSpc>
              <a:spcPct val="90000"/>
            </a:lnSpc>
            <a:spcBef>
              <a:spcPct val="0"/>
            </a:spcBef>
            <a:spcAft>
              <a:spcPct val="35000"/>
            </a:spcAft>
          </a:pPr>
          <a:endParaRPr lang="es-MX" sz="4300" b="0" kern="1200" dirty="0"/>
        </a:p>
      </dsp:txBody>
      <dsp:txXfrm>
        <a:off x="6826689" y="4642688"/>
        <a:ext cx="988512" cy="65900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C9F7A6-AFAC-4EA6-99D2-1FEA38974DD8}" type="datetimeFigureOut">
              <a:rPr lang="es-ES" smtClean="0"/>
              <a:t>21/03/2016</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E9348D-E6A1-411A-A4DF-0018EA152B82}" type="slidenum">
              <a:rPr lang="es-ES" smtClean="0"/>
              <a:t>‹Nº›</a:t>
            </a:fld>
            <a:endParaRPr lang="es-ES"/>
          </a:p>
        </p:txBody>
      </p:sp>
    </p:spTree>
    <p:extLst>
      <p:ext uri="{BB962C8B-B14F-4D97-AF65-F5344CB8AC3E}">
        <p14:creationId xmlns:p14="http://schemas.microsoft.com/office/powerpoint/2010/main" val="2583968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62649-60BE-4468-A1D4-69403ED16839}" type="datetimeFigureOut">
              <a:rPr lang="es-ES" smtClean="0"/>
              <a:t>21/03/2016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1FD53-B56C-4ABF-A861-6B9919DE0E5E}" type="slidenum">
              <a:rPr lang="es-ES" smtClean="0"/>
              <a:t>‹Nº›</a:t>
            </a:fld>
            <a:endParaRPr lang="es-ES"/>
          </a:p>
        </p:txBody>
      </p:sp>
    </p:spTree>
    <p:extLst>
      <p:ext uri="{BB962C8B-B14F-4D97-AF65-F5344CB8AC3E}">
        <p14:creationId xmlns:p14="http://schemas.microsoft.com/office/powerpoint/2010/main" val="388394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w="9525"/>
        </p:spPr>
        <p:txBody>
          <a:bodyPr/>
          <a:lstStyle/>
          <a:p>
            <a:endParaRPr lang="es-ES" dirty="0" smtClean="0">
              <a:latin typeface="Arial" pitchFamily="34" charset="0"/>
            </a:endParaRPr>
          </a:p>
        </p:txBody>
      </p:sp>
    </p:spTree>
    <p:extLst>
      <p:ext uri="{BB962C8B-B14F-4D97-AF65-F5344CB8AC3E}">
        <p14:creationId xmlns:p14="http://schemas.microsoft.com/office/powerpoint/2010/main" val="368224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18</a:t>
            </a:fld>
            <a:endParaRPr lang="es-ES"/>
          </a:p>
        </p:txBody>
      </p:sp>
    </p:spTree>
    <p:extLst>
      <p:ext uri="{BB962C8B-B14F-4D97-AF65-F5344CB8AC3E}">
        <p14:creationId xmlns:p14="http://schemas.microsoft.com/office/powerpoint/2010/main" val="225702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19</a:t>
            </a:fld>
            <a:endParaRPr lang="es-ES"/>
          </a:p>
        </p:txBody>
      </p:sp>
    </p:spTree>
    <p:extLst>
      <p:ext uri="{BB962C8B-B14F-4D97-AF65-F5344CB8AC3E}">
        <p14:creationId xmlns:p14="http://schemas.microsoft.com/office/powerpoint/2010/main" val="4004687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20</a:t>
            </a:fld>
            <a:endParaRPr lang="es-ES"/>
          </a:p>
        </p:txBody>
      </p:sp>
    </p:spTree>
    <p:extLst>
      <p:ext uri="{BB962C8B-B14F-4D97-AF65-F5344CB8AC3E}">
        <p14:creationId xmlns:p14="http://schemas.microsoft.com/office/powerpoint/2010/main" val="4049274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21</a:t>
            </a:fld>
            <a:endParaRPr lang="es-ES"/>
          </a:p>
        </p:txBody>
      </p:sp>
    </p:spTree>
    <p:extLst>
      <p:ext uri="{BB962C8B-B14F-4D97-AF65-F5344CB8AC3E}">
        <p14:creationId xmlns:p14="http://schemas.microsoft.com/office/powerpoint/2010/main" val="4230041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22</a:t>
            </a:fld>
            <a:endParaRPr lang="es-ES"/>
          </a:p>
        </p:txBody>
      </p:sp>
    </p:spTree>
    <p:extLst>
      <p:ext uri="{BB962C8B-B14F-4D97-AF65-F5344CB8AC3E}">
        <p14:creationId xmlns:p14="http://schemas.microsoft.com/office/powerpoint/2010/main" val="1701563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23</a:t>
            </a:fld>
            <a:endParaRPr lang="es-ES"/>
          </a:p>
        </p:txBody>
      </p:sp>
    </p:spTree>
    <p:extLst>
      <p:ext uri="{BB962C8B-B14F-4D97-AF65-F5344CB8AC3E}">
        <p14:creationId xmlns:p14="http://schemas.microsoft.com/office/powerpoint/2010/main" val="1858364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24</a:t>
            </a:fld>
            <a:endParaRPr lang="es-ES"/>
          </a:p>
        </p:txBody>
      </p:sp>
    </p:spTree>
    <p:extLst>
      <p:ext uri="{BB962C8B-B14F-4D97-AF65-F5344CB8AC3E}">
        <p14:creationId xmlns:p14="http://schemas.microsoft.com/office/powerpoint/2010/main" val="220431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25</a:t>
            </a:fld>
            <a:endParaRPr lang="es-ES"/>
          </a:p>
        </p:txBody>
      </p:sp>
    </p:spTree>
    <p:extLst>
      <p:ext uri="{BB962C8B-B14F-4D97-AF65-F5344CB8AC3E}">
        <p14:creationId xmlns:p14="http://schemas.microsoft.com/office/powerpoint/2010/main" val="3446779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28</a:t>
            </a:fld>
            <a:endParaRPr lang="es-ES"/>
          </a:p>
        </p:txBody>
      </p:sp>
    </p:spTree>
    <p:extLst>
      <p:ext uri="{BB962C8B-B14F-4D97-AF65-F5344CB8AC3E}">
        <p14:creationId xmlns:p14="http://schemas.microsoft.com/office/powerpoint/2010/main" val="1148311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30</a:t>
            </a:fld>
            <a:endParaRPr lang="es-ES"/>
          </a:p>
        </p:txBody>
      </p:sp>
    </p:spTree>
    <p:extLst>
      <p:ext uri="{BB962C8B-B14F-4D97-AF65-F5344CB8AC3E}">
        <p14:creationId xmlns:p14="http://schemas.microsoft.com/office/powerpoint/2010/main" val="154555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5</a:t>
            </a:fld>
            <a:endParaRPr lang="es-ES"/>
          </a:p>
        </p:txBody>
      </p:sp>
    </p:spTree>
    <p:extLst>
      <p:ext uri="{BB962C8B-B14F-4D97-AF65-F5344CB8AC3E}">
        <p14:creationId xmlns:p14="http://schemas.microsoft.com/office/powerpoint/2010/main" val="38269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32</a:t>
            </a:fld>
            <a:endParaRPr lang="es-ES"/>
          </a:p>
        </p:txBody>
      </p:sp>
    </p:spTree>
    <p:extLst>
      <p:ext uri="{BB962C8B-B14F-4D97-AF65-F5344CB8AC3E}">
        <p14:creationId xmlns:p14="http://schemas.microsoft.com/office/powerpoint/2010/main" val="30191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33</a:t>
            </a:fld>
            <a:endParaRPr lang="es-ES"/>
          </a:p>
        </p:txBody>
      </p:sp>
    </p:spTree>
    <p:extLst>
      <p:ext uri="{BB962C8B-B14F-4D97-AF65-F5344CB8AC3E}">
        <p14:creationId xmlns:p14="http://schemas.microsoft.com/office/powerpoint/2010/main" val="1544516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34</a:t>
            </a:fld>
            <a:endParaRPr lang="es-ES"/>
          </a:p>
        </p:txBody>
      </p:sp>
    </p:spTree>
    <p:extLst>
      <p:ext uri="{BB962C8B-B14F-4D97-AF65-F5344CB8AC3E}">
        <p14:creationId xmlns:p14="http://schemas.microsoft.com/office/powerpoint/2010/main" val="189842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35</a:t>
            </a:fld>
            <a:endParaRPr lang="es-ES"/>
          </a:p>
        </p:txBody>
      </p:sp>
    </p:spTree>
    <p:extLst>
      <p:ext uri="{BB962C8B-B14F-4D97-AF65-F5344CB8AC3E}">
        <p14:creationId xmlns:p14="http://schemas.microsoft.com/office/powerpoint/2010/main" val="2128537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37</a:t>
            </a:fld>
            <a:endParaRPr lang="es-ES"/>
          </a:p>
        </p:txBody>
      </p:sp>
    </p:spTree>
    <p:extLst>
      <p:ext uri="{BB962C8B-B14F-4D97-AF65-F5344CB8AC3E}">
        <p14:creationId xmlns:p14="http://schemas.microsoft.com/office/powerpoint/2010/main" val="3955048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38</a:t>
            </a:fld>
            <a:endParaRPr lang="es-ES"/>
          </a:p>
        </p:txBody>
      </p:sp>
    </p:spTree>
    <p:extLst>
      <p:ext uri="{BB962C8B-B14F-4D97-AF65-F5344CB8AC3E}">
        <p14:creationId xmlns:p14="http://schemas.microsoft.com/office/powerpoint/2010/main" val="903410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40</a:t>
            </a:fld>
            <a:endParaRPr lang="es-ES"/>
          </a:p>
        </p:txBody>
      </p:sp>
    </p:spTree>
    <p:extLst>
      <p:ext uri="{BB962C8B-B14F-4D97-AF65-F5344CB8AC3E}">
        <p14:creationId xmlns:p14="http://schemas.microsoft.com/office/powerpoint/2010/main" val="125268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42</a:t>
            </a:fld>
            <a:endParaRPr lang="es-ES"/>
          </a:p>
        </p:txBody>
      </p:sp>
    </p:spTree>
    <p:extLst>
      <p:ext uri="{BB962C8B-B14F-4D97-AF65-F5344CB8AC3E}">
        <p14:creationId xmlns:p14="http://schemas.microsoft.com/office/powerpoint/2010/main" val="3972763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43</a:t>
            </a:fld>
            <a:endParaRPr lang="es-ES"/>
          </a:p>
        </p:txBody>
      </p:sp>
    </p:spTree>
    <p:extLst>
      <p:ext uri="{BB962C8B-B14F-4D97-AF65-F5344CB8AC3E}">
        <p14:creationId xmlns:p14="http://schemas.microsoft.com/office/powerpoint/2010/main" val="836854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45</a:t>
            </a:fld>
            <a:endParaRPr lang="es-ES"/>
          </a:p>
        </p:txBody>
      </p:sp>
    </p:spTree>
    <p:extLst>
      <p:ext uri="{BB962C8B-B14F-4D97-AF65-F5344CB8AC3E}">
        <p14:creationId xmlns:p14="http://schemas.microsoft.com/office/powerpoint/2010/main" val="1686654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8</a:t>
            </a:fld>
            <a:endParaRPr lang="es-ES"/>
          </a:p>
        </p:txBody>
      </p:sp>
    </p:spTree>
    <p:extLst>
      <p:ext uri="{BB962C8B-B14F-4D97-AF65-F5344CB8AC3E}">
        <p14:creationId xmlns:p14="http://schemas.microsoft.com/office/powerpoint/2010/main" val="307639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47</a:t>
            </a:fld>
            <a:endParaRPr lang="es-ES"/>
          </a:p>
        </p:txBody>
      </p:sp>
    </p:spTree>
    <p:extLst>
      <p:ext uri="{BB962C8B-B14F-4D97-AF65-F5344CB8AC3E}">
        <p14:creationId xmlns:p14="http://schemas.microsoft.com/office/powerpoint/2010/main" val="190441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10</a:t>
            </a:fld>
            <a:endParaRPr lang="es-ES"/>
          </a:p>
        </p:txBody>
      </p:sp>
    </p:spTree>
    <p:extLst>
      <p:ext uri="{BB962C8B-B14F-4D97-AF65-F5344CB8AC3E}">
        <p14:creationId xmlns:p14="http://schemas.microsoft.com/office/powerpoint/2010/main" val="750679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12</a:t>
            </a:fld>
            <a:endParaRPr lang="es-ES"/>
          </a:p>
        </p:txBody>
      </p:sp>
    </p:spTree>
    <p:extLst>
      <p:ext uri="{BB962C8B-B14F-4D97-AF65-F5344CB8AC3E}">
        <p14:creationId xmlns:p14="http://schemas.microsoft.com/office/powerpoint/2010/main" val="423963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14</a:t>
            </a:fld>
            <a:endParaRPr lang="es-ES"/>
          </a:p>
        </p:txBody>
      </p:sp>
    </p:spTree>
    <p:extLst>
      <p:ext uri="{BB962C8B-B14F-4D97-AF65-F5344CB8AC3E}">
        <p14:creationId xmlns:p14="http://schemas.microsoft.com/office/powerpoint/2010/main" val="2060531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15</a:t>
            </a:fld>
            <a:endParaRPr lang="es-ES"/>
          </a:p>
        </p:txBody>
      </p:sp>
    </p:spTree>
    <p:extLst>
      <p:ext uri="{BB962C8B-B14F-4D97-AF65-F5344CB8AC3E}">
        <p14:creationId xmlns:p14="http://schemas.microsoft.com/office/powerpoint/2010/main" val="3264630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16</a:t>
            </a:fld>
            <a:endParaRPr lang="es-ES"/>
          </a:p>
        </p:txBody>
      </p:sp>
    </p:spTree>
    <p:extLst>
      <p:ext uri="{BB962C8B-B14F-4D97-AF65-F5344CB8AC3E}">
        <p14:creationId xmlns:p14="http://schemas.microsoft.com/office/powerpoint/2010/main" val="1196937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D21FD53-B56C-4ABF-A861-6B9919DE0E5E}" type="slidenum">
              <a:rPr lang="es-ES" smtClean="0"/>
              <a:t>17</a:t>
            </a:fld>
            <a:endParaRPr lang="es-ES"/>
          </a:p>
        </p:txBody>
      </p:sp>
    </p:spTree>
    <p:extLst>
      <p:ext uri="{BB962C8B-B14F-4D97-AF65-F5344CB8AC3E}">
        <p14:creationId xmlns:p14="http://schemas.microsoft.com/office/powerpoint/2010/main" val="4545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F7E6DE4-304F-4411-861A-CB7445CB9761}" type="datetimeFigureOut">
              <a:rPr lang="es-ES" smtClean="0"/>
              <a:t>21/03/2016</a:t>
            </a:fld>
            <a:endParaRPr lang="es-ES"/>
          </a:p>
        </p:txBody>
      </p:sp>
      <p:sp>
        <p:nvSpPr>
          <p:cNvPr id="5" name="Marcador de pie de página 4"/>
          <p:cNvSpPr>
            <a:spLocks noGrp="1"/>
          </p:cNvSpPr>
          <p:nvPr>
            <p:ph type="ftr" sz="quarter" idx="11"/>
          </p:nvPr>
        </p:nvSpPr>
        <p:spPr/>
        <p:txBody>
          <a:bodyPr/>
          <a:lstStyle/>
          <a:p>
            <a:r>
              <a:rPr lang="es-ES" dirty="0" smtClean="0"/>
              <a:t>Visita In situ: 17/02/2015 – 27/02/2015</a:t>
            </a:r>
          </a:p>
          <a:p>
            <a:endParaRPr lang="es-ES" dirty="0"/>
          </a:p>
        </p:txBody>
      </p:sp>
      <p:sp>
        <p:nvSpPr>
          <p:cNvPr id="6" name="Marcador de número de diapositiva 5"/>
          <p:cNvSpPr>
            <a:spLocks noGrp="1"/>
          </p:cNvSpPr>
          <p:nvPr>
            <p:ph type="sldNum" sz="quarter" idx="12"/>
          </p:nvPr>
        </p:nvSpPr>
        <p:spPr/>
        <p:txBody>
          <a:bodyPr/>
          <a:lstStyle/>
          <a:p>
            <a:fld id="{CDA0B671-100C-4DBE-9185-2294830B32DD}" type="slidenum">
              <a:rPr lang="es-ES" smtClean="0"/>
              <a:t>‹Nº›</a:t>
            </a:fld>
            <a:endParaRPr lang="es-ES"/>
          </a:p>
        </p:txBody>
      </p:sp>
    </p:spTree>
    <p:extLst>
      <p:ext uri="{BB962C8B-B14F-4D97-AF65-F5344CB8AC3E}">
        <p14:creationId xmlns:p14="http://schemas.microsoft.com/office/powerpoint/2010/main" val="36166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F7E6DE4-304F-4411-861A-CB7445CB9761}" type="datetimeFigureOut">
              <a:rPr lang="es-ES" smtClean="0"/>
              <a:t>21/03/2016</a:t>
            </a:fld>
            <a:endParaRPr lang="es-ES"/>
          </a:p>
        </p:txBody>
      </p:sp>
      <p:sp>
        <p:nvSpPr>
          <p:cNvPr id="6" name="Marcador de pie de página 5"/>
          <p:cNvSpPr>
            <a:spLocks noGrp="1"/>
          </p:cNvSpPr>
          <p:nvPr>
            <p:ph type="ftr" sz="quarter" idx="11"/>
          </p:nvPr>
        </p:nvSpPr>
        <p:spPr/>
        <p:txBody>
          <a:bodyPr/>
          <a:lstStyle/>
          <a:p>
            <a:r>
              <a:rPr lang="es-ES" dirty="0" smtClean="0"/>
              <a:t>Visita In situ: 17/02/2015 – 27/02/2015</a:t>
            </a:r>
          </a:p>
          <a:p>
            <a:endParaRPr lang="es-ES" dirty="0"/>
          </a:p>
        </p:txBody>
      </p:sp>
      <p:sp>
        <p:nvSpPr>
          <p:cNvPr id="7" name="Marcador de número de diapositiva 6"/>
          <p:cNvSpPr>
            <a:spLocks noGrp="1"/>
          </p:cNvSpPr>
          <p:nvPr>
            <p:ph type="sldNum" sz="quarter" idx="12"/>
          </p:nvPr>
        </p:nvSpPr>
        <p:spPr/>
        <p:txBody>
          <a:bodyPr/>
          <a:lstStyle/>
          <a:p>
            <a:fld id="{CDA0B671-100C-4DBE-9185-2294830B32DD}" type="slidenum">
              <a:rPr lang="es-ES" smtClean="0"/>
              <a:t>‹Nº›</a:t>
            </a:fld>
            <a:endParaRPr lang="es-ES"/>
          </a:p>
        </p:txBody>
      </p:sp>
    </p:spTree>
    <p:extLst>
      <p:ext uri="{BB962C8B-B14F-4D97-AF65-F5344CB8AC3E}">
        <p14:creationId xmlns:p14="http://schemas.microsoft.com/office/powerpoint/2010/main" val="2532954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F7E6DE4-304F-4411-861A-CB7445CB9761}" type="datetimeFigureOut">
              <a:rPr lang="es-ES" smtClean="0"/>
              <a:t>21/03/2016</a:t>
            </a:fld>
            <a:endParaRPr lang="es-ES"/>
          </a:p>
        </p:txBody>
      </p:sp>
      <p:sp>
        <p:nvSpPr>
          <p:cNvPr id="5" name="Marcador de pie de página 4"/>
          <p:cNvSpPr>
            <a:spLocks noGrp="1"/>
          </p:cNvSpPr>
          <p:nvPr>
            <p:ph type="ftr" sz="quarter" idx="11"/>
          </p:nvPr>
        </p:nvSpPr>
        <p:spPr/>
        <p:txBody>
          <a:bodyPr/>
          <a:lstStyle/>
          <a:p>
            <a:r>
              <a:rPr lang="es-ES" dirty="0" smtClean="0"/>
              <a:t>Visita In situ: 17/02/2015 – 27/02/2015</a:t>
            </a:r>
          </a:p>
          <a:p>
            <a:endParaRPr lang="es-ES" dirty="0"/>
          </a:p>
        </p:txBody>
      </p:sp>
      <p:sp>
        <p:nvSpPr>
          <p:cNvPr id="6" name="Marcador de número de diapositiva 5"/>
          <p:cNvSpPr>
            <a:spLocks noGrp="1"/>
          </p:cNvSpPr>
          <p:nvPr>
            <p:ph type="sldNum" sz="quarter" idx="12"/>
          </p:nvPr>
        </p:nvSpPr>
        <p:spPr/>
        <p:txBody>
          <a:bodyPr/>
          <a:lstStyle/>
          <a:p>
            <a:fld id="{CDA0B671-100C-4DBE-9185-2294830B32DD}" type="slidenum">
              <a:rPr lang="es-ES" smtClean="0"/>
              <a:t>‹Nº›</a:t>
            </a:fld>
            <a:endParaRPr lang="es-ES"/>
          </a:p>
        </p:txBody>
      </p:sp>
    </p:spTree>
    <p:extLst>
      <p:ext uri="{BB962C8B-B14F-4D97-AF65-F5344CB8AC3E}">
        <p14:creationId xmlns:p14="http://schemas.microsoft.com/office/powerpoint/2010/main" val="226535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F7E6DE4-304F-4411-861A-CB7445CB9761}" type="datetimeFigureOut">
              <a:rPr lang="es-ES" smtClean="0"/>
              <a:t>21/03/2016</a:t>
            </a:fld>
            <a:endParaRPr lang="es-ES"/>
          </a:p>
        </p:txBody>
      </p:sp>
      <p:sp>
        <p:nvSpPr>
          <p:cNvPr id="5" name="Marcador de pie de página 4"/>
          <p:cNvSpPr>
            <a:spLocks noGrp="1"/>
          </p:cNvSpPr>
          <p:nvPr>
            <p:ph type="ftr" sz="quarter" idx="11"/>
          </p:nvPr>
        </p:nvSpPr>
        <p:spPr/>
        <p:txBody>
          <a:bodyPr/>
          <a:lstStyle/>
          <a:p>
            <a:r>
              <a:rPr lang="es-ES" dirty="0" smtClean="0"/>
              <a:t>Visita In situ: 17/02/2015 – 27/02/2015</a:t>
            </a:r>
          </a:p>
          <a:p>
            <a:endParaRPr lang="es-ES" dirty="0"/>
          </a:p>
        </p:txBody>
      </p:sp>
      <p:sp>
        <p:nvSpPr>
          <p:cNvPr id="6" name="Marcador de número de diapositiva 5"/>
          <p:cNvSpPr>
            <a:spLocks noGrp="1"/>
          </p:cNvSpPr>
          <p:nvPr>
            <p:ph type="sldNum" sz="quarter" idx="12"/>
          </p:nvPr>
        </p:nvSpPr>
        <p:spPr/>
        <p:txBody>
          <a:bodyPr/>
          <a:lstStyle/>
          <a:p>
            <a:fld id="{CDA0B671-100C-4DBE-9185-2294830B32DD}" type="slidenum">
              <a:rPr lang="es-ES" smtClean="0"/>
              <a:t>‹Nº›</a:t>
            </a:fld>
            <a:endParaRPr lang="es-ES"/>
          </a:p>
        </p:txBody>
      </p:sp>
    </p:spTree>
    <p:extLst>
      <p:ext uri="{BB962C8B-B14F-4D97-AF65-F5344CB8AC3E}">
        <p14:creationId xmlns:p14="http://schemas.microsoft.com/office/powerpoint/2010/main" val="2731766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7" name="Rectangle 18"/>
          <p:cNvSpPr>
            <a:spLocks noGrp="1" noChangeArrowheads="1"/>
          </p:cNvSpPr>
          <p:nvPr>
            <p:ph type="sldNum" sz="quarter" idx="10"/>
          </p:nvPr>
        </p:nvSpPr>
        <p:spPr>
          <a:xfrm>
            <a:off x="4370917" y="6384926"/>
            <a:ext cx="4470400" cy="473075"/>
          </a:xfrm>
        </p:spPr>
        <p:txBody>
          <a:bodyPr/>
          <a:lstStyle>
            <a:lvl1pPr>
              <a:defRPr/>
            </a:lvl1pPr>
          </a:lstStyle>
          <a:p>
            <a:pPr>
              <a:defRPr/>
            </a:pPr>
            <a:fld id="{2FDB14C9-7DF2-407A-824A-14720B411982}" type="slidenum">
              <a:rPr lang="zh-SG" altLang="en-US"/>
              <a:pPr>
                <a:defRPr/>
              </a:pPr>
              <a:t>‹Nº›</a:t>
            </a:fld>
            <a:r>
              <a:rPr lang="en-US" altLang="zh-SG" dirty="0"/>
              <a:t/>
            </a:r>
            <a:br>
              <a:rPr lang="en-US" altLang="zh-SG" dirty="0"/>
            </a:br>
            <a:endParaRPr lang="en-US" altLang="zh-SG" sz="800" dirty="0"/>
          </a:p>
        </p:txBody>
      </p:sp>
      <p:sp>
        <p:nvSpPr>
          <p:cNvPr id="9" name="8 Rectángulo"/>
          <p:cNvSpPr/>
          <p:nvPr userDrawn="1"/>
        </p:nvSpPr>
        <p:spPr bwMode="auto">
          <a:xfrm>
            <a:off x="0" y="6643688"/>
            <a:ext cx="12192000" cy="21431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s-ES" sz="1200" spc="600" dirty="0" smtClean="0">
                <a:solidFill>
                  <a:prstClr val="white">
                    <a:lumMod val="95000"/>
                  </a:prstClr>
                </a:solidFill>
                <a:effectLst>
                  <a:outerShdw blurRad="38100" dist="38100" dir="2700000" algn="tl">
                    <a:srgbClr val="000000">
                      <a:alpha val="43137"/>
                    </a:srgbClr>
                  </a:outerShdw>
                </a:effectLst>
                <a:latin typeface="Times New Roman" pitchFamily="18" charset="0"/>
                <a:cs typeface="Times New Roman" pitchFamily="18" charset="0"/>
              </a:rPr>
              <a:t>Un</a:t>
            </a:r>
            <a:r>
              <a:rPr lang="es-ES" sz="1200" spc="600" baseline="0" dirty="0" smtClean="0">
                <a:solidFill>
                  <a:prstClr val="white">
                    <a:lumMod val="95000"/>
                  </a:prstClr>
                </a:solidFill>
                <a:effectLst>
                  <a:outerShdw blurRad="38100" dist="38100" dir="2700000" algn="tl">
                    <a:srgbClr val="000000">
                      <a:alpha val="43137"/>
                    </a:srgbClr>
                  </a:outerShdw>
                </a:effectLst>
                <a:latin typeface="Times New Roman" pitchFamily="18" charset="0"/>
                <a:cs typeface="Times New Roman" pitchFamily="18" charset="0"/>
              </a:rPr>
              <a:t> buen aliado del País</a:t>
            </a:r>
            <a:endParaRPr lang="es-ES" sz="1200" spc="600" dirty="0">
              <a:solidFill>
                <a:prstClr val="white">
                  <a:lumMod val="95000"/>
                </a:prst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userDrawn="1"/>
        </p:nvSpPr>
        <p:spPr>
          <a:xfrm>
            <a:off x="1" y="1"/>
            <a:ext cx="12321092" cy="1323439"/>
          </a:xfrm>
          <a:prstGeom prst="rect">
            <a:avLst/>
          </a:prstGeom>
          <a:solidFill>
            <a:schemeClr val="bg1"/>
          </a:solidFill>
        </p:spPr>
        <p:txBody>
          <a:bodyPr wrap="square" rtlCol="0">
            <a:spAutoFit/>
          </a:bodyPr>
          <a:lstStyle/>
          <a:p>
            <a:endParaRPr lang="es-ES" sz="8000" dirty="0"/>
          </a:p>
        </p:txBody>
      </p:sp>
      <p:sp>
        <p:nvSpPr>
          <p:cNvPr id="11" name="Freeform 20"/>
          <p:cNvSpPr>
            <a:spLocks/>
          </p:cNvSpPr>
          <p:nvPr userDrawn="1"/>
        </p:nvSpPr>
        <p:spPr bwMode="auto">
          <a:xfrm>
            <a:off x="3283703" y="552450"/>
            <a:ext cx="8899830" cy="2787650"/>
          </a:xfrm>
          <a:custGeom>
            <a:avLst/>
            <a:gdLst/>
            <a:ahLst/>
            <a:cxnLst>
              <a:cxn ang="0">
                <a:pos x="0" y="1632"/>
              </a:cxn>
              <a:cxn ang="0">
                <a:pos x="3816" y="0"/>
              </a:cxn>
              <a:cxn ang="0">
                <a:pos x="3816" y="496"/>
              </a:cxn>
              <a:cxn ang="0">
                <a:pos x="0" y="1632"/>
              </a:cxn>
            </a:cxnLst>
            <a:rect l="0" t="0" r="r" b="b"/>
            <a:pathLst>
              <a:path w="3816" h="1632">
                <a:moveTo>
                  <a:pt x="0" y="1632"/>
                </a:moveTo>
                <a:lnTo>
                  <a:pt x="3816" y="0"/>
                </a:lnTo>
                <a:lnTo>
                  <a:pt x="3816" y="496"/>
                </a:lnTo>
                <a:lnTo>
                  <a:pt x="0" y="1632"/>
                </a:lnTo>
                <a:close/>
              </a:path>
            </a:pathLst>
          </a:custGeom>
          <a:solidFill>
            <a:schemeClr val="bg1">
              <a:lumMod val="50000"/>
            </a:schemeClr>
          </a:solidFill>
          <a:ln w="9525">
            <a:noFill/>
            <a:round/>
            <a:headEnd/>
            <a:tailEnd/>
          </a:ln>
          <a:effectLst/>
        </p:spPr>
        <p:txBody>
          <a:bodyPr/>
          <a:lstStyle/>
          <a:p>
            <a:endParaRPr lang="en-US" sz="1800"/>
          </a:p>
        </p:txBody>
      </p:sp>
      <p:pic>
        <p:nvPicPr>
          <p:cNvPr id="5" name="Imagen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724" t="-1799" r="45676" b="1799"/>
          <a:stretch/>
        </p:blipFill>
        <p:spPr>
          <a:xfrm>
            <a:off x="-3858" y="-52289"/>
            <a:ext cx="3287561" cy="2392471"/>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626" y="2212031"/>
            <a:ext cx="3443433" cy="1333500"/>
          </a:xfrm>
          <a:prstGeom prst="rect">
            <a:avLst/>
          </a:prstGeom>
        </p:spPr>
      </p:pic>
      <p:pic>
        <p:nvPicPr>
          <p:cNvPr id="8" name="Imagen 7"/>
          <p:cNvPicPr>
            <a:picLocks noChangeAspect="1"/>
          </p:cNvPicPr>
          <p:nvPr userDrawn="1"/>
        </p:nvPicPr>
        <p:blipFill rotWithShape="1">
          <a:blip r:embed="rId4" cstate="print"/>
          <a:srcRect l="59067" t="30222" r="12001" b="49111"/>
          <a:stretch/>
        </p:blipFill>
        <p:spPr>
          <a:xfrm>
            <a:off x="-50799" y="3562170"/>
            <a:ext cx="3340099" cy="1340153"/>
          </a:xfrm>
          <a:prstGeom prst="rect">
            <a:avLst/>
          </a:prstGeom>
        </p:spPr>
      </p:pic>
    </p:spTree>
    <p:extLst>
      <p:ext uri="{BB962C8B-B14F-4D97-AF65-F5344CB8AC3E}">
        <p14:creationId xmlns:p14="http://schemas.microsoft.com/office/powerpoint/2010/main" val="5788435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ES" dirty="0"/>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F7E6DE4-304F-4411-861A-CB7445CB9761}" type="datetimeFigureOut">
              <a:rPr lang="es-ES" smtClean="0"/>
              <a:t>21/03/2016</a:t>
            </a:fld>
            <a:endParaRPr lang="es-ES"/>
          </a:p>
        </p:txBody>
      </p:sp>
      <p:sp>
        <p:nvSpPr>
          <p:cNvPr id="5" name="Marcador de pie de página 4"/>
          <p:cNvSpPr>
            <a:spLocks noGrp="1"/>
          </p:cNvSpPr>
          <p:nvPr>
            <p:ph type="ftr" sz="quarter" idx="11"/>
          </p:nvPr>
        </p:nvSpPr>
        <p:spPr/>
        <p:txBody>
          <a:bodyPr/>
          <a:lstStyle/>
          <a:p>
            <a:r>
              <a:rPr lang="es-ES" dirty="0" smtClean="0"/>
              <a:t>Visita In situ: 17/02/2015 – 27/02/2015</a:t>
            </a:r>
            <a:endParaRPr lang="es-ES" dirty="0"/>
          </a:p>
        </p:txBody>
      </p:sp>
      <p:sp>
        <p:nvSpPr>
          <p:cNvPr id="6" name="Marcador de número de diapositiva 5"/>
          <p:cNvSpPr>
            <a:spLocks noGrp="1"/>
          </p:cNvSpPr>
          <p:nvPr>
            <p:ph type="sldNum" sz="quarter" idx="12"/>
          </p:nvPr>
        </p:nvSpPr>
        <p:spPr/>
        <p:txBody>
          <a:bodyPr/>
          <a:lstStyle/>
          <a:p>
            <a:fld id="{CDA0B671-100C-4DBE-9185-2294830B32DD}" type="slidenum">
              <a:rPr lang="es-ES" smtClean="0"/>
              <a:t>‹Nº›</a:t>
            </a:fld>
            <a:endParaRPr lang="es-ES"/>
          </a:p>
        </p:txBody>
      </p:sp>
      <p:cxnSp>
        <p:nvCxnSpPr>
          <p:cNvPr id="8" name="Conector recto 7"/>
          <p:cNvCxnSpPr/>
          <p:nvPr userDrawn="1"/>
        </p:nvCxnSpPr>
        <p:spPr>
          <a:xfrm>
            <a:off x="838200" y="1690688"/>
            <a:ext cx="10515600"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userDrawn="1"/>
        </p:nvCxnSpPr>
        <p:spPr>
          <a:xfrm>
            <a:off x="838200" y="6176963"/>
            <a:ext cx="10515600"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89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F7E6DE4-304F-4411-861A-CB7445CB9761}" type="datetimeFigureOut">
              <a:rPr lang="es-ES" smtClean="0"/>
              <a:t>21/03/2016</a:t>
            </a:fld>
            <a:endParaRPr lang="es-ES"/>
          </a:p>
        </p:txBody>
      </p:sp>
      <p:sp>
        <p:nvSpPr>
          <p:cNvPr id="5" name="Marcador de pie de página 4"/>
          <p:cNvSpPr>
            <a:spLocks noGrp="1"/>
          </p:cNvSpPr>
          <p:nvPr>
            <p:ph type="ftr" sz="quarter" idx="11"/>
          </p:nvPr>
        </p:nvSpPr>
        <p:spPr/>
        <p:txBody>
          <a:bodyPr/>
          <a:lstStyle/>
          <a:p>
            <a:r>
              <a:rPr lang="es-ES" dirty="0" smtClean="0"/>
              <a:t>Visita In situ: 17/02/2015 – 27/02/2015</a:t>
            </a:r>
          </a:p>
          <a:p>
            <a:endParaRPr lang="es-ES" dirty="0"/>
          </a:p>
        </p:txBody>
      </p:sp>
      <p:sp>
        <p:nvSpPr>
          <p:cNvPr id="6" name="Marcador de número de diapositiva 5"/>
          <p:cNvSpPr>
            <a:spLocks noGrp="1"/>
          </p:cNvSpPr>
          <p:nvPr>
            <p:ph type="sldNum" sz="quarter" idx="12"/>
          </p:nvPr>
        </p:nvSpPr>
        <p:spPr/>
        <p:txBody>
          <a:bodyPr/>
          <a:lstStyle/>
          <a:p>
            <a:fld id="{CDA0B671-100C-4DBE-9185-2294830B32DD}" type="slidenum">
              <a:rPr lang="es-ES" smtClean="0"/>
              <a:t>‹Nº›</a:t>
            </a:fld>
            <a:endParaRPr lang="es-ES"/>
          </a:p>
        </p:txBody>
      </p:sp>
    </p:spTree>
    <p:extLst>
      <p:ext uri="{BB962C8B-B14F-4D97-AF65-F5344CB8AC3E}">
        <p14:creationId xmlns:p14="http://schemas.microsoft.com/office/powerpoint/2010/main" val="2370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F7E6DE4-304F-4411-861A-CB7445CB9761}" type="datetimeFigureOut">
              <a:rPr lang="es-ES" smtClean="0"/>
              <a:t>21/03/2016</a:t>
            </a:fld>
            <a:endParaRPr lang="es-ES"/>
          </a:p>
        </p:txBody>
      </p:sp>
      <p:sp>
        <p:nvSpPr>
          <p:cNvPr id="6" name="Marcador de pie de página 5"/>
          <p:cNvSpPr>
            <a:spLocks noGrp="1"/>
          </p:cNvSpPr>
          <p:nvPr>
            <p:ph type="ftr" sz="quarter" idx="11"/>
          </p:nvPr>
        </p:nvSpPr>
        <p:spPr/>
        <p:txBody>
          <a:bodyPr/>
          <a:lstStyle/>
          <a:p>
            <a:r>
              <a:rPr lang="es-ES" dirty="0" smtClean="0"/>
              <a:t>Visita In situ: 17/02/2015 – 27/02/2015</a:t>
            </a:r>
          </a:p>
          <a:p>
            <a:endParaRPr lang="es-ES" dirty="0"/>
          </a:p>
        </p:txBody>
      </p:sp>
      <p:sp>
        <p:nvSpPr>
          <p:cNvPr id="7" name="Marcador de número de diapositiva 6"/>
          <p:cNvSpPr>
            <a:spLocks noGrp="1"/>
          </p:cNvSpPr>
          <p:nvPr>
            <p:ph type="sldNum" sz="quarter" idx="12"/>
          </p:nvPr>
        </p:nvSpPr>
        <p:spPr/>
        <p:txBody>
          <a:bodyPr/>
          <a:lstStyle/>
          <a:p>
            <a:fld id="{CDA0B671-100C-4DBE-9185-2294830B32DD}" type="slidenum">
              <a:rPr lang="es-ES" smtClean="0"/>
              <a:t>‹Nº›</a:t>
            </a:fld>
            <a:endParaRPr lang="es-ES"/>
          </a:p>
        </p:txBody>
      </p:sp>
      <p:cxnSp>
        <p:nvCxnSpPr>
          <p:cNvPr id="8" name="Conector recto 7"/>
          <p:cNvCxnSpPr/>
          <p:nvPr userDrawn="1"/>
        </p:nvCxnSpPr>
        <p:spPr>
          <a:xfrm>
            <a:off x="838200" y="1066574"/>
            <a:ext cx="10515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userDrawn="1"/>
        </p:nvCxnSpPr>
        <p:spPr>
          <a:xfrm>
            <a:off x="838200" y="6176963"/>
            <a:ext cx="10515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76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F7E6DE4-304F-4411-861A-CB7445CB9761}" type="datetimeFigureOut">
              <a:rPr lang="es-ES" smtClean="0"/>
              <a:t>21/03/2016</a:t>
            </a:fld>
            <a:endParaRPr lang="es-ES"/>
          </a:p>
        </p:txBody>
      </p:sp>
      <p:sp>
        <p:nvSpPr>
          <p:cNvPr id="8" name="Marcador de pie de página 7"/>
          <p:cNvSpPr>
            <a:spLocks noGrp="1"/>
          </p:cNvSpPr>
          <p:nvPr>
            <p:ph type="ftr" sz="quarter" idx="11"/>
          </p:nvPr>
        </p:nvSpPr>
        <p:spPr/>
        <p:txBody>
          <a:bodyPr/>
          <a:lstStyle/>
          <a:p>
            <a:r>
              <a:rPr lang="es-ES" dirty="0" smtClean="0"/>
              <a:t>Visita In situ: 17/02/2015 – 27/02/2015</a:t>
            </a:r>
          </a:p>
          <a:p>
            <a:endParaRPr lang="es-ES" dirty="0"/>
          </a:p>
        </p:txBody>
      </p:sp>
      <p:sp>
        <p:nvSpPr>
          <p:cNvPr id="9" name="Marcador de número de diapositiva 8"/>
          <p:cNvSpPr>
            <a:spLocks noGrp="1"/>
          </p:cNvSpPr>
          <p:nvPr>
            <p:ph type="sldNum" sz="quarter" idx="12"/>
          </p:nvPr>
        </p:nvSpPr>
        <p:spPr/>
        <p:txBody>
          <a:bodyPr/>
          <a:lstStyle/>
          <a:p>
            <a:fld id="{CDA0B671-100C-4DBE-9185-2294830B32DD}" type="slidenum">
              <a:rPr lang="es-ES" smtClean="0"/>
              <a:t>‹Nº›</a:t>
            </a:fld>
            <a:endParaRPr lang="es-ES"/>
          </a:p>
        </p:txBody>
      </p:sp>
      <p:cxnSp>
        <p:nvCxnSpPr>
          <p:cNvPr id="10" name="Conector recto 9"/>
          <p:cNvCxnSpPr/>
          <p:nvPr userDrawn="1"/>
        </p:nvCxnSpPr>
        <p:spPr>
          <a:xfrm>
            <a:off x="838200" y="1139146"/>
            <a:ext cx="10515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a:off x="838200" y="6189663"/>
            <a:ext cx="10515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5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F7E6DE4-304F-4411-861A-CB7445CB9761}" type="datetimeFigureOut">
              <a:rPr lang="es-ES" smtClean="0"/>
              <a:t>21/03/2016</a:t>
            </a:fld>
            <a:endParaRPr lang="es-ES"/>
          </a:p>
        </p:txBody>
      </p:sp>
      <p:sp>
        <p:nvSpPr>
          <p:cNvPr id="4" name="Marcador de pie de página 3"/>
          <p:cNvSpPr>
            <a:spLocks noGrp="1"/>
          </p:cNvSpPr>
          <p:nvPr>
            <p:ph type="ftr" sz="quarter" idx="11"/>
          </p:nvPr>
        </p:nvSpPr>
        <p:spPr/>
        <p:txBody>
          <a:bodyPr/>
          <a:lstStyle/>
          <a:p>
            <a:r>
              <a:rPr lang="es-ES" dirty="0" smtClean="0"/>
              <a:t>Visita In situ: 17/02/2015 – 27/02/2015</a:t>
            </a:r>
          </a:p>
          <a:p>
            <a:endParaRPr lang="es-ES" dirty="0"/>
          </a:p>
        </p:txBody>
      </p:sp>
      <p:sp>
        <p:nvSpPr>
          <p:cNvPr id="5" name="Marcador de número de diapositiva 4"/>
          <p:cNvSpPr>
            <a:spLocks noGrp="1"/>
          </p:cNvSpPr>
          <p:nvPr>
            <p:ph type="sldNum" sz="quarter" idx="12"/>
          </p:nvPr>
        </p:nvSpPr>
        <p:spPr/>
        <p:txBody>
          <a:bodyPr/>
          <a:lstStyle/>
          <a:p>
            <a:fld id="{CDA0B671-100C-4DBE-9185-2294830B32DD}" type="slidenum">
              <a:rPr lang="es-ES" smtClean="0"/>
              <a:t>‹Nº›</a:t>
            </a:fld>
            <a:endParaRPr lang="es-ES"/>
          </a:p>
        </p:txBody>
      </p:sp>
      <p:cxnSp>
        <p:nvCxnSpPr>
          <p:cNvPr id="6" name="Conector recto 5"/>
          <p:cNvCxnSpPr/>
          <p:nvPr userDrawn="1"/>
        </p:nvCxnSpPr>
        <p:spPr>
          <a:xfrm>
            <a:off x="838200" y="1023031"/>
            <a:ext cx="10515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92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F7E6DE4-304F-4411-861A-CB7445CB9761}" type="datetimeFigureOut">
              <a:rPr lang="es-ES" smtClean="0"/>
              <a:t>21/03/2016</a:t>
            </a:fld>
            <a:endParaRPr lang="es-ES"/>
          </a:p>
        </p:txBody>
      </p:sp>
      <p:sp>
        <p:nvSpPr>
          <p:cNvPr id="3" name="Marcador de pie de página 2"/>
          <p:cNvSpPr>
            <a:spLocks noGrp="1"/>
          </p:cNvSpPr>
          <p:nvPr>
            <p:ph type="ftr" sz="quarter" idx="11"/>
          </p:nvPr>
        </p:nvSpPr>
        <p:spPr/>
        <p:txBody>
          <a:bodyPr/>
          <a:lstStyle/>
          <a:p>
            <a:r>
              <a:rPr lang="es-ES" dirty="0" smtClean="0"/>
              <a:t>Visita In situ: 17/02/2015 – 27/02/2015</a:t>
            </a:r>
          </a:p>
          <a:p>
            <a:endParaRPr lang="es-ES" dirty="0"/>
          </a:p>
        </p:txBody>
      </p:sp>
      <p:sp>
        <p:nvSpPr>
          <p:cNvPr id="4" name="Marcador de número de diapositiva 3"/>
          <p:cNvSpPr>
            <a:spLocks noGrp="1"/>
          </p:cNvSpPr>
          <p:nvPr>
            <p:ph type="sldNum" sz="quarter" idx="12"/>
          </p:nvPr>
        </p:nvSpPr>
        <p:spPr/>
        <p:txBody>
          <a:bodyPr/>
          <a:lstStyle/>
          <a:p>
            <a:fld id="{CDA0B671-100C-4DBE-9185-2294830B32DD}" type="slidenum">
              <a:rPr lang="es-ES" smtClean="0"/>
              <a:t>‹Nº›</a:t>
            </a:fld>
            <a:endParaRPr lang="es-ES"/>
          </a:p>
        </p:txBody>
      </p:sp>
    </p:spTree>
    <p:extLst>
      <p:ext uri="{BB962C8B-B14F-4D97-AF65-F5344CB8AC3E}">
        <p14:creationId xmlns:p14="http://schemas.microsoft.com/office/powerpoint/2010/main" val="33482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F7E6DE4-304F-4411-861A-CB7445CB9761}" type="datetimeFigureOut">
              <a:rPr lang="es-ES" smtClean="0"/>
              <a:t>21/03/2016</a:t>
            </a:fld>
            <a:endParaRPr lang="es-ES"/>
          </a:p>
        </p:txBody>
      </p:sp>
      <p:sp>
        <p:nvSpPr>
          <p:cNvPr id="4" name="Marcador de pie de página 3"/>
          <p:cNvSpPr>
            <a:spLocks noGrp="1"/>
          </p:cNvSpPr>
          <p:nvPr>
            <p:ph type="ftr" sz="quarter" idx="11"/>
          </p:nvPr>
        </p:nvSpPr>
        <p:spPr/>
        <p:txBody>
          <a:bodyPr/>
          <a:lstStyle/>
          <a:p>
            <a:r>
              <a:rPr lang="es-ES" dirty="0" smtClean="0"/>
              <a:t>Visita In situ: 17/02/2015 – 27/02/2015</a:t>
            </a:r>
            <a:endParaRPr lang="es-ES" dirty="0"/>
          </a:p>
        </p:txBody>
      </p:sp>
      <p:sp>
        <p:nvSpPr>
          <p:cNvPr id="5" name="Marcador de número de diapositiva 4"/>
          <p:cNvSpPr>
            <a:spLocks noGrp="1"/>
          </p:cNvSpPr>
          <p:nvPr>
            <p:ph type="sldNum" sz="quarter" idx="12"/>
          </p:nvPr>
        </p:nvSpPr>
        <p:spPr/>
        <p:txBody>
          <a:bodyPr/>
          <a:lstStyle/>
          <a:p>
            <a:fld id="{CDA0B671-100C-4DBE-9185-2294830B32DD}" type="slidenum">
              <a:rPr lang="es-ES" smtClean="0"/>
              <a:t>‹Nº›</a:t>
            </a:fld>
            <a:endParaRPr lang="es-ES" dirty="0"/>
          </a:p>
        </p:txBody>
      </p:sp>
      <p:cxnSp>
        <p:nvCxnSpPr>
          <p:cNvPr id="6" name="Conector recto 5"/>
          <p:cNvCxnSpPr/>
          <p:nvPr userDrawn="1"/>
        </p:nvCxnSpPr>
        <p:spPr>
          <a:xfrm>
            <a:off x="838200" y="848689"/>
            <a:ext cx="10515600"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F7E6DE4-304F-4411-861A-CB7445CB9761}" type="datetimeFigureOut">
              <a:rPr lang="es-ES" smtClean="0"/>
              <a:t>21/03/2016</a:t>
            </a:fld>
            <a:endParaRPr lang="es-ES"/>
          </a:p>
        </p:txBody>
      </p:sp>
      <p:sp>
        <p:nvSpPr>
          <p:cNvPr id="6" name="Marcador de pie de página 5"/>
          <p:cNvSpPr>
            <a:spLocks noGrp="1"/>
          </p:cNvSpPr>
          <p:nvPr>
            <p:ph type="ftr" sz="quarter" idx="11"/>
          </p:nvPr>
        </p:nvSpPr>
        <p:spPr/>
        <p:txBody>
          <a:bodyPr/>
          <a:lstStyle/>
          <a:p>
            <a:r>
              <a:rPr lang="es-ES" dirty="0" smtClean="0"/>
              <a:t>Visita In situ: 17/02/2015 – 27/02/2015</a:t>
            </a:r>
          </a:p>
          <a:p>
            <a:endParaRPr lang="es-ES" dirty="0"/>
          </a:p>
        </p:txBody>
      </p:sp>
      <p:sp>
        <p:nvSpPr>
          <p:cNvPr id="7" name="Marcador de número de diapositiva 6"/>
          <p:cNvSpPr>
            <a:spLocks noGrp="1"/>
          </p:cNvSpPr>
          <p:nvPr>
            <p:ph type="sldNum" sz="quarter" idx="12"/>
          </p:nvPr>
        </p:nvSpPr>
        <p:spPr/>
        <p:txBody>
          <a:bodyPr/>
          <a:lstStyle/>
          <a:p>
            <a:fld id="{CDA0B671-100C-4DBE-9185-2294830B32DD}" type="slidenum">
              <a:rPr lang="es-ES" smtClean="0"/>
              <a:t>‹Nº›</a:t>
            </a:fld>
            <a:endParaRPr lang="es-ES"/>
          </a:p>
        </p:txBody>
      </p:sp>
    </p:spTree>
    <p:extLst>
      <p:ext uri="{BB962C8B-B14F-4D97-AF65-F5344CB8AC3E}">
        <p14:creationId xmlns:p14="http://schemas.microsoft.com/office/powerpoint/2010/main" val="406540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E6DE4-304F-4411-861A-CB7445CB9761}" type="datetimeFigureOut">
              <a:rPr lang="es-ES" smtClean="0"/>
              <a:t>21/03/2016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Visita In situ: 17/02/2015 – 27/02/2015</a:t>
            </a:r>
          </a:p>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0B671-100C-4DBE-9185-2294830B32DD}" type="slidenum">
              <a:rPr lang="es-ES" smtClean="0"/>
              <a:t>‹Nº›</a:t>
            </a:fld>
            <a:endParaRPr lang="es-ES"/>
          </a:p>
        </p:txBody>
      </p:sp>
      <p:cxnSp>
        <p:nvCxnSpPr>
          <p:cNvPr id="7" name="Conector recto 6"/>
          <p:cNvCxnSpPr/>
          <p:nvPr/>
        </p:nvCxnSpPr>
        <p:spPr>
          <a:xfrm>
            <a:off x="838200" y="6442177"/>
            <a:ext cx="10515600"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37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13.png"/><Relationship Id="rId4" Type="http://schemas.openxmlformats.org/officeDocument/2006/relationships/image" Target="../media/image12.gif"/></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3.emf"/><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10.png"/><Relationship Id="rId5" Type="http://schemas.openxmlformats.org/officeDocument/2006/relationships/image" Target="../media/image13.png"/><Relationship Id="rId4" Type="http://schemas.openxmlformats.org/officeDocument/2006/relationships/image" Target="../media/image12.gif"/></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emf"/><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emf"/><Relationship Id="rId10" Type="http://schemas.openxmlformats.org/officeDocument/2006/relationships/image" Target="../media/image40.png"/><Relationship Id="rId4" Type="http://schemas.openxmlformats.org/officeDocument/2006/relationships/image" Target="../media/image34.emf"/><Relationship Id="rId9" Type="http://schemas.openxmlformats.org/officeDocument/2006/relationships/image" Target="../media/image39.emf"/></Relationships>
</file>

<file path=ppt/slides/_rels/slide24.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33.png"/><Relationship Id="rId7" Type="http://schemas.openxmlformats.org/officeDocument/2006/relationships/image" Target="../media/image44.emf"/><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43.emf"/><Relationship Id="rId5" Type="http://schemas.openxmlformats.org/officeDocument/2006/relationships/image" Target="../media/image42.emf"/><Relationship Id="rId10" Type="http://schemas.openxmlformats.org/officeDocument/2006/relationships/image" Target="../media/image47.png"/><Relationship Id="rId4" Type="http://schemas.openxmlformats.org/officeDocument/2006/relationships/image" Target="../media/image36.png"/><Relationship Id="rId9"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4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52.jpg"/></Relationships>
</file>

<file path=ppt/slides/_rels/slide34.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56.emf"/><Relationship Id="rId5" Type="http://schemas.openxmlformats.org/officeDocument/2006/relationships/image" Target="../media/image55.png"/><Relationship Id="rId4" Type="http://schemas.openxmlformats.org/officeDocument/2006/relationships/image" Target="../media/image54.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60.emf"/><Relationship Id="rId4" Type="http://schemas.openxmlformats.org/officeDocument/2006/relationships/image" Target="../media/image59.emf"/></Relationships>
</file>

<file path=ppt/slides/_rels/slide38.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63.emf"/><Relationship Id="rId4" Type="http://schemas.openxmlformats.org/officeDocument/2006/relationships/image" Target="../media/image6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65.emf"/></Relationships>
</file>

<file path=ppt/slides/_rels/slide43.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4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5.xml"/><Relationship Id="rId7" Type="http://schemas.openxmlformats.org/officeDocument/2006/relationships/image" Target="../media/image8.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6.xml"/><Relationship Id="rId7" Type="http://schemas.openxmlformats.org/officeDocument/2006/relationships/image" Target="../media/image8.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txBox="1">
            <a:spLocks noChangeArrowheads="1"/>
          </p:cNvSpPr>
          <p:nvPr/>
        </p:nvSpPr>
        <p:spPr bwMode="auto">
          <a:xfrm>
            <a:off x="4793876" y="3249586"/>
            <a:ext cx="5874125" cy="1157314"/>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algn="ctr" eaLnBrk="0" fontAlgn="base" hangingPunct="0">
              <a:spcBef>
                <a:spcPct val="0"/>
              </a:spcBef>
              <a:spcAft>
                <a:spcPct val="0"/>
              </a:spcAft>
              <a:defRPr/>
            </a:pPr>
            <a:r>
              <a:rPr lang="es-EC" sz="2800" b="1" kern="0" dirty="0" smtClean="0">
                <a:latin typeface="+mj-lt"/>
                <a:ea typeface="+mj-ea"/>
                <a:cs typeface="+mj-cs"/>
              </a:rPr>
              <a:t>Registro Laboral</a:t>
            </a:r>
            <a:endParaRPr lang="es-EC" sz="2800" b="1" kern="0" dirty="0">
              <a:latin typeface="+mj-lt"/>
              <a:ea typeface="+mj-ea"/>
              <a:cs typeface="+mj-cs"/>
            </a:endParaRPr>
          </a:p>
          <a:p>
            <a:pPr algn="ctr" eaLnBrk="0" fontAlgn="base" hangingPunct="0">
              <a:spcBef>
                <a:spcPct val="0"/>
              </a:spcBef>
              <a:spcAft>
                <a:spcPct val="0"/>
              </a:spcAft>
              <a:defRPr/>
            </a:pPr>
            <a:r>
              <a:rPr lang="es-EC" b="1" kern="0" dirty="0">
                <a:latin typeface="+mj-lt"/>
                <a:ea typeface="+mj-ea"/>
                <a:cs typeface="+mj-cs"/>
              </a:rPr>
              <a:t>Riesgos, Segmentación y Productos </a:t>
            </a:r>
          </a:p>
          <a:p>
            <a:pPr algn="ctr" eaLnBrk="0" fontAlgn="base" hangingPunct="0">
              <a:spcBef>
                <a:spcPct val="0"/>
              </a:spcBef>
              <a:spcAft>
                <a:spcPct val="0"/>
              </a:spcAft>
              <a:defRPr/>
            </a:pPr>
            <a:r>
              <a:rPr lang="es-EC" b="1" kern="0" dirty="0" smtClean="0">
                <a:latin typeface="+mj-lt"/>
                <a:ea typeface="+mj-ea"/>
                <a:cs typeface="+mj-cs"/>
              </a:rPr>
              <a:t>Marzo 2016</a:t>
            </a:r>
            <a:endParaRPr lang="es-ES" b="1" kern="0" dirty="0">
              <a:latin typeface="+mj-lt"/>
              <a:ea typeface="+mj-ea"/>
              <a:cs typeface="+mj-cs"/>
            </a:endParaRPr>
          </a:p>
        </p:txBody>
      </p:sp>
      <p:sp>
        <p:nvSpPr>
          <p:cNvPr id="105474" name="AutoShape 2" descr="data:image/jpeg;base64,/9j/4AAQSkZJRgABAQAAAQABAAD/2wBDAAkGBwgHBgkIBwgKCgkLDRYPDQwMDRsUFRAWIB0iIiAdHx8kKDQsJCYxJx8fLT0tMTU3Ojo6Iys/RD84QzQ5Ojf/2wBDAQoKCg0MDRoPDxo3JR8lNzc3Nzc3Nzc3Nzc3Nzc3Nzc3Nzc3Nzc3Nzc3Nzc3Nzc3Nzc3Nzc3Nzc3Nzc3Nzc3Nzf/wAARCACBAMoDASIAAhEBAxEB/8QAGwAAAQUBAQAAAAAAAAAAAAAABQACAwYHBAH/xABJEAACAQMCAgUFDAkDAQkAAAABAgMABBEFIRIxBhNBUWEUInFykRUyNUJVgZKTobGz0gcjJDNFYpTB0VKy8EMWN1Rkc4Sio+H/xAAZAQADAQEBAAAAAAAAAAAAAAAAAQIEAwX/xAAnEQACAgEEAgICAgMAAAAAAAAAAQIRAwQSITETUSJBYYEUcTJCkf/aAAwDAQACEQMRAD8A0bpLr9xaXfkOnkRugBlmZQ2M7hVB2zjBJIPMbHOwT3c1fHwjN9CP8le9JPh++7uNPw0oTJI/H1UWDIRnfko7z/YV1jFUZ5SdhX3c1f5Rm+hH+Sl7u6v8ozfQj/JQJpY2t5JhqJVEJVpF6vhQjY9h5VWOkd5r+jOkiXwltJNkk6lMg9x2+0ePLt6xw7nRDm0aJ7uav8ozfQj/ACV57uav8ozfQj/JWW6f0z1GCUeWBLmEnzgFCsPQRtV9s7iK9tori3bijlUFT3emieFw7QLLfQV93dW+UpvoR/kr33c1f5Rm+hH+SqzBqNybeC5nERinuOrUIpDcJYhG+7I8amTVLcIS7ktw9YAsbe8JIG3pHOpeP8D3sP8Au5q/yjN9CP8AJXvu5q/yjN9CP8lBJtQtoWIdzgEgkKSMggHfwJAp8F5DPIUj4yynDAoRg4Bwc8tiD89LZ+B7mG01vVTz1Gb6Ef5K6U1TUmwfdG4+jH+SqzZ3M97DJPbGOOI5WDjUkyEEjiO+wJGw7t+2p7HU0C3L3UvmpxyDCHARPNY+O4NPxhvZZlv9QPPUbn6Mf5KlW8vT/ELn2R/kqu2mqB9QmgkZwvXCGH9WcFgnEw4vaPSpFGFaocaKUrO0XN6f4hc+yL8lPE92f4hdf/X+SuRWqQPU0VZPLNfdW3V6jch8ebxCMjP0KA+7mrjY6jPkd6R/koyHoFqsHVXRYDzZPOH96pJCk2S+7mrfKM30I/yV6Na1Y/xGb6Ef5KH05RT2oncwiNY1Y/xKb6Ef5KkTVdUPPUZz6Ej/ACUPQUJ6TdJrXo7AvGhmupQTFCrAZHex7BSaSBOTLYmo6k2/uhcfRj/JU6Xl+f4jc49WP8lZp0c6XX+p2tzc3csEPVyEJFDHnzQFPM5yfOxTuiP6TBd3ENpr8UULSkKt1FsgJ5BgTt6QSK4xywnJxS6Ozxyik77NTt9Su7V1a5mM9uSBIXVQyA7cQKgAgdoI5dvYbHt41Ur4Eafdf+i/+01bTVsSM96SfD9966fhpVZ1h5k0vVntyetVSAV5gcA5fbVm6SfD99j/AFp+GlCJkYN1sQ4jjhdD8Yf55+3HjXaHFM4z7ZUNK/7vbwDukH217AWf9HkvlHvVBEOewBvNqwG1sIdPmsxZzpbOSXiSJyN9yBgHb0VWOkc+oajGljp+kX0NlFg48mYFyOW2NgOytUHvlX5s4vjsqQq+9BxNL0duYw5UGZ1jbGcAqucfOTVb0/oxqt5IFe2a2j+NJOvD9h3NXw2LWGhmy0teKQRFI2OB5x+MfnJNXnmmtpGOL7GafAl3YWbrI6xxIBArKFweHAYgE58N/wC1Oh0+IxDqrhSQ0SFwo2EZ2Xn/AKgT6c1CdLdX41twyiWIKnEBwxxqCpPjxD2UrXTp24Y7yJjEYVBGVALZJfPbknHLsHZWd/2dToh0yKO2jgeRXRHVs8GCwU8QBOdznB8cV0w2/VXElw8gLSKFyBjiwTjO/PfFcMOhlUtC8KNLHxTSsuAZJcHCerl38NvGmRabeLDHBLaceGhXiLLjgABYDxLA58Mc8YpfsP0ENPgNrGttbTloEkKqFQEx8zwk5xgZxyzXsejnq1ja9LDq4oyOAblGLE8/jZ39FcgsLo28AS36uQRSNJhxnjdwXAOeeOID09lTT6ZLJdm5SFerSNmig2GXC8KA93N8+HDnkaP2MKWlkkBiaSUSdW7yISoBLOTlj44YjbHM/M73XVSoFvI4ad4eJWB96eEn25HzUGjsbuKGGAWfWJDJEAXdNo41BULj+dRnlzOMgCjmlxPBp9vHKCJAgMmcZ4zuT7STUyS7ZSYRDU8PUC5J2roiiZjyrky0ODVDfQ9fDt75dxXbHAe0VJ1G24oTHRWxCfGvRER2Gjps17qa9mB8WnuFtBCR9hrGNedtX13WLy5uVgjt5uryyFsIHKKABv2Z9Jreza4PKsc6YaXa6Nrt9Z3EMsUOpq0qXrSEorl+PHDjGFYAHtAPjXLLJ7eDpiSvkh6MXNrZ2M0UbS3LGYsZIrKVgDhcZ25jBPz0IXo7M8EvUyTytFEX4HsZUL4+KCeZPdXiwzQ2q2F5p17KqyNJG9qSQ/EAOYBDDzdj41zajbCLUPJbMzTscKqKeN+sI3QcPviDttWSMPk3F9/0aZStK/o2fo1qd1J+j22fUEkW86qS3PWqVYheIAkHf3uPbWq5FYzpNi2mdHbewdgzQwtxkHILsSzH2kj5q2atjMqad0Z50k+H7710/DSh1Eeknw/feun4aUOxXSPRyl2LtzSr0CnqlMRGAc09UJqVY6nSOgZAkOanSHwqZEqULSYURLF4VKsQwQRsakC08CgdHO1oN+rwP5TUJRkOCCKIAU4qGGCM0rHQNAxT0Qk10va53T2Gpra2wRkUWFHlvb5xtQHXumunaVK1nYRnU9QB4eogbzUP8zb49AyaDdOelMk9q9jolwUh6/yee5hOG4huyqe7G2R4jagujXen6RHiziHFn377tj01qxae1ul/w5yyJOkHGPTnXWD+Vx6TAeUcKjix4scn2YqFugWqznjuekt4zHn+ufH+6vP+1ErDZzimnpFIf+oa7bZrqkTuj9s8boPrdoS9j0kuuMbjM7/5qE63026NsTfY1K3HMSqC2PBlGfbmvZOkMx5SkeOalTVL67spZ42WWOMEyJxZZQO8f85UKMv9kmG6P0yzdGOmul9IeGAg2d7yNvMRuf5W2z9h8KLa1omn63ZG01O3WaE7jOQUPeDzB9FZZqmjWqwDUkmTjZFaMRnAJPLBq29C+lkkskelaw+ZWOIZ2OS38rHv7j21yy6Wo7odCjqY79sgVcfomVXYab0ivbW3YkmFo+LHowy/aDRTTuhmjdFYlmt0e4v2BVLifBZB28IGy92Rvvzq8kcz2VXNVczXBfsGyjwrFGKs1Sk6Bc/7iQfyn7jWr1lNx+5k9U/ca1anPsmBn3SIZ16+9dPw0rgC139IzjX77H+tPw0rgEhHxRVR6Jl2SKlSolQrMBzU1KlxH28Q+amInRKlRKiS5g7ZMekGp45oW5Sp6M0hkirTwtepwtyZT6DUwSkMjCU8LUgSncNIqiILXuKl4a84aAGouaq36S+kD6LogtrNit5ekorqd40+Mw8eweJ8Kt6ACsW6aamNa6VanbggrE621uzMFVWjJ4iSdgCS+/gK76aG+fP0RkltiBrDS5bmKAafcQzSSbC2aURuH7QAxGdsYPbuOddl/o2q6UIjqVm9uJfeEsrZPdlSd6vHQfona6f1d/dMlzdMuYyB5kYI+L3nx9lXe7s4b+zltbheKORCpI5jI5itWTU7JUlwZ44tysw2NJDgAHPZ6alkt7iNsSI6HAOGGDg+BrSeiHRiKyeWe/jElzDKVjJGVAHJwCOZ338KI9KNEg1KLr2wlwgCIx5HLAb0PVR37foPA9tmQGGd24UR3J7FBJ9lW7odpd5ardPfRyxpOg4YXU4IHNj3c8d/Oj3RWyvbG7ubS6teGCJi6ydnHjGx+NkH5q69ZuvJ7yF2kPk54kkUDYM2CpPzA9oxmm8zctqF46VlZv8AT7dJGkMKu5JIZxxEHwzyqtX8REjcwc5BGxBq5am674xVVvyGdsVswcrk8rVOpI0foXrja3o2Zj+1W56ubPxtshvn+8Gpr+HBqgfo/vzZdJ44S2IrtDEw/mG6n7CPnrStQTavJ1GPx5Wl0exp8nkxJsrV0MRS+qfuNarWW3oxHL6p+41qdZ59miHRnnST4fvvXT8NKHUR6SfD9966fhpQ6qj0RLscsUjDKxuw8FJpv/MVPbuSerR5BLJ+rRs5WPO2eEnGfb6KZavHb2plBcsW6mMpglTvk77ZGD7O2ix0M4G4uHhbi5YxvSdWQ4dSp7iMU8ILaO8WJmDLbMysT53nDOc9+/Onxj9bY8TEks4845yMrRYqImjdD58br4kYpJJIp8x3B8GIpvG7WFzI7uW69ebE4zLjA7tjivOzehA1R1RXV4QTFJMwHPGTUsepXxbhRi57uDNcsjOFtVR3VcOxCsRlgygZ79vvr2clY74IxX9qVcqcHh4zt/agZ2jV7tWKtHHxDbBUg/fUw1eVGCzW3CT3kj7xXAjFboMrHjFoHXJ3zhv/AMqKIkW9mWZmBn4csxY44Mnn40h8lot7gyJxmNlwCd+3FYLpukXOtarM4ikNs8zyTThCVUFiSM4xnfGOytjiBa1u5S7dZ5Q6hix2w+APsFVKymls9c0fT0d0txarmMMQpYyOGyBz5fZWjTTcbojKvjyW7TW/VjhB4V22FF427O2qjptz1lhaZduHrpFOGxxcKjGcfOaO2U2J7qMtsk2AO7zFOPaTUZFuYQdILA1DqCytZ3CRRq8nAwCPsGOOR7q863zGxzwfuoXCyx2VjICeNivGSxPFlTmuSTTOlpoDydINQg6Hx3VjZz3d7F+qkSWN+NcEjiIA88g4zjnufCgulXd7eaTHHqtrNcyzs80jSIxCLxbdmFO3L0eOLNfcMkupyvLKJEjkAxKwCDgU5C5xntzjNC9Qu3hfS/26WNMblm9+TIBv3nkB6a2Y5UuF2Zpr8gO6vmnl6lYpWl4A3DGhfPfjHcaEytksD74EgjHI+NGptQDWfSCK3lkgMGp+TmRJCh4Qz4AI3Hd81DdcAe4srnjZnl0+BpCxyWODuT34xvW7DmbaVcM8vUadJOTfKOHTZWg1vT5UPnJdR/7gDW0X482sU0xGn1ywiQbtdRcvWH9q2rUG82seu/zRv0KqDK5f/u5fVb7jWo1lt8cxy+q33GtRrBPs3QM96SfD9966fhpQ6iPST4fvvXT8NKHVS6Il2P6+cIFSVkGMAqq59pGabExhTgiPCPEBvvzU8luqyRJx8ReUR+aBtkE59oIrnYrx8K8QIVSytjK5GcHBIz8/aKOA5ErusjyGRmkcniZ8Hiz82MeGKTM7yrLJIWZRhdgAu+TgADuFOYKluZW4ieLhABUDO3PJHf2ZNNoDk9leSYBZHJQMG4QqgE95wMnff015SbAdlG/DjJ9Kg/3qVo0S0e4dzhUZuEYycdg9h9lMOWNWWRF8x+HG/vVJHtBpsbPEGCMcscksAcnOcnO3M09UQ3PUcT8QOHYAYHmhtt8nY0oY+tcKMgmMOds82Kge0c/GlwFMjVn60zNIzSkAFjgYA5AADAHP216zvI6F3J4PeqAAB47AfbT+BPIzcFyMRs5TG+wyB9/sp3UgTQRkvmUZyV5ctvHZhRwFSCVjH5QVE0jlA4cxjhClgc5O2TuM86o/Si91PQtevLW3mjWKZjcW0jRB2jDkkgMewPxbdmauFhOI2k4Q5KIpKYBYE4wpCkjO4rj6d6Odb0SK+s0L3NqvWRgc3jIBZfTyI9HjXXBKKnUumTmU3je3srWiao1vAkMb4C498qtvjGdwasNjfgBiXJZmLMzHdie0/wDO6s2tbnkQaL22oMuMmvVlp4S5SPHWqnDiRokd+COfOueedSyEyuRHkomwVTjHYBnaqlFquBzxUp1PI99XF6Tk7rXRrsJ6jfzPFLH1mEkXDhVUFh3E4zjs51QD0u1u1lkjaS3do5GKdZbq/VHPxc8qsFzeceQO3voNJZWrztM8fE7HJydvZXZaaO2qOUNelJuXIG0/XL/T57mWCWOTyluKdJ4hIjtknJB7ck7+NSPrN7qGpGe8kDvIAhCrwqoHLAGwxXde2sEyY4ACBhSoGRQ6K1W3diSWI2Hm/dT8SjK0af5UcsGmW79Hdib7pTHMVzHZoZWbszyUe05+Y1pepS86F9C9FOgaH+0DF5cnrJgfibYC/MM/OTUt7NxNXlajJ5Mja6NeCHjxpA+7OYpfVP3GtUrKbj9zJ6p+41q1Z5neHRnvST4fvvXT8NKHUR6SfD9966fhpQ6qj0RLs8AKydbx/rDKJeLA5gEDs7iabGnAqqCcKoUfMMf49lPpU6FbPGy3ACxAUkgAdpAGfspyMyMGQ4YHINedmezvpdtADQDlmJyWOTsB2AAAADAwBSkXrE4GJK8LKOWwPPG1OpfOKKDk9ZnJB6xhgHYKBuRjJ23ONt6aOID37Y4UXs3C7ge2lXtFBbGMhdSjNniRkOw5NnPZ448KkDP1nWcZ4uPjztzxgdnLHZXn2emliigtnsAMSqgYhBw7bcl2HZ6PZR7S5lSJYwcKOWSNt80CFdFvMUIxSoaZXenHQ14ZpdW0aPjibLT20YyVbmWUd3eOz7qZbyFscJzW32l2CME70H1rodp2qyNc2hFndMcl4xlHPey7b+IxW3Bq9nxmZc+kWT5RM2QSEcqfwyd1WC46MavZb+S+Up/rtzxfZz+yuMxSocSW0yHuaJh/atq1CfKZhehBfBJyxXotpDz2omsU0m0VrcOTyCwsfuFErPo3q95gvbrax9rznB+iN/bSlqUlyyoaFWVSa3CDc5PdVr6K9FvIANd1eI5iw8Ns2Qyjtdh3gEkL4d+KsmldHdP0llnlPlN0v/UddlP8q8h6eddF5f52U+2sWbVOa2xN2LTRxu2jhm1uS4uvJ2tWjbGGYtkKQMkZx3FPpHurndsmnSSGRsDcZ7N69ltp4lLSRlQOe42rGlRobs5p/wBxJ6p+41q9ZTP+4k9U/ca1aon2XDoz3pJ8P33rp+GlDqs3SjQ7qW8a+sYmmEgHWxqRxAgYDAHntjIz2eNAPINQ+Tr3+nb/ABVRaoUk7IKGXsc7XTMkdy642CSADcdm3gKNeQah8nXv1DUvINQ+Trz6hqdommBbazdzIZZLlMHbifn255Cic0vDbohkC7qFjWQcTni3JXngDfPLap/INQ+T736hqXkGoZz7nXn9O1FoaTIriRDcEIcYJCRiUPhBjDEAbFs9u+3sdE8aJmV4lTrVDlyB5m+cZ7eXLen+Qah8nXn1DUvINQzn3PvfqGotBT9HMkjm0gZykZZRxqQOJnJG3LPLu8c1JGyxlnYjCoxzgHHmnv29tS+QX/ydefUNS8gv/k68/p2otBT9EcboWnDyIOMrHH5oJGVB4jjGDgE9wzUcTcSK2OYycb10eQX+fg68+oavfIL/AOTrz6hv8UWgp+jhNxMsnD5LIy5PnLuOW1dEEkz2rMMwTHgyeIAqOIcWCcY2zXR5Ff8Abp959Q3+KeLK9/8AAXn9O/8Aii0FP0Qm6IiklSfhiHlBGHA4zsEx2t4YonBcs18iiTzIkywzsXbln0Af/KuZbS72zYXe3/l3/wAV0JBcjnZXn9M/+KTorkjt7mVoRH5W7cMcBmkMoPC3EeMFs4BxjNd1reStaxuqGcGZwGLYPBxsFPLcYA+ymxpMBg2d2P8A2z/4qUvMkbFbK8ZgCQvkz7n2VPBXPo5l1eZpDHNatAwGTxNnGQMdnPc+yuSTUZEuGIuMs8z4XjBwnAeE8PYM8PtrnktdSkYs9heksST+ztTfIdQz8H3v1DVXHsi36Eb9o2kZpuu6mFCAX4i0hJwuRzOShNQSSulrwmfIWBxhnGZJPinHMnOKm9z78fw68/p2peQahy9zrz6hqOA59HklwIrqM9YrYmysasPNQKd8Dlvjn20p5Y1t5YojLLLJF1SllIAOT5xPL432eNe+59/8nXn1DUvIL/5OvP6dv8UcBb9HLP8AuJPVP3VqxqgaXoF9f3CC5tpLe1DBpGlAUuM7qF578snHz1oFTJplQToVKlSqSxUqVKgBUqVKgBUqVKgBUqVKgBUqVKgBUqVKgBUqVKgBUqVKgBUqVKgBUqVKgBUqVKgBUqVKgD//2Q=="/>
          <p:cNvSpPr>
            <a:spLocks noChangeAspect="1" noChangeArrowheads="1"/>
          </p:cNvSpPr>
          <p:nvPr/>
        </p:nvSpPr>
        <p:spPr bwMode="auto">
          <a:xfrm>
            <a:off x="1524001" y="-319088"/>
            <a:ext cx="1038225" cy="666751"/>
          </a:xfrm>
          <a:prstGeom prst="rect">
            <a:avLst/>
          </a:prstGeom>
          <a:noFill/>
        </p:spPr>
        <p:txBody>
          <a:bodyPr vert="horz" wrap="square" lIns="91440" tIns="45720" rIns="91440" bIns="45720" numCol="1" anchor="t" anchorCtr="0" compatLnSpc="1">
            <a:prstTxWarp prst="textNoShape">
              <a:avLst/>
            </a:prstTxWarp>
          </a:bodyPr>
          <a:lstStyle/>
          <a:p>
            <a:endParaRPr lang="es-EC" dirty="0"/>
          </a:p>
        </p:txBody>
      </p:sp>
      <p:pic>
        <p:nvPicPr>
          <p:cNvPr id="16" name="Imagen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9157" y="5562600"/>
            <a:ext cx="2806691" cy="788332"/>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8527" y="5639801"/>
            <a:ext cx="2742939" cy="711132"/>
          </a:xfrm>
          <a:prstGeom prst="rect">
            <a:avLst/>
          </a:prstGeom>
        </p:spPr>
      </p:pic>
      <p:pic>
        <p:nvPicPr>
          <p:cNvPr id="14" name="5 Imagen"/>
          <p:cNvPicPr>
            <a:picLocks noChangeAspect="1"/>
          </p:cNvPicPr>
          <p:nvPr/>
        </p:nvPicPr>
        <p:blipFill>
          <a:blip r:embed="rId5" cstate="print"/>
          <a:srcRect/>
          <a:stretch>
            <a:fillRect/>
          </a:stretch>
        </p:blipFill>
        <p:spPr bwMode="auto">
          <a:xfrm>
            <a:off x="1932188" y="5639801"/>
            <a:ext cx="2237178" cy="741108"/>
          </a:xfrm>
          <a:prstGeom prst="rect">
            <a:avLst/>
          </a:prstGeom>
          <a:noFill/>
          <a:ln w="9525">
            <a:noFill/>
            <a:miter lim="800000"/>
            <a:headEnd/>
            <a:tailEnd/>
          </a:ln>
        </p:spPr>
      </p:pic>
      <p:pic>
        <p:nvPicPr>
          <p:cNvPr id="2" name="Imagen 1"/>
          <p:cNvPicPr>
            <a:picLocks noChangeAspect="1"/>
          </p:cNvPicPr>
          <p:nvPr/>
        </p:nvPicPr>
        <p:blipFill rotWithShape="1">
          <a:blip r:embed="rId6" cstate="print">
            <a:extLst>
              <a:ext uri="{28A0092B-C50C-407E-A947-70E740481C1C}">
                <a14:useLocalDpi xmlns:a14="http://schemas.microsoft.com/office/drawing/2010/main" val="0"/>
              </a:ext>
            </a:extLst>
          </a:blip>
          <a:srcRect l="17265" t="32548" r="20123" b="33150"/>
          <a:stretch/>
        </p:blipFill>
        <p:spPr>
          <a:xfrm>
            <a:off x="8058151" y="5562600"/>
            <a:ext cx="2057400" cy="780410"/>
          </a:xfrm>
          <a:prstGeom prst="rect">
            <a:avLst/>
          </a:prstGeom>
        </p:spPr>
      </p:pic>
    </p:spTree>
    <p:extLst>
      <p:ext uri="{BB962C8B-B14F-4D97-AF65-F5344CB8AC3E}">
        <p14:creationId xmlns:p14="http://schemas.microsoft.com/office/powerpoint/2010/main" val="4289315709"/>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3"/>
          <a:stretch>
            <a:fillRect/>
          </a:stretch>
        </p:blipFill>
        <p:spPr>
          <a:xfrm>
            <a:off x="753905" y="2232783"/>
            <a:ext cx="6653550" cy="3587580"/>
          </a:xfrm>
          <a:prstGeom prst="rect">
            <a:avLst/>
          </a:prstGeom>
        </p:spPr>
      </p:pic>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Aportes independientes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CuadroTexto 1"/>
          <p:cNvSpPr txBox="1"/>
          <p:nvPr/>
        </p:nvSpPr>
        <p:spPr>
          <a:xfrm>
            <a:off x="838199" y="984740"/>
            <a:ext cx="10658707" cy="954107"/>
          </a:xfrm>
          <a:prstGeom prst="rect">
            <a:avLst/>
          </a:prstGeom>
          <a:noFill/>
        </p:spPr>
        <p:txBody>
          <a:bodyPr wrap="square" rtlCol="0">
            <a:spAutoFit/>
          </a:bodyPr>
          <a:lstStyle/>
          <a:p>
            <a:r>
              <a:rPr lang="es-MX" sz="1400" dirty="0" smtClean="0">
                <a:solidFill>
                  <a:schemeClr val="tx1">
                    <a:lumMod val="95000"/>
                    <a:lumOff val="5000"/>
                  </a:schemeClr>
                </a:solidFill>
              </a:rPr>
              <a:t>Se considera que el </a:t>
            </a:r>
            <a:r>
              <a:rPr lang="es-MX" sz="1400" dirty="0">
                <a:solidFill>
                  <a:schemeClr val="tx1">
                    <a:lumMod val="95000"/>
                    <a:lumOff val="5000"/>
                  </a:schemeClr>
                </a:solidFill>
              </a:rPr>
              <a:t>a</a:t>
            </a:r>
            <a:r>
              <a:rPr lang="es-MX" sz="1400" dirty="0" smtClean="0">
                <a:solidFill>
                  <a:schemeClr val="tx1">
                    <a:lumMod val="95000"/>
                    <a:lumOff val="5000"/>
                  </a:schemeClr>
                </a:solidFill>
              </a:rPr>
              <a:t>porte de  un individuo es independiente, si cumple simultáneamente con las siguientes condiciones:</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La identificación es igual a los 10 primeros dígitos del RUC de la empresa.</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Se afilia únicamente a ese individuo bajo ese RUC, es decir </a:t>
            </a:r>
            <a:r>
              <a:rPr lang="es-MX" sz="1400" b="1" u="sng" dirty="0" smtClean="0">
                <a:solidFill>
                  <a:schemeClr val="tx1">
                    <a:lumMod val="95000"/>
                    <a:lumOff val="5000"/>
                  </a:schemeClr>
                </a:solidFill>
              </a:rPr>
              <a:t>no tiene empleados</a:t>
            </a:r>
            <a:r>
              <a:rPr lang="es-MX" sz="1400" b="1" dirty="0" smtClean="0">
                <a:solidFill>
                  <a:schemeClr val="tx1">
                    <a:lumMod val="95000"/>
                    <a:lumOff val="5000"/>
                  </a:schemeClr>
                </a:solidFill>
              </a:rPr>
              <a:t> </a:t>
            </a:r>
            <a:r>
              <a:rPr lang="es-MX" sz="1400" dirty="0" smtClean="0">
                <a:solidFill>
                  <a:schemeClr val="tx1">
                    <a:lumMod val="95000"/>
                    <a:lumOff val="5000"/>
                  </a:schemeClr>
                </a:solidFill>
              </a:rPr>
              <a:t>actualmente.</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El tipo de planilla por aportación es A (</a:t>
            </a:r>
            <a:r>
              <a:rPr lang="es-MX" sz="1400" b="1" u="sng" dirty="0" smtClean="0">
                <a:solidFill>
                  <a:schemeClr val="tx1">
                    <a:lumMod val="95000"/>
                    <a:lumOff val="5000"/>
                  </a:schemeClr>
                </a:solidFill>
              </a:rPr>
              <a:t>aportación normal</a:t>
            </a:r>
            <a:r>
              <a:rPr lang="es-MX" sz="1400" dirty="0" smtClean="0">
                <a:solidFill>
                  <a:schemeClr val="tx1">
                    <a:lumMod val="95000"/>
                    <a:lumOff val="5000"/>
                  </a:schemeClr>
                </a:solidFill>
              </a:rPr>
              <a:t>)</a:t>
            </a:r>
          </a:p>
        </p:txBody>
      </p:sp>
      <p:sp>
        <p:nvSpPr>
          <p:cNvPr id="26" name="Rectángulo redondeado 25"/>
          <p:cNvSpPr/>
          <p:nvPr/>
        </p:nvSpPr>
        <p:spPr>
          <a:xfrm>
            <a:off x="9540634" y="2743330"/>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aportes</a:t>
            </a:r>
            <a:endParaRPr lang="es-MX" sz="1400" b="1" dirty="0">
              <a:solidFill>
                <a:schemeClr val="bg1"/>
              </a:solidFill>
              <a:latin typeface="Arial" panose="020B0604020202020204" pitchFamily="34" charset="0"/>
              <a:cs typeface="Arial" panose="020B0604020202020204" pitchFamily="34" charset="0"/>
            </a:endParaRPr>
          </a:p>
        </p:txBody>
      </p:sp>
      <p:sp>
        <p:nvSpPr>
          <p:cNvPr id="10" name="CuadroTexto 9"/>
          <p:cNvSpPr txBox="1"/>
          <p:nvPr/>
        </p:nvSpPr>
        <p:spPr>
          <a:xfrm>
            <a:off x="9124108" y="3226190"/>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Rectángulo 14"/>
          <p:cNvSpPr/>
          <p:nvPr/>
        </p:nvSpPr>
        <p:spPr>
          <a:xfrm>
            <a:off x="11117943" y="4180058"/>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b="1" dirty="0" smtClean="0">
                <a:solidFill>
                  <a:srgbClr val="0000FF"/>
                </a:solidFill>
              </a:rPr>
              <a:t>4.807.349 </a:t>
            </a:r>
            <a:endParaRPr lang="en-US" sz="1200" b="1" dirty="0">
              <a:solidFill>
                <a:srgbClr val="0000FF"/>
              </a:solidFill>
            </a:endParaRPr>
          </a:p>
        </p:txBody>
      </p:sp>
      <p:sp>
        <p:nvSpPr>
          <p:cNvPr id="16" name="CuadroTexto 15"/>
          <p:cNvSpPr txBox="1"/>
          <p:nvPr/>
        </p:nvSpPr>
        <p:spPr>
          <a:xfrm>
            <a:off x="9167654" y="4160396"/>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CuadroTexto 17"/>
          <p:cNvSpPr txBox="1"/>
          <p:nvPr/>
        </p:nvSpPr>
        <p:spPr>
          <a:xfrm>
            <a:off x="9298278" y="3546679"/>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 name="Rectángulo 10"/>
          <p:cNvSpPr/>
          <p:nvPr/>
        </p:nvSpPr>
        <p:spPr>
          <a:xfrm>
            <a:off x="9109592" y="2612571"/>
            <a:ext cx="3023409" cy="3744686"/>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ángulo 18"/>
          <p:cNvSpPr/>
          <p:nvPr/>
        </p:nvSpPr>
        <p:spPr>
          <a:xfrm>
            <a:off x="11113475" y="3858735"/>
            <a:ext cx="932441"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-454.779</a:t>
            </a:r>
            <a:endParaRPr lang="es-MX" sz="1200" dirty="0">
              <a:solidFill>
                <a:schemeClr val="tx1"/>
              </a:solidFill>
            </a:endParaRPr>
          </a:p>
        </p:txBody>
      </p:sp>
      <p:sp>
        <p:nvSpPr>
          <p:cNvPr id="20" name="CuadroTexto 19"/>
          <p:cNvSpPr txBox="1"/>
          <p:nvPr/>
        </p:nvSpPr>
        <p:spPr>
          <a:xfrm>
            <a:off x="9305534" y="3858735"/>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Aportes independientes</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ángulo 5"/>
          <p:cNvSpPr/>
          <p:nvPr/>
        </p:nvSpPr>
        <p:spPr>
          <a:xfrm>
            <a:off x="666821" y="4699741"/>
            <a:ext cx="2310840" cy="59108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28"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1916" y="5466216"/>
            <a:ext cx="1332576" cy="374247"/>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upo 20"/>
          <p:cNvGrpSpPr/>
          <p:nvPr/>
        </p:nvGrpSpPr>
        <p:grpSpPr>
          <a:xfrm>
            <a:off x="7068395" y="4676648"/>
            <a:ext cx="1336095" cy="311510"/>
            <a:chOff x="7810833" y="1609707"/>
            <a:chExt cx="1459356" cy="38075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grpSpPr>
        <p:sp>
          <p:nvSpPr>
            <p:cNvPr id="22" name="Rectángulo redondeado 21"/>
            <p:cNvSpPr/>
            <p:nvPr/>
          </p:nvSpPr>
          <p:spPr>
            <a:xfrm>
              <a:off x="7810833" y="1609707"/>
              <a:ext cx="1459356" cy="380758"/>
            </a:xfrm>
            <a:prstGeom prst="roundRect">
              <a:avLst>
                <a:gd name="adj" fmla="val 1166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C" sz="14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 mantiene</a:t>
              </a:r>
              <a:endParaRPr lang="en-US" sz="1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3" name="Picture 6" descr="http://findicons.com/files/icons/126/sleek_xp_basic/300/o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7163" y="1709579"/>
              <a:ext cx="201067" cy="201067"/>
            </a:xfrm>
            <a:prstGeom prst="rect">
              <a:avLst/>
            </a:prstGeom>
            <a:grpFill/>
            <a:extLst/>
          </p:spPr>
        </p:pic>
      </p:grpSp>
      <p:sp>
        <p:nvSpPr>
          <p:cNvPr id="12" name="Llamada con línea 1 (borde y barra de énfasis) 11"/>
          <p:cNvSpPr/>
          <p:nvPr/>
        </p:nvSpPr>
        <p:spPr>
          <a:xfrm>
            <a:off x="2813539" y="5902424"/>
            <a:ext cx="3528646" cy="490367"/>
          </a:xfrm>
          <a:prstGeom prst="accentBorderCallout1">
            <a:avLst>
              <a:gd name="adj1" fmla="val 14692"/>
              <a:gd name="adj2" fmla="val -2021"/>
              <a:gd name="adj3" fmla="val -121662"/>
              <a:gd name="adj4" fmla="val -3168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solidFill>
                  <a:srgbClr val="0000FF"/>
                </a:solidFill>
              </a:rPr>
              <a:t>Con el mismo RUC, la persona se afilia a sí mismo y a un </a:t>
            </a:r>
            <a:r>
              <a:rPr lang="es-MX" sz="1400" dirty="0">
                <a:solidFill>
                  <a:srgbClr val="0000FF"/>
                </a:solidFill>
              </a:rPr>
              <a:t>e</a:t>
            </a:r>
            <a:r>
              <a:rPr lang="es-MX" sz="1400" dirty="0" smtClean="0">
                <a:solidFill>
                  <a:srgbClr val="0000FF"/>
                </a:solidFill>
              </a:rPr>
              <a:t>mpleado adicional</a:t>
            </a:r>
            <a:endParaRPr lang="es-MX" sz="1400" dirty="0">
              <a:solidFill>
                <a:srgbClr val="0000FF"/>
              </a:solidFill>
            </a:endParaRPr>
          </a:p>
        </p:txBody>
      </p:sp>
      <p:sp>
        <p:nvSpPr>
          <p:cNvPr id="25" name="Rectángulo 24"/>
          <p:cNvSpPr/>
          <p:nvPr/>
        </p:nvSpPr>
        <p:spPr>
          <a:xfrm>
            <a:off x="11117943" y="322619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5.505.584</a:t>
            </a:r>
            <a:endParaRPr lang="en-US" sz="1200" b="1" dirty="0">
              <a:solidFill>
                <a:schemeClr val="tx1"/>
              </a:solidFill>
            </a:endParaRPr>
          </a:p>
        </p:txBody>
      </p:sp>
      <p:sp>
        <p:nvSpPr>
          <p:cNvPr id="28" name="Rectángulo 27"/>
          <p:cNvSpPr/>
          <p:nvPr/>
        </p:nvSpPr>
        <p:spPr>
          <a:xfrm>
            <a:off x="11117943" y="3546679"/>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-243.456 </a:t>
            </a:r>
            <a:endParaRPr lang="en-US" sz="1200" dirty="0">
              <a:solidFill>
                <a:schemeClr val="tx1"/>
              </a:solidFill>
            </a:endParaRPr>
          </a:p>
        </p:txBody>
      </p:sp>
    </p:spTree>
    <p:extLst>
      <p:ext uri="{BB962C8B-B14F-4D97-AF65-F5344CB8AC3E}">
        <p14:creationId xmlns:p14="http://schemas.microsoft.com/office/powerpoint/2010/main" val="2119723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3393831" y="1975350"/>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DESARROLLO METODOLOGÍA</a:t>
              </a:r>
              <a:endParaRPr lang="es-EC" sz="1800" b="1" kern="1200" dirty="0"/>
            </a:p>
          </p:txBody>
        </p:sp>
      </p:grpSp>
      <p:sp>
        <p:nvSpPr>
          <p:cNvPr id="2" name="CuadroTexto 1"/>
          <p:cNvSpPr txBox="1"/>
          <p:nvPr/>
        </p:nvSpPr>
        <p:spPr>
          <a:xfrm>
            <a:off x="3815862" y="3342347"/>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 INFORMACIÓN DUPLICADA</a:t>
            </a:r>
          </a:p>
        </p:txBody>
      </p:sp>
      <p:sp>
        <p:nvSpPr>
          <p:cNvPr id="9" name="CuadroTexto 8"/>
          <p:cNvSpPr txBox="1"/>
          <p:nvPr/>
        </p:nvSpPr>
        <p:spPr>
          <a:xfrm>
            <a:off x="3823970" y="3730627"/>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 </a:t>
            </a:r>
            <a:r>
              <a:rPr lang="es-MX" dirty="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APORTES INDEPENDIENTES</a:t>
            </a:r>
            <a:endPar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CuadroTexto 9"/>
          <p:cNvSpPr txBox="1"/>
          <p:nvPr/>
        </p:nvSpPr>
        <p:spPr>
          <a:xfrm>
            <a:off x="3823970" y="4100819"/>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III. SUBSIDIOS POR ENFERMEDAD</a:t>
            </a:r>
          </a:p>
        </p:txBody>
      </p:sp>
      <p:sp>
        <p:nvSpPr>
          <p:cNvPr id="11" name="CuadroTexto 10"/>
          <p:cNvSpPr txBox="1"/>
          <p:nvPr/>
        </p:nvSpPr>
        <p:spPr>
          <a:xfrm>
            <a:off x="3823970" y="4466755"/>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IV. AJUSTES SOBRE APORTES NORMALES</a:t>
            </a:r>
          </a:p>
        </p:txBody>
      </p:sp>
      <p:sp>
        <p:nvSpPr>
          <p:cNvPr id="12" name="CuadroTexto 11"/>
          <p:cNvSpPr txBox="1"/>
          <p:nvPr/>
        </p:nvSpPr>
        <p:spPr>
          <a:xfrm>
            <a:off x="3427267" y="2994321"/>
            <a:ext cx="5363308" cy="369332"/>
          </a:xfrm>
          <a:prstGeom prst="rect">
            <a:avLst/>
          </a:prstGeom>
          <a:noFill/>
        </p:spPr>
        <p:txBody>
          <a:bodyPr wrap="square" rtlCol="0">
            <a:spAutoFit/>
          </a:bodyPr>
          <a:lstStyle/>
          <a:p>
            <a:r>
              <a:rPr lang="es-MX"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TABLA DE APORTES</a:t>
            </a:r>
          </a:p>
        </p:txBody>
      </p:sp>
    </p:spTree>
    <p:extLst>
      <p:ext uri="{BB962C8B-B14F-4D97-AF65-F5344CB8AC3E}">
        <p14:creationId xmlns:p14="http://schemas.microsoft.com/office/powerpoint/2010/main" val="237616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Aportes por subsidio de enfermedad</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CuadroTexto 1"/>
          <p:cNvSpPr txBox="1"/>
          <p:nvPr/>
        </p:nvSpPr>
        <p:spPr>
          <a:xfrm>
            <a:off x="1679268" y="866776"/>
            <a:ext cx="8209630" cy="1384995"/>
          </a:xfrm>
          <a:prstGeom prst="rect">
            <a:avLst/>
          </a:prstGeom>
          <a:noFill/>
        </p:spPr>
        <p:txBody>
          <a:bodyPr wrap="square" rtlCol="0">
            <a:spAutoFit/>
          </a:bodyPr>
          <a:lstStyle/>
          <a:p>
            <a:r>
              <a:rPr lang="es-MX" sz="1400" dirty="0" smtClean="0">
                <a:solidFill>
                  <a:schemeClr val="tx1">
                    <a:lumMod val="95000"/>
                    <a:lumOff val="5000"/>
                  </a:schemeClr>
                </a:solidFill>
              </a:rPr>
              <a:t>Se han identificado los registros que corresponden a aportes por subsidio de enfermedad (tipo de planilla SSE) y sus respectivos ajustes (tipo de planilla AA). Este reconocimiento es importante debido a que una persona puede tener varios ajustes en el mismo mes, pero corresponden al aporte normal o al subsidio, según sea el caso. </a:t>
            </a:r>
          </a:p>
          <a:p>
            <a:r>
              <a:rPr lang="es-MX" sz="1400" dirty="0" smtClean="0">
                <a:solidFill>
                  <a:schemeClr val="tx1">
                    <a:lumMod val="95000"/>
                    <a:lumOff val="5000"/>
                  </a:schemeClr>
                </a:solidFill>
              </a:rPr>
              <a:t>Para identificar el ajuste al subsidio por enfermedad se verifica que los días laborados sean los mismos que los registrados en el ajuste.</a:t>
            </a:r>
          </a:p>
        </p:txBody>
      </p:sp>
      <p:sp>
        <p:nvSpPr>
          <p:cNvPr id="26" name="Rectángulo redondeado 25"/>
          <p:cNvSpPr/>
          <p:nvPr/>
        </p:nvSpPr>
        <p:spPr>
          <a:xfrm>
            <a:off x="9540634" y="2743330"/>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aportes</a:t>
            </a:r>
            <a:endParaRPr lang="es-MX" sz="1400" b="1" dirty="0">
              <a:solidFill>
                <a:schemeClr val="bg1"/>
              </a:solidFill>
              <a:latin typeface="Arial" panose="020B0604020202020204" pitchFamily="34" charset="0"/>
              <a:cs typeface="Arial" panose="020B0604020202020204" pitchFamily="34" charset="0"/>
            </a:endParaRPr>
          </a:p>
        </p:txBody>
      </p:sp>
      <p:sp>
        <p:nvSpPr>
          <p:cNvPr id="10" name="CuadroTexto 9"/>
          <p:cNvSpPr txBox="1"/>
          <p:nvPr/>
        </p:nvSpPr>
        <p:spPr>
          <a:xfrm>
            <a:off x="9124108" y="3226190"/>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Rectángulo 14"/>
          <p:cNvSpPr/>
          <p:nvPr/>
        </p:nvSpPr>
        <p:spPr>
          <a:xfrm>
            <a:off x="11117943" y="5020769"/>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b="1" dirty="0">
                <a:solidFill>
                  <a:srgbClr val="0000FF"/>
                </a:solidFill>
              </a:rPr>
              <a:t>3.983.053</a:t>
            </a:r>
            <a:endParaRPr lang="en-US" sz="1200" b="1" dirty="0">
              <a:solidFill>
                <a:srgbClr val="0000FF"/>
              </a:solidFill>
            </a:endParaRPr>
          </a:p>
        </p:txBody>
      </p:sp>
      <p:sp>
        <p:nvSpPr>
          <p:cNvPr id="16" name="CuadroTexto 15"/>
          <p:cNvSpPr txBox="1"/>
          <p:nvPr/>
        </p:nvSpPr>
        <p:spPr>
          <a:xfrm>
            <a:off x="9167654" y="5001107"/>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CuadroTexto 17"/>
          <p:cNvSpPr txBox="1"/>
          <p:nvPr/>
        </p:nvSpPr>
        <p:spPr>
          <a:xfrm>
            <a:off x="9298278" y="3546679"/>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 name="Rectángulo 10"/>
          <p:cNvSpPr/>
          <p:nvPr/>
        </p:nvSpPr>
        <p:spPr>
          <a:xfrm>
            <a:off x="9109592" y="2612571"/>
            <a:ext cx="3023409" cy="3744686"/>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p:cNvSpPr txBox="1"/>
          <p:nvPr/>
        </p:nvSpPr>
        <p:spPr>
          <a:xfrm>
            <a:off x="9305534" y="3858735"/>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Aportes </a:t>
            </a:r>
            <a:r>
              <a:rPr lang="es-EC" sz="1200" dirty="0">
                <a:latin typeface="Arial Unicode MS" panose="020B0604020202020204" pitchFamily="34" charset="-128"/>
                <a:ea typeface="Arial Unicode MS" panose="020B0604020202020204" pitchFamily="34" charset="-128"/>
                <a:cs typeface="Arial Unicode MS" panose="020B0604020202020204" pitchFamily="34" charset="-128"/>
              </a:rPr>
              <a:t>independientes</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 name="Rectángulo 20"/>
          <p:cNvSpPr/>
          <p:nvPr/>
        </p:nvSpPr>
        <p:spPr>
          <a:xfrm>
            <a:off x="11117941" y="4598688"/>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solidFill>
              </a:rPr>
              <a:t>-804.265</a:t>
            </a:r>
            <a:endParaRPr lang="en-US" sz="1200" dirty="0">
              <a:solidFill>
                <a:schemeClr val="tx1"/>
              </a:solidFill>
            </a:endParaRPr>
          </a:p>
        </p:txBody>
      </p:sp>
      <p:sp>
        <p:nvSpPr>
          <p:cNvPr id="22" name="CuadroTexto 21"/>
          <p:cNvSpPr txBox="1"/>
          <p:nvPr/>
        </p:nvSpPr>
        <p:spPr>
          <a:xfrm>
            <a:off x="9298275" y="4528350"/>
            <a:ext cx="1800003" cy="461665"/>
          </a:xfrm>
          <a:prstGeom prst="rect">
            <a:avLst/>
          </a:prstGeom>
          <a:noFill/>
        </p:spPr>
        <p:txBody>
          <a:bodyPr wrap="square" rtlCol="0">
            <a:spAutoFit/>
          </a:bodyPr>
          <a:lstStyle/>
          <a:p>
            <a:r>
              <a:rPr lang="es-EC" sz="1200" b="1"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Aportes diferentes de A, AA, SSE</a:t>
            </a:r>
            <a:endParaRPr lang="en-US" sz="1200" b="1"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Imagen 2"/>
          <p:cNvPicPr>
            <a:picLocks noChangeAspect="1"/>
          </p:cNvPicPr>
          <p:nvPr/>
        </p:nvPicPr>
        <p:blipFill>
          <a:blip r:embed="rId3"/>
          <a:stretch>
            <a:fillRect/>
          </a:stretch>
        </p:blipFill>
        <p:spPr>
          <a:xfrm>
            <a:off x="374732" y="2879899"/>
            <a:ext cx="6460000" cy="3483218"/>
          </a:xfrm>
          <a:prstGeom prst="rect">
            <a:avLst/>
          </a:prstGeom>
        </p:spPr>
      </p:pic>
      <p:sp>
        <p:nvSpPr>
          <p:cNvPr id="24" name="Rectángulo 23"/>
          <p:cNvSpPr/>
          <p:nvPr/>
        </p:nvSpPr>
        <p:spPr>
          <a:xfrm>
            <a:off x="249003" y="3136863"/>
            <a:ext cx="2310840" cy="192750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Llamada con línea 1 (borde y barra de énfasis) 24"/>
          <p:cNvSpPr/>
          <p:nvPr/>
        </p:nvSpPr>
        <p:spPr>
          <a:xfrm>
            <a:off x="4243932" y="2252963"/>
            <a:ext cx="3528646" cy="490367"/>
          </a:xfrm>
          <a:prstGeom prst="accentBorderCallout1">
            <a:avLst>
              <a:gd name="adj1" fmla="val 14692"/>
              <a:gd name="adj2" fmla="val -2021"/>
              <a:gd name="adj3" fmla="val 256065"/>
              <a:gd name="adj4" fmla="val -4697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solidFill>
                  <a:srgbClr val="0000FF"/>
                </a:solidFill>
              </a:rPr>
              <a:t>Todos los registros corresponden a una misma persona y su respectivo empleador</a:t>
            </a:r>
            <a:endParaRPr lang="es-MX" sz="1400" dirty="0">
              <a:solidFill>
                <a:srgbClr val="0000FF"/>
              </a:solidFill>
            </a:endParaRPr>
          </a:p>
        </p:txBody>
      </p:sp>
      <p:pic>
        <p:nvPicPr>
          <p:cNvPr id="1028"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714" y="3546342"/>
            <a:ext cx="1436647" cy="362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8655" y="3899056"/>
            <a:ext cx="1436647" cy="362518"/>
          </a:xfrm>
          <a:prstGeom prst="rect">
            <a:avLst/>
          </a:prstGeom>
          <a:noFill/>
          <a:extLst>
            <a:ext uri="{909E8E84-426E-40DD-AFC4-6F175D3DCCD1}">
              <a14:hiddenFill xmlns:a14="http://schemas.microsoft.com/office/drawing/2010/main">
                <a:solidFill>
                  <a:srgbClr val="FFFFFF"/>
                </a:solidFill>
              </a14:hiddenFill>
            </a:ext>
          </a:extLst>
        </p:spPr>
      </p:pic>
      <p:sp>
        <p:nvSpPr>
          <p:cNvPr id="29" name="Rectángulo 28"/>
          <p:cNvSpPr/>
          <p:nvPr/>
        </p:nvSpPr>
        <p:spPr>
          <a:xfrm>
            <a:off x="6131168" y="3641635"/>
            <a:ext cx="410307" cy="61993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Llamada con línea 1 (borde y barra de énfasis) 29"/>
          <p:cNvSpPr/>
          <p:nvPr/>
        </p:nvSpPr>
        <p:spPr>
          <a:xfrm>
            <a:off x="7062995" y="4890805"/>
            <a:ext cx="1687935" cy="665340"/>
          </a:xfrm>
          <a:prstGeom prst="accentBorderCallout1">
            <a:avLst>
              <a:gd name="adj1" fmla="val 14692"/>
              <a:gd name="adj2" fmla="val -2021"/>
              <a:gd name="adj3" fmla="val -90070"/>
              <a:gd name="adj4" fmla="val -3358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rgbClr val="0000FF"/>
                </a:solidFill>
              </a:rPr>
              <a:t>Los días laborados son los mismos y se compensan entre ellos</a:t>
            </a:r>
            <a:endParaRPr lang="es-MX" sz="1200" dirty="0">
              <a:solidFill>
                <a:srgbClr val="0000FF"/>
              </a:solidFill>
            </a:endParaRPr>
          </a:p>
        </p:txBody>
      </p:sp>
      <p:sp>
        <p:nvSpPr>
          <p:cNvPr id="23" name="Rectángulo 22"/>
          <p:cNvSpPr/>
          <p:nvPr/>
        </p:nvSpPr>
        <p:spPr>
          <a:xfrm>
            <a:off x="11113475" y="3858735"/>
            <a:ext cx="932441"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-454.779</a:t>
            </a:r>
            <a:endParaRPr lang="es-MX" sz="1200" dirty="0">
              <a:solidFill>
                <a:schemeClr val="tx1"/>
              </a:solidFill>
            </a:endParaRPr>
          </a:p>
        </p:txBody>
      </p:sp>
      <p:sp>
        <p:nvSpPr>
          <p:cNvPr id="31" name="Rectángulo 30"/>
          <p:cNvSpPr/>
          <p:nvPr/>
        </p:nvSpPr>
        <p:spPr>
          <a:xfrm>
            <a:off x="11117943" y="322619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5.505.584</a:t>
            </a:r>
            <a:endParaRPr lang="en-US" sz="1200" b="1" dirty="0">
              <a:solidFill>
                <a:schemeClr val="tx1"/>
              </a:solidFill>
            </a:endParaRPr>
          </a:p>
        </p:txBody>
      </p:sp>
      <p:sp>
        <p:nvSpPr>
          <p:cNvPr id="32" name="Rectángulo 31"/>
          <p:cNvSpPr/>
          <p:nvPr/>
        </p:nvSpPr>
        <p:spPr>
          <a:xfrm>
            <a:off x="11117943" y="3546679"/>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-243.456 </a:t>
            </a:r>
            <a:endParaRPr lang="en-US" sz="1200" dirty="0">
              <a:solidFill>
                <a:schemeClr val="tx1"/>
              </a:solidFill>
            </a:endParaRPr>
          </a:p>
        </p:txBody>
      </p:sp>
      <p:sp>
        <p:nvSpPr>
          <p:cNvPr id="33" name="Rectángulo 32"/>
          <p:cNvSpPr/>
          <p:nvPr/>
        </p:nvSpPr>
        <p:spPr>
          <a:xfrm>
            <a:off x="11105534" y="4221678"/>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-20.301 </a:t>
            </a:r>
            <a:endParaRPr lang="en-US" sz="1200" dirty="0">
              <a:solidFill>
                <a:schemeClr val="tx1"/>
              </a:solidFill>
            </a:endParaRPr>
          </a:p>
        </p:txBody>
      </p:sp>
      <p:sp>
        <p:nvSpPr>
          <p:cNvPr id="34" name="CuadroTexto 33"/>
          <p:cNvSpPr txBox="1"/>
          <p:nvPr/>
        </p:nvSpPr>
        <p:spPr>
          <a:xfrm>
            <a:off x="9285868" y="4221678"/>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Subsidio de enfermedad</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uadroTexto 3"/>
          <p:cNvSpPr txBox="1"/>
          <p:nvPr/>
        </p:nvSpPr>
        <p:spPr>
          <a:xfrm>
            <a:off x="9167654" y="5637131"/>
            <a:ext cx="2647540" cy="723275"/>
          </a:xfrm>
          <a:prstGeom prst="rect">
            <a:avLst/>
          </a:prstGeom>
          <a:noFill/>
        </p:spPr>
        <p:txBody>
          <a:bodyPr wrap="square" rtlCol="0">
            <a:spAutoFit/>
          </a:bodyPr>
          <a:lstStyle/>
          <a:p>
            <a:r>
              <a:rPr lang="es-MX" sz="1100" b="1" dirty="0" smtClean="0">
                <a:solidFill>
                  <a:srgbClr val="0000FF"/>
                </a:solidFill>
              </a:rPr>
              <a:t>*</a:t>
            </a:r>
            <a:r>
              <a:rPr lang="es-MX" sz="1000" b="1" dirty="0" smtClean="0"/>
              <a:t>En este grupo de registros se encuentran aportes tales como:</a:t>
            </a:r>
          </a:p>
          <a:p>
            <a:r>
              <a:rPr lang="es-MX" sz="1000" b="1" dirty="0" smtClean="0"/>
              <a:t>F: fondos de reserva,</a:t>
            </a:r>
          </a:p>
          <a:p>
            <a:r>
              <a:rPr lang="es-MX" sz="1000" b="1" dirty="0" smtClean="0"/>
              <a:t>AF: ajustes a fondos de reserva, etc.</a:t>
            </a:r>
            <a:endParaRPr lang="es-MX" sz="1000" b="1" dirty="0"/>
          </a:p>
        </p:txBody>
      </p:sp>
    </p:spTree>
    <p:extLst>
      <p:ext uri="{BB962C8B-B14F-4D97-AF65-F5344CB8AC3E}">
        <p14:creationId xmlns:p14="http://schemas.microsoft.com/office/powerpoint/2010/main" val="1592246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3393831" y="2019955"/>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DESARROLLO METODOLOGÍA</a:t>
              </a:r>
              <a:endParaRPr lang="es-EC" sz="1800" b="1" kern="1200" dirty="0"/>
            </a:p>
          </p:txBody>
        </p:sp>
      </p:grpSp>
      <p:sp>
        <p:nvSpPr>
          <p:cNvPr id="2" name="CuadroTexto 1"/>
          <p:cNvSpPr txBox="1"/>
          <p:nvPr/>
        </p:nvSpPr>
        <p:spPr>
          <a:xfrm>
            <a:off x="3815862" y="3386952"/>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 INFORMACIÓN DUPLICADA</a:t>
            </a:r>
          </a:p>
        </p:txBody>
      </p:sp>
      <p:sp>
        <p:nvSpPr>
          <p:cNvPr id="9" name="CuadroTexto 8"/>
          <p:cNvSpPr txBox="1"/>
          <p:nvPr/>
        </p:nvSpPr>
        <p:spPr>
          <a:xfrm>
            <a:off x="3823970" y="3775232"/>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 </a:t>
            </a:r>
            <a:r>
              <a:rPr lang="es-MX" dirty="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APORTES INDEPENDIENTES</a:t>
            </a:r>
            <a:endPar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CuadroTexto 9"/>
          <p:cNvSpPr txBox="1"/>
          <p:nvPr/>
        </p:nvSpPr>
        <p:spPr>
          <a:xfrm>
            <a:off x="3823970" y="4145424"/>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III. SUBSIDIOS POR ENFERMEDAD</a:t>
            </a:r>
          </a:p>
        </p:txBody>
      </p:sp>
      <p:sp>
        <p:nvSpPr>
          <p:cNvPr id="11" name="CuadroTexto 10"/>
          <p:cNvSpPr txBox="1"/>
          <p:nvPr/>
        </p:nvSpPr>
        <p:spPr>
          <a:xfrm>
            <a:off x="3823970" y="4511360"/>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IV. AJUSTES SOBRE APORTES NORMALES</a:t>
            </a:r>
          </a:p>
        </p:txBody>
      </p:sp>
      <p:sp>
        <p:nvSpPr>
          <p:cNvPr id="12" name="CuadroTexto 11"/>
          <p:cNvSpPr txBox="1"/>
          <p:nvPr/>
        </p:nvSpPr>
        <p:spPr>
          <a:xfrm>
            <a:off x="3427267" y="3038926"/>
            <a:ext cx="5363308" cy="369332"/>
          </a:xfrm>
          <a:prstGeom prst="rect">
            <a:avLst/>
          </a:prstGeom>
          <a:noFill/>
        </p:spPr>
        <p:txBody>
          <a:bodyPr wrap="square" rtlCol="0">
            <a:spAutoFit/>
          </a:bodyPr>
          <a:lstStyle/>
          <a:p>
            <a:r>
              <a:rPr lang="es-MX"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TABLA DE APORTES</a:t>
            </a:r>
          </a:p>
        </p:txBody>
      </p:sp>
    </p:spTree>
    <p:extLst>
      <p:ext uri="{BB962C8B-B14F-4D97-AF65-F5344CB8AC3E}">
        <p14:creationId xmlns:p14="http://schemas.microsoft.com/office/powerpoint/2010/main" val="192395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Aportes por ajustes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CuadroTexto 1"/>
          <p:cNvSpPr txBox="1"/>
          <p:nvPr/>
        </p:nvSpPr>
        <p:spPr>
          <a:xfrm>
            <a:off x="838200" y="1092833"/>
            <a:ext cx="9288386" cy="338554"/>
          </a:xfrm>
          <a:prstGeom prst="rect">
            <a:avLst/>
          </a:prstGeom>
          <a:noFill/>
        </p:spPr>
        <p:txBody>
          <a:bodyPr wrap="square" rtlCol="0">
            <a:spAutoFit/>
          </a:bodyPr>
          <a:lstStyle/>
          <a:p>
            <a:r>
              <a:rPr lang="es-MX" sz="1600" dirty="0" smtClean="0">
                <a:solidFill>
                  <a:schemeClr val="tx1">
                    <a:lumMod val="95000"/>
                    <a:lumOff val="5000"/>
                  </a:schemeClr>
                </a:solidFill>
              </a:rPr>
              <a:t>Cuando se analizan los ajustes a los aportes (tipo de planilla AA) se desprenden TRES posibilidades:</a:t>
            </a:r>
          </a:p>
        </p:txBody>
      </p:sp>
      <p:graphicFrame>
        <p:nvGraphicFramePr>
          <p:cNvPr id="42" name="Diagrama 41"/>
          <p:cNvGraphicFramePr/>
          <p:nvPr>
            <p:extLst>
              <p:ext uri="{D42A27DB-BD31-4B8C-83A1-F6EECF244321}">
                <p14:modId xmlns:p14="http://schemas.microsoft.com/office/powerpoint/2010/main" val="44659300"/>
              </p:ext>
            </p:extLst>
          </p:nvPr>
        </p:nvGraphicFramePr>
        <p:xfrm>
          <a:off x="1998586" y="1685519"/>
          <a:ext cx="8128000" cy="4328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Elipse 42"/>
          <p:cNvSpPr/>
          <p:nvPr/>
        </p:nvSpPr>
        <p:spPr>
          <a:xfrm>
            <a:off x="1689878" y="1840523"/>
            <a:ext cx="586153" cy="562708"/>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tx2"/>
                </a:solidFill>
              </a:rPr>
              <a:t>1</a:t>
            </a:r>
            <a:endParaRPr lang="es-MX" b="1" dirty="0">
              <a:solidFill>
                <a:schemeClr val="tx2"/>
              </a:solidFill>
            </a:endParaRPr>
          </a:p>
        </p:txBody>
      </p:sp>
      <p:sp>
        <p:nvSpPr>
          <p:cNvPr id="45" name="Elipse 44"/>
          <p:cNvSpPr/>
          <p:nvPr/>
        </p:nvSpPr>
        <p:spPr>
          <a:xfrm>
            <a:off x="1689878" y="3402281"/>
            <a:ext cx="586153" cy="562708"/>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2"/>
                </a:solidFill>
              </a:rPr>
              <a:t>2</a:t>
            </a:r>
          </a:p>
        </p:txBody>
      </p:sp>
      <p:sp>
        <p:nvSpPr>
          <p:cNvPr id="46" name="Elipse 45"/>
          <p:cNvSpPr/>
          <p:nvPr/>
        </p:nvSpPr>
        <p:spPr>
          <a:xfrm>
            <a:off x="1689878" y="4865078"/>
            <a:ext cx="586153" cy="562708"/>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2"/>
                </a:solidFill>
              </a:rPr>
              <a:t>3</a:t>
            </a:r>
          </a:p>
        </p:txBody>
      </p:sp>
    </p:spTree>
    <p:extLst>
      <p:ext uri="{BB962C8B-B14F-4D97-AF65-F5344CB8AC3E}">
        <p14:creationId xmlns:p14="http://schemas.microsoft.com/office/powerpoint/2010/main" val="1655575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Aportes por ajustes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 name="Imagen 3"/>
          <p:cNvPicPr>
            <a:picLocks noChangeAspect="1"/>
          </p:cNvPicPr>
          <p:nvPr/>
        </p:nvPicPr>
        <p:blipFill>
          <a:blip r:embed="rId3"/>
          <a:stretch>
            <a:fillRect/>
          </a:stretch>
        </p:blipFill>
        <p:spPr>
          <a:xfrm>
            <a:off x="6474090" y="1850597"/>
            <a:ext cx="5577714" cy="708186"/>
          </a:xfrm>
          <a:prstGeom prst="rect">
            <a:avLst/>
          </a:prstGeom>
        </p:spPr>
      </p:pic>
      <p:pic>
        <p:nvPicPr>
          <p:cNvPr id="6" name="Imagen 5"/>
          <p:cNvPicPr>
            <a:picLocks noChangeAspect="1"/>
          </p:cNvPicPr>
          <p:nvPr/>
        </p:nvPicPr>
        <p:blipFill>
          <a:blip r:embed="rId4"/>
          <a:stretch>
            <a:fillRect/>
          </a:stretch>
        </p:blipFill>
        <p:spPr>
          <a:xfrm>
            <a:off x="643842" y="1855371"/>
            <a:ext cx="5632444" cy="715135"/>
          </a:xfrm>
          <a:prstGeom prst="rect">
            <a:avLst/>
          </a:prstGeom>
        </p:spPr>
      </p:pic>
      <p:sp>
        <p:nvSpPr>
          <p:cNvPr id="7" name="Rectángulo 6"/>
          <p:cNvSpPr/>
          <p:nvPr/>
        </p:nvSpPr>
        <p:spPr>
          <a:xfrm>
            <a:off x="643842" y="1266363"/>
            <a:ext cx="2110154" cy="4220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latin typeface="Arial Unicode MS" panose="020B0604020202020204" pitchFamily="34" charset="-128"/>
                <a:ea typeface="Arial Unicode MS" panose="020B0604020202020204" pitchFamily="34" charset="-128"/>
                <a:cs typeface="Arial Unicode MS" panose="020B0604020202020204" pitchFamily="34" charset="-128"/>
              </a:rPr>
              <a:t>Ajuste exacto</a:t>
            </a:r>
            <a:endParaRPr lang="es-MX"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8" name="Rectángulo 27"/>
          <p:cNvSpPr/>
          <p:nvPr/>
        </p:nvSpPr>
        <p:spPr>
          <a:xfrm>
            <a:off x="4103678" y="2083636"/>
            <a:ext cx="590488" cy="4868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p:cNvSpPr/>
          <p:nvPr/>
        </p:nvSpPr>
        <p:spPr>
          <a:xfrm>
            <a:off x="6497536" y="1244812"/>
            <a:ext cx="2110154" cy="4220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latin typeface="Arial Unicode MS" panose="020B0604020202020204" pitchFamily="34" charset="-128"/>
                <a:ea typeface="Arial Unicode MS" panose="020B0604020202020204" pitchFamily="34" charset="-128"/>
                <a:cs typeface="Arial Unicode MS" panose="020B0604020202020204" pitchFamily="34" charset="-128"/>
              </a:rPr>
              <a:t>Ajuste aproximado</a:t>
            </a:r>
            <a:endParaRPr lang="es-MX"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1" name="Rectángulo 30"/>
          <p:cNvSpPr/>
          <p:nvPr/>
        </p:nvSpPr>
        <p:spPr>
          <a:xfrm>
            <a:off x="9889950" y="2020870"/>
            <a:ext cx="590488" cy="52191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redondeado 12"/>
          <p:cNvSpPr/>
          <p:nvPr/>
        </p:nvSpPr>
        <p:spPr>
          <a:xfrm>
            <a:off x="6497536" y="2836833"/>
            <a:ext cx="5554268" cy="8895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rgbClr val="0000FF"/>
                </a:solidFill>
              </a:rPr>
              <a:t>En el ajuste </a:t>
            </a:r>
            <a:r>
              <a:rPr lang="es-MX" sz="1200" dirty="0">
                <a:solidFill>
                  <a:srgbClr val="0000FF"/>
                </a:solidFill>
              </a:rPr>
              <a:t>aproximado se ha realizado el análisis que se presenta en la siguiente </a:t>
            </a:r>
            <a:r>
              <a:rPr lang="es-MX" sz="1200" dirty="0" smtClean="0">
                <a:solidFill>
                  <a:srgbClr val="0000FF"/>
                </a:solidFill>
              </a:rPr>
              <a:t>lámina, con la finalidad de fijar una tolerancia para la eliminación o no de los empleados (y sus respectivos registros) cuyo ajuste no es exacto, tal como se lo hace en el caso 1.</a:t>
            </a:r>
            <a:endParaRPr lang="es-MX" sz="1200" dirty="0"/>
          </a:p>
        </p:txBody>
      </p:sp>
      <p:sp>
        <p:nvSpPr>
          <p:cNvPr id="32" name="Rectángulo redondeado 31"/>
          <p:cNvSpPr/>
          <p:nvPr/>
        </p:nvSpPr>
        <p:spPr>
          <a:xfrm>
            <a:off x="622883" y="2863208"/>
            <a:ext cx="5653403" cy="890716"/>
          </a:xfrm>
          <a:prstGeom prst="roundRect">
            <a:avLst>
              <a:gd name="adj" fmla="val 628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smtClean="0">
                <a:solidFill>
                  <a:srgbClr val="0000FF"/>
                </a:solidFill>
              </a:rPr>
              <a:t>Cuando el ajuste es exacto, se procede a eliminar </a:t>
            </a:r>
            <a:r>
              <a:rPr lang="es-MX" sz="1200" b="1" u="sng" dirty="0" smtClean="0">
                <a:solidFill>
                  <a:srgbClr val="0000FF"/>
                </a:solidFill>
              </a:rPr>
              <a:t>al afiliado</a:t>
            </a:r>
            <a:r>
              <a:rPr lang="es-MX" sz="1200" dirty="0" smtClean="0">
                <a:solidFill>
                  <a:srgbClr val="0000FF"/>
                </a:solidFill>
              </a:rPr>
              <a:t> (los dos registros de la tabla), pues se asume que en ese mes no tuvo aportes al IESS.</a:t>
            </a:r>
          </a:p>
        </p:txBody>
      </p:sp>
      <p:grpSp>
        <p:nvGrpSpPr>
          <p:cNvPr id="33" name="Grupo 32"/>
          <p:cNvGrpSpPr/>
          <p:nvPr/>
        </p:nvGrpSpPr>
        <p:grpSpPr>
          <a:xfrm rot="5400000">
            <a:off x="3280040" y="2543630"/>
            <a:ext cx="339086" cy="287841"/>
            <a:chOff x="8736743" y="4542784"/>
            <a:chExt cx="339086" cy="287841"/>
          </a:xfrm>
        </p:grpSpPr>
        <p:sp>
          <p:nvSpPr>
            <p:cNvPr id="23" name="Cheurón 22"/>
            <p:cNvSpPr/>
            <p:nvPr/>
          </p:nvSpPr>
          <p:spPr>
            <a:xfrm>
              <a:off x="8736743" y="4542784"/>
              <a:ext cx="121567" cy="281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4" name="Cheurón 33"/>
            <p:cNvSpPr/>
            <p:nvPr/>
          </p:nvSpPr>
          <p:spPr>
            <a:xfrm>
              <a:off x="8846587" y="4542784"/>
              <a:ext cx="121567" cy="281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5" name="Cheurón 34"/>
            <p:cNvSpPr/>
            <p:nvPr/>
          </p:nvSpPr>
          <p:spPr>
            <a:xfrm>
              <a:off x="8954262" y="4549004"/>
              <a:ext cx="121567" cy="281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29" name="Elipse 28"/>
          <p:cNvSpPr/>
          <p:nvPr/>
        </p:nvSpPr>
        <p:spPr>
          <a:xfrm>
            <a:off x="350765" y="985009"/>
            <a:ext cx="586153" cy="562708"/>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tx2"/>
                </a:solidFill>
              </a:rPr>
              <a:t>1</a:t>
            </a:r>
            <a:endParaRPr lang="es-MX" b="1" dirty="0">
              <a:solidFill>
                <a:schemeClr val="tx2"/>
              </a:solidFill>
            </a:endParaRPr>
          </a:p>
        </p:txBody>
      </p:sp>
      <p:sp>
        <p:nvSpPr>
          <p:cNvPr id="41" name="Elipse 40"/>
          <p:cNvSpPr/>
          <p:nvPr/>
        </p:nvSpPr>
        <p:spPr>
          <a:xfrm>
            <a:off x="6133405" y="897882"/>
            <a:ext cx="586153" cy="562708"/>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2"/>
                </a:solidFill>
              </a:rPr>
              <a:t>2</a:t>
            </a:r>
          </a:p>
        </p:txBody>
      </p:sp>
      <p:grpSp>
        <p:nvGrpSpPr>
          <p:cNvPr id="42" name="Grupo 41"/>
          <p:cNvGrpSpPr/>
          <p:nvPr/>
        </p:nvGrpSpPr>
        <p:grpSpPr>
          <a:xfrm rot="5400000">
            <a:off x="9093403" y="2534407"/>
            <a:ext cx="339086" cy="287841"/>
            <a:chOff x="8736743" y="4542784"/>
            <a:chExt cx="339086" cy="287841"/>
          </a:xfrm>
        </p:grpSpPr>
        <p:sp>
          <p:nvSpPr>
            <p:cNvPr id="43" name="Cheurón 42"/>
            <p:cNvSpPr/>
            <p:nvPr/>
          </p:nvSpPr>
          <p:spPr>
            <a:xfrm>
              <a:off x="8736743" y="4542784"/>
              <a:ext cx="121567" cy="281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4" name="Cheurón 43"/>
            <p:cNvSpPr/>
            <p:nvPr/>
          </p:nvSpPr>
          <p:spPr>
            <a:xfrm>
              <a:off x="8846587" y="4542784"/>
              <a:ext cx="121567" cy="281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5" name="Cheurón 44"/>
            <p:cNvSpPr/>
            <p:nvPr/>
          </p:nvSpPr>
          <p:spPr>
            <a:xfrm>
              <a:off x="8954262" y="4549004"/>
              <a:ext cx="121567" cy="281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62" name="Rectángulo 61"/>
          <p:cNvSpPr/>
          <p:nvPr/>
        </p:nvSpPr>
        <p:spPr>
          <a:xfrm>
            <a:off x="5125220" y="4283311"/>
            <a:ext cx="2110154" cy="4220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latin typeface="Arial Unicode MS" panose="020B0604020202020204" pitchFamily="34" charset="-128"/>
                <a:ea typeface="Arial Unicode MS" panose="020B0604020202020204" pitchFamily="34" charset="-128"/>
                <a:cs typeface="Arial Unicode MS" panose="020B0604020202020204" pitchFamily="34" charset="-128"/>
              </a:rPr>
              <a:t>Ajustes puros</a:t>
            </a:r>
            <a:endParaRPr lang="es-MX"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3" name="Elipse 62"/>
          <p:cNvSpPr/>
          <p:nvPr/>
        </p:nvSpPr>
        <p:spPr>
          <a:xfrm>
            <a:off x="4838740" y="4001957"/>
            <a:ext cx="586153" cy="562708"/>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tx2"/>
                </a:solidFill>
              </a:rPr>
              <a:t>3</a:t>
            </a:r>
            <a:endParaRPr lang="es-MX" b="1" dirty="0">
              <a:solidFill>
                <a:schemeClr val="tx2"/>
              </a:solidFill>
            </a:endParaRPr>
          </a:p>
        </p:txBody>
      </p:sp>
      <p:pic>
        <p:nvPicPr>
          <p:cNvPr id="64" name="Imagen 63"/>
          <p:cNvPicPr>
            <a:picLocks noChangeAspect="1"/>
          </p:cNvPicPr>
          <p:nvPr/>
        </p:nvPicPr>
        <p:blipFill>
          <a:blip r:embed="rId5"/>
          <a:stretch>
            <a:fillRect/>
          </a:stretch>
        </p:blipFill>
        <p:spPr>
          <a:xfrm>
            <a:off x="3185031" y="4986696"/>
            <a:ext cx="5647625" cy="484250"/>
          </a:xfrm>
          <a:prstGeom prst="rect">
            <a:avLst/>
          </a:prstGeom>
        </p:spPr>
      </p:pic>
      <p:sp>
        <p:nvSpPr>
          <p:cNvPr id="66" name="Rectángulo redondeado 65"/>
          <p:cNvSpPr/>
          <p:nvPr/>
        </p:nvSpPr>
        <p:spPr>
          <a:xfrm>
            <a:off x="4322896" y="5676384"/>
            <a:ext cx="3714802" cy="5541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rgbClr val="0000FF"/>
                </a:solidFill>
              </a:rPr>
              <a:t>Este individuo se elimina de la tabla de </a:t>
            </a:r>
            <a:r>
              <a:rPr lang="es-MX" sz="1200" dirty="0" smtClean="0">
                <a:solidFill>
                  <a:srgbClr val="0000FF"/>
                </a:solidFill>
              </a:rPr>
              <a:t>aportes</a:t>
            </a:r>
            <a:endParaRPr lang="es-MX" sz="1200" dirty="0">
              <a:solidFill>
                <a:srgbClr val="0000FF"/>
              </a:solidFill>
            </a:endParaRPr>
          </a:p>
        </p:txBody>
      </p:sp>
      <p:grpSp>
        <p:nvGrpSpPr>
          <p:cNvPr id="71" name="Grupo 70"/>
          <p:cNvGrpSpPr/>
          <p:nvPr/>
        </p:nvGrpSpPr>
        <p:grpSpPr>
          <a:xfrm rot="5400000">
            <a:off x="6045922" y="5429745"/>
            <a:ext cx="339086" cy="287841"/>
            <a:chOff x="8736743" y="4542784"/>
            <a:chExt cx="339086" cy="287841"/>
          </a:xfrm>
        </p:grpSpPr>
        <p:sp>
          <p:nvSpPr>
            <p:cNvPr id="72" name="Cheurón 71"/>
            <p:cNvSpPr/>
            <p:nvPr/>
          </p:nvSpPr>
          <p:spPr>
            <a:xfrm>
              <a:off x="8736743" y="4542784"/>
              <a:ext cx="121567" cy="281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73" name="Cheurón 72"/>
            <p:cNvSpPr/>
            <p:nvPr/>
          </p:nvSpPr>
          <p:spPr>
            <a:xfrm>
              <a:off x="8846587" y="4542784"/>
              <a:ext cx="121567" cy="281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74" name="Cheurón 73"/>
            <p:cNvSpPr/>
            <p:nvPr/>
          </p:nvSpPr>
          <p:spPr>
            <a:xfrm>
              <a:off x="8954262" y="4549004"/>
              <a:ext cx="121567" cy="281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Tree>
    <p:extLst>
      <p:ext uri="{BB962C8B-B14F-4D97-AF65-F5344CB8AC3E}">
        <p14:creationId xmlns:p14="http://schemas.microsoft.com/office/powerpoint/2010/main" val="226931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85928" y="1214390"/>
            <a:ext cx="5341449" cy="523220"/>
          </a:xfrm>
          <a:prstGeom prst="rect">
            <a:avLst/>
          </a:prstGeom>
          <a:noFill/>
        </p:spPr>
        <p:txBody>
          <a:bodyPr wrap="square" rtlCol="0">
            <a:spAutoFit/>
          </a:bodyPr>
          <a:lstStyle/>
          <a:p>
            <a:r>
              <a:rPr lang="es-MX" sz="1400" dirty="0" smtClean="0">
                <a:solidFill>
                  <a:schemeClr val="tx1">
                    <a:lumMod val="95000"/>
                    <a:lumOff val="5000"/>
                  </a:schemeClr>
                </a:solidFill>
              </a:rPr>
              <a:t>Para fijar la tolerancia de la aproximación del ajuste, se procedió de la siguiente manera:</a:t>
            </a:r>
          </a:p>
        </p:txBody>
      </p:sp>
      <p:sp>
        <p:nvSpPr>
          <p:cNvPr id="21" name="Rectángulo 20"/>
          <p:cNvSpPr/>
          <p:nvPr/>
        </p:nvSpPr>
        <p:spPr>
          <a:xfrm>
            <a:off x="1475774" y="194609"/>
            <a:ext cx="2110154" cy="4220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latin typeface="Arial Unicode MS" panose="020B0604020202020204" pitchFamily="34" charset="-128"/>
                <a:ea typeface="Arial Unicode MS" panose="020B0604020202020204" pitchFamily="34" charset="-128"/>
                <a:cs typeface="Arial Unicode MS" panose="020B0604020202020204" pitchFamily="34" charset="-128"/>
              </a:rPr>
              <a:t>Ajuste aproximado</a:t>
            </a:r>
            <a:endParaRPr lang="es-MX"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2" name="Elipse 21"/>
          <p:cNvSpPr/>
          <p:nvPr/>
        </p:nvSpPr>
        <p:spPr>
          <a:xfrm>
            <a:off x="759333" y="124271"/>
            <a:ext cx="586153" cy="562708"/>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2"/>
                </a:solidFill>
              </a:rPr>
              <a:t>2</a:t>
            </a:r>
          </a:p>
        </p:txBody>
      </p:sp>
      <p:pic>
        <p:nvPicPr>
          <p:cNvPr id="24" name="Imagen 23"/>
          <p:cNvPicPr>
            <a:picLocks noChangeAspect="1"/>
          </p:cNvPicPr>
          <p:nvPr/>
        </p:nvPicPr>
        <p:blipFill>
          <a:blip r:embed="rId3"/>
          <a:stretch>
            <a:fillRect/>
          </a:stretch>
        </p:blipFill>
        <p:spPr>
          <a:xfrm>
            <a:off x="3585929" y="2165741"/>
            <a:ext cx="5341449" cy="678188"/>
          </a:xfrm>
          <a:prstGeom prst="rect">
            <a:avLst/>
          </a:prstGeom>
        </p:spPr>
      </p:pic>
      <p:sp>
        <p:nvSpPr>
          <p:cNvPr id="3" name="Elipse 2"/>
          <p:cNvSpPr/>
          <p:nvPr/>
        </p:nvSpPr>
        <p:spPr>
          <a:xfrm>
            <a:off x="1022973" y="3441679"/>
            <a:ext cx="586153" cy="468923"/>
          </a:xfrm>
          <a:prstGeom prst="ellips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i</a:t>
            </a:r>
          </a:p>
        </p:txBody>
      </p:sp>
      <mc:AlternateContent xmlns:mc="http://schemas.openxmlformats.org/markup-compatibility/2006" xmlns:a14="http://schemas.microsoft.com/office/drawing/2010/main">
        <mc:Choice Requires="a14">
          <p:sp>
            <p:nvSpPr>
              <p:cNvPr id="25" name="CuadroTexto 24"/>
              <p:cNvSpPr txBox="1"/>
              <p:nvPr/>
            </p:nvSpPr>
            <p:spPr>
              <a:xfrm>
                <a:off x="1725023" y="3277557"/>
                <a:ext cx="3953343" cy="738664"/>
              </a:xfrm>
              <a:prstGeom prst="rect">
                <a:avLst/>
              </a:prstGeom>
              <a:noFill/>
              <a:ln>
                <a:solidFill>
                  <a:schemeClr val="tx2"/>
                </a:solidFill>
              </a:ln>
            </p:spPr>
            <p:txBody>
              <a:bodyPr wrap="square" rtlCol="0">
                <a:spAutoFit/>
              </a:bodyPr>
              <a:lstStyle/>
              <a:p>
                <a:r>
                  <a:rPr lang="es-MX" sz="1400" dirty="0" smtClean="0">
                    <a:solidFill>
                      <a:schemeClr val="tx1">
                        <a:lumMod val="95000"/>
                        <a:lumOff val="5000"/>
                      </a:schemeClr>
                    </a:solidFill>
                  </a:rPr>
                  <a:t>Obtener el ingreso neto:</a:t>
                </a:r>
              </a:p>
              <a:p>
                <a:endParaRPr lang="es-MX" sz="1400" b="0" dirty="0" smtClean="0">
                  <a:solidFill>
                    <a:schemeClr val="tx1">
                      <a:lumMod val="95000"/>
                      <a:lumOff val="5000"/>
                    </a:schemeClr>
                  </a:solidFill>
                </a:endParaRPr>
              </a:p>
              <a:p>
                <a:pPr/>
                <a14:m>
                  <m:oMathPara xmlns:m="http://schemas.openxmlformats.org/officeDocument/2006/math">
                    <m:oMathParaPr>
                      <m:jc m:val="centerGroup"/>
                    </m:oMathParaPr>
                    <m:oMath xmlns:m="http://schemas.openxmlformats.org/officeDocument/2006/math">
                      <m:r>
                        <a:rPr lang="es-MX" sz="1400" b="0" i="1" smtClean="0">
                          <a:solidFill>
                            <a:schemeClr val="tx1">
                              <a:lumMod val="95000"/>
                              <a:lumOff val="5000"/>
                            </a:schemeClr>
                          </a:solidFill>
                          <a:latin typeface="Cambria Math" panose="02040503050406030204" pitchFamily="18" charset="0"/>
                        </a:rPr>
                        <m:t>𝐼𝑛𝑔𝑟𝑒𝑠𝑜𝑁𝑒𝑡𝑜</m:t>
                      </m:r>
                      <m:r>
                        <a:rPr lang="es-MX" sz="1400" b="0" i="1" smtClean="0">
                          <a:solidFill>
                            <a:schemeClr val="tx1">
                              <a:lumMod val="95000"/>
                              <a:lumOff val="5000"/>
                            </a:schemeClr>
                          </a:solidFill>
                          <a:latin typeface="Cambria Math" panose="02040503050406030204" pitchFamily="18" charset="0"/>
                        </a:rPr>
                        <m:t>=358.43−346.48=</m:t>
                      </m:r>
                      <m:r>
                        <a:rPr lang="es-MX" sz="1400" b="1" i="1" smtClean="0">
                          <a:solidFill>
                            <a:srgbClr val="0000FF"/>
                          </a:solidFill>
                          <a:latin typeface="Cambria Math" panose="02040503050406030204" pitchFamily="18" charset="0"/>
                        </a:rPr>
                        <m:t>𝟏𝟏</m:t>
                      </m:r>
                      <m:r>
                        <a:rPr lang="es-MX" sz="1400" b="1" i="1" smtClean="0">
                          <a:solidFill>
                            <a:srgbClr val="0000FF"/>
                          </a:solidFill>
                          <a:latin typeface="Cambria Math" panose="02040503050406030204" pitchFamily="18" charset="0"/>
                        </a:rPr>
                        <m:t>.</m:t>
                      </m:r>
                      <m:r>
                        <a:rPr lang="es-MX" sz="1400" b="1" i="1" smtClean="0">
                          <a:solidFill>
                            <a:srgbClr val="0000FF"/>
                          </a:solidFill>
                          <a:latin typeface="Cambria Math" panose="02040503050406030204" pitchFamily="18" charset="0"/>
                        </a:rPr>
                        <m:t>𝟗𝟓</m:t>
                      </m:r>
                    </m:oMath>
                  </m:oMathPara>
                </a14:m>
                <a:endParaRPr lang="es-MX" sz="1400" b="1" dirty="0" smtClean="0">
                  <a:solidFill>
                    <a:schemeClr val="tx1">
                      <a:lumMod val="95000"/>
                      <a:lumOff val="5000"/>
                    </a:schemeClr>
                  </a:solidFill>
                </a:endParaRPr>
              </a:p>
            </p:txBody>
          </p:sp>
        </mc:Choice>
        <mc:Fallback xmlns="">
          <p:sp>
            <p:nvSpPr>
              <p:cNvPr id="25" name="CuadroTexto 24"/>
              <p:cNvSpPr txBox="1">
                <a:spLocks noRot="1" noChangeAspect="1" noMove="1" noResize="1" noEditPoints="1" noAdjustHandles="1" noChangeArrowheads="1" noChangeShapeType="1" noTextEdit="1"/>
              </p:cNvSpPr>
              <p:nvPr/>
            </p:nvSpPr>
            <p:spPr>
              <a:xfrm>
                <a:off x="1725023" y="3277557"/>
                <a:ext cx="3953343" cy="738664"/>
              </a:xfrm>
              <a:prstGeom prst="rect">
                <a:avLst/>
              </a:prstGeom>
              <a:blipFill rotWithShape="0">
                <a:blip r:embed="rId4"/>
                <a:stretch>
                  <a:fillRect l="-308" t="-813" b="-813"/>
                </a:stretch>
              </a:blipFill>
              <a:ln>
                <a:solidFill>
                  <a:schemeClr val="tx2"/>
                </a:solidFill>
              </a:ln>
            </p:spPr>
            <p:txBody>
              <a:bodyPr/>
              <a:lstStyle/>
              <a:p>
                <a:r>
                  <a:rPr lang="es-MX">
                    <a:noFill/>
                  </a:rPr>
                  <a:t> </a:t>
                </a:r>
              </a:p>
            </p:txBody>
          </p:sp>
        </mc:Fallback>
      </mc:AlternateContent>
      <p:sp>
        <p:nvSpPr>
          <p:cNvPr id="29" name="Elipse 28"/>
          <p:cNvSpPr/>
          <p:nvPr/>
        </p:nvSpPr>
        <p:spPr>
          <a:xfrm>
            <a:off x="1030304" y="4816708"/>
            <a:ext cx="586153" cy="468923"/>
          </a:xfrm>
          <a:prstGeom prst="ellips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ii</a:t>
            </a:r>
            <a:endParaRPr lang="es-MX" b="1" dirty="0"/>
          </a:p>
        </p:txBody>
      </p:sp>
      <mc:AlternateContent xmlns:mc="http://schemas.openxmlformats.org/markup-compatibility/2006" xmlns:a14="http://schemas.microsoft.com/office/drawing/2010/main">
        <mc:Choice Requires="a14">
          <p:sp>
            <p:nvSpPr>
              <p:cNvPr id="36" name="CuadroTexto 35"/>
              <p:cNvSpPr txBox="1"/>
              <p:nvPr/>
            </p:nvSpPr>
            <p:spPr>
              <a:xfrm>
                <a:off x="1732355" y="4652586"/>
                <a:ext cx="3946012" cy="954107"/>
              </a:xfrm>
              <a:prstGeom prst="rect">
                <a:avLst/>
              </a:prstGeom>
              <a:noFill/>
              <a:ln>
                <a:solidFill>
                  <a:schemeClr val="tx2"/>
                </a:solidFill>
              </a:ln>
            </p:spPr>
            <p:txBody>
              <a:bodyPr wrap="square" rtlCol="0">
                <a:spAutoFit/>
              </a:bodyPr>
              <a:lstStyle/>
              <a:p>
                <a:r>
                  <a:rPr lang="es-MX" sz="1400" dirty="0" smtClean="0">
                    <a:solidFill>
                      <a:schemeClr val="tx1">
                        <a:lumMod val="95000"/>
                        <a:lumOff val="5000"/>
                      </a:schemeClr>
                    </a:solidFill>
                  </a:rPr>
                  <a:t>Obtener el ingreso total, considerando únicamente los sueldos positivos:</a:t>
                </a:r>
              </a:p>
              <a:p>
                <a:endParaRPr lang="es-MX" sz="1400" dirty="0" smtClean="0">
                  <a:solidFill>
                    <a:schemeClr val="tx1">
                      <a:lumMod val="95000"/>
                      <a:lumOff val="5000"/>
                    </a:schemeClr>
                  </a:solidFill>
                </a:endParaRPr>
              </a:p>
              <a:p>
                <a:pPr/>
                <a14:m>
                  <m:oMathPara xmlns:m="http://schemas.openxmlformats.org/officeDocument/2006/math">
                    <m:oMathParaPr>
                      <m:jc m:val="centerGroup"/>
                    </m:oMathParaPr>
                    <m:oMath xmlns:m="http://schemas.openxmlformats.org/officeDocument/2006/math">
                      <m:r>
                        <a:rPr lang="es-MX" sz="1400" b="0" i="1" smtClean="0">
                          <a:solidFill>
                            <a:schemeClr val="tx1">
                              <a:lumMod val="95000"/>
                              <a:lumOff val="5000"/>
                            </a:schemeClr>
                          </a:solidFill>
                          <a:latin typeface="Cambria Math" panose="02040503050406030204" pitchFamily="18" charset="0"/>
                        </a:rPr>
                        <m:t>𝐼𝑛𝑔𝑟𝑒𝑠𝑜𝑇𝑜𝑡𝑎𝑙</m:t>
                      </m:r>
                      <m:r>
                        <a:rPr lang="es-MX" sz="1400" b="0" i="1" smtClean="0">
                          <a:solidFill>
                            <a:schemeClr val="tx1">
                              <a:lumMod val="95000"/>
                              <a:lumOff val="5000"/>
                            </a:schemeClr>
                          </a:solidFill>
                          <a:latin typeface="Cambria Math" panose="02040503050406030204" pitchFamily="18" charset="0"/>
                        </a:rPr>
                        <m:t>=</m:t>
                      </m:r>
                      <m:r>
                        <a:rPr lang="es-MX" sz="1400" b="1" i="1" smtClean="0">
                          <a:solidFill>
                            <a:srgbClr val="0000FF"/>
                          </a:solidFill>
                          <a:latin typeface="Cambria Math" panose="02040503050406030204" pitchFamily="18" charset="0"/>
                        </a:rPr>
                        <m:t>𝟑𝟓𝟖</m:t>
                      </m:r>
                      <m:r>
                        <a:rPr lang="es-MX" sz="1400" b="1" i="1" smtClean="0">
                          <a:solidFill>
                            <a:srgbClr val="0000FF"/>
                          </a:solidFill>
                          <a:latin typeface="Cambria Math" panose="02040503050406030204" pitchFamily="18" charset="0"/>
                        </a:rPr>
                        <m:t>.</m:t>
                      </m:r>
                      <m:r>
                        <a:rPr lang="es-MX" sz="1400" b="1" i="1" smtClean="0">
                          <a:solidFill>
                            <a:srgbClr val="0000FF"/>
                          </a:solidFill>
                          <a:latin typeface="Cambria Math" panose="02040503050406030204" pitchFamily="18" charset="0"/>
                        </a:rPr>
                        <m:t>𝟒𝟑</m:t>
                      </m:r>
                    </m:oMath>
                  </m:oMathPara>
                </a14:m>
                <a:endParaRPr lang="es-MX" sz="1400" b="1" dirty="0" smtClean="0">
                  <a:solidFill>
                    <a:schemeClr val="tx1">
                      <a:lumMod val="95000"/>
                      <a:lumOff val="5000"/>
                    </a:schemeClr>
                  </a:solidFill>
                </a:endParaRPr>
              </a:p>
            </p:txBody>
          </p:sp>
        </mc:Choice>
        <mc:Fallback xmlns="">
          <p:sp>
            <p:nvSpPr>
              <p:cNvPr id="36" name="CuadroTexto 35"/>
              <p:cNvSpPr txBox="1">
                <a:spLocks noRot="1" noChangeAspect="1" noMove="1" noResize="1" noEditPoints="1" noAdjustHandles="1" noChangeArrowheads="1" noChangeShapeType="1" noTextEdit="1"/>
              </p:cNvSpPr>
              <p:nvPr/>
            </p:nvSpPr>
            <p:spPr>
              <a:xfrm>
                <a:off x="1732355" y="4652586"/>
                <a:ext cx="3946012" cy="954107"/>
              </a:xfrm>
              <a:prstGeom prst="rect">
                <a:avLst/>
              </a:prstGeom>
              <a:blipFill rotWithShape="0">
                <a:blip r:embed="rId5"/>
                <a:stretch>
                  <a:fillRect l="-308" t="-629" b="-629"/>
                </a:stretch>
              </a:blipFill>
              <a:ln>
                <a:solidFill>
                  <a:schemeClr val="tx2"/>
                </a:solidFill>
              </a:ln>
            </p:spPr>
            <p:txBody>
              <a:bodyPr/>
              <a:lstStyle/>
              <a:p>
                <a:r>
                  <a:rPr lang="es-MX">
                    <a:noFill/>
                  </a:rPr>
                  <a:t> </a:t>
                </a:r>
              </a:p>
            </p:txBody>
          </p:sp>
        </mc:Fallback>
      </mc:AlternateContent>
      <p:sp>
        <p:nvSpPr>
          <p:cNvPr id="41" name="Elipse 40"/>
          <p:cNvSpPr/>
          <p:nvPr/>
        </p:nvSpPr>
        <p:spPr>
          <a:xfrm>
            <a:off x="6572460" y="3403586"/>
            <a:ext cx="586153" cy="468923"/>
          </a:xfrm>
          <a:prstGeom prst="ellips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iii</a:t>
            </a:r>
            <a:endParaRPr lang="es-MX" b="1" dirty="0"/>
          </a:p>
        </p:txBody>
      </p:sp>
      <mc:AlternateContent xmlns:mc="http://schemas.openxmlformats.org/markup-compatibility/2006" xmlns:a14="http://schemas.microsoft.com/office/drawing/2010/main">
        <mc:Choice Requires="a14">
          <p:sp>
            <p:nvSpPr>
              <p:cNvPr id="42" name="CuadroTexto 41"/>
              <p:cNvSpPr txBox="1"/>
              <p:nvPr/>
            </p:nvSpPr>
            <p:spPr>
              <a:xfrm>
                <a:off x="7274511" y="3239464"/>
                <a:ext cx="3946011" cy="964303"/>
              </a:xfrm>
              <a:prstGeom prst="rect">
                <a:avLst/>
              </a:prstGeom>
              <a:noFill/>
              <a:ln>
                <a:solidFill>
                  <a:schemeClr val="tx2"/>
                </a:solidFill>
              </a:ln>
            </p:spPr>
            <p:txBody>
              <a:bodyPr wrap="square" rtlCol="0">
                <a:spAutoFit/>
              </a:bodyPr>
              <a:lstStyle/>
              <a:p>
                <a:r>
                  <a:rPr lang="es-MX" sz="1400" dirty="0" smtClean="0">
                    <a:solidFill>
                      <a:schemeClr val="tx1">
                        <a:lumMod val="95000"/>
                        <a:lumOff val="5000"/>
                      </a:schemeClr>
                    </a:solidFill>
                  </a:rPr>
                  <a:t>Obtener el indicador,</a:t>
                </a:r>
              </a:p>
              <a:p>
                <a:endParaRPr lang="es-MX" sz="1400" dirty="0" smtClean="0">
                  <a:solidFill>
                    <a:schemeClr val="tx1">
                      <a:lumMod val="95000"/>
                      <a:lumOff val="5000"/>
                    </a:schemeClr>
                  </a:solidFill>
                </a:endParaRPr>
              </a:p>
              <a:p>
                <a:pPr/>
                <a14:m>
                  <m:oMathPara xmlns:m="http://schemas.openxmlformats.org/officeDocument/2006/math">
                    <m:oMathParaPr>
                      <m:jc m:val="centerGroup"/>
                    </m:oMathParaPr>
                    <m:oMath xmlns:m="http://schemas.openxmlformats.org/officeDocument/2006/math">
                      <m:r>
                        <a:rPr lang="es-MX" sz="1400" b="0" i="1" smtClean="0">
                          <a:solidFill>
                            <a:schemeClr val="tx1">
                              <a:lumMod val="95000"/>
                              <a:lumOff val="5000"/>
                            </a:schemeClr>
                          </a:solidFill>
                          <a:latin typeface="Cambria Math" panose="02040503050406030204" pitchFamily="18" charset="0"/>
                        </a:rPr>
                        <m:t>𝐼𝑛𝑑𝑖𝑐𝑎𝑑𝑜𝑟</m:t>
                      </m:r>
                      <m:r>
                        <a:rPr lang="es-MX" sz="1400" b="0" i="1" smtClean="0">
                          <a:solidFill>
                            <a:schemeClr val="tx1">
                              <a:lumMod val="95000"/>
                              <a:lumOff val="5000"/>
                            </a:schemeClr>
                          </a:solidFill>
                          <a:latin typeface="Cambria Math" panose="02040503050406030204" pitchFamily="18" charset="0"/>
                        </a:rPr>
                        <m:t>=</m:t>
                      </m:r>
                      <m:f>
                        <m:fPr>
                          <m:ctrlPr>
                            <a:rPr lang="es-MX" sz="1400" b="0" i="1" smtClean="0">
                              <a:solidFill>
                                <a:schemeClr val="tx1">
                                  <a:lumMod val="95000"/>
                                  <a:lumOff val="5000"/>
                                </a:schemeClr>
                              </a:solidFill>
                              <a:latin typeface="Cambria Math" panose="02040503050406030204" pitchFamily="18" charset="0"/>
                            </a:rPr>
                          </m:ctrlPr>
                        </m:fPr>
                        <m:num>
                          <m:r>
                            <a:rPr lang="es-MX" sz="1400" b="0" i="1" smtClean="0">
                              <a:solidFill>
                                <a:schemeClr val="tx1">
                                  <a:lumMod val="95000"/>
                                  <a:lumOff val="5000"/>
                                </a:schemeClr>
                              </a:solidFill>
                              <a:latin typeface="Cambria Math" panose="02040503050406030204" pitchFamily="18" charset="0"/>
                            </a:rPr>
                            <m:t>𝐼𝑛𝑔𝑟𝑒𝑠𝑜𝑁𝑒𝑡𝑜</m:t>
                          </m:r>
                        </m:num>
                        <m:den>
                          <m:r>
                            <a:rPr lang="es-MX" sz="1400" b="0" i="1" smtClean="0">
                              <a:solidFill>
                                <a:schemeClr val="tx1">
                                  <a:lumMod val="95000"/>
                                  <a:lumOff val="5000"/>
                                </a:schemeClr>
                              </a:solidFill>
                              <a:latin typeface="Cambria Math" panose="02040503050406030204" pitchFamily="18" charset="0"/>
                            </a:rPr>
                            <m:t>𝐼𝑛𝑔𝑟𝑒𝑠𝑜𝑇𝑜𝑡𝑎𝑙</m:t>
                          </m:r>
                        </m:den>
                      </m:f>
                      <m:r>
                        <a:rPr lang="es-MX" sz="1400" b="0" i="1" smtClean="0">
                          <a:solidFill>
                            <a:schemeClr val="tx1">
                              <a:lumMod val="95000"/>
                              <a:lumOff val="5000"/>
                            </a:schemeClr>
                          </a:solidFill>
                          <a:latin typeface="Cambria Math" panose="02040503050406030204" pitchFamily="18" charset="0"/>
                        </a:rPr>
                        <m:t>=</m:t>
                      </m:r>
                      <m:r>
                        <a:rPr lang="es-MX" sz="1400" b="1" i="1" smtClean="0">
                          <a:solidFill>
                            <a:srgbClr val="0000FF"/>
                          </a:solidFill>
                          <a:latin typeface="Cambria Math" panose="02040503050406030204" pitchFamily="18" charset="0"/>
                        </a:rPr>
                        <m:t>𝟑</m:t>
                      </m:r>
                      <m:r>
                        <a:rPr lang="es-MX" sz="1400" b="1" i="1" smtClean="0">
                          <a:solidFill>
                            <a:srgbClr val="0000FF"/>
                          </a:solidFill>
                          <a:latin typeface="Cambria Math" panose="02040503050406030204" pitchFamily="18" charset="0"/>
                        </a:rPr>
                        <m:t>.</m:t>
                      </m:r>
                      <m:r>
                        <a:rPr lang="es-MX" sz="1400" b="1" i="1" smtClean="0">
                          <a:solidFill>
                            <a:srgbClr val="0000FF"/>
                          </a:solidFill>
                          <a:latin typeface="Cambria Math" panose="02040503050406030204" pitchFamily="18" charset="0"/>
                        </a:rPr>
                        <m:t>𝟑</m:t>
                      </m:r>
                      <m:r>
                        <a:rPr lang="es-MX" sz="1400" b="1" i="1" smtClean="0">
                          <a:solidFill>
                            <a:srgbClr val="0000FF"/>
                          </a:solidFill>
                          <a:latin typeface="Cambria Math" panose="02040503050406030204" pitchFamily="18" charset="0"/>
                        </a:rPr>
                        <m:t>%</m:t>
                      </m:r>
                    </m:oMath>
                  </m:oMathPara>
                </a14:m>
                <a:endParaRPr lang="es-MX" sz="1400" b="1" dirty="0" smtClean="0">
                  <a:solidFill>
                    <a:schemeClr val="tx1">
                      <a:lumMod val="95000"/>
                      <a:lumOff val="5000"/>
                    </a:schemeClr>
                  </a:solidFill>
                </a:endParaRPr>
              </a:p>
            </p:txBody>
          </p:sp>
        </mc:Choice>
        <mc:Fallback xmlns="">
          <p:sp>
            <p:nvSpPr>
              <p:cNvPr id="42" name="CuadroTexto 41"/>
              <p:cNvSpPr txBox="1">
                <a:spLocks noRot="1" noChangeAspect="1" noMove="1" noResize="1" noEditPoints="1" noAdjustHandles="1" noChangeArrowheads="1" noChangeShapeType="1" noTextEdit="1"/>
              </p:cNvSpPr>
              <p:nvPr/>
            </p:nvSpPr>
            <p:spPr>
              <a:xfrm>
                <a:off x="7274511" y="3239464"/>
                <a:ext cx="3946011" cy="964303"/>
              </a:xfrm>
              <a:prstGeom prst="rect">
                <a:avLst/>
              </a:prstGeom>
              <a:blipFill rotWithShape="0">
                <a:blip r:embed="rId6"/>
                <a:stretch>
                  <a:fillRect l="-308" b="-1242"/>
                </a:stretch>
              </a:blipFill>
              <a:ln>
                <a:solidFill>
                  <a:schemeClr val="tx2"/>
                </a:solidFill>
              </a:ln>
            </p:spPr>
            <p:txBody>
              <a:bodyPr/>
              <a:lstStyle/>
              <a:p>
                <a:r>
                  <a:rPr lang="es-MX">
                    <a:noFill/>
                  </a:rPr>
                  <a:t> </a:t>
                </a:r>
              </a:p>
            </p:txBody>
          </p:sp>
        </mc:Fallback>
      </mc:AlternateContent>
      <p:sp>
        <p:nvSpPr>
          <p:cNvPr id="44" name="Elipse 43"/>
          <p:cNvSpPr/>
          <p:nvPr/>
        </p:nvSpPr>
        <p:spPr>
          <a:xfrm>
            <a:off x="6572460" y="4980830"/>
            <a:ext cx="586153" cy="468923"/>
          </a:xfrm>
          <a:prstGeom prst="ellips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iv</a:t>
            </a:r>
            <a:endParaRPr lang="es-MX" b="1" dirty="0"/>
          </a:p>
        </p:txBody>
      </p:sp>
      <p:sp>
        <p:nvSpPr>
          <p:cNvPr id="45" name="CuadroTexto 44"/>
          <p:cNvSpPr txBox="1"/>
          <p:nvPr/>
        </p:nvSpPr>
        <p:spPr>
          <a:xfrm>
            <a:off x="7274511" y="4816708"/>
            <a:ext cx="3946011" cy="954107"/>
          </a:xfrm>
          <a:prstGeom prst="rect">
            <a:avLst/>
          </a:prstGeom>
          <a:noFill/>
          <a:ln>
            <a:solidFill>
              <a:schemeClr val="tx2"/>
            </a:solidFill>
          </a:ln>
        </p:spPr>
        <p:txBody>
          <a:bodyPr wrap="square" rtlCol="0">
            <a:spAutoFit/>
          </a:bodyPr>
          <a:lstStyle/>
          <a:p>
            <a:r>
              <a:rPr lang="es-MX" sz="1400" dirty="0" smtClean="0">
                <a:solidFill>
                  <a:schemeClr val="tx1">
                    <a:lumMod val="95000"/>
                    <a:lumOff val="5000"/>
                  </a:schemeClr>
                </a:solidFill>
              </a:rPr>
              <a:t>En base a la curva obtenida, se fija como límite del indicador el	</a:t>
            </a:r>
            <a:r>
              <a:rPr lang="es-MX" sz="1400" b="1" dirty="0" smtClean="0">
                <a:solidFill>
                  <a:srgbClr val="0000FF"/>
                </a:solidFill>
              </a:rPr>
              <a:t>65%</a:t>
            </a:r>
            <a:r>
              <a:rPr lang="es-MX" sz="1400" dirty="0" smtClean="0">
                <a:solidFill>
                  <a:schemeClr val="tx1">
                    <a:lumMod val="95000"/>
                    <a:lumOff val="5000"/>
                  </a:schemeClr>
                </a:solidFill>
              </a:rPr>
              <a:t>, es decir todos los individuos que no superan ese valor son eliminados de la tabla de aportes final.</a:t>
            </a:r>
            <a:endParaRPr lang="es-MX" sz="1400" b="1" dirty="0" smtClean="0">
              <a:solidFill>
                <a:schemeClr val="tx1">
                  <a:lumMod val="95000"/>
                  <a:lumOff val="5000"/>
                </a:schemeClr>
              </a:solidFill>
            </a:endParaRPr>
          </a:p>
        </p:txBody>
      </p:sp>
      <p:sp>
        <p:nvSpPr>
          <p:cNvPr id="14" name="Rectángulo 13"/>
          <p:cNvSpPr/>
          <p:nvPr/>
        </p:nvSpPr>
        <p:spPr>
          <a:xfrm>
            <a:off x="6865536" y="2350551"/>
            <a:ext cx="590488" cy="52191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2426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a:blip r:embed="rId3"/>
          <a:stretch>
            <a:fillRect/>
          </a:stretch>
        </p:blipFill>
        <p:spPr>
          <a:xfrm>
            <a:off x="804754" y="2874636"/>
            <a:ext cx="6344581" cy="3368621"/>
          </a:xfrm>
          <a:prstGeom prst="rect">
            <a:avLst/>
          </a:prstGeom>
        </p:spPr>
      </p:pic>
      <p:sp>
        <p:nvSpPr>
          <p:cNvPr id="21" name="Rectángulo 20"/>
          <p:cNvSpPr/>
          <p:nvPr/>
        </p:nvSpPr>
        <p:spPr>
          <a:xfrm>
            <a:off x="1475774" y="194609"/>
            <a:ext cx="2110154" cy="4220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latin typeface="Arial Unicode MS" panose="020B0604020202020204" pitchFamily="34" charset="-128"/>
                <a:ea typeface="Arial Unicode MS" panose="020B0604020202020204" pitchFamily="34" charset="-128"/>
                <a:cs typeface="Arial Unicode MS" panose="020B0604020202020204" pitchFamily="34" charset="-128"/>
              </a:rPr>
              <a:t>Ajuste aproximado</a:t>
            </a:r>
            <a:endParaRPr lang="es-MX"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2" name="Elipse 21"/>
          <p:cNvSpPr/>
          <p:nvPr/>
        </p:nvSpPr>
        <p:spPr>
          <a:xfrm>
            <a:off x="759333" y="124271"/>
            <a:ext cx="586153" cy="562708"/>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2"/>
                </a:solidFill>
              </a:rPr>
              <a:t>2</a:t>
            </a:r>
          </a:p>
        </p:txBody>
      </p:sp>
      <p:sp>
        <p:nvSpPr>
          <p:cNvPr id="43" name="CuadroTexto 42"/>
          <p:cNvSpPr txBox="1"/>
          <p:nvPr/>
        </p:nvSpPr>
        <p:spPr>
          <a:xfrm>
            <a:off x="759333" y="1084051"/>
            <a:ext cx="5341449" cy="738664"/>
          </a:xfrm>
          <a:prstGeom prst="rect">
            <a:avLst/>
          </a:prstGeom>
          <a:noFill/>
        </p:spPr>
        <p:txBody>
          <a:bodyPr wrap="square" rtlCol="0">
            <a:spAutoFit/>
          </a:bodyPr>
          <a:lstStyle/>
          <a:p>
            <a:r>
              <a:rPr lang="es-MX" sz="1400" dirty="0" smtClean="0">
                <a:solidFill>
                  <a:schemeClr val="tx1">
                    <a:lumMod val="95000"/>
                    <a:lumOff val="5000"/>
                  </a:schemeClr>
                </a:solidFill>
              </a:rPr>
              <a:t>La curva considera a todos los individuos con la siguientes características:</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Disponen al menos de un registro con tipo planilla A y uno AA.</a:t>
            </a:r>
          </a:p>
        </p:txBody>
      </p:sp>
      <p:cxnSp>
        <p:nvCxnSpPr>
          <p:cNvPr id="11" name="Conector recto 10"/>
          <p:cNvCxnSpPr/>
          <p:nvPr/>
        </p:nvCxnSpPr>
        <p:spPr>
          <a:xfrm>
            <a:off x="5151862" y="2486721"/>
            <a:ext cx="0" cy="2810107"/>
          </a:xfrm>
          <a:prstGeom prst="line">
            <a:avLst/>
          </a:prstGeom>
          <a:ln>
            <a:solidFill>
              <a:schemeClr val="accent6"/>
            </a:solidFill>
            <a:prstDash val="dash"/>
          </a:ln>
        </p:spPr>
        <p:style>
          <a:lnRef idx="1">
            <a:schemeClr val="accent2"/>
          </a:lnRef>
          <a:fillRef idx="0">
            <a:schemeClr val="accent2"/>
          </a:fillRef>
          <a:effectRef idx="0">
            <a:schemeClr val="accent2"/>
          </a:effectRef>
          <a:fontRef idx="minor">
            <a:schemeClr val="tx1"/>
          </a:fontRef>
        </p:style>
      </p:cxnSp>
      <p:sp>
        <p:nvSpPr>
          <p:cNvPr id="12" name="Flecha derecha 11"/>
          <p:cNvSpPr/>
          <p:nvPr/>
        </p:nvSpPr>
        <p:spPr>
          <a:xfrm>
            <a:off x="5297897" y="2598452"/>
            <a:ext cx="903249" cy="156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6" name="Flecha derecha 25"/>
          <p:cNvSpPr/>
          <p:nvPr/>
        </p:nvSpPr>
        <p:spPr>
          <a:xfrm rot="10800000">
            <a:off x="4117449" y="2598452"/>
            <a:ext cx="903249" cy="1561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7" name="105 Elipse"/>
          <p:cNvSpPr/>
          <p:nvPr/>
        </p:nvSpPr>
        <p:spPr bwMode="auto">
          <a:xfrm>
            <a:off x="4828477" y="1806325"/>
            <a:ext cx="641981" cy="579690"/>
          </a:xfrm>
          <a:prstGeom prst="ellipse">
            <a:avLst/>
          </a:prstGeom>
          <a:solidFill>
            <a:srgbClr val="FFFF00"/>
          </a:solidFill>
          <a:ln w="3175" cap="flat" cmpd="sng" algn="ctr">
            <a:solidFill>
              <a:schemeClr val="bg1">
                <a:lumMod val="75000"/>
              </a:schemeClr>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C" b="1" dirty="0" smtClean="0">
                <a:solidFill>
                  <a:schemeClr val="tx1">
                    <a:lumMod val="95000"/>
                    <a:lumOff val="5000"/>
                  </a:schemeClr>
                </a:solidFill>
                <a:latin typeface="Arial" charset="0"/>
              </a:rPr>
              <a:t>65%</a:t>
            </a:r>
            <a:endParaRPr kumimoji="0" lang="es-EC" b="1" i="0" u="none" strike="noStrike" cap="none" normalizeH="0" baseline="0" dirty="0" smtClean="0">
              <a:ln>
                <a:noFill/>
              </a:ln>
              <a:solidFill>
                <a:schemeClr val="tx1">
                  <a:lumMod val="95000"/>
                  <a:lumOff val="5000"/>
                </a:schemeClr>
              </a:solidFill>
              <a:effectLst/>
              <a:latin typeface="Arial" charset="0"/>
            </a:endParaRPr>
          </a:p>
        </p:txBody>
      </p:sp>
      <p:pic>
        <p:nvPicPr>
          <p:cNvPr id="28"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458" y="2157310"/>
            <a:ext cx="1436647" cy="362518"/>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upo 29"/>
          <p:cNvGrpSpPr/>
          <p:nvPr/>
        </p:nvGrpSpPr>
        <p:grpSpPr>
          <a:xfrm>
            <a:off x="5689979" y="2161593"/>
            <a:ext cx="1459356" cy="380758"/>
            <a:chOff x="7810833" y="1609707"/>
            <a:chExt cx="1459356" cy="38075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grpSpPr>
        <p:sp>
          <p:nvSpPr>
            <p:cNvPr id="31" name="Rectángulo redondeado 30"/>
            <p:cNvSpPr/>
            <p:nvPr/>
          </p:nvSpPr>
          <p:spPr>
            <a:xfrm>
              <a:off x="7810833" y="1609707"/>
              <a:ext cx="1459356" cy="380758"/>
            </a:xfrm>
            <a:prstGeom prst="roundRect">
              <a:avLst>
                <a:gd name="adj" fmla="val 1166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C" sz="14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 mantienen</a:t>
              </a:r>
              <a:endParaRPr lang="en-US" sz="1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2" name="Picture 6" descr="http://findicons.com/files/icons/126/sleek_xp_basic/300/o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2559" y="1709579"/>
              <a:ext cx="201067" cy="201067"/>
            </a:xfrm>
            <a:prstGeom prst="rect">
              <a:avLst/>
            </a:prstGeom>
            <a:grpFill/>
            <a:extLst/>
          </p:spPr>
        </p:pic>
      </p:grpSp>
      <p:sp>
        <p:nvSpPr>
          <p:cNvPr id="33" name="103 Elipse"/>
          <p:cNvSpPr/>
          <p:nvPr/>
        </p:nvSpPr>
        <p:spPr bwMode="auto">
          <a:xfrm>
            <a:off x="4044904" y="3284983"/>
            <a:ext cx="882867" cy="472977"/>
          </a:xfrm>
          <a:prstGeom prst="rect">
            <a:avLst/>
          </a:prstGeom>
          <a:solidFill>
            <a:srgbClr val="00B050"/>
          </a:solidFill>
          <a:ln w="3175" cap="flat" cmpd="sng" algn="ctr">
            <a:solidFill>
              <a:schemeClr val="bg1">
                <a:lumMod val="75000"/>
              </a:schemeClr>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C" sz="1200" b="1" dirty="0" smtClean="0">
                <a:solidFill>
                  <a:schemeClr val="bg2"/>
                </a:solidFill>
                <a:latin typeface="Arial" charset="0"/>
              </a:rPr>
              <a:t>12.399</a:t>
            </a:r>
          </a:p>
          <a:p>
            <a:pPr marL="0" marR="0" indent="0" algn="ctr" defTabSz="914400" rtl="0" eaLnBrk="1" fontAlgn="base" latinLnBrk="0" hangingPunct="1">
              <a:lnSpc>
                <a:spcPct val="100000"/>
              </a:lnSpc>
              <a:spcBef>
                <a:spcPct val="0"/>
              </a:spcBef>
              <a:spcAft>
                <a:spcPct val="0"/>
              </a:spcAft>
              <a:buClrTx/>
              <a:buSzTx/>
              <a:buFontTx/>
              <a:buNone/>
              <a:tabLst/>
            </a:pPr>
            <a:r>
              <a:rPr lang="es-EC" sz="1200" b="1" dirty="0" smtClean="0">
                <a:solidFill>
                  <a:schemeClr val="bg2"/>
                </a:solidFill>
                <a:latin typeface="Arial" charset="0"/>
              </a:rPr>
              <a:t>Personas</a:t>
            </a:r>
            <a:endParaRPr kumimoji="0" lang="es-EC" sz="1200" b="1" i="0" u="none" strike="noStrike" cap="none" normalizeH="0" baseline="0" dirty="0" smtClean="0">
              <a:ln>
                <a:noFill/>
              </a:ln>
              <a:solidFill>
                <a:schemeClr val="bg2"/>
              </a:solidFill>
              <a:effectLst/>
              <a:latin typeface="Arial" charset="0"/>
            </a:endParaRPr>
          </a:p>
        </p:txBody>
      </p:sp>
      <p:sp>
        <p:nvSpPr>
          <p:cNvPr id="34" name="109 Elipse"/>
          <p:cNvSpPr/>
          <p:nvPr/>
        </p:nvSpPr>
        <p:spPr bwMode="auto">
          <a:xfrm>
            <a:off x="5307045" y="3284982"/>
            <a:ext cx="881882" cy="472978"/>
          </a:xfrm>
          <a:prstGeom prst="rect">
            <a:avLst/>
          </a:prstGeom>
          <a:solidFill>
            <a:srgbClr val="00B050"/>
          </a:solidFill>
          <a:ln w="3175" cap="flat" cmpd="sng" algn="ctr">
            <a:solidFill>
              <a:schemeClr val="bg1">
                <a:lumMod val="75000"/>
              </a:schemeClr>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es-EC" sz="1200" b="1" dirty="0" smtClean="0">
                <a:solidFill>
                  <a:schemeClr val="bg2"/>
                </a:solidFill>
                <a:latin typeface="Arial" charset="0"/>
              </a:rPr>
              <a:t>27.912</a:t>
            </a:r>
          </a:p>
          <a:p>
            <a:pPr algn="ctr" fontAlgn="base">
              <a:spcBef>
                <a:spcPct val="0"/>
              </a:spcBef>
              <a:spcAft>
                <a:spcPct val="0"/>
              </a:spcAft>
            </a:pPr>
            <a:r>
              <a:rPr lang="es-EC" sz="1200" b="1" dirty="0" smtClean="0">
                <a:solidFill>
                  <a:schemeClr val="bg2"/>
                </a:solidFill>
                <a:latin typeface="Arial" charset="0"/>
              </a:rPr>
              <a:t>Personas</a:t>
            </a:r>
            <a:endParaRPr lang="es-EC" sz="1200" b="1" dirty="0">
              <a:solidFill>
                <a:schemeClr val="bg2"/>
              </a:solidFill>
              <a:latin typeface="Arial" charset="0"/>
            </a:endParaRPr>
          </a:p>
        </p:txBody>
      </p:sp>
      <p:cxnSp>
        <p:nvCxnSpPr>
          <p:cNvPr id="7" name="Conector angular 6"/>
          <p:cNvCxnSpPr/>
          <p:nvPr/>
        </p:nvCxnSpPr>
        <p:spPr>
          <a:xfrm>
            <a:off x="5464701" y="2091036"/>
            <a:ext cx="6673219" cy="1996328"/>
          </a:xfrm>
          <a:prstGeom prst="bentConnector3">
            <a:avLst>
              <a:gd name="adj1" fmla="val 30616"/>
            </a:avLst>
          </a:prstGeom>
          <a:ln w="12700">
            <a:prstDash val="lgDash"/>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Imagen 23"/>
          <p:cNvPicPr>
            <a:picLocks noChangeAspect="1"/>
          </p:cNvPicPr>
          <p:nvPr/>
        </p:nvPicPr>
        <p:blipFill>
          <a:blip r:embed="rId6"/>
          <a:stretch>
            <a:fillRect/>
          </a:stretch>
        </p:blipFill>
        <p:spPr>
          <a:xfrm>
            <a:off x="7903405" y="1048363"/>
            <a:ext cx="3910432" cy="5142944"/>
          </a:xfrm>
          <a:prstGeom prst="rect">
            <a:avLst/>
          </a:prstGeom>
        </p:spPr>
      </p:pic>
    </p:spTree>
    <p:extLst>
      <p:ext uri="{BB962C8B-B14F-4D97-AF65-F5344CB8AC3E}">
        <p14:creationId xmlns:p14="http://schemas.microsoft.com/office/powerpoint/2010/main" val="251488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357187" y="2062569"/>
            <a:ext cx="6551758" cy="3532694"/>
          </a:xfrm>
          <a:prstGeom prst="rect">
            <a:avLst/>
          </a:prstGeom>
        </p:spPr>
      </p:pic>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Ajustes por aportes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CuadroTexto 1"/>
          <p:cNvSpPr txBox="1"/>
          <p:nvPr/>
        </p:nvSpPr>
        <p:spPr>
          <a:xfrm>
            <a:off x="838200" y="938728"/>
            <a:ext cx="10073309" cy="307777"/>
          </a:xfrm>
          <a:prstGeom prst="rect">
            <a:avLst/>
          </a:prstGeom>
          <a:noFill/>
        </p:spPr>
        <p:txBody>
          <a:bodyPr wrap="square" rtlCol="0">
            <a:spAutoFit/>
          </a:bodyPr>
          <a:lstStyle/>
          <a:p>
            <a:r>
              <a:rPr lang="es-MX" sz="1400" dirty="0" smtClean="0">
                <a:solidFill>
                  <a:schemeClr val="tx1">
                    <a:lumMod val="95000"/>
                    <a:lumOff val="5000"/>
                  </a:schemeClr>
                </a:solidFill>
              </a:rPr>
              <a:t>En línea con el ejemplo usado, se tiene el siguiente descreme de los datos:</a:t>
            </a:r>
          </a:p>
        </p:txBody>
      </p:sp>
      <p:sp>
        <p:nvSpPr>
          <p:cNvPr id="24" name="Rectángulo 23"/>
          <p:cNvSpPr/>
          <p:nvPr/>
        </p:nvSpPr>
        <p:spPr>
          <a:xfrm>
            <a:off x="249002" y="2363145"/>
            <a:ext cx="5707625" cy="192750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Llamada con línea 1 (borde y barra de énfasis) 24"/>
          <p:cNvSpPr/>
          <p:nvPr/>
        </p:nvSpPr>
        <p:spPr>
          <a:xfrm>
            <a:off x="2567530" y="1423675"/>
            <a:ext cx="5286932" cy="545938"/>
          </a:xfrm>
          <a:prstGeom prst="accentBorderCallout1">
            <a:avLst>
              <a:gd name="adj1" fmla="val 14692"/>
              <a:gd name="adj2" fmla="val -2021"/>
              <a:gd name="adj3" fmla="val 179563"/>
              <a:gd name="adj4" fmla="val -3534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rgbClr val="0000FF"/>
                </a:solidFill>
              </a:rPr>
              <a:t>La persona se mantiene en la tabla final de aportes, pues el indicador de ajustes supera el 65%. En este caso se procede a eliminar los aportes AA y se conserva al individuo en la tabla de aportes con el sueldo correspondiente al aporte A.</a:t>
            </a:r>
            <a:endParaRPr lang="es-MX" sz="1200" dirty="0">
              <a:solidFill>
                <a:srgbClr val="0000FF"/>
              </a:solidFill>
            </a:endParaRPr>
          </a:p>
        </p:txBody>
      </p:sp>
      <p:pic>
        <p:nvPicPr>
          <p:cNvPr id="1028"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033" y="2244735"/>
            <a:ext cx="1436647" cy="36251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033" y="3326898"/>
            <a:ext cx="1436647" cy="362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033" y="3652459"/>
            <a:ext cx="1436647" cy="362518"/>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upo 32"/>
          <p:cNvGrpSpPr/>
          <p:nvPr/>
        </p:nvGrpSpPr>
        <p:grpSpPr>
          <a:xfrm>
            <a:off x="6769243" y="2606575"/>
            <a:ext cx="1459356" cy="380758"/>
            <a:chOff x="7810833" y="1609707"/>
            <a:chExt cx="1459356" cy="38075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grpSpPr>
        <p:sp>
          <p:nvSpPr>
            <p:cNvPr id="34" name="Rectángulo redondeado 33"/>
            <p:cNvSpPr/>
            <p:nvPr/>
          </p:nvSpPr>
          <p:spPr>
            <a:xfrm>
              <a:off x="7810833" y="1609707"/>
              <a:ext cx="1459356" cy="380758"/>
            </a:xfrm>
            <a:prstGeom prst="roundRect">
              <a:avLst>
                <a:gd name="adj" fmla="val 1166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C" sz="14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 mantiene</a:t>
              </a:r>
              <a:endParaRPr lang="en-US" sz="1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5" name="Picture 6" descr="http://findicons.com/files/icons/126/sleek_xp_basic/300/o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7163" y="1709579"/>
              <a:ext cx="201067" cy="201067"/>
            </a:xfrm>
            <a:prstGeom prst="rect">
              <a:avLst/>
            </a:prstGeom>
            <a:grpFill/>
            <a:extLst/>
          </p:spPr>
        </p:pic>
      </p:grpSp>
      <p:sp>
        <p:nvSpPr>
          <p:cNvPr id="52" name="Rectángulo 51"/>
          <p:cNvSpPr/>
          <p:nvPr/>
        </p:nvSpPr>
        <p:spPr>
          <a:xfrm>
            <a:off x="286848" y="4967255"/>
            <a:ext cx="5715367" cy="36675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3"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597" y="4954448"/>
            <a:ext cx="1436647" cy="362518"/>
          </a:xfrm>
          <a:prstGeom prst="rect">
            <a:avLst/>
          </a:prstGeom>
          <a:noFill/>
          <a:extLst>
            <a:ext uri="{909E8E84-426E-40DD-AFC4-6F175D3DCCD1}">
              <a14:hiddenFill xmlns:a14="http://schemas.microsoft.com/office/drawing/2010/main">
                <a:solidFill>
                  <a:srgbClr val="FFFFFF"/>
                </a:solidFill>
              </a14:hiddenFill>
            </a:ext>
          </a:extLst>
        </p:spPr>
      </p:pic>
      <p:sp>
        <p:nvSpPr>
          <p:cNvPr id="54" name="Llamada con línea 1 (borde y barra de énfasis) 53"/>
          <p:cNvSpPr/>
          <p:nvPr/>
        </p:nvSpPr>
        <p:spPr>
          <a:xfrm>
            <a:off x="1454983" y="5772069"/>
            <a:ext cx="3528646" cy="490367"/>
          </a:xfrm>
          <a:prstGeom prst="accentBorderCallout1">
            <a:avLst>
              <a:gd name="adj1" fmla="val 14692"/>
              <a:gd name="adj2" fmla="val -2021"/>
              <a:gd name="adj3" fmla="val -85801"/>
              <a:gd name="adj4" fmla="val -2570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solidFill>
                  <a:srgbClr val="0000FF"/>
                </a:solidFill>
              </a:rPr>
              <a:t>Se elimina el registro porque el aporte es puro</a:t>
            </a:r>
            <a:endParaRPr lang="es-MX" sz="1400" dirty="0">
              <a:solidFill>
                <a:srgbClr val="0000FF"/>
              </a:solidFill>
            </a:endParaRPr>
          </a:p>
        </p:txBody>
      </p:sp>
      <p:sp>
        <p:nvSpPr>
          <p:cNvPr id="36" name="Rectángulo redondeado 35"/>
          <p:cNvSpPr/>
          <p:nvPr/>
        </p:nvSpPr>
        <p:spPr>
          <a:xfrm>
            <a:off x="9128041" y="2743330"/>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aportes</a:t>
            </a:r>
            <a:endParaRPr lang="es-MX" sz="1400" b="1" dirty="0">
              <a:solidFill>
                <a:schemeClr val="bg1"/>
              </a:solidFill>
              <a:latin typeface="Arial" panose="020B0604020202020204" pitchFamily="34" charset="0"/>
              <a:cs typeface="Arial" panose="020B0604020202020204" pitchFamily="34" charset="0"/>
            </a:endParaRPr>
          </a:p>
        </p:txBody>
      </p:sp>
      <p:sp>
        <p:nvSpPr>
          <p:cNvPr id="39" name="Rectángulo 38"/>
          <p:cNvSpPr/>
          <p:nvPr/>
        </p:nvSpPr>
        <p:spPr>
          <a:xfrm>
            <a:off x="11162550" y="602658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400" b="1" dirty="0" smtClean="0">
                <a:solidFill>
                  <a:srgbClr val="0000FF"/>
                </a:solidFill>
              </a:rPr>
              <a:t>3.246.920 </a:t>
            </a:r>
            <a:endParaRPr lang="en-US" sz="1400" b="1" dirty="0">
              <a:solidFill>
                <a:srgbClr val="0000FF"/>
              </a:solidFill>
            </a:endParaRPr>
          </a:p>
        </p:txBody>
      </p:sp>
      <p:sp>
        <p:nvSpPr>
          <p:cNvPr id="40" name="CuadroTexto 39"/>
          <p:cNvSpPr txBox="1"/>
          <p:nvPr/>
        </p:nvSpPr>
        <p:spPr>
          <a:xfrm>
            <a:off x="8755061" y="6006918"/>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 name="Rectángulo 42"/>
          <p:cNvSpPr/>
          <p:nvPr/>
        </p:nvSpPr>
        <p:spPr>
          <a:xfrm>
            <a:off x="8733434" y="2612571"/>
            <a:ext cx="3399568" cy="3744686"/>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ángulo 47"/>
          <p:cNvSpPr/>
          <p:nvPr/>
        </p:nvSpPr>
        <p:spPr>
          <a:xfrm>
            <a:off x="11151533" y="5013487"/>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716.240 </a:t>
            </a:r>
            <a:endParaRPr lang="en-US" sz="1200" dirty="0">
              <a:solidFill>
                <a:schemeClr val="tx1"/>
              </a:solidFill>
            </a:endParaRPr>
          </a:p>
        </p:txBody>
      </p:sp>
      <p:sp>
        <p:nvSpPr>
          <p:cNvPr id="49" name="CuadroTexto 48"/>
          <p:cNvSpPr txBox="1"/>
          <p:nvPr/>
        </p:nvSpPr>
        <p:spPr>
          <a:xfrm>
            <a:off x="8885683" y="5013487"/>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Ajustes 1 y 2</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 name="Rectángulo 49"/>
          <p:cNvSpPr/>
          <p:nvPr/>
        </p:nvSpPr>
        <p:spPr>
          <a:xfrm>
            <a:off x="11154743" y="5341732"/>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-12.784 </a:t>
            </a:r>
            <a:endParaRPr lang="en-US" sz="1200" dirty="0">
              <a:solidFill>
                <a:schemeClr val="tx1"/>
              </a:solidFill>
            </a:endParaRPr>
          </a:p>
        </p:txBody>
      </p:sp>
      <p:sp>
        <p:nvSpPr>
          <p:cNvPr id="51" name="CuadroTexto 50"/>
          <p:cNvSpPr txBox="1"/>
          <p:nvPr/>
        </p:nvSpPr>
        <p:spPr>
          <a:xfrm>
            <a:off x="8877742" y="5341732"/>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Ajustes 3</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5" name="CuadroTexto 94"/>
          <p:cNvSpPr txBox="1"/>
          <p:nvPr/>
        </p:nvSpPr>
        <p:spPr>
          <a:xfrm>
            <a:off x="8711515" y="3226190"/>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6" name="CuadroTexto 95"/>
          <p:cNvSpPr txBox="1"/>
          <p:nvPr/>
        </p:nvSpPr>
        <p:spPr>
          <a:xfrm>
            <a:off x="8885685" y="3546679"/>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7" name="CuadroTexto 96"/>
          <p:cNvSpPr txBox="1"/>
          <p:nvPr/>
        </p:nvSpPr>
        <p:spPr>
          <a:xfrm>
            <a:off x="8892941" y="3858735"/>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Aportes </a:t>
            </a:r>
            <a:r>
              <a:rPr lang="es-EC" sz="1200" dirty="0">
                <a:latin typeface="Arial Unicode MS" panose="020B0604020202020204" pitchFamily="34" charset="-128"/>
                <a:ea typeface="Arial Unicode MS" panose="020B0604020202020204" pitchFamily="34" charset="-128"/>
                <a:cs typeface="Arial Unicode MS" panose="020B0604020202020204" pitchFamily="34" charset="-128"/>
              </a:rPr>
              <a:t>independientes</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8" name="Rectángulo 97"/>
          <p:cNvSpPr/>
          <p:nvPr/>
        </p:nvSpPr>
        <p:spPr>
          <a:xfrm>
            <a:off x="11151394" y="427016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solidFill>
              </a:rPr>
              <a:t>-804.265</a:t>
            </a:r>
            <a:endParaRPr lang="en-US" sz="1200" dirty="0">
              <a:solidFill>
                <a:schemeClr val="tx1"/>
              </a:solidFill>
            </a:endParaRPr>
          </a:p>
        </p:txBody>
      </p:sp>
      <p:sp>
        <p:nvSpPr>
          <p:cNvPr id="99" name="CuadroTexto 98"/>
          <p:cNvSpPr txBox="1"/>
          <p:nvPr/>
        </p:nvSpPr>
        <p:spPr>
          <a:xfrm>
            <a:off x="8885682" y="4199822"/>
            <a:ext cx="1800003" cy="461665"/>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Aportes diferentes de A, AA, SSE</a:t>
            </a:r>
            <a:endParaRPr lang="en-US" sz="1200" b="1"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0" name="Rectángulo 99"/>
          <p:cNvSpPr/>
          <p:nvPr/>
        </p:nvSpPr>
        <p:spPr>
          <a:xfrm>
            <a:off x="11158217" y="3858735"/>
            <a:ext cx="928800"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-454.779</a:t>
            </a:r>
            <a:endParaRPr lang="es-MX" sz="1200" dirty="0">
              <a:solidFill>
                <a:schemeClr val="tx1"/>
              </a:solidFill>
            </a:endParaRPr>
          </a:p>
        </p:txBody>
      </p:sp>
      <p:sp>
        <p:nvSpPr>
          <p:cNvPr id="101" name="Rectángulo 100"/>
          <p:cNvSpPr/>
          <p:nvPr/>
        </p:nvSpPr>
        <p:spPr>
          <a:xfrm>
            <a:off x="11151396" y="322619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5.505.584</a:t>
            </a:r>
            <a:endParaRPr lang="en-US" sz="1200" b="1" dirty="0">
              <a:solidFill>
                <a:schemeClr val="tx1"/>
              </a:solidFill>
            </a:endParaRPr>
          </a:p>
        </p:txBody>
      </p:sp>
      <p:sp>
        <p:nvSpPr>
          <p:cNvPr id="102" name="Rectángulo 101"/>
          <p:cNvSpPr/>
          <p:nvPr/>
        </p:nvSpPr>
        <p:spPr>
          <a:xfrm>
            <a:off x="11151396" y="3546679"/>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-243.456 </a:t>
            </a:r>
            <a:endParaRPr lang="en-US" sz="1200" dirty="0">
              <a:solidFill>
                <a:schemeClr val="tx1"/>
              </a:solidFill>
            </a:endParaRPr>
          </a:p>
        </p:txBody>
      </p:sp>
      <p:sp>
        <p:nvSpPr>
          <p:cNvPr id="103" name="Rectángulo 102"/>
          <p:cNvSpPr/>
          <p:nvPr/>
        </p:nvSpPr>
        <p:spPr>
          <a:xfrm>
            <a:off x="11151282" y="4646957"/>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-20.301 </a:t>
            </a:r>
            <a:endParaRPr lang="en-US" sz="1200" dirty="0">
              <a:solidFill>
                <a:schemeClr val="tx1"/>
              </a:solidFill>
            </a:endParaRPr>
          </a:p>
        </p:txBody>
      </p:sp>
      <p:sp>
        <p:nvSpPr>
          <p:cNvPr id="104" name="CuadroTexto 103"/>
          <p:cNvSpPr txBox="1"/>
          <p:nvPr/>
        </p:nvSpPr>
        <p:spPr>
          <a:xfrm>
            <a:off x="8896721" y="4658108"/>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Subsidio de enfermedad</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7" name="Grupo 6"/>
          <p:cNvGrpSpPr/>
          <p:nvPr/>
        </p:nvGrpSpPr>
        <p:grpSpPr>
          <a:xfrm>
            <a:off x="9029451" y="1191927"/>
            <a:ext cx="1719317" cy="915530"/>
            <a:chOff x="8535058" y="1039780"/>
            <a:chExt cx="1719317" cy="915530"/>
          </a:xfrm>
        </p:grpSpPr>
        <mc:AlternateContent xmlns:mc="http://schemas.openxmlformats.org/markup-compatibility/2006" xmlns:a14="http://schemas.microsoft.com/office/drawing/2010/main">
          <mc:Choice Requires="a14">
            <p:sp>
              <p:nvSpPr>
                <p:cNvPr id="3" name="Rectángulo 2"/>
                <p:cNvSpPr/>
                <p:nvPr/>
              </p:nvSpPr>
              <p:spPr>
                <a:xfrm>
                  <a:off x="8552594" y="1039780"/>
                  <a:ext cx="1684244"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100" i="1" smtClean="0">
                            <a:solidFill>
                              <a:schemeClr val="tx1">
                                <a:lumMod val="95000"/>
                                <a:lumOff val="5000"/>
                              </a:schemeClr>
                            </a:solidFill>
                            <a:latin typeface="Cambria Math" panose="02040503050406030204" pitchFamily="18" charset="0"/>
                          </a:rPr>
                          <m:t>𝐼𝑛𝑔𝑟𝑒𝑠𝑜𝑁𝑒𝑡𝑜</m:t>
                        </m:r>
                        <m:r>
                          <a:rPr lang="es-MX" sz="1100" i="1" smtClean="0">
                            <a:solidFill>
                              <a:schemeClr val="tx1">
                                <a:lumMod val="95000"/>
                                <a:lumOff val="5000"/>
                              </a:schemeClr>
                            </a:solidFill>
                            <a:latin typeface="Cambria Math" panose="02040503050406030204" pitchFamily="18" charset="0"/>
                          </a:rPr>
                          <m:t>=</m:t>
                        </m:r>
                        <m:r>
                          <a:rPr lang="es-ES" sz="1100" b="1" i="1" smtClean="0">
                            <a:solidFill>
                              <a:srgbClr val="0000FF"/>
                            </a:solidFill>
                            <a:latin typeface="Cambria Math" panose="02040503050406030204" pitchFamily="18" charset="0"/>
                          </a:rPr>
                          <m:t>𝟒𝟏𝟖</m:t>
                        </m:r>
                        <m:r>
                          <a:rPr lang="es-ES" sz="1100" b="1" i="1" smtClean="0">
                            <a:solidFill>
                              <a:srgbClr val="0000FF"/>
                            </a:solidFill>
                            <a:latin typeface="Cambria Math" panose="02040503050406030204" pitchFamily="18" charset="0"/>
                          </a:rPr>
                          <m:t>.</m:t>
                        </m:r>
                        <m:r>
                          <a:rPr lang="es-ES" sz="1100" b="1" i="1" smtClean="0">
                            <a:solidFill>
                              <a:srgbClr val="0000FF"/>
                            </a:solidFill>
                            <a:latin typeface="Cambria Math" panose="02040503050406030204" pitchFamily="18" charset="0"/>
                          </a:rPr>
                          <m:t>𝟒𝟑</m:t>
                        </m:r>
                      </m:oMath>
                    </m:oMathPara>
                  </a14:m>
                  <a:endParaRPr lang="es-MX" sz="1100" b="1" dirty="0">
                    <a:solidFill>
                      <a:schemeClr val="tx1">
                        <a:lumMod val="95000"/>
                        <a:lumOff val="5000"/>
                      </a:schemeClr>
                    </a:solidFill>
                  </a:endParaRPr>
                </a:p>
              </p:txBody>
            </p:sp>
          </mc:Choice>
          <mc:Fallback xmlns="">
            <p:sp>
              <p:nvSpPr>
                <p:cNvPr id="3" name="Rectángulo 2"/>
                <p:cNvSpPr>
                  <a:spLocks noRot="1" noChangeAspect="1" noMove="1" noResize="1" noEditPoints="1" noAdjustHandles="1" noChangeArrowheads="1" noChangeShapeType="1" noTextEdit="1"/>
                </p:cNvSpPr>
                <p:nvPr/>
              </p:nvSpPr>
              <p:spPr>
                <a:xfrm>
                  <a:off x="8552594" y="1039780"/>
                  <a:ext cx="1684244" cy="261610"/>
                </a:xfrm>
                <a:prstGeom prst="rect">
                  <a:avLst/>
                </a:prstGeom>
                <a:blipFill rotWithShape="0">
                  <a:blip r:embed="rId6"/>
                  <a:stretch>
                    <a:fillRect b="-465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Rectángulo 3"/>
                <p:cNvSpPr/>
                <p:nvPr/>
              </p:nvSpPr>
              <p:spPr>
                <a:xfrm>
                  <a:off x="8535058" y="1332744"/>
                  <a:ext cx="1719317"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100" i="1" smtClean="0">
                            <a:solidFill>
                              <a:schemeClr val="tx1">
                                <a:lumMod val="95000"/>
                                <a:lumOff val="5000"/>
                              </a:schemeClr>
                            </a:solidFill>
                            <a:latin typeface="Cambria Math" panose="02040503050406030204" pitchFamily="18" charset="0"/>
                          </a:rPr>
                          <m:t>𝐼𝑛𝑔𝑟𝑒𝑠𝑜𝑇𝑜𝑡𝑎𝑙</m:t>
                        </m:r>
                        <m:r>
                          <a:rPr lang="es-MX" sz="1100" i="1" smtClean="0">
                            <a:solidFill>
                              <a:schemeClr val="tx1">
                                <a:lumMod val="95000"/>
                                <a:lumOff val="5000"/>
                              </a:schemeClr>
                            </a:solidFill>
                            <a:latin typeface="Cambria Math" panose="02040503050406030204" pitchFamily="18" charset="0"/>
                          </a:rPr>
                          <m:t>=</m:t>
                        </m:r>
                        <m:r>
                          <a:rPr lang="es-ES" sz="1100" b="1" i="1" smtClean="0">
                            <a:solidFill>
                              <a:srgbClr val="0000FF"/>
                            </a:solidFill>
                            <a:latin typeface="Cambria Math" panose="02040503050406030204" pitchFamily="18" charset="0"/>
                          </a:rPr>
                          <m:t>𝟒𝟑𝟎</m:t>
                        </m:r>
                        <m:r>
                          <a:rPr lang="es-MX" sz="1100" b="1" i="1">
                            <a:solidFill>
                              <a:srgbClr val="0000FF"/>
                            </a:solidFill>
                            <a:latin typeface="Cambria Math" panose="02040503050406030204" pitchFamily="18" charset="0"/>
                          </a:rPr>
                          <m:t>.</m:t>
                        </m:r>
                        <m:r>
                          <a:rPr lang="es-ES" sz="1100" b="1" i="1" smtClean="0">
                            <a:solidFill>
                              <a:srgbClr val="0000FF"/>
                            </a:solidFill>
                            <a:latin typeface="Cambria Math" panose="02040503050406030204" pitchFamily="18" charset="0"/>
                          </a:rPr>
                          <m:t>𝟑𝟖</m:t>
                        </m:r>
                      </m:oMath>
                    </m:oMathPara>
                  </a14:m>
                  <a:endParaRPr lang="es-MX" sz="1100" b="1" dirty="0">
                    <a:solidFill>
                      <a:schemeClr val="tx1">
                        <a:lumMod val="95000"/>
                        <a:lumOff val="5000"/>
                      </a:schemeClr>
                    </a:solidFill>
                  </a:endParaRPr>
                </a:p>
              </p:txBody>
            </p:sp>
          </mc:Choice>
          <mc:Fallback xmlns="">
            <p:sp>
              <p:nvSpPr>
                <p:cNvPr id="4" name="Rectángulo 3"/>
                <p:cNvSpPr>
                  <a:spLocks noRot="1" noChangeAspect="1" noMove="1" noResize="1" noEditPoints="1" noAdjustHandles="1" noChangeArrowheads="1" noChangeShapeType="1" noTextEdit="1"/>
                </p:cNvSpPr>
                <p:nvPr/>
              </p:nvSpPr>
              <p:spPr>
                <a:xfrm>
                  <a:off x="8535058" y="1332744"/>
                  <a:ext cx="1719317" cy="261610"/>
                </a:xfrm>
                <a:prstGeom prst="rect">
                  <a:avLst/>
                </a:prstGeom>
                <a:blipFill rotWithShape="0">
                  <a:blip r:embed="rId7"/>
                  <a:stretch>
                    <a:fillRect b="-465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8535058" y="1693700"/>
                  <a:ext cx="1325684"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100" i="1" smtClean="0">
                            <a:solidFill>
                              <a:schemeClr val="tx1">
                                <a:lumMod val="95000"/>
                                <a:lumOff val="5000"/>
                              </a:schemeClr>
                            </a:solidFill>
                            <a:latin typeface="Cambria Math" panose="02040503050406030204" pitchFamily="18" charset="0"/>
                          </a:rPr>
                          <m:t>𝐼𝑛𝑑𝑖𝑐𝑎𝑑𝑜𝑟</m:t>
                        </m:r>
                        <m:r>
                          <a:rPr lang="es-MX" sz="1100" i="1" smtClean="0">
                            <a:solidFill>
                              <a:schemeClr val="tx1">
                                <a:lumMod val="95000"/>
                                <a:lumOff val="5000"/>
                              </a:schemeClr>
                            </a:solidFill>
                            <a:latin typeface="Cambria Math" panose="02040503050406030204" pitchFamily="18" charset="0"/>
                          </a:rPr>
                          <m:t>=</m:t>
                        </m:r>
                        <m:r>
                          <a:rPr lang="es-ES" sz="1100" b="1" i="1" smtClean="0">
                            <a:solidFill>
                              <a:srgbClr val="0000FF"/>
                            </a:solidFill>
                            <a:latin typeface="Cambria Math" panose="02040503050406030204" pitchFamily="18" charset="0"/>
                          </a:rPr>
                          <m:t>𝟗𝟕</m:t>
                        </m:r>
                        <m:r>
                          <a:rPr lang="es-MX" sz="1100" b="1" i="1">
                            <a:solidFill>
                              <a:srgbClr val="0000FF"/>
                            </a:solidFill>
                            <a:latin typeface="Cambria Math" panose="02040503050406030204" pitchFamily="18" charset="0"/>
                          </a:rPr>
                          <m:t>%</m:t>
                        </m:r>
                      </m:oMath>
                    </m:oMathPara>
                  </a14:m>
                  <a:endParaRPr lang="es-MX" sz="1100" b="1" dirty="0">
                    <a:solidFill>
                      <a:schemeClr val="tx1">
                        <a:lumMod val="95000"/>
                        <a:lumOff val="5000"/>
                      </a:schemeClr>
                    </a:solidFill>
                  </a:endParaRPr>
                </a:p>
              </p:txBody>
            </p:sp>
          </mc:Choice>
          <mc:Fallback xmlns="">
            <p:sp>
              <p:nvSpPr>
                <p:cNvPr id="6" name="Rectángulo 5"/>
                <p:cNvSpPr>
                  <a:spLocks noRot="1" noChangeAspect="1" noMove="1" noResize="1" noEditPoints="1" noAdjustHandles="1" noChangeArrowheads="1" noChangeShapeType="1" noTextEdit="1"/>
                </p:cNvSpPr>
                <p:nvPr/>
              </p:nvSpPr>
              <p:spPr>
                <a:xfrm>
                  <a:off x="8535058" y="1693700"/>
                  <a:ext cx="1325684" cy="261610"/>
                </a:xfrm>
                <a:prstGeom prst="rect">
                  <a:avLst/>
                </a:prstGeom>
                <a:blipFill rotWithShape="0">
                  <a:blip r:embed="rId8"/>
                  <a:stretch>
                    <a:fillRect/>
                  </a:stretch>
                </a:blipFill>
              </p:spPr>
              <p:txBody>
                <a:bodyPr/>
                <a:lstStyle/>
                <a:p>
                  <a:r>
                    <a:rPr lang="es-ES">
                      <a:noFill/>
                    </a:rPr>
                    <a:t> </a:t>
                  </a:r>
                </a:p>
              </p:txBody>
            </p:sp>
          </mc:Fallback>
        </mc:AlternateContent>
      </p:grpSp>
      <p:sp>
        <p:nvSpPr>
          <p:cNvPr id="46" name="Rectángulo 45"/>
          <p:cNvSpPr/>
          <p:nvPr/>
        </p:nvSpPr>
        <p:spPr>
          <a:xfrm>
            <a:off x="11163851" y="5668373"/>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6.655 </a:t>
            </a:r>
            <a:endParaRPr lang="en-US" sz="1200" dirty="0">
              <a:solidFill>
                <a:schemeClr val="tx1"/>
              </a:solidFill>
            </a:endParaRPr>
          </a:p>
        </p:txBody>
      </p:sp>
      <p:sp>
        <p:nvSpPr>
          <p:cNvPr id="47" name="CuadroTexto 46"/>
          <p:cNvSpPr txBox="1"/>
          <p:nvPr/>
        </p:nvSpPr>
        <p:spPr>
          <a:xfrm>
            <a:off x="8888893" y="5560554"/>
            <a:ext cx="2285296" cy="523220"/>
          </a:xfrm>
          <a:prstGeom prst="rect">
            <a:avLst/>
          </a:prstGeom>
          <a:noFill/>
        </p:spPr>
        <p:txBody>
          <a:bodyPr wrap="square" rtlCol="0">
            <a:spAutoFit/>
          </a:bodyPr>
          <a:lstStyle/>
          <a:p>
            <a:r>
              <a:rPr lang="es-EC" sz="1600"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 Duplicados por Identificación y RUC Empresa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 name="CuadroTexto 54"/>
          <p:cNvSpPr txBox="1"/>
          <p:nvPr/>
        </p:nvSpPr>
        <p:spPr>
          <a:xfrm>
            <a:off x="5554148" y="5727714"/>
            <a:ext cx="3273309" cy="769441"/>
          </a:xfrm>
          <a:prstGeom prst="rect">
            <a:avLst/>
          </a:prstGeom>
          <a:noFill/>
        </p:spPr>
        <p:txBody>
          <a:bodyPr wrap="square" rtlCol="0">
            <a:spAutoFit/>
          </a:bodyPr>
          <a:lstStyle/>
          <a:p>
            <a:r>
              <a:rPr lang="es-MX" sz="1100" b="1" dirty="0" smtClean="0">
                <a:solidFill>
                  <a:srgbClr val="0000FF"/>
                </a:solidFill>
              </a:rPr>
              <a:t>*</a:t>
            </a:r>
            <a:r>
              <a:rPr lang="es-MX" sz="1100" dirty="0" smtClean="0">
                <a:solidFill>
                  <a:schemeClr val="tx1">
                    <a:lumMod val="95000"/>
                    <a:lumOff val="5000"/>
                  </a:schemeClr>
                </a:solidFill>
              </a:rPr>
              <a:t> Los registros se duplican cuando el patrono registra </a:t>
            </a:r>
            <a:r>
              <a:rPr lang="es-MX" sz="1100" dirty="0">
                <a:solidFill>
                  <a:schemeClr val="tx1">
                    <a:lumMod val="95000"/>
                    <a:lumOff val="5000"/>
                  </a:schemeClr>
                </a:solidFill>
              </a:rPr>
              <a:t>m</a:t>
            </a:r>
            <a:r>
              <a:rPr lang="es-MX" sz="1100" dirty="0" smtClean="0">
                <a:solidFill>
                  <a:schemeClr val="tx1">
                    <a:lumMod val="95000"/>
                    <a:lumOff val="5000"/>
                  </a:schemeClr>
                </a:solidFill>
              </a:rPr>
              <a:t>ás de un aporte normal en un mismo mes, en estos casos se procede a tomar el máximo sueldo declarado en los aportes duplicados.</a:t>
            </a:r>
          </a:p>
        </p:txBody>
      </p:sp>
    </p:spTree>
    <p:extLst>
      <p:ext uri="{BB962C8B-B14F-4D97-AF65-F5344CB8AC3E}">
        <p14:creationId xmlns:p14="http://schemas.microsoft.com/office/powerpoint/2010/main" val="3466614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Resultado de la metodología</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CuadroTexto 1"/>
          <p:cNvSpPr txBox="1"/>
          <p:nvPr/>
        </p:nvSpPr>
        <p:spPr>
          <a:xfrm>
            <a:off x="574512" y="1032540"/>
            <a:ext cx="10073309" cy="307777"/>
          </a:xfrm>
          <a:prstGeom prst="rect">
            <a:avLst/>
          </a:prstGeom>
          <a:noFill/>
        </p:spPr>
        <p:txBody>
          <a:bodyPr wrap="square" rtlCol="0">
            <a:spAutoFit/>
          </a:bodyPr>
          <a:lstStyle/>
          <a:p>
            <a:r>
              <a:rPr lang="es-MX" sz="1400" dirty="0" smtClean="0">
                <a:solidFill>
                  <a:schemeClr val="tx1">
                    <a:lumMod val="95000"/>
                    <a:lumOff val="5000"/>
                  </a:schemeClr>
                </a:solidFill>
              </a:rPr>
              <a:t>Continuando con el ejemplo, los registros que se mantienen en la tabla de aportes son:</a:t>
            </a:r>
          </a:p>
        </p:txBody>
      </p:sp>
      <p:pic>
        <p:nvPicPr>
          <p:cNvPr id="3" name="Imagen 2"/>
          <p:cNvPicPr>
            <a:picLocks noChangeAspect="1"/>
          </p:cNvPicPr>
          <p:nvPr/>
        </p:nvPicPr>
        <p:blipFill>
          <a:blip r:embed="rId3"/>
          <a:stretch>
            <a:fillRect/>
          </a:stretch>
        </p:blipFill>
        <p:spPr>
          <a:xfrm>
            <a:off x="6095098" y="3470615"/>
            <a:ext cx="6040306" cy="1264920"/>
          </a:xfrm>
          <a:prstGeom prst="rect">
            <a:avLst/>
          </a:prstGeom>
        </p:spPr>
      </p:pic>
      <p:sp>
        <p:nvSpPr>
          <p:cNvPr id="37" name="Elipse 36"/>
          <p:cNvSpPr/>
          <p:nvPr/>
        </p:nvSpPr>
        <p:spPr>
          <a:xfrm>
            <a:off x="9100550" y="4993064"/>
            <a:ext cx="1371424" cy="10026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400" b="1" dirty="0">
                <a:solidFill>
                  <a:srgbClr val="0000FF"/>
                </a:solidFill>
              </a:rPr>
              <a:t>3.246.920</a:t>
            </a:r>
            <a:endParaRPr lang="en-US" sz="1400" b="1" dirty="0">
              <a:solidFill>
                <a:srgbClr val="0000FF"/>
              </a:solidFill>
            </a:endParaRPr>
          </a:p>
        </p:txBody>
      </p:sp>
      <p:sp>
        <p:nvSpPr>
          <p:cNvPr id="38" name="CuadroTexto 37"/>
          <p:cNvSpPr txBox="1"/>
          <p:nvPr/>
        </p:nvSpPr>
        <p:spPr>
          <a:xfrm>
            <a:off x="6689412" y="5202007"/>
            <a:ext cx="2229070" cy="584775"/>
          </a:xfrm>
          <a:prstGeom prst="rect">
            <a:avLst/>
          </a:prstGeom>
          <a:noFill/>
        </p:spPr>
        <p:txBody>
          <a:bodyPr wrap="square" rtlCol="0">
            <a:spAutoFit/>
          </a:bodyPr>
          <a:lstStyle/>
          <a:p>
            <a:r>
              <a:rPr lang="es-EC" sz="16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resultantes de la tabla de aportes</a:t>
            </a:r>
            <a:endParaRPr 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Flecha circular 7"/>
          <p:cNvSpPr/>
          <p:nvPr/>
        </p:nvSpPr>
        <p:spPr>
          <a:xfrm rot="1385286">
            <a:off x="4911947" y="1749000"/>
            <a:ext cx="4176654" cy="3443229"/>
          </a:xfrm>
          <a:prstGeom prst="circularArrow">
            <a:avLst>
              <a:gd name="adj1" fmla="val 3412"/>
              <a:gd name="adj2" fmla="val 422475"/>
              <a:gd name="adj3" fmla="val 19402014"/>
              <a:gd name="adj4" fmla="val 12575511"/>
              <a:gd name="adj5" fmla="val 3981"/>
            </a:avLst>
          </a:prstGeom>
          <a:gradFill flip="none" rotWithShape="1">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10800000" scaled="1"/>
            <a:tileRect/>
          </a:gradFill>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pic>
        <p:nvPicPr>
          <p:cNvPr id="4" name="Imagen 3"/>
          <p:cNvPicPr>
            <a:picLocks noChangeAspect="1"/>
          </p:cNvPicPr>
          <p:nvPr/>
        </p:nvPicPr>
        <p:blipFill>
          <a:blip r:embed="rId4"/>
          <a:stretch>
            <a:fillRect/>
          </a:stretch>
        </p:blipFill>
        <p:spPr>
          <a:xfrm>
            <a:off x="399519" y="1432423"/>
            <a:ext cx="5420696" cy="2853034"/>
          </a:xfrm>
          <a:prstGeom prst="rect">
            <a:avLst/>
          </a:prstGeom>
        </p:spPr>
      </p:pic>
      <p:sp>
        <p:nvSpPr>
          <p:cNvPr id="5" name="Elipse 4"/>
          <p:cNvSpPr/>
          <p:nvPr/>
        </p:nvSpPr>
        <p:spPr>
          <a:xfrm>
            <a:off x="5901135" y="3791415"/>
            <a:ext cx="187430" cy="186888"/>
          </a:xfrm>
          <a:prstGeom prst="ellipse">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chemeClr val="tx1"/>
                </a:solidFill>
              </a:rPr>
              <a:t>1</a:t>
            </a:r>
            <a:endParaRPr lang="es-MX" sz="1200" b="1" dirty="0">
              <a:solidFill>
                <a:schemeClr val="tx1"/>
              </a:solidFill>
            </a:endParaRPr>
          </a:p>
        </p:txBody>
      </p:sp>
      <p:sp>
        <p:nvSpPr>
          <p:cNvPr id="11" name="Elipse 10"/>
          <p:cNvSpPr/>
          <p:nvPr/>
        </p:nvSpPr>
        <p:spPr>
          <a:xfrm>
            <a:off x="5898206" y="4028790"/>
            <a:ext cx="187430" cy="186888"/>
          </a:xfrm>
          <a:prstGeom prst="ellipse">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rPr>
              <a:t>2</a:t>
            </a:r>
          </a:p>
        </p:txBody>
      </p:sp>
      <p:sp>
        <p:nvSpPr>
          <p:cNvPr id="12" name="Elipse 11"/>
          <p:cNvSpPr/>
          <p:nvPr/>
        </p:nvSpPr>
        <p:spPr>
          <a:xfrm>
            <a:off x="5903278" y="4259766"/>
            <a:ext cx="187430" cy="186888"/>
          </a:xfrm>
          <a:prstGeom prst="ellipse">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rPr>
              <a:t>3</a:t>
            </a:r>
          </a:p>
        </p:txBody>
      </p:sp>
      <p:sp>
        <p:nvSpPr>
          <p:cNvPr id="13" name="Elipse 12"/>
          <p:cNvSpPr/>
          <p:nvPr/>
        </p:nvSpPr>
        <p:spPr>
          <a:xfrm>
            <a:off x="5909357" y="4482081"/>
            <a:ext cx="187430" cy="186888"/>
          </a:xfrm>
          <a:prstGeom prst="ellipse">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rPr>
              <a:t>4</a:t>
            </a:r>
          </a:p>
        </p:txBody>
      </p:sp>
      <p:sp>
        <p:nvSpPr>
          <p:cNvPr id="18" name="Elipse 17"/>
          <p:cNvSpPr/>
          <p:nvPr/>
        </p:nvSpPr>
        <p:spPr>
          <a:xfrm>
            <a:off x="203867" y="1886394"/>
            <a:ext cx="187430" cy="186888"/>
          </a:xfrm>
          <a:prstGeom prst="ellipse">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chemeClr val="tx1"/>
                </a:solidFill>
              </a:rPr>
              <a:t>1</a:t>
            </a:r>
            <a:endParaRPr lang="es-MX" sz="1200" b="1" dirty="0">
              <a:solidFill>
                <a:schemeClr val="tx1"/>
              </a:solidFill>
            </a:endParaRPr>
          </a:p>
        </p:txBody>
      </p:sp>
      <p:sp>
        <p:nvSpPr>
          <p:cNvPr id="19" name="Elipse 18"/>
          <p:cNvSpPr/>
          <p:nvPr/>
        </p:nvSpPr>
        <p:spPr>
          <a:xfrm>
            <a:off x="200938" y="3160834"/>
            <a:ext cx="187430" cy="186888"/>
          </a:xfrm>
          <a:prstGeom prst="ellipse">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rPr>
              <a:t>2</a:t>
            </a:r>
          </a:p>
        </p:txBody>
      </p:sp>
      <p:sp>
        <p:nvSpPr>
          <p:cNvPr id="20" name="Elipse 19"/>
          <p:cNvSpPr/>
          <p:nvPr/>
        </p:nvSpPr>
        <p:spPr>
          <a:xfrm>
            <a:off x="206010" y="3391810"/>
            <a:ext cx="187430" cy="186888"/>
          </a:xfrm>
          <a:prstGeom prst="ellipse">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rPr>
              <a:t>3</a:t>
            </a:r>
          </a:p>
        </p:txBody>
      </p:sp>
      <p:sp>
        <p:nvSpPr>
          <p:cNvPr id="21" name="Elipse 20"/>
          <p:cNvSpPr/>
          <p:nvPr/>
        </p:nvSpPr>
        <p:spPr>
          <a:xfrm>
            <a:off x="212089" y="3614125"/>
            <a:ext cx="187430" cy="186888"/>
          </a:xfrm>
          <a:prstGeom prst="ellipse">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rPr>
              <a:t>4</a:t>
            </a:r>
          </a:p>
        </p:txBody>
      </p:sp>
    </p:spTree>
    <p:extLst>
      <p:ext uri="{BB962C8B-B14F-4D97-AF65-F5344CB8AC3E}">
        <p14:creationId xmlns:p14="http://schemas.microsoft.com/office/powerpoint/2010/main" val="3601848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AE0CF94-C1CD-42B6-9FD2-94F9D25BEC9A}" type="slidenum">
              <a:rPr lang="zh-SG" altLang="es-ES_tradnl" smtClean="0"/>
              <a:pPr>
                <a:defRPr/>
              </a:pPr>
              <a:t>2</a:t>
            </a:fld>
            <a:r>
              <a:rPr lang="es-ES_tradnl" altLang="zh-SG" smtClean="0"/>
              <a:t/>
            </a:r>
            <a:br>
              <a:rPr lang="es-ES_tradnl" altLang="zh-SG" smtClean="0"/>
            </a:br>
            <a:endParaRPr lang="es-ES_tradnl" altLang="zh-SG" sz="800" dirty="0"/>
          </a:p>
        </p:txBody>
      </p:sp>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2868961" y="1469380"/>
            <a:ext cx="6454078" cy="3919241"/>
            <a:chOff x="2868961" y="1469380"/>
            <a:chExt cx="6454078" cy="3919241"/>
          </a:xfrm>
        </p:grpSpPr>
        <p:graphicFrame>
          <p:nvGraphicFramePr>
            <p:cNvPr id="3" name="Diagrama 2"/>
            <p:cNvGraphicFramePr/>
            <p:nvPr>
              <p:extLst>
                <p:ext uri="{D42A27DB-BD31-4B8C-83A1-F6EECF244321}">
                  <p14:modId xmlns:p14="http://schemas.microsoft.com/office/powerpoint/2010/main" val="2438469048"/>
                </p:ext>
              </p:extLst>
            </p:nvPr>
          </p:nvGraphicFramePr>
          <p:xfrm>
            <a:off x="2868961" y="1469380"/>
            <a:ext cx="6454078" cy="391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uadroTexto 1"/>
            <p:cNvSpPr txBox="1"/>
            <p:nvPr/>
          </p:nvSpPr>
          <p:spPr>
            <a:xfrm>
              <a:off x="3100038" y="1817648"/>
              <a:ext cx="390293" cy="461665"/>
            </a:xfrm>
            <a:prstGeom prst="rect">
              <a:avLst/>
            </a:prstGeom>
            <a:noFill/>
          </p:spPr>
          <p:txBody>
            <a:bodyPr wrap="square" rtlCol="0">
              <a:spAutoFit/>
            </a:bodyPr>
            <a:lstStyle/>
            <a:p>
              <a:r>
                <a:rPr lang="es-MX" sz="2400" b="1" dirty="0" smtClean="0">
                  <a:solidFill>
                    <a:schemeClr val="tx2"/>
                  </a:solidFill>
                </a:rPr>
                <a:t>1</a:t>
              </a:r>
              <a:endParaRPr lang="es-MX" sz="2400" b="1" dirty="0">
                <a:solidFill>
                  <a:schemeClr val="tx2"/>
                </a:solidFill>
              </a:endParaRPr>
            </a:p>
          </p:txBody>
        </p:sp>
        <p:sp>
          <p:nvSpPr>
            <p:cNvPr id="6" name="CuadroTexto 5"/>
            <p:cNvSpPr txBox="1"/>
            <p:nvPr/>
          </p:nvSpPr>
          <p:spPr>
            <a:xfrm>
              <a:off x="3490331" y="2706029"/>
              <a:ext cx="390293" cy="461665"/>
            </a:xfrm>
            <a:prstGeom prst="rect">
              <a:avLst/>
            </a:prstGeom>
            <a:noFill/>
          </p:spPr>
          <p:txBody>
            <a:bodyPr wrap="square" rtlCol="0">
              <a:spAutoFit/>
            </a:bodyPr>
            <a:lstStyle/>
            <a:p>
              <a:r>
                <a:rPr lang="es-MX" sz="2400" b="1" dirty="0">
                  <a:solidFill>
                    <a:schemeClr val="tx2"/>
                  </a:solidFill>
                </a:rPr>
                <a:t>2</a:t>
              </a:r>
            </a:p>
          </p:txBody>
        </p:sp>
        <p:sp>
          <p:nvSpPr>
            <p:cNvPr id="8" name="CuadroTexto 7"/>
            <p:cNvSpPr txBox="1"/>
            <p:nvPr/>
          </p:nvSpPr>
          <p:spPr>
            <a:xfrm>
              <a:off x="3468028" y="3642808"/>
              <a:ext cx="390293" cy="461665"/>
            </a:xfrm>
            <a:prstGeom prst="rect">
              <a:avLst/>
            </a:prstGeom>
            <a:noFill/>
          </p:spPr>
          <p:txBody>
            <a:bodyPr wrap="square" rtlCol="0">
              <a:spAutoFit/>
            </a:bodyPr>
            <a:lstStyle/>
            <a:p>
              <a:r>
                <a:rPr lang="es-MX" sz="2400" b="1" dirty="0">
                  <a:solidFill>
                    <a:schemeClr val="tx2"/>
                  </a:solidFill>
                </a:rPr>
                <a:t>3</a:t>
              </a:r>
            </a:p>
          </p:txBody>
        </p:sp>
        <p:sp>
          <p:nvSpPr>
            <p:cNvPr id="9" name="CuadroTexto 8"/>
            <p:cNvSpPr txBox="1"/>
            <p:nvPr/>
          </p:nvSpPr>
          <p:spPr>
            <a:xfrm>
              <a:off x="3122339" y="4538997"/>
              <a:ext cx="390293" cy="461665"/>
            </a:xfrm>
            <a:prstGeom prst="rect">
              <a:avLst/>
            </a:prstGeom>
            <a:noFill/>
          </p:spPr>
          <p:txBody>
            <a:bodyPr wrap="square" rtlCol="0">
              <a:spAutoFit/>
            </a:bodyPr>
            <a:lstStyle/>
            <a:p>
              <a:r>
                <a:rPr lang="es-MX" sz="2400" b="1" dirty="0">
                  <a:solidFill>
                    <a:schemeClr val="tx2"/>
                  </a:solidFill>
                </a:rPr>
                <a:t>4</a:t>
              </a:r>
            </a:p>
          </p:txBody>
        </p:sp>
      </p:grpSp>
      <p:pic>
        <p:nvPicPr>
          <p:cNvPr id="10" name="Imagen 9"/>
          <p:cNvPicPr>
            <a:picLocks noChangeAspect="1"/>
          </p:cNvPicPr>
          <p:nvPr/>
        </p:nvPicPr>
        <p:blipFill>
          <a:blip r:embed="rId7">
            <a:extLst>
              <a:ext uri="{BEBA8EAE-BF5A-486C-A8C5-ECC9F3942E4B}">
                <a14:imgProps xmlns:a14="http://schemas.microsoft.com/office/drawing/2010/main">
                  <a14:imgLayer r:embed="rId8">
                    <a14:imgEffect>
                      <a14:backgroundRemoval t="0" b="99000" l="3667" r="97667"/>
                    </a14:imgEffect>
                  </a14:imgLayer>
                </a14:imgProps>
              </a:ext>
            </a:extLst>
          </a:blip>
          <a:stretch>
            <a:fillRect/>
          </a:stretch>
        </p:blipFill>
        <p:spPr>
          <a:xfrm rot="19009555">
            <a:off x="781050" y="2589775"/>
            <a:ext cx="2857500" cy="1905000"/>
          </a:xfrm>
          <a:prstGeom prst="rect">
            <a:avLst/>
          </a:prstGeom>
        </p:spPr>
      </p:pic>
    </p:spTree>
    <p:extLst>
      <p:ext uri="{BB962C8B-B14F-4D97-AF65-F5344CB8AC3E}">
        <p14:creationId xmlns:p14="http://schemas.microsoft.com/office/powerpoint/2010/main" val="183447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Fecha de salida del afiliado</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CuadroTexto 1"/>
          <p:cNvSpPr txBox="1"/>
          <p:nvPr/>
        </p:nvSpPr>
        <p:spPr>
          <a:xfrm>
            <a:off x="963606" y="907391"/>
            <a:ext cx="10390194" cy="584775"/>
          </a:xfrm>
          <a:prstGeom prst="rect">
            <a:avLst/>
          </a:prstGeom>
          <a:noFill/>
        </p:spPr>
        <p:txBody>
          <a:bodyPr wrap="square" rtlCol="0">
            <a:spAutoFit/>
          </a:bodyPr>
          <a:lstStyle/>
          <a:p>
            <a:r>
              <a:rPr lang="es-MX" sz="1600" dirty="0" smtClean="0">
                <a:solidFill>
                  <a:schemeClr val="tx1">
                    <a:lumMod val="95000"/>
                    <a:lumOff val="5000"/>
                  </a:schemeClr>
                </a:solidFill>
              </a:rPr>
              <a:t>Se van a eliminar los registros que en la tabla tengan fecha de salida, este campo se trae de la tabla historial al cruzar por: Identificación y Ruc Empresa.</a:t>
            </a:r>
          </a:p>
        </p:txBody>
      </p:sp>
      <p:sp>
        <p:nvSpPr>
          <p:cNvPr id="90" name="CuadroTexto 89"/>
          <p:cNvSpPr txBox="1"/>
          <p:nvPr/>
        </p:nvSpPr>
        <p:spPr>
          <a:xfrm rot="20986232">
            <a:off x="1387477" y="2742528"/>
            <a:ext cx="2749330" cy="1293971"/>
          </a:xfrm>
          <a:prstGeom prst="roundRect">
            <a:avLst/>
          </a:prstGeom>
          <a:solidFill>
            <a:schemeClr val="bg1"/>
          </a:solidFill>
          <a:ln>
            <a:solidFill>
              <a:schemeClr val="accent1"/>
            </a:solidFill>
          </a:ln>
        </p:spPr>
        <p:txBody>
          <a:bodyPr wrap="square" rtlCol="0">
            <a:spAutoFit/>
          </a:bodyPr>
          <a:lstStyle/>
          <a:p>
            <a:r>
              <a:rPr lang="es-MX" sz="1400" dirty="0" smtClean="0">
                <a:solidFill>
                  <a:schemeClr val="tx1">
                    <a:lumMod val="95000"/>
                    <a:lumOff val="5000"/>
                  </a:schemeClr>
                </a:solidFill>
              </a:rPr>
              <a:t>Los registros construidos hasta este momento son únicos a nivel de Identificación y RUC Empresa. Es decir, puede existir una persona con varios empleadores.</a:t>
            </a:r>
          </a:p>
        </p:txBody>
      </p:sp>
      <p:grpSp>
        <p:nvGrpSpPr>
          <p:cNvPr id="4" name="Grupo 3"/>
          <p:cNvGrpSpPr/>
          <p:nvPr/>
        </p:nvGrpSpPr>
        <p:grpSpPr>
          <a:xfrm>
            <a:off x="4393552" y="1597673"/>
            <a:ext cx="4215959" cy="4883584"/>
            <a:chOff x="4278050" y="1603006"/>
            <a:chExt cx="4215959" cy="4883584"/>
          </a:xfrm>
        </p:grpSpPr>
        <p:sp>
          <p:nvSpPr>
            <p:cNvPr id="25" name="Rectángulo redondeado 24"/>
            <p:cNvSpPr/>
            <p:nvPr/>
          </p:nvSpPr>
          <p:spPr>
            <a:xfrm>
              <a:off x="4709092" y="1733766"/>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aportes</a:t>
              </a:r>
              <a:endParaRPr lang="es-MX" sz="1400" b="1" dirty="0">
                <a:solidFill>
                  <a:schemeClr val="bg1"/>
                </a:solidFill>
                <a:latin typeface="Arial" panose="020B0604020202020204" pitchFamily="34" charset="0"/>
                <a:cs typeface="Arial" panose="020B0604020202020204" pitchFamily="34" charset="0"/>
              </a:endParaRPr>
            </a:p>
          </p:txBody>
        </p:sp>
        <p:sp>
          <p:nvSpPr>
            <p:cNvPr id="26" name="Rectángulo 25"/>
            <p:cNvSpPr/>
            <p:nvPr/>
          </p:nvSpPr>
          <p:spPr>
            <a:xfrm>
              <a:off x="6757462" y="5460365"/>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400" b="1" dirty="0" smtClean="0">
                  <a:solidFill>
                    <a:srgbClr val="0000FF"/>
                  </a:solidFill>
                </a:rPr>
                <a:t>3.021.117</a:t>
              </a:r>
              <a:endParaRPr lang="es-MX" sz="1400" b="1" dirty="0">
                <a:solidFill>
                  <a:srgbClr val="0000FF"/>
                </a:solidFill>
              </a:endParaRPr>
            </a:p>
          </p:txBody>
        </p:sp>
        <p:sp>
          <p:nvSpPr>
            <p:cNvPr id="36" name="CuadroTexto 35"/>
            <p:cNvSpPr txBox="1"/>
            <p:nvPr/>
          </p:nvSpPr>
          <p:spPr>
            <a:xfrm>
              <a:off x="4336112" y="5485312"/>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7" name="Rectángulo 36"/>
            <p:cNvSpPr/>
            <p:nvPr/>
          </p:nvSpPr>
          <p:spPr>
            <a:xfrm>
              <a:off x="4278050" y="1603006"/>
              <a:ext cx="3494350" cy="4226346"/>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ángulo 37"/>
            <p:cNvSpPr/>
            <p:nvPr/>
          </p:nvSpPr>
          <p:spPr>
            <a:xfrm>
              <a:off x="6754895" y="4003923"/>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a:solidFill>
                    <a:schemeClr val="tx1"/>
                  </a:solidFill>
                </a:rPr>
                <a:t>-716240 </a:t>
              </a:r>
              <a:endParaRPr lang="en-US" sz="1200">
                <a:solidFill>
                  <a:schemeClr val="tx1"/>
                </a:solidFill>
              </a:endParaRPr>
            </a:p>
          </p:txBody>
        </p:sp>
        <p:sp>
          <p:nvSpPr>
            <p:cNvPr id="39" name="CuadroTexto 38"/>
            <p:cNvSpPr txBox="1"/>
            <p:nvPr/>
          </p:nvSpPr>
          <p:spPr>
            <a:xfrm>
              <a:off x="4466734" y="4003923"/>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Ajustes 1 y 2</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 name="Rectángulo 39"/>
            <p:cNvSpPr/>
            <p:nvPr/>
          </p:nvSpPr>
          <p:spPr>
            <a:xfrm>
              <a:off x="6760809" y="4332168"/>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-12.784 </a:t>
              </a:r>
              <a:endParaRPr lang="en-US" sz="1200" dirty="0">
                <a:solidFill>
                  <a:schemeClr val="tx1"/>
                </a:solidFill>
              </a:endParaRPr>
            </a:p>
          </p:txBody>
        </p:sp>
        <p:sp>
          <p:nvSpPr>
            <p:cNvPr id="41" name="CuadroTexto 40"/>
            <p:cNvSpPr txBox="1"/>
            <p:nvPr/>
          </p:nvSpPr>
          <p:spPr>
            <a:xfrm>
              <a:off x="4458793" y="4332168"/>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Ajustes 3</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 name="CuadroTexto 42"/>
            <p:cNvSpPr txBox="1"/>
            <p:nvPr/>
          </p:nvSpPr>
          <p:spPr>
            <a:xfrm>
              <a:off x="4292566" y="2216626"/>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 name="CuadroTexto 47"/>
            <p:cNvSpPr txBox="1"/>
            <p:nvPr/>
          </p:nvSpPr>
          <p:spPr>
            <a:xfrm>
              <a:off x="4466736" y="2537115"/>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 name="CuadroTexto 48"/>
            <p:cNvSpPr txBox="1"/>
            <p:nvPr/>
          </p:nvSpPr>
          <p:spPr>
            <a:xfrm>
              <a:off x="4473992" y="2849171"/>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Aportes </a:t>
              </a:r>
              <a:r>
                <a:rPr lang="es-EC" sz="1200" dirty="0">
                  <a:latin typeface="Arial Unicode MS" panose="020B0604020202020204" pitchFamily="34" charset="-128"/>
                  <a:ea typeface="Arial Unicode MS" panose="020B0604020202020204" pitchFamily="34" charset="-128"/>
                  <a:cs typeface="Arial Unicode MS" panose="020B0604020202020204" pitchFamily="34" charset="-128"/>
                </a:rPr>
                <a:t>independientes</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 name="Rectángulo 49"/>
            <p:cNvSpPr/>
            <p:nvPr/>
          </p:nvSpPr>
          <p:spPr>
            <a:xfrm>
              <a:off x="6743605" y="3246742"/>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solidFill>
                </a:rPr>
                <a:t>-804.265</a:t>
              </a:r>
              <a:endParaRPr lang="en-US" sz="1200" dirty="0">
                <a:solidFill>
                  <a:schemeClr val="tx1"/>
                </a:solidFill>
              </a:endParaRPr>
            </a:p>
          </p:txBody>
        </p:sp>
        <p:sp>
          <p:nvSpPr>
            <p:cNvPr id="51" name="CuadroTexto 50"/>
            <p:cNvSpPr txBox="1"/>
            <p:nvPr/>
          </p:nvSpPr>
          <p:spPr>
            <a:xfrm>
              <a:off x="4466733" y="3190258"/>
              <a:ext cx="1800003" cy="461665"/>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Aportes diferentes de A, AA, SSE</a:t>
              </a:r>
              <a:endParaRPr lang="en-US" sz="1200" b="1"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2" name="Rectángulo 51"/>
            <p:cNvSpPr/>
            <p:nvPr/>
          </p:nvSpPr>
          <p:spPr>
            <a:xfrm>
              <a:off x="6750428" y="2849171"/>
              <a:ext cx="928800"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-454.779</a:t>
              </a:r>
              <a:endParaRPr lang="es-MX" sz="1200" dirty="0">
                <a:solidFill>
                  <a:schemeClr val="tx1"/>
                </a:solidFill>
              </a:endParaRPr>
            </a:p>
          </p:txBody>
        </p:sp>
        <p:sp>
          <p:nvSpPr>
            <p:cNvPr id="53" name="Rectángulo 52"/>
            <p:cNvSpPr/>
            <p:nvPr/>
          </p:nvSpPr>
          <p:spPr>
            <a:xfrm>
              <a:off x="6743607" y="2216626"/>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5.505.584</a:t>
              </a:r>
              <a:endParaRPr lang="en-US" sz="1200" b="1" dirty="0">
                <a:solidFill>
                  <a:schemeClr val="tx1"/>
                </a:solidFill>
              </a:endParaRPr>
            </a:p>
          </p:txBody>
        </p:sp>
        <p:sp>
          <p:nvSpPr>
            <p:cNvPr id="54" name="Rectángulo 53"/>
            <p:cNvSpPr/>
            <p:nvPr/>
          </p:nvSpPr>
          <p:spPr>
            <a:xfrm>
              <a:off x="6743607" y="2537115"/>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-243.456 </a:t>
              </a:r>
              <a:endParaRPr lang="en-US" sz="1200" dirty="0">
                <a:solidFill>
                  <a:schemeClr val="tx1"/>
                </a:solidFill>
              </a:endParaRPr>
            </a:p>
          </p:txBody>
        </p:sp>
        <p:sp>
          <p:nvSpPr>
            <p:cNvPr id="62" name="Rectángulo 61"/>
            <p:cNvSpPr/>
            <p:nvPr/>
          </p:nvSpPr>
          <p:spPr>
            <a:xfrm>
              <a:off x="6754644" y="3648544"/>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-20.301 </a:t>
              </a:r>
              <a:endParaRPr lang="en-US" sz="1200" dirty="0">
                <a:solidFill>
                  <a:schemeClr val="tx1"/>
                </a:solidFill>
              </a:endParaRPr>
            </a:p>
          </p:txBody>
        </p:sp>
        <p:sp>
          <p:nvSpPr>
            <p:cNvPr id="63" name="CuadroTexto 62"/>
            <p:cNvSpPr txBox="1"/>
            <p:nvPr/>
          </p:nvSpPr>
          <p:spPr>
            <a:xfrm>
              <a:off x="4477772" y="3648544"/>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Subsidio de enfermedad</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6" name="Rectángulo 65"/>
            <p:cNvSpPr/>
            <p:nvPr/>
          </p:nvSpPr>
          <p:spPr>
            <a:xfrm>
              <a:off x="6760099" y="5108881"/>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-225.987 </a:t>
              </a:r>
              <a:endParaRPr lang="en-US" sz="1200" dirty="0">
                <a:solidFill>
                  <a:schemeClr val="tx1"/>
                </a:solidFill>
              </a:endParaRPr>
            </a:p>
          </p:txBody>
        </p:sp>
        <p:sp>
          <p:nvSpPr>
            <p:cNvPr id="67" name="CuadroTexto 66"/>
            <p:cNvSpPr txBox="1"/>
            <p:nvPr/>
          </p:nvSpPr>
          <p:spPr>
            <a:xfrm>
              <a:off x="4458083" y="5108881"/>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Fecha de salida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8" name="Picture 4" descr="https://upload.wikimedia.org/wikipedia/commons/thumb/8/80/Symbol_OK.svg/1024px-Symbol_O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8184" y="5370765"/>
              <a:ext cx="1115825" cy="1115825"/>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CuadroTexto 32"/>
          <p:cNvSpPr txBox="1"/>
          <p:nvPr/>
        </p:nvSpPr>
        <p:spPr>
          <a:xfrm>
            <a:off x="8364771" y="3418458"/>
            <a:ext cx="3141541" cy="584775"/>
          </a:xfrm>
          <a:prstGeom prst="rect">
            <a:avLst/>
          </a:prstGeom>
          <a:noFill/>
        </p:spPr>
        <p:txBody>
          <a:bodyPr wrap="square" rtlCol="0">
            <a:spAutoFit/>
          </a:bodyPr>
          <a:lstStyle/>
          <a:p>
            <a:r>
              <a:rPr lang="es-MX" sz="1600" dirty="0" smtClean="0">
                <a:solidFill>
                  <a:schemeClr val="tx1">
                    <a:lumMod val="95000"/>
                    <a:lumOff val="5000"/>
                  </a:schemeClr>
                </a:solidFill>
              </a:rPr>
              <a:t>La tabla obtenida contiene en total </a:t>
            </a:r>
            <a:r>
              <a:rPr lang="es-MX" sz="1600" b="1" dirty="0" smtClean="0">
                <a:solidFill>
                  <a:schemeClr val="tx1">
                    <a:lumMod val="95000"/>
                    <a:lumOff val="5000"/>
                  </a:schemeClr>
                </a:solidFill>
              </a:rPr>
              <a:t>2.955.599</a:t>
            </a:r>
            <a:r>
              <a:rPr lang="es-MX" sz="1600" dirty="0" smtClean="0">
                <a:solidFill>
                  <a:schemeClr val="tx1">
                    <a:lumMod val="95000"/>
                    <a:lumOff val="5000"/>
                  </a:schemeClr>
                </a:solidFill>
              </a:rPr>
              <a:t> individuos únicos.</a:t>
            </a:r>
          </a:p>
        </p:txBody>
      </p:sp>
      <p:sp>
        <p:nvSpPr>
          <p:cNvPr id="31" name="Rectángulo 30"/>
          <p:cNvSpPr/>
          <p:nvPr/>
        </p:nvSpPr>
        <p:spPr>
          <a:xfrm>
            <a:off x="6875603" y="4708194"/>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6.655 </a:t>
            </a:r>
            <a:endParaRPr lang="en-US" sz="1200" dirty="0">
              <a:solidFill>
                <a:schemeClr val="tx1"/>
              </a:solidFill>
            </a:endParaRPr>
          </a:p>
        </p:txBody>
      </p:sp>
      <p:sp>
        <p:nvSpPr>
          <p:cNvPr id="32" name="CuadroTexto 31"/>
          <p:cNvSpPr txBox="1"/>
          <p:nvPr/>
        </p:nvSpPr>
        <p:spPr>
          <a:xfrm>
            <a:off x="4589494" y="4600375"/>
            <a:ext cx="2285296" cy="461665"/>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Duplicados por Identificación y RUC Empresa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3714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Categorización de ingresos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9" name="Pentágono 28"/>
          <p:cNvSpPr/>
          <p:nvPr/>
        </p:nvSpPr>
        <p:spPr>
          <a:xfrm>
            <a:off x="984025" y="2315660"/>
            <a:ext cx="586153" cy="468923"/>
          </a:xfrm>
          <a:prstGeom prst="homePlate">
            <a:avLst>
              <a:gd name="adj" fmla="val 32500"/>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A</a:t>
            </a:r>
            <a:endParaRPr lang="es-MX" b="1" dirty="0"/>
          </a:p>
        </p:txBody>
      </p:sp>
      <p:sp>
        <p:nvSpPr>
          <p:cNvPr id="30" name="CuadroTexto 29"/>
          <p:cNvSpPr txBox="1"/>
          <p:nvPr/>
        </p:nvSpPr>
        <p:spPr>
          <a:xfrm>
            <a:off x="1577509" y="2315660"/>
            <a:ext cx="3953343" cy="738664"/>
          </a:xfrm>
          <a:prstGeom prst="rect">
            <a:avLst/>
          </a:prstGeom>
          <a:noFill/>
          <a:ln>
            <a:solidFill>
              <a:schemeClr val="tx2"/>
            </a:solidFill>
          </a:ln>
        </p:spPr>
        <p:txBody>
          <a:bodyPr wrap="square" rtlCol="0">
            <a:spAutoFit/>
          </a:bodyPr>
          <a:lstStyle/>
          <a:p>
            <a:r>
              <a:rPr lang="es-MX" sz="1400" b="1" dirty="0" smtClean="0">
                <a:solidFill>
                  <a:srgbClr val="0000FF"/>
                </a:solidFill>
              </a:rPr>
              <a:t>PRELACIÓN 1:</a:t>
            </a:r>
            <a:r>
              <a:rPr lang="es-MX" sz="1400" dirty="0" smtClean="0">
                <a:solidFill>
                  <a:schemeClr val="tx1">
                    <a:lumMod val="95000"/>
                    <a:lumOff val="5000"/>
                  </a:schemeClr>
                </a:solidFill>
              </a:rPr>
              <a:t> Salario que proviene de la tabla de aportes y que el estado de historial laboral es 1 (activo)</a:t>
            </a:r>
          </a:p>
        </p:txBody>
      </p:sp>
      <p:sp>
        <p:nvSpPr>
          <p:cNvPr id="31" name="Pentágono 30"/>
          <p:cNvSpPr/>
          <p:nvPr/>
        </p:nvSpPr>
        <p:spPr>
          <a:xfrm>
            <a:off x="6600420" y="2366010"/>
            <a:ext cx="586153" cy="468923"/>
          </a:xfrm>
          <a:prstGeom prst="homePlate">
            <a:avLst>
              <a:gd name="adj" fmla="val 32500"/>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B</a:t>
            </a:r>
          </a:p>
        </p:txBody>
      </p:sp>
      <p:sp>
        <p:nvSpPr>
          <p:cNvPr id="32" name="CuadroTexto 31"/>
          <p:cNvSpPr txBox="1"/>
          <p:nvPr/>
        </p:nvSpPr>
        <p:spPr>
          <a:xfrm>
            <a:off x="7193904" y="2366010"/>
            <a:ext cx="4035373" cy="738664"/>
          </a:xfrm>
          <a:prstGeom prst="rect">
            <a:avLst/>
          </a:prstGeom>
          <a:noFill/>
          <a:ln>
            <a:solidFill>
              <a:schemeClr val="tx2"/>
            </a:solidFill>
          </a:ln>
        </p:spPr>
        <p:txBody>
          <a:bodyPr wrap="square" rtlCol="0">
            <a:spAutoFit/>
          </a:bodyPr>
          <a:lstStyle/>
          <a:p>
            <a:r>
              <a:rPr lang="es-MX" sz="1400" b="1" dirty="0">
                <a:solidFill>
                  <a:srgbClr val="0000FF"/>
                </a:solidFill>
              </a:rPr>
              <a:t>PRELACIÓN </a:t>
            </a:r>
            <a:r>
              <a:rPr lang="es-MX" sz="1400" b="1" dirty="0" smtClean="0">
                <a:solidFill>
                  <a:srgbClr val="0000FF"/>
                </a:solidFill>
              </a:rPr>
              <a:t>2:</a:t>
            </a:r>
            <a:r>
              <a:rPr lang="es-MX" sz="1400" dirty="0" smtClean="0">
                <a:solidFill>
                  <a:schemeClr val="tx1">
                    <a:lumMod val="95000"/>
                    <a:lumOff val="5000"/>
                  </a:schemeClr>
                </a:solidFill>
              </a:rPr>
              <a:t> </a:t>
            </a:r>
            <a:r>
              <a:rPr lang="es-MX" sz="1400" dirty="0">
                <a:solidFill>
                  <a:schemeClr val="tx1">
                    <a:lumMod val="95000"/>
                    <a:lumOff val="5000"/>
                  </a:schemeClr>
                </a:solidFill>
              </a:rPr>
              <a:t>Salario </a:t>
            </a:r>
            <a:r>
              <a:rPr lang="es-MX" sz="1400" dirty="0" smtClean="0">
                <a:solidFill>
                  <a:schemeClr val="tx1">
                    <a:lumMod val="95000"/>
                    <a:lumOff val="5000"/>
                  </a:schemeClr>
                </a:solidFill>
              </a:rPr>
              <a:t>que proviene de la tabla de aportes y que el estado de historial </a:t>
            </a:r>
            <a:r>
              <a:rPr lang="es-MX" sz="1400" smtClean="0">
                <a:solidFill>
                  <a:schemeClr val="tx1">
                    <a:lumMod val="95000"/>
                    <a:lumOff val="5000"/>
                  </a:schemeClr>
                </a:solidFill>
              </a:rPr>
              <a:t>labora es </a:t>
            </a:r>
            <a:r>
              <a:rPr lang="es-MX" sz="1400" dirty="0" smtClean="0">
                <a:solidFill>
                  <a:schemeClr val="tx1">
                    <a:lumMod val="95000"/>
                    <a:lumOff val="5000"/>
                  </a:schemeClr>
                </a:solidFill>
              </a:rPr>
              <a:t>0 o NULL (no activo).</a:t>
            </a:r>
            <a:endParaRPr lang="es-MX" sz="1400" b="1" dirty="0" smtClean="0">
              <a:solidFill>
                <a:schemeClr val="tx1">
                  <a:lumMod val="95000"/>
                  <a:lumOff val="5000"/>
                </a:schemeClr>
              </a:solidFill>
            </a:endParaRPr>
          </a:p>
        </p:txBody>
      </p:sp>
      <p:sp>
        <p:nvSpPr>
          <p:cNvPr id="36" name="CuadroTexto 35"/>
          <p:cNvSpPr txBox="1"/>
          <p:nvPr/>
        </p:nvSpPr>
        <p:spPr>
          <a:xfrm>
            <a:off x="1840699" y="965626"/>
            <a:ext cx="8439500" cy="1169551"/>
          </a:xfrm>
          <a:prstGeom prst="rect">
            <a:avLst/>
          </a:prstGeom>
          <a:noFill/>
        </p:spPr>
        <p:txBody>
          <a:bodyPr wrap="square" rtlCol="0">
            <a:spAutoFit/>
          </a:bodyPr>
          <a:lstStyle/>
          <a:p>
            <a:r>
              <a:rPr lang="es-MX" sz="1400" dirty="0" smtClean="0"/>
              <a:t>Para categorizar los ingresos se ha considerado el campo estado de historial laboral que se obtiene de la tabla de afiliados, cruzando información de Identificación y RUC empresa.</a:t>
            </a:r>
          </a:p>
          <a:p>
            <a:endParaRPr lang="es-MX" sz="1400" dirty="0" smtClean="0"/>
          </a:p>
          <a:p>
            <a:r>
              <a:rPr lang="es-MX" sz="1400" dirty="0" smtClean="0"/>
              <a:t>El propósito es, asignar una prelación en el cálculo del salario a nivel de individuo. </a:t>
            </a:r>
            <a:r>
              <a:rPr lang="es-MX" sz="1400" dirty="0" smtClean="0"/>
              <a:t>Esta construcción se tomará en cuenta en las láminas posteriores al momento de realizar el estudio de la variación del ingreso en el tiempo.</a:t>
            </a:r>
            <a:endParaRPr lang="es-MX" sz="1400" dirty="0" smtClean="0"/>
          </a:p>
        </p:txBody>
      </p:sp>
      <p:pic>
        <p:nvPicPr>
          <p:cNvPr id="5" name="Imagen 4"/>
          <p:cNvPicPr>
            <a:picLocks noChangeAspect="1"/>
          </p:cNvPicPr>
          <p:nvPr/>
        </p:nvPicPr>
        <p:blipFill>
          <a:blip r:embed="rId3"/>
          <a:stretch>
            <a:fillRect/>
          </a:stretch>
        </p:blipFill>
        <p:spPr>
          <a:xfrm>
            <a:off x="2475813" y="3368297"/>
            <a:ext cx="6110078" cy="617520"/>
          </a:xfrm>
          <a:prstGeom prst="rect">
            <a:avLst/>
          </a:prstGeom>
        </p:spPr>
      </p:pic>
      <p:pic>
        <p:nvPicPr>
          <p:cNvPr id="6" name="Imagen 5"/>
          <p:cNvPicPr>
            <a:picLocks noChangeAspect="1"/>
          </p:cNvPicPr>
          <p:nvPr/>
        </p:nvPicPr>
        <p:blipFill>
          <a:blip r:embed="rId4"/>
          <a:stretch>
            <a:fillRect/>
          </a:stretch>
        </p:blipFill>
        <p:spPr>
          <a:xfrm>
            <a:off x="2450189" y="4967661"/>
            <a:ext cx="6110078" cy="617520"/>
          </a:xfrm>
          <a:prstGeom prst="rect">
            <a:avLst/>
          </a:prstGeom>
        </p:spPr>
      </p:pic>
      <p:sp>
        <p:nvSpPr>
          <p:cNvPr id="7" name="Rectángulo redondeado 6"/>
          <p:cNvSpPr/>
          <p:nvPr/>
        </p:nvSpPr>
        <p:spPr>
          <a:xfrm>
            <a:off x="418877" y="3509379"/>
            <a:ext cx="1859536" cy="335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EJEMPLO 1</a:t>
            </a:r>
            <a:endParaRPr lang="es-MX" b="1" dirty="0"/>
          </a:p>
        </p:txBody>
      </p:sp>
      <p:sp>
        <p:nvSpPr>
          <p:cNvPr id="39" name="Rectángulo redondeado 38"/>
          <p:cNvSpPr/>
          <p:nvPr/>
        </p:nvSpPr>
        <p:spPr>
          <a:xfrm>
            <a:off x="393253" y="5137258"/>
            <a:ext cx="1859536" cy="335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EJEMPLO 2</a:t>
            </a:r>
            <a:endParaRPr lang="es-MX" b="1" dirty="0"/>
          </a:p>
        </p:txBody>
      </p:sp>
      <p:sp>
        <p:nvSpPr>
          <p:cNvPr id="40" name="CuadroTexto 39"/>
          <p:cNvSpPr txBox="1"/>
          <p:nvPr/>
        </p:nvSpPr>
        <p:spPr>
          <a:xfrm>
            <a:off x="8783291" y="3293319"/>
            <a:ext cx="2993816" cy="1384995"/>
          </a:xfrm>
          <a:prstGeom prst="rect">
            <a:avLst/>
          </a:prstGeom>
          <a:noFill/>
        </p:spPr>
        <p:txBody>
          <a:bodyPr wrap="square" rtlCol="0">
            <a:spAutoFit/>
          </a:bodyPr>
          <a:lstStyle/>
          <a:p>
            <a:r>
              <a:rPr lang="es-MX" sz="1200" dirty="0" smtClean="0"/>
              <a:t>Para obtener el salario del individuo se suman los ingresos con misma prelación, siempre y cuando  los registros sean de empleadores diferentes. En el caso de que un individuo tenga dos ingresos pero de diferentes categorías, se toma únicamente el tipo “A”.</a:t>
            </a:r>
          </a:p>
        </p:txBody>
      </p:sp>
      <p:pic>
        <p:nvPicPr>
          <p:cNvPr id="8" name="Imagen 7"/>
          <p:cNvPicPr>
            <a:picLocks noChangeAspect="1"/>
          </p:cNvPicPr>
          <p:nvPr/>
        </p:nvPicPr>
        <p:blipFill>
          <a:blip r:embed="rId5"/>
          <a:stretch>
            <a:fillRect/>
          </a:stretch>
        </p:blipFill>
        <p:spPr>
          <a:xfrm>
            <a:off x="2475813" y="4233708"/>
            <a:ext cx="3329145" cy="418320"/>
          </a:xfrm>
          <a:prstGeom prst="rect">
            <a:avLst/>
          </a:prstGeom>
        </p:spPr>
      </p:pic>
      <p:sp>
        <p:nvSpPr>
          <p:cNvPr id="43" name="Flecha circular 42"/>
          <p:cNvSpPr/>
          <p:nvPr/>
        </p:nvSpPr>
        <p:spPr>
          <a:xfrm rot="8262488">
            <a:off x="5702545" y="3619100"/>
            <a:ext cx="959364" cy="957532"/>
          </a:xfrm>
          <a:prstGeom prst="circularArrow">
            <a:avLst>
              <a:gd name="adj1" fmla="val 3412"/>
              <a:gd name="adj2" fmla="val 422475"/>
              <a:gd name="adj3" fmla="val 19402014"/>
              <a:gd name="adj4" fmla="val 12575511"/>
              <a:gd name="adj5" fmla="val 3981"/>
            </a:avLst>
          </a:prstGeom>
          <a:gradFill flip="none" rotWithShape="1">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10800000" scaled="1"/>
            <a:tileRect/>
          </a:gradFill>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8" name="Flecha circular 47"/>
          <p:cNvSpPr/>
          <p:nvPr/>
        </p:nvSpPr>
        <p:spPr>
          <a:xfrm rot="8262488">
            <a:off x="5497051" y="5188753"/>
            <a:ext cx="959364" cy="957532"/>
          </a:xfrm>
          <a:prstGeom prst="circularArrow">
            <a:avLst>
              <a:gd name="adj1" fmla="val 3412"/>
              <a:gd name="adj2" fmla="val 422475"/>
              <a:gd name="adj3" fmla="val 19402014"/>
              <a:gd name="adj4" fmla="val 12575511"/>
              <a:gd name="adj5" fmla="val 3981"/>
            </a:avLst>
          </a:prstGeom>
          <a:gradFill flip="none" rotWithShape="1">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10800000" scaled="1"/>
            <a:tileRect/>
          </a:gradFill>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pic>
        <p:nvPicPr>
          <p:cNvPr id="4" name="Imagen 3"/>
          <p:cNvPicPr>
            <a:picLocks noChangeAspect="1"/>
          </p:cNvPicPr>
          <p:nvPr/>
        </p:nvPicPr>
        <p:blipFill>
          <a:blip r:embed="rId6"/>
          <a:stretch>
            <a:fillRect/>
          </a:stretch>
        </p:blipFill>
        <p:spPr>
          <a:xfrm>
            <a:off x="2466782" y="5836625"/>
            <a:ext cx="3329145" cy="418320"/>
          </a:xfrm>
          <a:prstGeom prst="rect">
            <a:avLst/>
          </a:prstGeom>
        </p:spPr>
      </p:pic>
      <p:sp>
        <p:nvSpPr>
          <p:cNvPr id="19" name="CuadroTexto 18"/>
          <p:cNvSpPr txBox="1"/>
          <p:nvPr/>
        </p:nvSpPr>
        <p:spPr>
          <a:xfrm>
            <a:off x="6487607" y="4242100"/>
            <a:ext cx="1730855" cy="276999"/>
          </a:xfrm>
          <a:prstGeom prst="rect">
            <a:avLst/>
          </a:prstGeom>
          <a:noFill/>
        </p:spPr>
        <p:txBody>
          <a:bodyPr wrap="square" rtlCol="0">
            <a:spAutoFit/>
          </a:bodyPr>
          <a:lstStyle/>
          <a:p>
            <a:r>
              <a:rPr lang="es-MX" sz="1200" dirty="0" smtClean="0"/>
              <a:t>Suma los sueldos</a:t>
            </a:r>
            <a:endParaRPr lang="es-MX" sz="1200" dirty="0"/>
          </a:p>
        </p:txBody>
      </p:sp>
      <p:sp>
        <p:nvSpPr>
          <p:cNvPr id="20" name="CuadroTexto 19"/>
          <p:cNvSpPr txBox="1"/>
          <p:nvPr/>
        </p:nvSpPr>
        <p:spPr>
          <a:xfrm>
            <a:off x="6328476" y="5836625"/>
            <a:ext cx="1730855" cy="276999"/>
          </a:xfrm>
          <a:prstGeom prst="rect">
            <a:avLst/>
          </a:prstGeom>
          <a:noFill/>
        </p:spPr>
        <p:txBody>
          <a:bodyPr wrap="square" rtlCol="0">
            <a:spAutoFit/>
          </a:bodyPr>
          <a:lstStyle/>
          <a:p>
            <a:r>
              <a:rPr lang="es-MX" sz="1200" dirty="0" smtClean="0"/>
              <a:t>Suma los sueldos</a:t>
            </a:r>
            <a:endParaRPr lang="es-MX" sz="1200" dirty="0"/>
          </a:p>
        </p:txBody>
      </p:sp>
      <p:pic>
        <p:nvPicPr>
          <p:cNvPr id="1026" name="Picture 2" descr="http://2.bp.blogspot.com/-UIY9YozNgA4/U5S1oNBb11I/AAAAAAAAAuU/O8hT-UJUSYQ/s1600/img-triangulo-atencion-zoho-sagitaz.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88862" y="5071737"/>
            <a:ext cx="533023" cy="467228"/>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2"/>
          <p:cNvSpPr txBox="1"/>
          <p:nvPr/>
        </p:nvSpPr>
        <p:spPr>
          <a:xfrm>
            <a:off x="9909991" y="4969555"/>
            <a:ext cx="1867116" cy="1200329"/>
          </a:xfrm>
          <a:prstGeom prst="rect">
            <a:avLst/>
          </a:prstGeom>
          <a:noFill/>
        </p:spPr>
        <p:txBody>
          <a:bodyPr wrap="square" rtlCol="0">
            <a:spAutoFit/>
          </a:bodyPr>
          <a:lstStyle/>
          <a:p>
            <a:r>
              <a:rPr lang="es-MX" sz="1200" b="1" dirty="0" smtClean="0"/>
              <a:t>IMPORTANTE:</a:t>
            </a:r>
          </a:p>
          <a:p>
            <a:r>
              <a:rPr lang="es-MX" sz="1200" dirty="0" smtClean="0"/>
              <a:t>Luego de ejecutar estas acciones se obtiene un tabla a nivel de personas, con un total de </a:t>
            </a:r>
            <a:r>
              <a:rPr lang="es-MX" sz="1200" b="1" dirty="0" smtClean="0"/>
              <a:t>2.955.599 </a:t>
            </a:r>
            <a:r>
              <a:rPr lang="es-MX" sz="1200" dirty="0" smtClean="0"/>
              <a:t>registros.</a:t>
            </a:r>
          </a:p>
        </p:txBody>
      </p:sp>
    </p:spTree>
    <p:extLst>
      <p:ext uri="{BB962C8B-B14F-4D97-AF65-F5344CB8AC3E}">
        <p14:creationId xmlns:p14="http://schemas.microsoft.com/office/powerpoint/2010/main" val="2014763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Comparación de salarios</a:t>
            </a:r>
          </a:p>
        </p:txBody>
      </p:sp>
      <p:sp>
        <p:nvSpPr>
          <p:cNvPr id="71" name="CuadroTexto 70"/>
          <p:cNvSpPr txBox="1"/>
          <p:nvPr/>
        </p:nvSpPr>
        <p:spPr>
          <a:xfrm>
            <a:off x="838200" y="1513076"/>
            <a:ext cx="7436005" cy="738664"/>
          </a:xfrm>
          <a:prstGeom prst="rect">
            <a:avLst/>
          </a:prstGeom>
          <a:noFill/>
        </p:spPr>
        <p:txBody>
          <a:bodyPr wrap="square" rtlCol="0">
            <a:spAutoFit/>
          </a:bodyPr>
          <a:lstStyle/>
          <a:p>
            <a:r>
              <a:rPr lang="es-MX" sz="1400" dirty="0" smtClean="0">
                <a:solidFill>
                  <a:schemeClr val="tx1">
                    <a:lumMod val="95000"/>
                    <a:lumOff val="5000"/>
                  </a:schemeClr>
                </a:solidFill>
              </a:rPr>
              <a:t>Sobre la información categorizada como </a:t>
            </a:r>
            <a:r>
              <a:rPr lang="es-MX" sz="1400" b="1" dirty="0" smtClean="0">
                <a:solidFill>
                  <a:schemeClr val="tx1">
                    <a:lumMod val="95000"/>
                    <a:lumOff val="5000"/>
                  </a:schemeClr>
                </a:solidFill>
              </a:rPr>
              <a:t>A y B (2.955.599 individuos únicos)</a:t>
            </a:r>
            <a:r>
              <a:rPr lang="es-MX" sz="1400" dirty="0" smtClean="0">
                <a:solidFill>
                  <a:schemeClr val="tx1">
                    <a:lumMod val="95000"/>
                    <a:lumOff val="5000"/>
                  </a:schemeClr>
                </a:solidFill>
              </a:rPr>
              <a:t>, se ha comparado la información de salarios que se encuentra en la tabla de aportes e histórica, esto con la finalidad de decidir cual será la fuente oficial para tomar el ingreso de los afiliados al IESS.</a:t>
            </a:r>
          </a:p>
        </p:txBody>
      </p:sp>
      <p:sp>
        <p:nvSpPr>
          <p:cNvPr id="13" name="Marco 12"/>
          <p:cNvSpPr/>
          <p:nvPr/>
        </p:nvSpPr>
        <p:spPr>
          <a:xfrm>
            <a:off x="885745" y="940434"/>
            <a:ext cx="2841702" cy="40144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smtClean="0">
                <a:solidFill>
                  <a:schemeClr val="tx1"/>
                </a:solidFill>
              </a:rPr>
              <a:t>Aportes VS. Histórico</a:t>
            </a:r>
            <a:endParaRPr lang="es-MX" b="1" dirty="0">
              <a:solidFill>
                <a:schemeClr val="tx1"/>
              </a:solidFill>
            </a:endParaRPr>
          </a:p>
        </p:txBody>
      </p:sp>
      <p:sp>
        <p:nvSpPr>
          <p:cNvPr id="19" name="Rectángulo redondeado 18"/>
          <p:cNvSpPr/>
          <p:nvPr/>
        </p:nvSpPr>
        <p:spPr>
          <a:xfrm>
            <a:off x="9478533" y="2921620"/>
            <a:ext cx="680225" cy="8105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Llamada rectangular 19"/>
          <p:cNvSpPr/>
          <p:nvPr/>
        </p:nvSpPr>
        <p:spPr>
          <a:xfrm>
            <a:off x="5151863" y="5645201"/>
            <a:ext cx="2797098" cy="699843"/>
          </a:xfrm>
          <a:prstGeom prst="wedgeRectCallout">
            <a:avLst>
              <a:gd name="adj1" fmla="val 104977"/>
              <a:gd name="adj2" fmla="val -3236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smtClean="0">
                <a:solidFill>
                  <a:schemeClr val="tx1"/>
                </a:solidFill>
              </a:rPr>
              <a:t>809,830</a:t>
            </a:r>
            <a:r>
              <a:rPr lang="es-MX" sz="1100" dirty="0" smtClean="0">
                <a:solidFill>
                  <a:schemeClr val="tx1"/>
                </a:solidFill>
              </a:rPr>
              <a:t> personas para las que la diferencia entre el sueldo registrado en la tabla de aportes y el registrado en la tabla histórica es de hasta 200 USD. </a:t>
            </a:r>
            <a:endParaRPr lang="es-MX" sz="1100" dirty="0">
              <a:solidFill>
                <a:schemeClr val="tx1"/>
              </a:solidFill>
            </a:endParaRPr>
          </a:p>
        </p:txBody>
      </p:sp>
      <p:grpSp>
        <p:nvGrpSpPr>
          <p:cNvPr id="6" name="Grupo 5"/>
          <p:cNvGrpSpPr/>
          <p:nvPr/>
        </p:nvGrpSpPr>
        <p:grpSpPr>
          <a:xfrm>
            <a:off x="1005465" y="2252546"/>
            <a:ext cx="6075559" cy="2821258"/>
            <a:chOff x="1005465" y="2252546"/>
            <a:chExt cx="6075559" cy="2821258"/>
          </a:xfrm>
        </p:grpSpPr>
        <p:sp>
          <p:nvSpPr>
            <p:cNvPr id="5" name="Pentágono 4"/>
            <p:cNvSpPr/>
            <p:nvPr/>
          </p:nvSpPr>
          <p:spPr>
            <a:xfrm>
              <a:off x="1005465" y="3441701"/>
              <a:ext cx="586153" cy="468923"/>
            </a:xfrm>
            <a:prstGeom prst="homePlate">
              <a:avLst>
                <a:gd name="adj" fmla="val 32500"/>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A</a:t>
              </a:r>
              <a:endParaRPr lang="es-MX" b="1" dirty="0"/>
            </a:p>
          </p:txBody>
        </p:sp>
        <p:graphicFrame>
          <p:nvGraphicFramePr>
            <p:cNvPr id="12" name="Gráfico 11"/>
            <p:cNvGraphicFramePr>
              <a:graphicFrameLocks/>
            </p:cNvGraphicFramePr>
            <p:nvPr>
              <p:extLst>
                <p:ext uri="{D42A27DB-BD31-4B8C-83A1-F6EECF244321}">
                  <p14:modId xmlns:p14="http://schemas.microsoft.com/office/powerpoint/2010/main" val="1245215319"/>
                </p:ext>
              </p:extLst>
            </p:nvPr>
          </p:nvGraphicFramePr>
          <p:xfrm>
            <a:off x="1653595" y="2423631"/>
            <a:ext cx="5324474" cy="255270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ángulo 3"/>
            <p:cNvSpPr/>
            <p:nvPr/>
          </p:nvSpPr>
          <p:spPr>
            <a:xfrm>
              <a:off x="1605776" y="2419007"/>
              <a:ext cx="5475248" cy="26547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17"/>
            <p:cNvCxnSpPr/>
            <p:nvPr/>
          </p:nvCxnSpPr>
          <p:spPr>
            <a:xfrm flipV="1">
              <a:off x="4059044" y="2497873"/>
              <a:ext cx="0" cy="208527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4913971" y="2467830"/>
              <a:ext cx="0" cy="208527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4156972" y="2252546"/>
              <a:ext cx="649204" cy="359963"/>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chemeClr val="tx1"/>
                  </a:solidFill>
                </a:rPr>
                <a:t>83%</a:t>
              </a:r>
              <a:endParaRPr lang="es-MX" sz="1200" b="1" dirty="0">
                <a:solidFill>
                  <a:schemeClr val="tx1"/>
                </a:solidFill>
              </a:endParaRPr>
            </a:p>
          </p:txBody>
        </p:sp>
      </p:grpSp>
      <p:pic>
        <p:nvPicPr>
          <p:cNvPr id="3" name="Imagen 2"/>
          <p:cNvPicPr>
            <a:picLocks noChangeAspect="1"/>
          </p:cNvPicPr>
          <p:nvPr/>
        </p:nvPicPr>
        <p:blipFill>
          <a:blip r:embed="rId4"/>
          <a:stretch>
            <a:fillRect/>
          </a:stretch>
        </p:blipFill>
        <p:spPr>
          <a:xfrm>
            <a:off x="8274205" y="1030696"/>
            <a:ext cx="3220135" cy="5290932"/>
          </a:xfrm>
          <a:prstGeom prst="rect">
            <a:avLst/>
          </a:prstGeom>
        </p:spPr>
      </p:pic>
    </p:spTree>
    <p:extLst>
      <p:ext uri="{BB962C8B-B14F-4D97-AF65-F5344CB8AC3E}">
        <p14:creationId xmlns:p14="http://schemas.microsoft.com/office/powerpoint/2010/main" val="3932100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15898" y="312234"/>
            <a:ext cx="3990278" cy="356839"/>
          </a:xfrm>
          <a:prstGeom prst="rect">
            <a:avLst/>
          </a:prstGeom>
          <a:noFill/>
          <a:ln>
            <a:solidFill>
              <a:srgbClr val="0000FF"/>
            </a:solidFill>
          </a:ln>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s-MX" b="1" dirty="0" smtClean="0">
                <a:solidFill>
                  <a:schemeClr val="tx2"/>
                </a:solidFill>
              </a:rPr>
              <a:t>Comparación de salarios- Ejemplo 1</a:t>
            </a:r>
            <a:endParaRPr lang="es-MX" b="1" dirty="0">
              <a:solidFill>
                <a:schemeClr val="tx2"/>
              </a:solidFill>
            </a:endParaRPr>
          </a:p>
        </p:txBody>
      </p:sp>
      <p:pic>
        <p:nvPicPr>
          <p:cNvPr id="1028" name="Picture 4" descr="http://www.sri.gob.ec/nuevo-theme/images/sri/sri-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122" y="2520933"/>
            <a:ext cx="533368" cy="33718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4"/>
          <a:stretch>
            <a:fillRect/>
          </a:stretch>
        </p:blipFill>
        <p:spPr>
          <a:xfrm>
            <a:off x="637556" y="1314473"/>
            <a:ext cx="4455473" cy="816720"/>
          </a:xfrm>
          <a:prstGeom prst="rect">
            <a:avLst/>
          </a:prstGeom>
        </p:spPr>
      </p:pic>
      <p:pic>
        <p:nvPicPr>
          <p:cNvPr id="8" name="Imagen 7"/>
          <p:cNvPicPr>
            <a:picLocks noChangeAspect="1"/>
          </p:cNvPicPr>
          <p:nvPr/>
        </p:nvPicPr>
        <p:blipFill>
          <a:blip r:embed="rId5"/>
          <a:stretch>
            <a:fillRect/>
          </a:stretch>
        </p:blipFill>
        <p:spPr>
          <a:xfrm>
            <a:off x="6655777" y="1299805"/>
            <a:ext cx="3777683" cy="816720"/>
          </a:xfrm>
          <a:prstGeom prst="rect">
            <a:avLst/>
          </a:prstGeom>
        </p:spPr>
      </p:pic>
      <p:sp>
        <p:nvSpPr>
          <p:cNvPr id="9" name="Elipse 8"/>
          <p:cNvSpPr/>
          <p:nvPr/>
        </p:nvSpPr>
        <p:spPr>
          <a:xfrm>
            <a:off x="5440656" y="102706"/>
            <a:ext cx="1298468" cy="664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1"/>
                </a:solidFill>
              </a:rPr>
              <a:t>INGRESO TIPO A</a:t>
            </a:r>
            <a:endParaRPr lang="es-MX" sz="1400" b="1" dirty="0">
              <a:solidFill>
                <a:schemeClr val="tx1"/>
              </a:solidFill>
            </a:endParaRPr>
          </a:p>
        </p:txBody>
      </p:sp>
      <p:sp>
        <p:nvSpPr>
          <p:cNvPr id="10" name="Rectángulo redondeado 9"/>
          <p:cNvSpPr/>
          <p:nvPr/>
        </p:nvSpPr>
        <p:spPr>
          <a:xfrm>
            <a:off x="637556" y="982789"/>
            <a:ext cx="1260087" cy="256478"/>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TABLA APORTES</a:t>
            </a:r>
          </a:p>
        </p:txBody>
      </p:sp>
      <p:sp>
        <p:nvSpPr>
          <p:cNvPr id="13" name="Rectángulo redondeado 12"/>
          <p:cNvSpPr/>
          <p:nvPr/>
        </p:nvSpPr>
        <p:spPr>
          <a:xfrm>
            <a:off x="6655777" y="982789"/>
            <a:ext cx="1413057" cy="254274"/>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TABLA HISTÓRICA</a:t>
            </a:r>
          </a:p>
        </p:txBody>
      </p:sp>
      <p:pic>
        <p:nvPicPr>
          <p:cNvPr id="14" name="Imagen 13"/>
          <p:cNvPicPr>
            <a:picLocks noChangeAspect="1"/>
          </p:cNvPicPr>
          <p:nvPr/>
        </p:nvPicPr>
        <p:blipFill rotWithShape="1">
          <a:blip r:embed="rId6"/>
          <a:srcRect l="40880" t="39450" r="28678" b="23546"/>
          <a:stretch/>
        </p:blipFill>
        <p:spPr>
          <a:xfrm>
            <a:off x="4932856" y="2990906"/>
            <a:ext cx="2273210" cy="1554373"/>
          </a:xfrm>
          <a:prstGeom prst="rect">
            <a:avLst/>
          </a:prstGeom>
        </p:spPr>
      </p:pic>
      <p:sp>
        <p:nvSpPr>
          <p:cNvPr id="11" name="Flecha doblada hacia arriba 10"/>
          <p:cNvSpPr/>
          <p:nvPr/>
        </p:nvSpPr>
        <p:spPr>
          <a:xfrm rot="5400000">
            <a:off x="814661" y="2059565"/>
            <a:ext cx="291569" cy="509002"/>
          </a:xfrm>
          <a:prstGeom prst="bentUpArrow">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p:cNvSpPr txBox="1"/>
          <p:nvPr/>
        </p:nvSpPr>
        <p:spPr>
          <a:xfrm>
            <a:off x="1171283" y="2252481"/>
            <a:ext cx="3624146" cy="276999"/>
          </a:xfrm>
          <a:prstGeom prst="rect">
            <a:avLst/>
          </a:prstGeom>
          <a:noFill/>
        </p:spPr>
        <p:txBody>
          <a:bodyPr wrap="square" rtlCol="0">
            <a:spAutoFit/>
          </a:bodyPr>
          <a:lstStyle/>
          <a:p>
            <a:r>
              <a:rPr lang="es-MX" sz="1200" b="1" dirty="0" smtClean="0"/>
              <a:t>SIMULACIÓN DEL IMPUESTO A LA RENTA CAUSADO</a:t>
            </a:r>
            <a:endParaRPr lang="es-MX" sz="1200" b="1" dirty="0"/>
          </a:p>
        </p:txBody>
      </p:sp>
      <p:sp>
        <p:nvSpPr>
          <p:cNvPr id="19" name="CuadroTexto 18"/>
          <p:cNvSpPr txBox="1"/>
          <p:nvPr/>
        </p:nvSpPr>
        <p:spPr>
          <a:xfrm>
            <a:off x="7276291" y="2267731"/>
            <a:ext cx="3624146" cy="276999"/>
          </a:xfrm>
          <a:prstGeom prst="rect">
            <a:avLst/>
          </a:prstGeom>
          <a:noFill/>
        </p:spPr>
        <p:txBody>
          <a:bodyPr wrap="square" rtlCol="0">
            <a:spAutoFit/>
          </a:bodyPr>
          <a:lstStyle/>
          <a:p>
            <a:r>
              <a:rPr lang="es-MX" sz="1200" b="1" dirty="0" smtClean="0"/>
              <a:t>SIMULACIÓN DEL IMPUESTO A LA RENTA CAUSADO</a:t>
            </a:r>
            <a:endParaRPr lang="es-MX" sz="1200" b="1" dirty="0"/>
          </a:p>
        </p:txBody>
      </p:sp>
      <p:sp>
        <p:nvSpPr>
          <p:cNvPr id="20" name="Flecha doblada hacia arriba 19"/>
          <p:cNvSpPr/>
          <p:nvPr/>
        </p:nvSpPr>
        <p:spPr>
          <a:xfrm rot="5400000">
            <a:off x="6876005" y="2059400"/>
            <a:ext cx="291569" cy="509002"/>
          </a:xfrm>
          <a:prstGeom prst="bentUpArrow">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CuadroTexto 21"/>
          <p:cNvSpPr txBox="1"/>
          <p:nvPr/>
        </p:nvSpPr>
        <p:spPr>
          <a:xfrm>
            <a:off x="1267599" y="4622381"/>
            <a:ext cx="437321" cy="276999"/>
          </a:xfrm>
          <a:prstGeom prst="rect">
            <a:avLst/>
          </a:prstGeom>
          <a:noFill/>
        </p:spPr>
        <p:txBody>
          <a:bodyPr wrap="square" rtlCol="0">
            <a:spAutoFit/>
          </a:bodyPr>
          <a:lstStyle/>
          <a:p>
            <a:r>
              <a:rPr lang="es-MX" sz="1200" b="1" dirty="0" smtClean="0"/>
              <a:t>(*)</a:t>
            </a:r>
            <a:endParaRPr lang="es-MX" sz="1200" b="1" dirty="0"/>
          </a:p>
        </p:txBody>
      </p:sp>
      <p:sp>
        <p:nvSpPr>
          <p:cNvPr id="28" name="CuadroTexto 27"/>
          <p:cNvSpPr txBox="1"/>
          <p:nvPr/>
        </p:nvSpPr>
        <p:spPr>
          <a:xfrm>
            <a:off x="779275" y="5127861"/>
            <a:ext cx="2954417" cy="1200329"/>
          </a:xfrm>
          <a:prstGeom prst="rect">
            <a:avLst/>
          </a:prstGeom>
          <a:noFill/>
        </p:spPr>
        <p:txBody>
          <a:bodyPr wrap="square" rtlCol="0">
            <a:spAutoFit/>
          </a:bodyPr>
          <a:lstStyle/>
          <a:p>
            <a:r>
              <a:rPr lang="es-MX" sz="1200" b="1" dirty="0" smtClean="0"/>
              <a:t>(*) </a:t>
            </a:r>
            <a:r>
              <a:rPr lang="es-MX" sz="1200" dirty="0" smtClean="0"/>
              <a:t>El impuesto causado se ha tomado de la página web del SRI y con la información de ingresos del IESS se ha simulado el gasto deducible para verificar que no se no exceda el máximo fijado en 14,040.00 USD para 2015 </a:t>
            </a:r>
            <a:endParaRPr lang="es-MX" sz="1200" dirty="0"/>
          </a:p>
        </p:txBody>
      </p:sp>
      <p:sp>
        <p:nvSpPr>
          <p:cNvPr id="29" name="CuadroTexto 28"/>
          <p:cNvSpPr txBox="1"/>
          <p:nvPr/>
        </p:nvSpPr>
        <p:spPr>
          <a:xfrm>
            <a:off x="8727323" y="5664818"/>
            <a:ext cx="2520175" cy="830997"/>
          </a:xfrm>
          <a:prstGeom prst="rect">
            <a:avLst/>
          </a:prstGeom>
          <a:noFill/>
        </p:spPr>
        <p:txBody>
          <a:bodyPr wrap="square" rtlCol="0">
            <a:spAutoFit/>
          </a:bodyPr>
          <a:lstStyle/>
          <a:p>
            <a:r>
              <a:rPr lang="es-MX" sz="1200" dirty="0" smtClean="0"/>
              <a:t>Incluso con un gasto anual de cero, no tendría que pagar impuesto a la renta, esto en el caso de que se tome el salario de la tabla histórica del IESS</a:t>
            </a:r>
          </a:p>
        </p:txBody>
      </p:sp>
      <p:sp>
        <p:nvSpPr>
          <p:cNvPr id="30" name="Arco 29"/>
          <p:cNvSpPr/>
          <p:nvPr/>
        </p:nvSpPr>
        <p:spPr>
          <a:xfrm>
            <a:off x="9357800" y="3629338"/>
            <a:ext cx="1626130" cy="2672547"/>
          </a:xfrm>
          <a:prstGeom prst="arc">
            <a:avLst>
              <a:gd name="adj1" fmla="val 15830007"/>
              <a:gd name="adj2" fmla="val 21193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4" name="Conector curvado 3"/>
          <p:cNvCxnSpPr>
            <a:endCxn id="7" idx="3"/>
          </p:cNvCxnSpPr>
          <p:nvPr/>
        </p:nvCxnSpPr>
        <p:spPr>
          <a:xfrm rot="5400000" flipH="1" flipV="1">
            <a:off x="4057432" y="1841419"/>
            <a:ext cx="1154182" cy="917011"/>
          </a:xfrm>
          <a:prstGeom prst="curvedConnector4">
            <a:avLst>
              <a:gd name="adj1" fmla="val 32310"/>
              <a:gd name="adj2" fmla="val 124929"/>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ángulo 4"/>
          <p:cNvSpPr/>
          <p:nvPr/>
        </p:nvSpPr>
        <p:spPr>
          <a:xfrm>
            <a:off x="4453978" y="2567433"/>
            <a:ext cx="675185" cy="246221"/>
          </a:xfrm>
          <a:prstGeom prst="rect">
            <a:avLst/>
          </a:prstGeom>
        </p:spPr>
        <p:txBody>
          <a:bodyPr wrap="none">
            <a:spAutoFit/>
          </a:bodyPr>
          <a:lstStyle/>
          <a:p>
            <a:r>
              <a:rPr lang="es-MX" sz="1000" dirty="0" smtClean="0"/>
              <a:t>2.673*12</a:t>
            </a:r>
            <a:endParaRPr lang="es-MX" sz="1000" dirty="0"/>
          </a:p>
        </p:txBody>
      </p:sp>
      <p:sp>
        <p:nvSpPr>
          <p:cNvPr id="23" name="Rectángulo 22"/>
          <p:cNvSpPr/>
          <p:nvPr/>
        </p:nvSpPr>
        <p:spPr>
          <a:xfrm>
            <a:off x="4024075" y="3437045"/>
            <a:ext cx="740908" cy="246221"/>
          </a:xfrm>
          <a:prstGeom prst="rect">
            <a:avLst/>
          </a:prstGeom>
        </p:spPr>
        <p:txBody>
          <a:bodyPr wrap="none">
            <a:spAutoFit/>
          </a:bodyPr>
          <a:lstStyle/>
          <a:p>
            <a:r>
              <a:rPr lang="es-MX" sz="1000" dirty="0" smtClean="0"/>
              <a:t>249.93*12</a:t>
            </a:r>
            <a:endParaRPr lang="es-MX" sz="1000" dirty="0"/>
          </a:p>
        </p:txBody>
      </p:sp>
      <p:pic>
        <p:nvPicPr>
          <p:cNvPr id="12" name="Imagen 11"/>
          <p:cNvPicPr>
            <a:picLocks noChangeAspect="1"/>
          </p:cNvPicPr>
          <p:nvPr/>
        </p:nvPicPr>
        <p:blipFill>
          <a:blip r:embed="rId7"/>
          <a:stretch>
            <a:fillRect/>
          </a:stretch>
        </p:blipFill>
        <p:spPr>
          <a:xfrm>
            <a:off x="1569965" y="2692855"/>
            <a:ext cx="2503103" cy="2189600"/>
          </a:xfrm>
          <a:prstGeom prst="rect">
            <a:avLst/>
          </a:prstGeom>
        </p:spPr>
      </p:pic>
      <p:grpSp>
        <p:nvGrpSpPr>
          <p:cNvPr id="27" name="Grupo 26"/>
          <p:cNvGrpSpPr/>
          <p:nvPr/>
        </p:nvGrpSpPr>
        <p:grpSpPr>
          <a:xfrm>
            <a:off x="3942623" y="5099783"/>
            <a:ext cx="3970093" cy="1306823"/>
            <a:chOff x="1728437" y="1215579"/>
            <a:chExt cx="5341436" cy="1739495"/>
          </a:xfrm>
        </p:grpSpPr>
        <p:pic>
          <p:nvPicPr>
            <p:cNvPr id="31" name="Imagen 30"/>
            <p:cNvPicPr>
              <a:picLocks noChangeAspect="1"/>
            </p:cNvPicPr>
            <p:nvPr/>
          </p:nvPicPr>
          <p:blipFill rotWithShape="1">
            <a:blip r:embed="rId8"/>
            <a:srcRect l="14903" t="13335" r="34714" b="72643"/>
            <a:stretch/>
          </p:blipFill>
          <p:spPr>
            <a:xfrm>
              <a:off x="1728438" y="1215579"/>
              <a:ext cx="5341435" cy="836246"/>
            </a:xfrm>
            <a:prstGeom prst="rect">
              <a:avLst/>
            </a:prstGeom>
          </p:spPr>
        </p:pic>
        <p:pic>
          <p:nvPicPr>
            <p:cNvPr id="32" name="Imagen 31"/>
            <p:cNvPicPr>
              <a:picLocks noChangeAspect="1"/>
            </p:cNvPicPr>
            <p:nvPr/>
          </p:nvPicPr>
          <p:blipFill rotWithShape="1">
            <a:blip r:embed="rId8"/>
            <a:srcRect l="14903" t="31845" r="34714" b="52635"/>
            <a:stretch/>
          </p:blipFill>
          <p:spPr>
            <a:xfrm>
              <a:off x="1728437" y="2029523"/>
              <a:ext cx="5341435" cy="925551"/>
            </a:xfrm>
            <a:prstGeom prst="rect">
              <a:avLst/>
            </a:prstGeom>
          </p:spPr>
        </p:pic>
      </p:grpSp>
      <p:sp>
        <p:nvSpPr>
          <p:cNvPr id="17" name="Flecha abajo 16"/>
          <p:cNvSpPr/>
          <p:nvPr/>
        </p:nvSpPr>
        <p:spPr>
          <a:xfrm>
            <a:off x="5962862" y="4611017"/>
            <a:ext cx="213197" cy="423028"/>
          </a:xfrm>
          <a:prstGeom prst="downArrow">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8" name="Imagen 17"/>
          <p:cNvPicPr>
            <a:picLocks noChangeAspect="1"/>
          </p:cNvPicPr>
          <p:nvPr/>
        </p:nvPicPr>
        <p:blipFill>
          <a:blip r:embed="rId9"/>
          <a:stretch>
            <a:fillRect/>
          </a:stretch>
        </p:blipFill>
        <p:spPr>
          <a:xfrm>
            <a:off x="7541813" y="2561292"/>
            <a:ext cx="2503103" cy="2208640"/>
          </a:xfrm>
          <a:prstGeom prst="rect">
            <a:avLst/>
          </a:prstGeom>
        </p:spPr>
      </p:pic>
      <p:sp>
        <p:nvSpPr>
          <p:cNvPr id="25" name="AutoShape 4" descr="Resultado de imagen para 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33" name="Imagen 32"/>
          <p:cNvPicPr>
            <a:picLocks noChangeAspect="1"/>
          </p:cNvPicPr>
          <p:nvPr/>
        </p:nvPicPr>
        <p:blipFill>
          <a:blip r:embed="rId10"/>
          <a:stretch>
            <a:fillRect/>
          </a:stretch>
        </p:blipFill>
        <p:spPr>
          <a:xfrm>
            <a:off x="10900437" y="3435408"/>
            <a:ext cx="923925" cy="923925"/>
          </a:xfrm>
          <a:prstGeom prst="rect">
            <a:avLst/>
          </a:prstGeom>
        </p:spPr>
      </p:pic>
      <p:pic>
        <p:nvPicPr>
          <p:cNvPr id="34" name="Imagen 33"/>
          <p:cNvPicPr>
            <a:picLocks noChangeAspect="1"/>
          </p:cNvPicPr>
          <p:nvPr/>
        </p:nvPicPr>
        <p:blipFill>
          <a:blip r:embed="rId11"/>
          <a:stretch>
            <a:fillRect/>
          </a:stretch>
        </p:blipFill>
        <p:spPr>
          <a:xfrm>
            <a:off x="460375" y="3165321"/>
            <a:ext cx="876300" cy="876300"/>
          </a:xfrm>
          <a:prstGeom prst="rect">
            <a:avLst/>
          </a:prstGeom>
        </p:spPr>
      </p:pic>
    </p:spTree>
    <p:extLst>
      <p:ext uri="{BB962C8B-B14F-4D97-AF65-F5344CB8AC3E}">
        <p14:creationId xmlns:p14="http://schemas.microsoft.com/office/powerpoint/2010/main" val="1610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15898" y="312234"/>
            <a:ext cx="3990278" cy="356839"/>
          </a:xfrm>
          <a:prstGeom prst="rect">
            <a:avLst/>
          </a:prstGeom>
          <a:noFill/>
          <a:ln>
            <a:solidFill>
              <a:srgbClr val="0000FF"/>
            </a:solidFill>
          </a:ln>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s-MX" b="1" dirty="0" smtClean="0">
                <a:solidFill>
                  <a:schemeClr val="tx2"/>
                </a:solidFill>
              </a:rPr>
              <a:t>Comparación de salarios- Ejemplo 2</a:t>
            </a:r>
            <a:endParaRPr lang="es-MX" b="1" dirty="0">
              <a:solidFill>
                <a:schemeClr val="tx2"/>
              </a:solidFill>
            </a:endParaRPr>
          </a:p>
        </p:txBody>
      </p:sp>
      <p:pic>
        <p:nvPicPr>
          <p:cNvPr id="1028" name="Picture 4" descr="http://www.sri.gob.ec/nuevo-theme/images/sri/sri-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954" y="2390980"/>
            <a:ext cx="806659" cy="509957"/>
          </a:xfrm>
          <a:prstGeom prst="rect">
            <a:avLst/>
          </a:prstGeom>
          <a:noFill/>
          <a:extLst>
            <a:ext uri="{909E8E84-426E-40DD-AFC4-6F175D3DCCD1}">
              <a14:hiddenFill xmlns:a14="http://schemas.microsoft.com/office/drawing/2010/main">
                <a:solidFill>
                  <a:srgbClr val="FFFFFF"/>
                </a:solidFill>
              </a14:hiddenFill>
            </a:ext>
          </a:extLst>
        </p:spPr>
      </p:pic>
      <p:sp>
        <p:nvSpPr>
          <p:cNvPr id="9" name="Elipse 8"/>
          <p:cNvSpPr/>
          <p:nvPr/>
        </p:nvSpPr>
        <p:spPr>
          <a:xfrm>
            <a:off x="5440656" y="102706"/>
            <a:ext cx="1298468" cy="664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1"/>
                </a:solidFill>
              </a:rPr>
              <a:t>INGRESO TIPO A</a:t>
            </a:r>
            <a:endParaRPr lang="es-MX" sz="1400" b="1" dirty="0">
              <a:solidFill>
                <a:schemeClr val="tx1"/>
              </a:solidFill>
            </a:endParaRPr>
          </a:p>
        </p:txBody>
      </p:sp>
      <p:sp>
        <p:nvSpPr>
          <p:cNvPr id="10" name="Rectángulo redondeado 9"/>
          <p:cNvSpPr/>
          <p:nvPr/>
        </p:nvSpPr>
        <p:spPr>
          <a:xfrm>
            <a:off x="842927" y="982789"/>
            <a:ext cx="1260087" cy="256478"/>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TABLA APORTES</a:t>
            </a:r>
          </a:p>
        </p:txBody>
      </p:sp>
      <p:sp>
        <p:nvSpPr>
          <p:cNvPr id="13" name="Rectángulo redondeado 12"/>
          <p:cNvSpPr/>
          <p:nvPr/>
        </p:nvSpPr>
        <p:spPr>
          <a:xfrm>
            <a:off x="6861148" y="982789"/>
            <a:ext cx="1413057" cy="254274"/>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TABLA HISTÓRICA</a:t>
            </a:r>
          </a:p>
        </p:txBody>
      </p:sp>
      <p:pic>
        <p:nvPicPr>
          <p:cNvPr id="14" name="Imagen 13"/>
          <p:cNvPicPr>
            <a:picLocks noChangeAspect="1"/>
          </p:cNvPicPr>
          <p:nvPr/>
        </p:nvPicPr>
        <p:blipFill rotWithShape="1">
          <a:blip r:embed="rId4"/>
          <a:srcRect l="40880" t="39450" r="28678" b="23546"/>
          <a:stretch/>
        </p:blipFill>
        <p:spPr>
          <a:xfrm>
            <a:off x="5057663" y="2947701"/>
            <a:ext cx="2351729" cy="1608062"/>
          </a:xfrm>
          <a:prstGeom prst="rect">
            <a:avLst/>
          </a:prstGeom>
        </p:spPr>
      </p:pic>
      <p:sp>
        <p:nvSpPr>
          <p:cNvPr id="11" name="Flecha doblada hacia arriba 10"/>
          <p:cNvSpPr/>
          <p:nvPr/>
        </p:nvSpPr>
        <p:spPr>
          <a:xfrm rot="5400000">
            <a:off x="1020032" y="2059565"/>
            <a:ext cx="291569" cy="509002"/>
          </a:xfrm>
          <a:prstGeom prst="bentUpArrow">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p:cNvSpPr txBox="1"/>
          <p:nvPr/>
        </p:nvSpPr>
        <p:spPr>
          <a:xfrm>
            <a:off x="1376654" y="2252481"/>
            <a:ext cx="3624146" cy="276999"/>
          </a:xfrm>
          <a:prstGeom prst="rect">
            <a:avLst/>
          </a:prstGeom>
          <a:noFill/>
        </p:spPr>
        <p:txBody>
          <a:bodyPr wrap="square" rtlCol="0">
            <a:spAutoFit/>
          </a:bodyPr>
          <a:lstStyle/>
          <a:p>
            <a:r>
              <a:rPr lang="es-MX" sz="1200" b="1" dirty="0" smtClean="0"/>
              <a:t>SIMULACIÓN DEL IMPUESTO A LA RENTA CAUSADO</a:t>
            </a:r>
            <a:endParaRPr lang="es-MX" sz="1200" b="1" dirty="0"/>
          </a:p>
        </p:txBody>
      </p:sp>
      <p:sp>
        <p:nvSpPr>
          <p:cNvPr id="19" name="CuadroTexto 18"/>
          <p:cNvSpPr txBox="1"/>
          <p:nvPr/>
        </p:nvSpPr>
        <p:spPr>
          <a:xfrm>
            <a:off x="7481662" y="2267731"/>
            <a:ext cx="3624146" cy="276999"/>
          </a:xfrm>
          <a:prstGeom prst="rect">
            <a:avLst/>
          </a:prstGeom>
          <a:noFill/>
        </p:spPr>
        <p:txBody>
          <a:bodyPr wrap="square" rtlCol="0">
            <a:spAutoFit/>
          </a:bodyPr>
          <a:lstStyle/>
          <a:p>
            <a:r>
              <a:rPr lang="es-MX" sz="1200" b="1" dirty="0" smtClean="0"/>
              <a:t>SIMULACIÓN DEL IMPUESTO A LA RENTA CAUSADO</a:t>
            </a:r>
            <a:endParaRPr lang="es-MX" sz="1200" b="1" dirty="0"/>
          </a:p>
        </p:txBody>
      </p:sp>
      <p:sp>
        <p:nvSpPr>
          <p:cNvPr id="20" name="Flecha doblada hacia arriba 19"/>
          <p:cNvSpPr/>
          <p:nvPr/>
        </p:nvSpPr>
        <p:spPr>
          <a:xfrm rot="5400000">
            <a:off x="7081376" y="2059400"/>
            <a:ext cx="291569" cy="509002"/>
          </a:xfrm>
          <a:prstGeom prst="bentUpArrow">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CuadroTexto 21"/>
          <p:cNvSpPr txBox="1"/>
          <p:nvPr/>
        </p:nvSpPr>
        <p:spPr>
          <a:xfrm>
            <a:off x="1472970" y="3464080"/>
            <a:ext cx="437321" cy="276999"/>
          </a:xfrm>
          <a:prstGeom prst="rect">
            <a:avLst/>
          </a:prstGeom>
          <a:noFill/>
        </p:spPr>
        <p:txBody>
          <a:bodyPr wrap="square" rtlCol="0">
            <a:spAutoFit/>
          </a:bodyPr>
          <a:lstStyle/>
          <a:p>
            <a:r>
              <a:rPr lang="es-MX" sz="1200" b="1" dirty="0" smtClean="0"/>
              <a:t>(*)</a:t>
            </a:r>
            <a:endParaRPr lang="es-MX" sz="1200" b="1" dirty="0"/>
          </a:p>
        </p:txBody>
      </p:sp>
      <p:sp>
        <p:nvSpPr>
          <p:cNvPr id="27" name="CuadroTexto 26"/>
          <p:cNvSpPr txBox="1"/>
          <p:nvPr/>
        </p:nvSpPr>
        <p:spPr>
          <a:xfrm>
            <a:off x="911315" y="5479527"/>
            <a:ext cx="2564905" cy="707886"/>
          </a:xfrm>
          <a:prstGeom prst="rect">
            <a:avLst/>
          </a:prstGeom>
          <a:noFill/>
        </p:spPr>
        <p:txBody>
          <a:bodyPr wrap="square" rtlCol="0">
            <a:spAutoFit/>
          </a:bodyPr>
          <a:lstStyle/>
          <a:p>
            <a:r>
              <a:rPr lang="es-MX" sz="1000" b="1" dirty="0" smtClean="0"/>
              <a:t>(*) </a:t>
            </a:r>
            <a:r>
              <a:rPr lang="es-MX" sz="1000" dirty="0" smtClean="0"/>
              <a:t>Con un gasto de hasta </a:t>
            </a:r>
            <a:r>
              <a:rPr lang="es-MX" sz="1000" b="1" dirty="0" smtClean="0"/>
              <a:t>3,550.00 USD</a:t>
            </a:r>
            <a:r>
              <a:rPr lang="es-MX" sz="1000" dirty="0" smtClean="0"/>
              <a:t>, se puede aceptar como verdadera la información del salario reportado en la tabla de aportes.</a:t>
            </a:r>
            <a:endParaRPr lang="es-MX" sz="1000" dirty="0"/>
          </a:p>
        </p:txBody>
      </p:sp>
      <p:pic>
        <p:nvPicPr>
          <p:cNvPr id="6" name="Imagen 5"/>
          <p:cNvPicPr>
            <a:picLocks noChangeAspect="1"/>
          </p:cNvPicPr>
          <p:nvPr/>
        </p:nvPicPr>
        <p:blipFill>
          <a:blip r:embed="rId5"/>
          <a:stretch>
            <a:fillRect/>
          </a:stretch>
        </p:blipFill>
        <p:spPr>
          <a:xfrm>
            <a:off x="1762051" y="2559889"/>
            <a:ext cx="2711160" cy="2310720"/>
          </a:xfrm>
          <a:prstGeom prst="rect">
            <a:avLst/>
          </a:prstGeom>
        </p:spPr>
      </p:pic>
      <p:pic>
        <p:nvPicPr>
          <p:cNvPr id="16" name="Imagen 15"/>
          <p:cNvPicPr>
            <a:picLocks noChangeAspect="1"/>
          </p:cNvPicPr>
          <p:nvPr/>
        </p:nvPicPr>
        <p:blipFill>
          <a:blip r:embed="rId6"/>
          <a:stretch>
            <a:fillRect/>
          </a:stretch>
        </p:blipFill>
        <p:spPr>
          <a:xfrm>
            <a:off x="7673191" y="2559889"/>
            <a:ext cx="2711160" cy="2300760"/>
          </a:xfrm>
          <a:prstGeom prst="rect">
            <a:avLst/>
          </a:prstGeom>
        </p:spPr>
      </p:pic>
      <p:sp>
        <p:nvSpPr>
          <p:cNvPr id="23" name="CuadroTexto 22"/>
          <p:cNvSpPr txBox="1"/>
          <p:nvPr/>
        </p:nvSpPr>
        <p:spPr>
          <a:xfrm>
            <a:off x="8181155" y="5539283"/>
            <a:ext cx="3181131" cy="553998"/>
          </a:xfrm>
          <a:prstGeom prst="rect">
            <a:avLst/>
          </a:prstGeom>
          <a:noFill/>
        </p:spPr>
        <p:txBody>
          <a:bodyPr wrap="square" rtlCol="0">
            <a:spAutoFit/>
          </a:bodyPr>
          <a:lstStyle/>
          <a:p>
            <a:r>
              <a:rPr lang="es-MX" sz="1000" b="1" dirty="0" smtClean="0"/>
              <a:t>(**) </a:t>
            </a:r>
            <a:r>
              <a:rPr lang="es-MX" sz="1000" dirty="0" smtClean="0"/>
              <a:t>Si se toma como cierta la información de salarios de la tabla histórica, el individuo no debe declarar el impuesto a la renta, incluso si su gasto fuera cero.</a:t>
            </a:r>
            <a:endParaRPr lang="es-MX" sz="1000" dirty="0"/>
          </a:p>
        </p:txBody>
      </p:sp>
      <p:sp>
        <p:nvSpPr>
          <p:cNvPr id="17" name="Rectángulo 16"/>
          <p:cNvSpPr/>
          <p:nvPr/>
        </p:nvSpPr>
        <p:spPr>
          <a:xfrm>
            <a:off x="10281041" y="3515522"/>
            <a:ext cx="434734" cy="276999"/>
          </a:xfrm>
          <a:prstGeom prst="rect">
            <a:avLst/>
          </a:prstGeom>
        </p:spPr>
        <p:txBody>
          <a:bodyPr wrap="none">
            <a:spAutoFit/>
          </a:bodyPr>
          <a:lstStyle/>
          <a:p>
            <a:r>
              <a:rPr lang="es-MX" sz="1200" b="1" dirty="0" smtClean="0"/>
              <a:t>(**)</a:t>
            </a:r>
            <a:endParaRPr lang="es-MX" sz="1200" dirty="0"/>
          </a:p>
        </p:txBody>
      </p:sp>
      <p:pic>
        <p:nvPicPr>
          <p:cNvPr id="18" name="Imagen 17"/>
          <p:cNvPicPr>
            <a:picLocks noChangeAspect="1"/>
          </p:cNvPicPr>
          <p:nvPr/>
        </p:nvPicPr>
        <p:blipFill>
          <a:blip r:embed="rId7"/>
          <a:stretch>
            <a:fillRect/>
          </a:stretch>
        </p:blipFill>
        <p:spPr>
          <a:xfrm>
            <a:off x="842927" y="1303236"/>
            <a:ext cx="4375733" cy="816720"/>
          </a:xfrm>
          <a:prstGeom prst="rect">
            <a:avLst/>
          </a:prstGeom>
        </p:spPr>
      </p:pic>
      <p:pic>
        <p:nvPicPr>
          <p:cNvPr id="21" name="Imagen 20"/>
          <p:cNvPicPr>
            <a:picLocks noChangeAspect="1"/>
          </p:cNvPicPr>
          <p:nvPr/>
        </p:nvPicPr>
        <p:blipFill>
          <a:blip r:embed="rId8"/>
          <a:stretch>
            <a:fillRect/>
          </a:stretch>
        </p:blipFill>
        <p:spPr>
          <a:xfrm>
            <a:off x="6861148" y="1304680"/>
            <a:ext cx="3438788" cy="816720"/>
          </a:xfrm>
          <a:prstGeom prst="rect">
            <a:avLst/>
          </a:prstGeom>
        </p:spPr>
      </p:pic>
      <p:pic>
        <p:nvPicPr>
          <p:cNvPr id="24" name="Imagen 23"/>
          <p:cNvPicPr>
            <a:picLocks noChangeAspect="1"/>
          </p:cNvPicPr>
          <p:nvPr/>
        </p:nvPicPr>
        <p:blipFill rotWithShape="1">
          <a:blip r:embed="rId9"/>
          <a:srcRect l="14926" t="35784" r="34393" b="32769"/>
          <a:stretch/>
        </p:blipFill>
        <p:spPr>
          <a:xfrm>
            <a:off x="4257878" y="5066770"/>
            <a:ext cx="3795189" cy="1324634"/>
          </a:xfrm>
          <a:prstGeom prst="rect">
            <a:avLst/>
          </a:prstGeom>
        </p:spPr>
      </p:pic>
      <p:sp>
        <p:nvSpPr>
          <p:cNvPr id="25" name="Flecha abajo 24"/>
          <p:cNvSpPr/>
          <p:nvPr/>
        </p:nvSpPr>
        <p:spPr>
          <a:xfrm>
            <a:off x="6133165" y="4577450"/>
            <a:ext cx="213197" cy="423028"/>
          </a:xfrm>
          <a:prstGeom prst="downArrow">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Imagen 2"/>
          <p:cNvPicPr>
            <a:picLocks noChangeAspect="1"/>
          </p:cNvPicPr>
          <p:nvPr/>
        </p:nvPicPr>
        <p:blipFill>
          <a:blip r:embed="rId10"/>
          <a:stretch>
            <a:fillRect/>
          </a:stretch>
        </p:blipFill>
        <p:spPr>
          <a:xfrm>
            <a:off x="5661265" y="1035706"/>
            <a:ext cx="857250" cy="857250"/>
          </a:xfrm>
          <a:prstGeom prst="rect">
            <a:avLst/>
          </a:prstGeom>
        </p:spPr>
      </p:pic>
    </p:spTree>
    <p:extLst>
      <p:ext uri="{BB962C8B-B14F-4D97-AF65-F5344CB8AC3E}">
        <p14:creationId xmlns:p14="http://schemas.microsoft.com/office/powerpoint/2010/main" val="1813328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Comparación de salarios</a:t>
            </a:r>
          </a:p>
        </p:txBody>
      </p:sp>
      <p:sp>
        <p:nvSpPr>
          <p:cNvPr id="13" name="Marco 12"/>
          <p:cNvSpPr/>
          <p:nvPr/>
        </p:nvSpPr>
        <p:spPr>
          <a:xfrm>
            <a:off x="885745" y="940434"/>
            <a:ext cx="2841702" cy="40144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smtClean="0">
                <a:solidFill>
                  <a:schemeClr val="tx1"/>
                </a:solidFill>
              </a:rPr>
              <a:t>Aportes VS. Histórico</a:t>
            </a:r>
            <a:endParaRPr lang="es-MX" b="1" dirty="0">
              <a:solidFill>
                <a:schemeClr val="tx1"/>
              </a:solidFill>
            </a:endParaRPr>
          </a:p>
        </p:txBody>
      </p:sp>
      <p:grpSp>
        <p:nvGrpSpPr>
          <p:cNvPr id="12" name="Grupo 11"/>
          <p:cNvGrpSpPr/>
          <p:nvPr/>
        </p:nvGrpSpPr>
        <p:grpSpPr>
          <a:xfrm>
            <a:off x="902478" y="1634852"/>
            <a:ext cx="6250064" cy="2937149"/>
            <a:chOff x="902478" y="1634852"/>
            <a:chExt cx="6250064" cy="2937149"/>
          </a:xfrm>
        </p:grpSpPr>
        <p:sp>
          <p:nvSpPr>
            <p:cNvPr id="5" name="Pentágono 4"/>
            <p:cNvSpPr/>
            <p:nvPr/>
          </p:nvSpPr>
          <p:spPr>
            <a:xfrm>
              <a:off x="902478" y="1634852"/>
              <a:ext cx="586153" cy="468923"/>
            </a:xfrm>
            <a:prstGeom prst="homePlate">
              <a:avLst>
                <a:gd name="adj" fmla="val 32500"/>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B</a:t>
              </a:r>
            </a:p>
          </p:txBody>
        </p:sp>
        <p:grpSp>
          <p:nvGrpSpPr>
            <p:cNvPr id="11" name="Grupo 10"/>
            <p:cNvGrpSpPr/>
            <p:nvPr/>
          </p:nvGrpSpPr>
          <p:grpSpPr>
            <a:xfrm>
              <a:off x="1677294" y="1652777"/>
              <a:ext cx="5475248" cy="2919224"/>
              <a:chOff x="1252907" y="1708532"/>
              <a:chExt cx="5475248" cy="2919224"/>
            </a:xfrm>
          </p:grpSpPr>
          <p:graphicFrame>
            <p:nvGraphicFramePr>
              <p:cNvPr id="14" name="Gráfico 13"/>
              <p:cNvGraphicFramePr>
                <a:graphicFrameLocks/>
              </p:cNvGraphicFramePr>
              <p:nvPr>
                <p:extLst>
                  <p:ext uri="{D42A27DB-BD31-4B8C-83A1-F6EECF244321}">
                    <p14:modId xmlns:p14="http://schemas.microsoft.com/office/powerpoint/2010/main" val="2116147318"/>
                  </p:ext>
                </p:extLst>
              </p:nvPr>
            </p:nvGraphicFramePr>
            <p:xfrm>
              <a:off x="1379534" y="1708532"/>
              <a:ext cx="5221987" cy="2896921"/>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ángulo 14"/>
              <p:cNvSpPr/>
              <p:nvPr/>
            </p:nvSpPr>
            <p:spPr>
              <a:xfrm>
                <a:off x="1252907" y="1722639"/>
                <a:ext cx="5475248" cy="29051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sp>
        <p:nvSpPr>
          <p:cNvPr id="18" name="CuadroTexto 17"/>
          <p:cNvSpPr txBox="1"/>
          <p:nvPr/>
        </p:nvSpPr>
        <p:spPr>
          <a:xfrm>
            <a:off x="2306596" y="4992903"/>
            <a:ext cx="3927579" cy="1015663"/>
          </a:xfrm>
          <a:prstGeom prst="rect">
            <a:avLst/>
          </a:prstGeom>
          <a:noFill/>
        </p:spPr>
        <p:txBody>
          <a:bodyPr wrap="square" rtlCol="0">
            <a:spAutoFit/>
          </a:bodyPr>
          <a:lstStyle/>
          <a:p>
            <a:pPr algn="just"/>
            <a:r>
              <a:rPr lang="es-MX" sz="1200" dirty="0" smtClean="0"/>
              <a:t>Como puede observarse en la última columna, las diferencias se deben básicamente a que los afiliados tienen información en la tabla de aportes pero no en la histórica. 36.007 casos, que corresponde al 99% de las diferencia encontradas.</a:t>
            </a:r>
          </a:p>
        </p:txBody>
      </p:sp>
      <p:pic>
        <p:nvPicPr>
          <p:cNvPr id="19" name="Imagen 18"/>
          <p:cNvPicPr>
            <a:picLocks noChangeAspect="1"/>
          </p:cNvPicPr>
          <p:nvPr/>
        </p:nvPicPr>
        <p:blipFill>
          <a:blip r:embed="rId4"/>
          <a:stretch>
            <a:fillRect/>
          </a:stretch>
        </p:blipFill>
        <p:spPr>
          <a:xfrm>
            <a:off x="7341205" y="1330723"/>
            <a:ext cx="4635205" cy="4823904"/>
          </a:xfrm>
          <a:prstGeom prst="rect">
            <a:avLst/>
          </a:prstGeom>
        </p:spPr>
      </p:pic>
    </p:spTree>
    <p:extLst>
      <p:ext uri="{BB962C8B-B14F-4D97-AF65-F5344CB8AC3E}">
        <p14:creationId xmlns:p14="http://schemas.microsoft.com/office/powerpoint/2010/main" val="165165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3393831" y="1997652"/>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DESARROLLO METODOLOGÍA</a:t>
              </a:r>
              <a:endParaRPr lang="es-EC" sz="1800" b="1" kern="1200" dirty="0"/>
            </a:p>
          </p:txBody>
        </p:sp>
      </p:grpSp>
      <p:sp>
        <p:nvSpPr>
          <p:cNvPr id="18" name="CuadroTexto 17"/>
          <p:cNvSpPr txBox="1"/>
          <p:nvPr/>
        </p:nvSpPr>
        <p:spPr>
          <a:xfrm>
            <a:off x="3782426" y="3606482"/>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 </a:t>
            </a:r>
            <a:r>
              <a:rPr lang="es-MX" dirty="0">
                <a:latin typeface="Arial Unicode MS" panose="020B0604020202020204" pitchFamily="34" charset="-128"/>
                <a:ea typeface="Arial Unicode MS" panose="020B0604020202020204" pitchFamily="34" charset="-128"/>
                <a:cs typeface="Arial Unicode MS" panose="020B0604020202020204" pitchFamily="34" charset="-128"/>
              </a:rPr>
              <a:t>FILTROS INICIALES</a:t>
            </a:r>
            <a:endParaRPr lang="es-MX"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 name="CuadroTexto 18"/>
          <p:cNvSpPr txBox="1"/>
          <p:nvPr/>
        </p:nvSpPr>
        <p:spPr>
          <a:xfrm>
            <a:off x="3790534" y="3994762"/>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II. AFILIACIÓN VOLUNTARIA</a:t>
            </a:r>
          </a:p>
        </p:txBody>
      </p:sp>
      <p:sp>
        <p:nvSpPr>
          <p:cNvPr id="20" name="CuadroTexto 19"/>
          <p:cNvSpPr txBox="1"/>
          <p:nvPr/>
        </p:nvSpPr>
        <p:spPr>
          <a:xfrm>
            <a:off x="3790533" y="4364954"/>
            <a:ext cx="5877591"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III. COMPARACIÓN CON LA TABLA DE APORTES</a:t>
            </a:r>
          </a:p>
        </p:txBody>
      </p:sp>
      <p:sp>
        <p:nvSpPr>
          <p:cNvPr id="21" name="CuadroTexto 20"/>
          <p:cNvSpPr txBox="1"/>
          <p:nvPr/>
        </p:nvSpPr>
        <p:spPr>
          <a:xfrm>
            <a:off x="3790534" y="4730890"/>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IV. FECHA DE SALIDA DEL AFILIADO</a:t>
            </a:r>
          </a:p>
        </p:txBody>
      </p:sp>
      <p:sp>
        <p:nvSpPr>
          <p:cNvPr id="22" name="CuadroTexto 21"/>
          <p:cNvSpPr txBox="1"/>
          <p:nvPr/>
        </p:nvSpPr>
        <p:spPr>
          <a:xfrm>
            <a:off x="3393831" y="3258456"/>
            <a:ext cx="5363308" cy="369332"/>
          </a:xfrm>
          <a:prstGeom prst="rect">
            <a:avLst/>
          </a:prstGeom>
          <a:noFill/>
        </p:spPr>
        <p:txBody>
          <a:bodyPr wrap="square" rtlCol="0">
            <a:spAutoFit/>
          </a:bodyPr>
          <a:lstStyle/>
          <a:p>
            <a:r>
              <a:rPr lang="es-MX"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TABLA DE AFILIADOS</a:t>
            </a:r>
          </a:p>
        </p:txBody>
      </p:sp>
    </p:spTree>
    <p:extLst>
      <p:ext uri="{BB962C8B-B14F-4D97-AF65-F5344CB8AC3E}">
        <p14:creationId xmlns:p14="http://schemas.microsoft.com/office/powerpoint/2010/main" val="4033846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3393831" y="1997652"/>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DESARROLLO METODOLOGÍA</a:t>
              </a:r>
              <a:endParaRPr lang="es-EC" sz="1800" b="1" kern="1200" dirty="0"/>
            </a:p>
          </p:txBody>
        </p:sp>
      </p:grpSp>
      <p:sp>
        <p:nvSpPr>
          <p:cNvPr id="18" name="CuadroTexto 17"/>
          <p:cNvSpPr txBox="1"/>
          <p:nvPr/>
        </p:nvSpPr>
        <p:spPr>
          <a:xfrm>
            <a:off x="3782426" y="3606482"/>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 </a:t>
            </a:r>
            <a:r>
              <a:rPr lang="es-MX" dirty="0">
                <a:latin typeface="Arial Unicode MS" panose="020B0604020202020204" pitchFamily="34" charset="-128"/>
                <a:ea typeface="Arial Unicode MS" panose="020B0604020202020204" pitchFamily="34" charset="-128"/>
                <a:cs typeface="Arial Unicode MS" panose="020B0604020202020204" pitchFamily="34" charset="-128"/>
              </a:rPr>
              <a:t>FILTROS INICIALES</a:t>
            </a:r>
            <a:endParaRPr lang="es-MX"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 name="CuadroTexto 18"/>
          <p:cNvSpPr txBox="1"/>
          <p:nvPr/>
        </p:nvSpPr>
        <p:spPr>
          <a:xfrm>
            <a:off x="3790534" y="3994762"/>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 AFILIACIÓN VOLUNTARIA</a:t>
            </a:r>
          </a:p>
        </p:txBody>
      </p:sp>
      <p:sp>
        <p:nvSpPr>
          <p:cNvPr id="20" name="CuadroTexto 19"/>
          <p:cNvSpPr txBox="1"/>
          <p:nvPr/>
        </p:nvSpPr>
        <p:spPr>
          <a:xfrm>
            <a:off x="3790533" y="4364954"/>
            <a:ext cx="5877591"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III. COMPARACIÓN CON LA TABLA DE APORTES</a:t>
            </a:r>
          </a:p>
        </p:txBody>
      </p:sp>
      <p:sp>
        <p:nvSpPr>
          <p:cNvPr id="21" name="CuadroTexto 20"/>
          <p:cNvSpPr txBox="1"/>
          <p:nvPr/>
        </p:nvSpPr>
        <p:spPr>
          <a:xfrm>
            <a:off x="3790534" y="4730890"/>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IV. FECHA DE SALIDA DEL AFILIADO</a:t>
            </a:r>
          </a:p>
        </p:txBody>
      </p:sp>
      <p:sp>
        <p:nvSpPr>
          <p:cNvPr id="22" name="CuadroTexto 21"/>
          <p:cNvSpPr txBox="1"/>
          <p:nvPr/>
        </p:nvSpPr>
        <p:spPr>
          <a:xfrm>
            <a:off x="3393831" y="3258456"/>
            <a:ext cx="5363308" cy="369332"/>
          </a:xfrm>
          <a:prstGeom prst="rect">
            <a:avLst/>
          </a:prstGeom>
          <a:noFill/>
        </p:spPr>
        <p:txBody>
          <a:bodyPr wrap="square" rtlCol="0">
            <a:spAutoFit/>
          </a:bodyPr>
          <a:lstStyle/>
          <a:p>
            <a:r>
              <a:rPr lang="es-MX"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TABLA DE AFILIADOS</a:t>
            </a:r>
          </a:p>
        </p:txBody>
      </p:sp>
    </p:spTree>
    <p:extLst>
      <p:ext uri="{BB962C8B-B14F-4D97-AF65-F5344CB8AC3E}">
        <p14:creationId xmlns:p14="http://schemas.microsoft.com/office/powerpoint/2010/main" val="3452635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Filtros iniciales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CuadroTexto 1"/>
          <p:cNvSpPr txBox="1"/>
          <p:nvPr/>
        </p:nvSpPr>
        <p:spPr>
          <a:xfrm>
            <a:off x="838200" y="1284416"/>
            <a:ext cx="10073309" cy="1600438"/>
          </a:xfrm>
          <a:prstGeom prst="rect">
            <a:avLst/>
          </a:prstGeom>
          <a:noFill/>
        </p:spPr>
        <p:txBody>
          <a:bodyPr wrap="square" rtlCol="0">
            <a:spAutoFit/>
          </a:bodyPr>
          <a:lstStyle/>
          <a:p>
            <a:r>
              <a:rPr lang="es-MX" sz="1400" dirty="0" smtClean="0">
                <a:solidFill>
                  <a:schemeClr val="tx1">
                    <a:lumMod val="95000"/>
                    <a:lumOff val="5000"/>
                  </a:schemeClr>
                </a:solidFill>
              </a:rPr>
              <a:t>Se mantienen los filtros del proceso vigente, es decir:</a:t>
            </a:r>
          </a:p>
          <a:p>
            <a:endParaRPr lang="es-MX" sz="1400" dirty="0" smtClean="0">
              <a:solidFill>
                <a:schemeClr val="tx1">
                  <a:lumMod val="95000"/>
                  <a:lumOff val="5000"/>
                </a:schemeClr>
              </a:solidFill>
            </a:endParaRP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El campo de identificación del afiliado tiene que ser numérico  y tener 10 caracteres. </a:t>
            </a:r>
          </a:p>
          <a:p>
            <a:pPr marL="285750" indent="-285750">
              <a:buClr>
                <a:schemeClr val="accent1"/>
              </a:buClr>
              <a:buFont typeface="Wingdings" panose="05000000000000000000" pitchFamily="2" charset="2"/>
              <a:buChar char="q"/>
            </a:pPr>
            <a:r>
              <a:rPr lang="es-MX" sz="1400" dirty="0">
                <a:solidFill>
                  <a:schemeClr val="tx1">
                    <a:lumMod val="95000"/>
                    <a:lumOff val="5000"/>
                  </a:schemeClr>
                </a:solidFill>
              </a:rPr>
              <a:t>El campo de </a:t>
            </a:r>
            <a:r>
              <a:rPr lang="es-MX" sz="1400" dirty="0" smtClean="0">
                <a:solidFill>
                  <a:schemeClr val="tx1">
                    <a:lumMod val="95000"/>
                    <a:lumOff val="5000"/>
                  </a:schemeClr>
                </a:solidFill>
              </a:rPr>
              <a:t>RUC de la empresa tienen </a:t>
            </a:r>
            <a:r>
              <a:rPr lang="es-MX" sz="1400" dirty="0">
                <a:solidFill>
                  <a:schemeClr val="tx1">
                    <a:lumMod val="95000"/>
                    <a:lumOff val="5000"/>
                  </a:schemeClr>
                </a:solidFill>
              </a:rPr>
              <a:t>que ser numérico  y tener </a:t>
            </a:r>
            <a:r>
              <a:rPr lang="es-MX" sz="1400" dirty="0" smtClean="0">
                <a:solidFill>
                  <a:schemeClr val="tx1">
                    <a:lumMod val="95000"/>
                    <a:lumOff val="5000"/>
                  </a:schemeClr>
                </a:solidFill>
              </a:rPr>
              <a:t>13 caracteres. </a:t>
            </a:r>
          </a:p>
          <a:p>
            <a:pPr marL="285750" indent="-285750">
              <a:buClr>
                <a:schemeClr val="accent1"/>
              </a:buClr>
              <a:buFont typeface="Wingdings" panose="05000000000000000000" pitchFamily="2" charset="2"/>
              <a:buChar char="q"/>
            </a:pPr>
            <a:endParaRPr lang="es-MX" sz="1400" dirty="0">
              <a:solidFill>
                <a:schemeClr val="tx1">
                  <a:lumMod val="95000"/>
                  <a:lumOff val="5000"/>
                </a:schemeClr>
              </a:solidFill>
            </a:endParaRPr>
          </a:p>
          <a:p>
            <a:pPr>
              <a:buClr>
                <a:schemeClr val="accent1"/>
              </a:buClr>
            </a:pPr>
            <a:r>
              <a:rPr lang="es-MX" sz="1400" dirty="0" smtClean="0">
                <a:solidFill>
                  <a:schemeClr val="tx1">
                    <a:lumMod val="95000"/>
                    <a:lumOff val="5000"/>
                  </a:schemeClr>
                </a:solidFill>
              </a:rPr>
              <a:t>Los registros que no cumplen con estas características se eliminan de la tabla de afiliados, pues se considera que se trata de información no adecuada.</a:t>
            </a:r>
            <a:endParaRPr lang="es-MX" sz="1400" dirty="0">
              <a:solidFill>
                <a:schemeClr val="tx1">
                  <a:lumMod val="95000"/>
                  <a:lumOff val="5000"/>
                </a:schemeClr>
              </a:solidFill>
            </a:endParaRPr>
          </a:p>
        </p:txBody>
      </p:sp>
      <p:sp>
        <p:nvSpPr>
          <p:cNvPr id="10" name="Rectángulo redondeado 9"/>
          <p:cNvSpPr/>
          <p:nvPr/>
        </p:nvSpPr>
        <p:spPr>
          <a:xfrm>
            <a:off x="1374267" y="5106191"/>
            <a:ext cx="5554268" cy="8895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smtClean="0">
                <a:solidFill>
                  <a:schemeClr val="tx2"/>
                </a:solidFill>
              </a:rPr>
              <a:t>Se evidencia por ejemplo:</a:t>
            </a:r>
          </a:p>
          <a:p>
            <a:pPr marL="228600" indent="-228600">
              <a:buAutoNum type="arabicPeriod"/>
            </a:pPr>
            <a:r>
              <a:rPr lang="es-MX" sz="1200" dirty="0" smtClean="0">
                <a:solidFill>
                  <a:schemeClr val="tx2"/>
                </a:solidFill>
              </a:rPr>
              <a:t>La identificación del afiliado es 1.</a:t>
            </a:r>
          </a:p>
          <a:p>
            <a:pPr marL="228600" indent="-228600">
              <a:buAutoNum type="arabicPeriod"/>
            </a:pPr>
            <a:r>
              <a:rPr lang="es-MX" sz="1200" dirty="0" smtClean="0">
                <a:solidFill>
                  <a:schemeClr val="tx2"/>
                </a:solidFill>
              </a:rPr>
              <a:t>El RUC contiene información de dólares.</a:t>
            </a:r>
          </a:p>
          <a:p>
            <a:pPr marL="228600" indent="-228600">
              <a:buAutoNum type="arabicPeriod"/>
            </a:pPr>
            <a:r>
              <a:rPr lang="es-MX" sz="1200" dirty="0" smtClean="0">
                <a:solidFill>
                  <a:schemeClr val="tx2"/>
                </a:solidFill>
              </a:rPr>
              <a:t>La fecha de ingreso es 2</a:t>
            </a:r>
            <a:endParaRPr lang="es-MX" sz="1200" dirty="0">
              <a:solidFill>
                <a:schemeClr val="tx2"/>
              </a:solidFill>
            </a:endParaRPr>
          </a:p>
        </p:txBody>
      </p:sp>
      <p:sp>
        <p:nvSpPr>
          <p:cNvPr id="11" name="Rectángulo redondeado 10"/>
          <p:cNvSpPr/>
          <p:nvPr/>
        </p:nvSpPr>
        <p:spPr>
          <a:xfrm>
            <a:off x="9540634" y="2743330"/>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afiliados</a:t>
            </a:r>
            <a:endParaRPr lang="es-MX" sz="1400" b="1" dirty="0">
              <a:solidFill>
                <a:schemeClr val="bg1"/>
              </a:solidFill>
              <a:latin typeface="Arial" panose="020B0604020202020204" pitchFamily="34" charset="0"/>
              <a:cs typeface="Arial" panose="020B0604020202020204" pitchFamily="34" charset="0"/>
            </a:endParaRPr>
          </a:p>
        </p:txBody>
      </p:sp>
      <p:sp>
        <p:nvSpPr>
          <p:cNvPr id="12" name="Rectángulo 11"/>
          <p:cNvSpPr/>
          <p:nvPr/>
        </p:nvSpPr>
        <p:spPr>
          <a:xfrm>
            <a:off x="11117943" y="322619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15.355.011</a:t>
            </a:r>
            <a:endParaRPr lang="en-US" sz="1200" b="1" dirty="0">
              <a:solidFill>
                <a:schemeClr val="tx1"/>
              </a:solidFill>
            </a:endParaRPr>
          </a:p>
        </p:txBody>
      </p:sp>
      <p:sp>
        <p:nvSpPr>
          <p:cNvPr id="13" name="CuadroTexto 12"/>
          <p:cNvSpPr txBox="1"/>
          <p:nvPr/>
        </p:nvSpPr>
        <p:spPr>
          <a:xfrm>
            <a:off x="9124108" y="3226190"/>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Rectángulo 13"/>
          <p:cNvSpPr/>
          <p:nvPr/>
        </p:nvSpPr>
        <p:spPr>
          <a:xfrm>
            <a:off x="11117943" y="3860742"/>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b="1" dirty="0" smtClean="0">
                <a:solidFill>
                  <a:srgbClr val="0000FF"/>
                </a:solidFill>
              </a:rPr>
              <a:t>15.296.853 </a:t>
            </a:r>
            <a:endParaRPr lang="en-US" sz="1200" b="1" dirty="0">
              <a:solidFill>
                <a:srgbClr val="0000FF"/>
              </a:solidFill>
            </a:endParaRPr>
          </a:p>
        </p:txBody>
      </p:sp>
      <p:sp>
        <p:nvSpPr>
          <p:cNvPr id="15" name="CuadroTexto 14"/>
          <p:cNvSpPr txBox="1"/>
          <p:nvPr/>
        </p:nvSpPr>
        <p:spPr>
          <a:xfrm>
            <a:off x="9167654" y="3841080"/>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Rectángulo 15"/>
          <p:cNvSpPr/>
          <p:nvPr/>
        </p:nvSpPr>
        <p:spPr>
          <a:xfrm>
            <a:off x="11117943" y="3546679"/>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58.158 </a:t>
            </a:r>
            <a:endParaRPr lang="en-US" sz="1200" dirty="0">
              <a:solidFill>
                <a:schemeClr val="tx1"/>
              </a:solidFill>
            </a:endParaRPr>
          </a:p>
        </p:txBody>
      </p:sp>
      <p:sp>
        <p:nvSpPr>
          <p:cNvPr id="17" name="CuadroTexto 16"/>
          <p:cNvSpPr txBox="1"/>
          <p:nvPr/>
        </p:nvSpPr>
        <p:spPr>
          <a:xfrm>
            <a:off x="9298278" y="3546679"/>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Rectángulo 17"/>
          <p:cNvSpPr/>
          <p:nvPr/>
        </p:nvSpPr>
        <p:spPr>
          <a:xfrm>
            <a:off x="9109592" y="2612571"/>
            <a:ext cx="3023409" cy="3744686"/>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p:cNvSpPr/>
          <p:nvPr/>
        </p:nvSpPr>
        <p:spPr>
          <a:xfrm>
            <a:off x="951833" y="3258749"/>
            <a:ext cx="2594255" cy="3061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600" b="1" dirty="0" smtClean="0">
                <a:solidFill>
                  <a:schemeClr val="tx1"/>
                </a:solidFill>
              </a:rPr>
              <a:t>Casos</a:t>
            </a:r>
            <a:endParaRPr lang="es-MX" sz="1600" b="1" dirty="0">
              <a:solidFill>
                <a:schemeClr val="tx1"/>
              </a:solidFill>
            </a:endParaRPr>
          </a:p>
        </p:txBody>
      </p:sp>
      <p:pic>
        <p:nvPicPr>
          <p:cNvPr id="3" name="Imagen 2"/>
          <p:cNvPicPr>
            <a:picLocks noChangeAspect="1"/>
          </p:cNvPicPr>
          <p:nvPr/>
        </p:nvPicPr>
        <p:blipFill>
          <a:blip r:embed="rId3"/>
          <a:stretch>
            <a:fillRect/>
          </a:stretch>
        </p:blipFill>
        <p:spPr>
          <a:xfrm>
            <a:off x="947207" y="3647555"/>
            <a:ext cx="7704933" cy="1326227"/>
          </a:xfrm>
          <a:prstGeom prst="rect">
            <a:avLst/>
          </a:prstGeom>
        </p:spPr>
      </p:pic>
    </p:spTree>
    <p:extLst>
      <p:ext uri="{BB962C8B-B14F-4D97-AF65-F5344CB8AC3E}">
        <p14:creationId xmlns:p14="http://schemas.microsoft.com/office/powerpoint/2010/main" val="227219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3393831" y="1997652"/>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DESARROLLO METODOLOGÍA</a:t>
              </a:r>
              <a:endParaRPr lang="es-EC" sz="1800" b="1" kern="1200" dirty="0"/>
            </a:p>
          </p:txBody>
        </p:sp>
      </p:grpSp>
      <p:sp>
        <p:nvSpPr>
          <p:cNvPr id="18" name="CuadroTexto 17"/>
          <p:cNvSpPr txBox="1"/>
          <p:nvPr/>
        </p:nvSpPr>
        <p:spPr>
          <a:xfrm>
            <a:off x="3782426" y="3606482"/>
            <a:ext cx="5363308" cy="369332"/>
          </a:xfrm>
          <a:prstGeom prst="rect">
            <a:avLst/>
          </a:prstGeom>
          <a:noFill/>
        </p:spPr>
        <p:txBody>
          <a:bodyPr wrap="square" rtlCol="0">
            <a:spAutoFit/>
          </a:bodyPr>
          <a:lstStyle>
            <a:defPPr>
              <a:defRPr lang="es-ES"/>
            </a:defPPr>
            <a:lvl1pPr>
              <a:defRPr>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s-MX" dirty="0"/>
              <a:t>I. FILTROS INICIALES</a:t>
            </a:r>
          </a:p>
        </p:txBody>
      </p:sp>
      <p:sp>
        <p:nvSpPr>
          <p:cNvPr id="19" name="CuadroTexto 18"/>
          <p:cNvSpPr txBox="1"/>
          <p:nvPr/>
        </p:nvSpPr>
        <p:spPr>
          <a:xfrm>
            <a:off x="3790534" y="3994762"/>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II. AFILIACIÓN INDEPENDIENTE - VOLUNTARIA</a:t>
            </a:r>
          </a:p>
        </p:txBody>
      </p:sp>
      <p:sp>
        <p:nvSpPr>
          <p:cNvPr id="20" name="CuadroTexto 19"/>
          <p:cNvSpPr txBox="1"/>
          <p:nvPr/>
        </p:nvSpPr>
        <p:spPr>
          <a:xfrm>
            <a:off x="3790533" y="4364954"/>
            <a:ext cx="5877591"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III. COMPARACIÓN CON LA TABLA DE APORTES</a:t>
            </a:r>
          </a:p>
        </p:txBody>
      </p:sp>
      <p:sp>
        <p:nvSpPr>
          <p:cNvPr id="21" name="CuadroTexto 20"/>
          <p:cNvSpPr txBox="1"/>
          <p:nvPr/>
        </p:nvSpPr>
        <p:spPr>
          <a:xfrm>
            <a:off x="3790534" y="4730890"/>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IV. FECHA DE SALIDA DEL AFILIADO</a:t>
            </a:r>
          </a:p>
        </p:txBody>
      </p:sp>
      <p:sp>
        <p:nvSpPr>
          <p:cNvPr id="22" name="CuadroTexto 21"/>
          <p:cNvSpPr txBox="1"/>
          <p:nvPr/>
        </p:nvSpPr>
        <p:spPr>
          <a:xfrm>
            <a:off x="3393831" y="3258456"/>
            <a:ext cx="5363308" cy="369332"/>
          </a:xfrm>
          <a:prstGeom prst="rect">
            <a:avLst/>
          </a:prstGeom>
          <a:noFill/>
        </p:spPr>
        <p:txBody>
          <a:bodyPr wrap="square" rtlCol="0">
            <a:spAutoFit/>
          </a:bodyPr>
          <a:lstStyle/>
          <a:p>
            <a:r>
              <a:rPr lang="es-MX"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TABLA DE AFILIADOS</a:t>
            </a:r>
          </a:p>
        </p:txBody>
      </p:sp>
    </p:spTree>
    <p:extLst>
      <p:ext uri="{BB962C8B-B14F-4D97-AF65-F5344CB8AC3E}">
        <p14:creationId xmlns:p14="http://schemas.microsoft.com/office/powerpoint/2010/main" val="52794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AE0CF94-C1CD-42B6-9FD2-94F9D25BEC9A}" type="slidenum">
              <a:rPr lang="zh-SG" altLang="es-ES_tradnl" smtClean="0"/>
              <a:pPr>
                <a:defRPr/>
              </a:pPr>
              <a:t>3</a:t>
            </a:fld>
            <a:r>
              <a:rPr lang="es-ES_tradnl" altLang="zh-SG" smtClean="0"/>
              <a:t/>
            </a:r>
            <a:br>
              <a:rPr lang="es-ES_tradnl" altLang="zh-SG" smtClean="0"/>
            </a:br>
            <a:endParaRPr lang="es-ES_tradnl" altLang="zh-SG" sz="800" dirty="0"/>
          </a:p>
        </p:txBody>
      </p:sp>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2868961" y="1469380"/>
            <a:ext cx="6454078" cy="3919241"/>
            <a:chOff x="2868961" y="1469380"/>
            <a:chExt cx="6454078" cy="3919241"/>
          </a:xfrm>
        </p:grpSpPr>
        <p:graphicFrame>
          <p:nvGraphicFramePr>
            <p:cNvPr id="3" name="Diagrama 2"/>
            <p:cNvGraphicFramePr/>
            <p:nvPr>
              <p:extLst/>
            </p:nvPr>
          </p:nvGraphicFramePr>
          <p:xfrm>
            <a:off x="2868961" y="1469380"/>
            <a:ext cx="6454078" cy="391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uadroTexto 1"/>
            <p:cNvSpPr txBox="1"/>
            <p:nvPr/>
          </p:nvSpPr>
          <p:spPr>
            <a:xfrm>
              <a:off x="3100038" y="1817648"/>
              <a:ext cx="390293" cy="461665"/>
            </a:xfrm>
            <a:prstGeom prst="rect">
              <a:avLst/>
            </a:prstGeom>
            <a:noFill/>
          </p:spPr>
          <p:txBody>
            <a:bodyPr wrap="square" rtlCol="0">
              <a:spAutoFit/>
            </a:bodyPr>
            <a:lstStyle/>
            <a:p>
              <a:r>
                <a:rPr lang="es-MX" sz="2400" b="1" dirty="0" smtClean="0">
                  <a:solidFill>
                    <a:schemeClr val="tx2"/>
                  </a:solidFill>
                </a:rPr>
                <a:t>1</a:t>
              </a:r>
              <a:endParaRPr lang="es-MX" sz="2400" b="1" dirty="0">
                <a:solidFill>
                  <a:schemeClr val="tx2"/>
                </a:solidFill>
              </a:endParaRPr>
            </a:p>
          </p:txBody>
        </p:sp>
        <p:sp>
          <p:nvSpPr>
            <p:cNvPr id="6" name="CuadroTexto 5"/>
            <p:cNvSpPr txBox="1"/>
            <p:nvPr/>
          </p:nvSpPr>
          <p:spPr>
            <a:xfrm>
              <a:off x="3490331" y="2706029"/>
              <a:ext cx="390293" cy="461665"/>
            </a:xfrm>
            <a:prstGeom prst="rect">
              <a:avLst/>
            </a:prstGeom>
            <a:noFill/>
          </p:spPr>
          <p:txBody>
            <a:bodyPr wrap="square" rtlCol="0">
              <a:spAutoFit/>
            </a:bodyPr>
            <a:lstStyle/>
            <a:p>
              <a:r>
                <a:rPr lang="es-MX" sz="2400" b="1" dirty="0">
                  <a:solidFill>
                    <a:schemeClr val="tx2"/>
                  </a:solidFill>
                </a:rPr>
                <a:t>2</a:t>
              </a:r>
            </a:p>
          </p:txBody>
        </p:sp>
        <p:sp>
          <p:nvSpPr>
            <p:cNvPr id="8" name="CuadroTexto 7"/>
            <p:cNvSpPr txBox="1"/>
            <p:nvPr/>
          </p:nvSpPr>
          <p:spPr>
            <a:xfrm>
              <a:off x="3468028" y="3642808"/>
              <a:ext cx="390293" cy="461665"/>
            </a:xfrm>
            <a:prstGeom prst="rect">
              <a:avLst/>
            </a:prstGeom>
            <a:noFill/>
          </p:spPr>
          <p:txBody>
            <a:bodyPr wrap="square" rtlCol="0">
              <a:spAutoFit/>
            </a:bodyPr>
            <a:lstStyle/>
            <a:p>
              <a:r>
                <a:rPr lang="es-MX" sz="2400" b="1" dirty="0">
                  <a:solidFill>
                    <a:schemeClr val="tx2"/>
                  </a:solidFill>
                </a:rPr>
                <a:t>3</a:t>
              </a:r>
            </a:p>
          </p:txBody>
        </p:sp>
        <p:sp>
          <p:nvSpPr>
            <p:cNvPr id="9" name="CuadroTexto 8"/>
            <p:cNvSpPr txBox="1"/>
            <p:nvPr/>
          </p:nvSpPr>
          <p:spPr>
            <a:xfrm>
              <a:off x="3122339" y="4538997"/>
              <a:ext cx="390293" cy="461665"/>
            </a:xfrm>
            <a:prstGeom prst="rect">
              <a:avLst/>
            </a:prstGeom>
            <a:noFill/>
          </p:spPr>
          <p:txBody>
            <a:bodyPr wrap="square" rtlCol="0">
              <a:spAutoFit/>
            </a:bodyPr>
            <a:lstStyle/>
            <a:p>
              <a:r>
                <a:rPr lang="es-MX" sz="2400" b="1" dirty="0">
                  <a:solidFill>
                    <a:schemeClr val="tx2"/>
                  </a:solidFill>
                </a:rPr>
                <a:t>4</a:t>
              </a:r>
            </a:p>
          </p:txBody>
        </p:sp>
      </p:grpSp>
      <p:pic>
        <p:nvPicPr>
          <p:cNvPr id="10" name="Imagen 9"/>
          <p:cNvPicPr>
            <a:picLocks noChangeAspect="1"/>
          </p:cNvPicPr>
          <p:nvPr/>
        </p:nvPicPr>
        <p:blipFill>
          <a:blip r:embed="rId7">
            <a:extLst>
              <a:ext uri="{BEBA8EAE-BF5A-486C-A8C5-ECC9F3942E4B}">
                <a14:imgProps xmlns:a14="http://schemas.microsoft.com/office/drawing/2010/main">
                  <a14:imgLayer r:embed="rId8">
                    <a14:imgEffect>
                      <a14:backgroundRemoval t="0" b="99000" l="3667" r="97667"/>
                    </a14:imgEffect>
                  </a14:imgLayer>
                </a14:imgProps>
              </a:ext>
            </a:extLst>
          </a:blip>
          <a:stretch>
            <a:fillRect/>
          </a:stretch>
        </p:blipFill>
        <p:spPr>
          <a:xfrm rot="19009555">
            <a:off x="781050" y="2589775"/>
            <a:ext cx="2857500" cy="1905000"/>
          </a:xfrm>
          <a:prstGeom prst="rect">
            <a:avLst/>
          </a:prstGeom>
        </p:spPr>
      </p:pic>
      <p:grpSp>
        <p:nvGrpSpPr>
          <p:cNvPr id="13" name="Grupo 12"/>
          <p:cNvGrpSpPr/>
          <p:nvPr/>
        </p:nvGrpSpPr>
        <p:grpSpPr>
          <a:xfrm>
            <a:off x="838200" y="1037514"/>
            <a:ext cx="8907966" cy="4961842"/>
            <a:chOff x="838200" y="1037514"/>
            <a:chExt cx="8907966" cy="4961842"/>
          </a:xfrm>
        </p:grpSpPr>
        <p:sp>
          <p:nvSpPr>
            <p:cNvPr id="11" name="Rectángulo 10"/>
            <p:cNvSpPr/>
            <p:nvPr/>
          </p:nvSpPr>
          <p:spPr>
            <a:xfrm>
              <a:off x="1204332" y="2497873"/>
              <a:ext cx="8541834" cy="3501483"/>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838200" y="1037514"/>
              <a:ext cx="2072268" cy="146035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3145045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3"/>
          <a:stretch>
            <a:fillRect/>
          </a:stretch>
        </p:blipFill>
        <p:spPr>
          <a:xfrm>
            <a:off x="1327815" y="3737518"/>
            <a:ext cx="6588518" cy="2260920"/>
          </a:xfrm>
          <a:prstGeom prst="rect">
            <a:avLst/>
          </a:prstGeom>
        </p:spPr>
      </p:pic>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Afiliación independiente - voluntaria</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CuadroTexto 1"/>
          <p:cNvSpPr txBox="1"/>
          <p:nvPr/>
        </p:nvSpPr>
        <p:spPr>
          <a:xfrm>
            <a:off x="1374267" y="1161752"/>
            <a:ext cx="7402441" cy="1169551"/>
          </a:xfrm>
          <a:prstGeom prst="rect">
            <a:avLst/>
          </a:prstGeom>
          <a:noFill/>
        </p:spPr>
        <p:txBody>
          <a:bodyPr wrap="square" rtlCol="0">
            <a:spAutoFit/>
          </a:bodyPr>
          <a:lstStyle/>
          <a:p>
            <a:r>
              <a:rPr lang="es-MX" sz="1400" dirty="0" smtClean="0">
                <a:solidFill>
                  <a:schemeClr val="tx1">
                    <a:lumMod val="95000"/>
                    <a:lumOff val="5000"/>
                  </a:schemeClr>
                </a:solidFill>
              </a:rPr>
              <a:t>Se mantiene la definición de afiliación </a:t>
            </a:r>
            <a:r>
              <a:rPr lang="es-MX" sz="1400" b="1" dirty="0" smtClean="0">
                <a:solidFill>
                  <a:schemeClr val="tx1">
                    <a:lumMod val="95000"/>
                    <a:lumOff val="5000"/>
                  </a:schemeClr>
                </a:solidFill>
              </a:rPr>
              <a:t>INDEPENDIENTE</a:t>
            </a:r>
            <a:r>
              <a:rPr lang="es-MX" sz="1400" dirty="0" smtClean="0">
                <a:solidFill>
                  <a:schemeClr val="tx1">
                    <a:lumMod val="95000"/>
                    <a:lumOff val="5000"/>
                  </a:schemeClr>
                </a:solidFill>
              </a:rPr>
              <a:t> aplicada en la tabla de aportes, es decir, se deben cumplir las siguientes condiciones:</a:t>
            </a:r>
          </a:p>
          <a:p>
            <a:pPr marL="285750" indent="-285750">
              <a:buClr>
                <a:schemeClr val="accent1"/>
              </a:buClr>
              <a:buFont typeface="Wingdings" panose="05000000000000000000" pitchFamily="2" charset="2"/>
              <a:buChar char="q"/>
            </a:pPr>
            <a:r>
              <a:rPr lang="es-MX" sz="1400" dirty="0">
                <a:solidFill>
                  <a:schemeClr val="tx1">
                    <a:lumMod val="95000"/>
                    <a:lumOff val="5000"/>
                  </a:schemeClr>
                </a:solidFill>
              </a:rPr>
              <a:t>La identificación </a:t>
            </a:r>
            <a:r>
              <a:rPr lang="es-MX" sz="1400" dirty="0" smtClean="0">
                <a:solidFill>
                  <a:schemeClr val="tx1">
                    <a:lumMod val="95000"/>
                    <a:lumOff val="5000"/>
                  </a:schemeClr>
                </a:solidFill>
              </a:rPr>
              <a:t>del afiliado es </a:t>
            </a:r>
            <a:r>
              <a:rPr lang="es-MX" sz="1400" dirty="0">
                <a:solidFill>
                  <a:schemeClr val="tx1">
                    <a:lumMod val="95000"/>
                    <a:lumOff val="5000"/>
                  </a:schemeClr>
                </a:solidFill>
              </a:rPr>
              <a:t>igual a los 10 primeros dígitos del RUC de la empresa.</a:t>
            </a:r>
          </a:p>
          <a:p>
            <a:pPr marL="285750" indent="-285750">
              <a:buClr>
                <a:schemeClr val="accent1"/>
              </a:buClr>
              <a:buFont typeface="Wingdings" panose="05000000000000000000" pitchFamily="2" charset="2"/>
              <a:buChar char="q"/>
            </a:pPr>
            <a:r>
              <a:rPr lang="es-MX" sz="1400" dirty="0">
                <a:solidFill>
                  <a:schemeClr val="tx1">
                    <a:lumMod val="95000"/>
                    <a:lumOff val="5000"/>
                  </a:schemeClr>
                </a:solidFill>
              </a:rPr>
              <a:t>Se afilia únicamente a ese individuo bajo ese RUC, es </a:t>
            </a:r>
            <a:r>
              <a:rPr lang="es-MX" sz="1400" dirty="0" smtClean="0">
                <a:solidFill>
                  <a:schemeClr val="tx1">
                    <a:lumMod val="95000"/>
                    <a:lumOff val="5000"/>
                  </a:schemeClr>
                </a:solidFill>
              </a:rPr>
              <a:t>decir actualmente </a:t>
            </a:r>
            <a:r>
              <a:rPr lang="es-MX" sz="1400" b="1" u="sng" dirty="0">
                <a:solidFill>
                  <a:schemeClr val="tx1">
                    <a:lumMod val="95000"/>
                    <a:lumOff val="5000"/>
                  </a:schemeClr>
                </a:solidFill>
              </a:rPr>
              <a:t>no tiene empleados</a:t>
            </a:r>
            <a:r>
              <a:rPr lang="es-MX" sz="1400" dirty="0">
                <a:solidFill>
                  <a:schemeClr val="tx1">
                    <a:lumMod val="95000"/>
                    <a:lumOff val="5000"/>
                  </a:schemeClr>
                </a:solidFill>
              </a:rPr>
              <a:t>.</a:t>
            </a:r>
          </a:p>
          <a:p>
            <a:pPr>
              <a:buClr>
                <a:schemeClr val="accent1"/>
              </a:buClr>
            </a:pPr>
            <a:r>
              <a:rPr lang="es-MX" sz="1400" dirty="0" smtClean="0">
                <a:solidFill>
                  <a:schemeClr val="tx1">
                    <a:lumMod val="95000"/>
                    <a:lumOff val="5000"/>
                  </a:schemeClr>
                </a:solidFill>
              </a:rPr>
              <a:t>Los individuos que cumplen con estas características se eliminan de la tabla de afiliados.</a:t>
            </a:r>
          </a:p>
        </p:txBody>
      </p:sp>
      <p:sp>
        <p:nvSpPr>
          <p:cNvPr id="37" name="Elipse 36"/>
          <p:cNvSpPr/>
          <p:nvPr/>
        </p:nvSpPr>
        <p:spPr>
          <a:xfrm>
            <a:off x="895815" y="1161752"/>
            <a:ext cx="432000" cy="43329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tx2"/>
                </a:solidFill>
              </a:rPr>
              <a:t>1</a:t>
            </a:r>
            <a:endParaRPr lang="es-MX" b="1" dirty="0">
              <a:solidFill>
                <a:schemeClr val="tx2"/>
              </a:solidFill>
            </a:endParaRPr>
          </a:p>
        </p:txBody>
      </p:sp>
      <p:sp>
        <p:nvSpPr>
          <p:cNvPr id="41" name="Elipse 40"/>
          <p:cNvSpPr/>
          <p:nvPr/>
        </p:nvSpPr>
        <p:spPr>
          <a:xfrm>
            <a:off x="941228" y="2472926"/>
            <a:ext cx="432000" cy="43329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2"/>
                </a:solidFill>
              </a:rPr>
              <a:t>2</a:t>
            </a:r>
          </a:p>
        </p:txBody>
      </p:sp>
      <p:sp>
        <p:nvSpPr>
          <p:cNvPr id="42" name="Rectángulo redondeado 41"/>
          <p:cNvSpPr/>
          <p:nvPr/>
        </p:nvSpPr>
        <p:spPr>
          <a:xfrm>
            <a:off x="9540634" y="2743330"/>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afiliados</a:t>
            </a:r>
            <a:endParaRPr lang="es-MX" sz="1400" b="1" dirty="0">
              <a:solidFill>
                <a:schemeClr val="bg1"/>
              </a:solidFill>
              <a:latin typeface="Arial" panose="020B0604020202020204" pitchFamily="34" charset="0"/>
              <a:cs typeface="Arial" panose="020B0604020202020204" pitchFamily="34" charset="0"/>
            </a:endParaRPr>
          </a:p>
        </p:txBody>
      </p:sp>
      <p:sp>
        <p:nvSpPr>
          <p:cNvPr id="44" name="Rectángulo 43"/>
          <p:cNvSpPr/>
          <p:nvPr/>
        </p:nvSpPr>
        <p:spPr>
          <a:xfrm>
            <a:off x="11117943" y="322619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15.355.011</a:t>
            </a:r>
            <a:endParaRPr lang="en-US" sz="1200" b="1" dirty="0">
              <a:solidFill>
                <a:schemeClr val="tx1"/>
              </a:solidFill>
            </a:endParaRPr>
          </a:p>
        </p:txBody>
      </p:sp>
      <p:sp>
        <p:nvSpPr>
          <p:cNvPr id="45" name="CuadroTexto 44"/>
          <p:cNvSpPr txBox="1"/>
          <p:nvPr/>
        </p:nvSpPr>
        <p:spPr>
          <a:xfrm>
            <a:off x="9124108" y="3226190"/>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 name="Rectángulo 45"/>
          <p:cNvSpPr/>
          <p:nvPr/>
        </p:nvSpPr>
        <p:spPr>
          <a:xfrm>
            <a:off x="11117943" y="4563268"/>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b="1" dirty="0" smtClean="0">
                <a:solidFill>
                  <a:srgbClr val="0000FF"/>
                </a:solidFill>
              </a:rPr>
              <a:t>14.403.308</a:t>
            </a:r>
            <a:endParaRPr lang="en-US" sz="1200" b="1" dirty="0">
              <a:solidFill>
                <a:srgbClr val="0000FF"/>
              </a:solidFill>
            </a:endParaRPr>
          </a:p>
        </p:txBody>
      </p:sp>
      <p:sp>
        <p:nvSpPr>
          <p:cNvPr id="47" name="CuadroTexto 46"/>
          <p:cNvSpPr txBox="1"/>
          <p:nvPr/>
        </p:nvSpPr>
        <p:spPr>
          <a:xfrm>
            <a:off x="9167654" y="4543606"/>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 name="Rectángulo 54"/>
          <p:cNvSpPr/>
          <p:nvPr/>
        </p:nvSpPr>
        <p:spPr>
          <a:xfrm>
            <a:off x="11117943" y="3546679"/>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58.158 </a:t>
            </a:r>
            <a:endParaRPr lang="en-US" sz="1200" dirty="0">
              <a:solidFill>
                <a:schemeClr val="tx1"/>
              </a:solidFill>
            </a:endParaRPr>
          </a:p>
        </p:txBody>
      </p:sp>
      <p:sp>
        <p:nvSpPr>
          <p:cNvPr id="56" name="CuadroTexto 55"/>
          <p:cNvSpPr txBox="1"/>
          <p:nvPr/>
        </p:nvSpPr>
        <p:spPr>
          <a:xfrm>
            <a:off x="9298278" y="3546679"/>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 name="Rectángulo 56"/>
          <p:cNvSpPr/>
          <p:nvPr/>
        </p:nvSpPr>
        <p:spPr>
          <a:xfrm>
            <a:off x="9109592" y="2612571"/>
            <a:ext cx="3023409" cy="3744686"/>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p:cNvSpPr/>
          <p:nvPr/>
        </p:nvSpPr>
        <p:spPr>
          <a:xfrm>
            <a:off x="1374266" y="2337152"/>
            <a:ext cx="7402441" cy="1169551"/>
          </a:xfrm>
          <a:prstGeom prst="rect">
            <a:avLst/>
          </a:prstGeom>
          <a:noFill/>
        </p:spPr>
        <p:txBody>
          <a:bodyPr wrap="square" rtlCol="0">
            <a:spAutoFit/>
          </a:bodyPr>
          <a:lstStyle/>
          <a:p>
            <a:r>
              <a:rPr lang="es-MX" sz="1400" dirty="0">
                <a:solidFill>
                  <a:schemeClr val="tx1">
                    <a:lumMod val="95000"/>
                    <a:lumOff val="5000"/>
                  </a:schemeClr>
                </a:solidFill>
              </a:rPr>
              <a:t>Por otro </a:t>
            </a:r>
            <a:r>
              <a:rPr lang="es-MX" sz="1400" dirty="0" smtClean="0">
                <a:solidFill>
                  <a:schemeClr val="tx1">
                    <a:lumMod val="95000"/>
                    <a:lumOff val="5000"/>
                  </a:schemeClr>
                </a:solidFill>
              </a:rPr>
              <a:t>lado, </a:t>
            </a:r>
            <a:r>
              <a:rPr lang="es-MX" sz="1400" dirty="0">
                <a:solidFill>
                  <a:schemeClr val="tx1">
                    <a:lumMod val="95000"/>
                    <a:lumOff val="5000"/>
                  </a:schemeClr>
                </a:solidFill>
              </a:rPr>
              <a:t>se han eliminado las afiliaciones que se describen explícitamente como afiliación voluntaria, esto para los registros en los que el </a:t>
            </a:r>
            <a:r>
              <a:rPr lang="es-MX" sz="1400" dirty="0" smtClean="0">
                <a:solidFill>
                  <a:schemeClr val="tx1">
                    <a:lumMod val="95000"/>
                    <a:lumOff val="5000"/>
                  </a:schemeClr>
                </a:solidFill>
              </a:rPr>
              <a:t>campo nombre </a:t>
            </a:r>
            <a:r>
              <a:rPr lang="es-MX" sz="1400" dirty="0">
                <a:solidFill>
                  <a:schemeClr val="tx1">
                    <a:lumMod val="95000"/>
                    <a:lumOff val="5000"/>
                  </a:schemeClr>
                </a:solidFill>
              </a:rPr>
              <a:t>del empleador </a:t>
            </a:r>
            <a:r>
              <a:rPr lang="es-MX" sz="1400" dirty="0" smtClean="0">
                <a:solidFill>
                  <a:schemeClr val="tx1">
                    <a:lumMod val="95000"/>
                    <a:lumOff val="5000"/>
                  </a:schemeClr>
                </a:solidFill>
              </a:rPr>
              <a:t>es:</a:t>
            </a:r>
          </a:p>
          <a:p>
            <a:r>
              <a:rPr lang="es-MX" sz="1400" dirty="0" smtClean="0">
                <a:solidFill>
                  <a:schemeClr val="tx1">
                    <a:lumMod val="95000"/>
                    <a:lumOff val="5000"/>
                  </a:schemeClr>
                </a:solidFill>
              </a:rPr>
              <a:t>“AFILIACIÓN </a:t>
            </a:r>
            <a:r>
              <a:rPr lang="es-MX" sz="1400" dirty="0">
                <a:solidFill>
                  <a:schemeClr val="tx1">
                    <a:lumMod val="95000"/>
                    <a:lumOff val="5000"/>
                  </a:schemeClr>
                </a:solidFill>
              </a:rPr>
              <a:t>VOLUNTARIA</a:t>
            </a:r>
            <a:r>
              <a:rPr lang="es-MX" sz="1400" dirty="0" smtClean="0">
                <a:solidFill>
                  <a:schemeClr val="tx1">
                    <a:lumMod val="95000"/>
                    <a:lumOff val="5000"/>
                  </a:schemeClr>
                </a:solidFill>
              </a:rPr>
              <a:t>”	“CONTINUACION VOLUNTARIA”</a:t>
            </a:r>
            <a:endParaRPr lang="es-MX" sz="1400" dirty="0">
              <a:solidFill>
                <a:schemeClr val="tx1">
                  <a:lumMod val="95000"/>
                  <a:lumOff val="5000"/>
                </a:schemeClr>
              </a:solidFill>
            </a:endParaRPr>
          </a:p>
          <a:p>
            <a:r>
              <a:rPr lang="es-MX" sz="1400" dirty="0" smtClean="0">
                <a:solidFill>
                  <a:schemeClr val="tx1">
                    <a:lumMod val="95000"/>
                    <a:lumOff val="5000"/>
                  </a:schemeClr>
                </a:solidFill>
              </a:rPr>
              <a:t>“VOLUNTARIOS PROFESIONALES”	“VOLUNTARIOS PUROS”</a:t>
            </a:r>
            <a:endParaRPr lang="es-MX" sz="1400" dirty="0">
              <a:solidFill>
                <a:schemeClr val="tx1">
                  <a:lumMod val="95000"/>
                  <a:lumOff val="5000"/>
                </a:schemeClr>
              </a:solidFill>
            </a:endParaRPr>
          </a:p>
          <a:p>
            <a:r>
              <a:rPr lang="es-MX" sz="1400" dirty="0" smtClean="0">
                <a:solidFill>
                  <a:schemeClr val="tx1">
                    <a:lumMod val="95000"/>
                    <a:lumOff val="5000"/>
                  </a:schemeClr>
                </a:solidFill>
              </a:rPr>
              <a:t>“VOLUNTARIO </a:t>
            </a:r>
            <a:r>
              <a:rPr lang="es-MX" sz="1400" dirty="0">
                <a:solidFill>
                  <a:schemeClr val="tx1">
                    <a:lumMod val="95000"/>
                    <a:lumOff val="5000"/>
                  </a:schemeClr>
                </a:solidFill>
              </a:rPr>
              <a:t>ARTISTA </a:t>
            </a:r>
            <a:r>
              <a:rPr lang="es-MX" sz="1400" dirty="0" smtClean="0">
                <a:solidFill>
                  <a:schemeClr val="tx1">
                    <a:lumMod val="95000"/>
                    <a:lumOff val="5000"/>
                  </a:schemeClr>
                </a:solidFill>
              </a:rPr>
              <a:t>PROFESIONAL” “VOLUNTARIO </a:t>
            </a:r>
            <a:r>
              <a:rPr lang="es-MX" sz="1400" dirty="0">
                <a:solidFill>
                  <a:schemeClr val="tx1">
                    <a:lumMod val="95000"/>
                    <a:lumOff val="5000"/>
                  </a:schemeClr>
                </a:solidFill>
              </a:rPr>
              <a:t>MENOR </a:t>
            </a:r>
            <a:r>
              <a:rPr lang="es-MX" sz="1400" dirty="0" smtClean="0">
                <a:solidFill>
                  <a:schemeClr val="tx1">
                    <a:lumMod val="95000"/>
                    <a:lumOff val="5000"/>
                  </a:schemeClr>
                </a:solidFill>
              </a:rPr>
              <a:t>INDEPENDIENTE”</a:t>
            </a:r>
            <a:endParaRPr lang="es-MX" sz="1400" dirty="0">
              <a:solidFill>
                <a:schemeClr val="tx1">
                  <a:lumMod val="95000"/>
                  <a:lumOff val="5000"/>
                </a:schemeClr>
              </a:solidFill>
            </a:endParaRPr>
          </a:p>
        </p:txBody>
      </p:sp>
      <p:sp>
        <p:nvSpPr>
          <p:cNvPr id="58" name="Rectángulo 57"/>
          <p:cNvSpPr/>
          <p:nvPr/>
        </p:nvSpPr>
        <p:spPr>
          <a:xfrm>
            <a:off x="11114229" y="3866344"/>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-202.137</a:t>
            </a:r>
            <a:endParaRPr lang="es-MX" sz="1200" dirty="0">
              <a:solidFill>
                <a:schemeClr val="tx1"/>
              </a:solidFill>
            </a:endParaRPr>
          </a:p>
        </p:txBody>
      </p:sp>
      <p:sp>
        <p:nvSpPr>
          <p:cNvPr id="59" name="CuadroTexto 58"/>
          <p:cNvSpPr txBox="1"/>
          <p:nvPr/>
        </p:nvSpPr>
        <p:spPr>
          <a:xfrm>
            <a:off x="9294564" y="3866344"/>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Afiliación independiente</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 name="Rectángulo 59"/>
          <p:cNvSpPr/>
          <p:nvPr/>
        </p:nvSpPr>
        <p:spPr>
          <a:xfrm>
            <a:off x="11114229" y="4200251"/>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-691.408</a:t>
            </a:r>
            <a:endParaRPr lang="es-MX" sz="1200" dirty="0">
              <a:solidFill>
                <a:schemeClr val="tx1"/>
              </a:solidFill>
            </a:endParaRPr>
          </a:p>
        </p:txBody>
      </p:sp>
      <p:sp>
        <p:nvSpPr>
          <p:cNvPr id="61" name="CuadroTexto 60"/>
          <p:cNvSpPr txBox="1"/>
          <p:nvPr/>
        </p:nvSpPr>
        <p:spPr>
          <a:xfrm>
            <a:off x="9294564" y="4200251"/>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Afiliación voluntaria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2"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420" y="5675830"/>
            <a:ext cx="1436647" cy="362518"/>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upo 62"/>
          <p:cNvGrpSpPr/>
          <p:nvPr/>
        </p:nvGrpSpPr>
        <p:grpSpPr>
          <a:xfrm>
            <a:off x="7560711" y="4347729"/>
            <a:ext cx="1459356" cy="380758"/>
            <a:chOff x="7810833" y="1609707"/>
            <a:chExt cx="1459356" cy="38075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grpSpPr>
        <p:sp>
          <p:nvSpPr>
            <p:cNvPr id="64" name="Rectángulo redondeado 63"/>
            <p:cNvSpPr/>
            <p:nvPr/>
          </p:nvSpPr>
          <p:spPr>
            <a:xfrm>
              <a:off x="7810833" y="1609707"/>
              <a:ext cx="1459356" cy="380758"/>
            </a:xfrm>
            <a:prstGeom prst="roundRect">
              <a:avLst>
                <a:gd name="adj" fmla="val 1166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C" sz="14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 mantiene</a:t>
              </a:r>
              <a:endParaRPr lang="en-US" sz="1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5" name="Picture 6" descr="http://findicons.com/files/icons/126/sleek_xp_basic/300/o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7163" y="1709579"/>
              <a:ext cx="201067" cy="201067"/>
            </a:xfrm>
            <a:prstGeom prst="rect">
              <a:avLst/>
            </a:prstGeom>
            <a:grpFill/>
            <a:extLst/>
          </p:spPr>
        </p:pic>
      </p:grpSp>
      <p:grpSp>
        <p:nvGrpSpPr>
          <p:cNvPr id="66" name="Grupo 65"/>
          <p:cNvGrpSpPr/>
          <p:nvPr/>
        </p:nvGrpSpPr>
        <p:grpSpPr>
          <a:xfrm>
            <a:off x="7563244" y="4743435"/>
            <a:ext cx="1459356" cy="380758"/>
            <a:chOff x="7810833" y="1609707"/>
            <a:chExt cx="1459356" cy="38075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grpSpPr>
        <p:sp>
          <p:nvSpPr>
            <p:cNvPr id="67" name="Rectángulo redondeado 66"/>
            <p:cNvSpPr/>
            <p:nvPr/>
          </p:nvSpPr>
          <p:spPr>
            <a:xfrm>
              <a:off x="7810833" y="1609707"/>
              <a:ext cx="1459356" cy="380758"/>
            </a:xfrm>
            <a:prstGeom prst="roundRect">
              <a:avLst>
                <a:gd name="adj" fmla="val 1166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C" sz="14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 mantiene</a:t>
              </a:r>
              <a:endParaRPr lang="en-US" sz="1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8" name="Picture 6" descr="http://findicons.com/files/icons/126/sleek_xp_basic/300/o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7163" y="1709579"/>
              <a:ext cx="201067" cy="201067"/>
            </a:xfrm>
            <a:prstGeom prst="rect">
              <a:avLst/>
            </a:prstGeom>
            <a:grpFill/>
            <a:extLst/>
          </p:spPr>
        </p:pic>
      </p:grpSp>
    </p:spTree>
    <p:extLst>
      <p:ext uri="{BB962C8B-B14F-4D97-AF65-F5344CB8AC3E}">
        <p14:creationId xmlns:p14="http://schemas.microsoft.com/office/powerpoint/2010/main" val="388519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3393831" y="1997652"/>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DESARROLLO METODOLOGÍA</a:t>
              </a:r>
              <a:endParaRPr lang="es-EC" sz="1800" b="1" kern="1200" dirty="0"/>
            </a:p>
          </p:txBody>
        </p:sp>
      </p:grpSp>
      <p:sp>
        <p:nvSpPr>
          <p:cNvPr id="18" name="CuadroTexto 17"/>
          <p:cNvSpPr txBox="1"/>
          <p:nvPr/>
        </p:nvSpPr>
        <p:spPr>
          <a:xfrm>
            <a:off x="3782426" y="3606482"/>
            <a:ext cx="5363308" cy="369332"/>
          </a:xfrm>
          <a:prstGeom prst="rect">
            <a:avLst/>
          </a:prstGeom>
          <a:noFill/>
        </p:spPr>
        <p:txBody>
          <a:bodyPr wrap="square" rtlCol="0">
            <a:spAutoFit/>
          </a:bodyPr>
          <a:lstStyle>
            <a:defPPr>
              <a:defRPr lang="es-ES"/>
            </a:defPPr>
            <a:lvl1pPr>
              <a:defRPr>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s-MX" dirty="0"/>
              <a:t>I. FILTROS INICIALES</a:t>
            </a:r>
          </a:p>
        </p:txBody>
      </p:sp>
      <p:sp>
        <p:nvSpPr>
          <p:cNvPr id="19" name="CuadroTexto 18"/>
          <p:cNvSpPr txBox="1"/>
          <p:nvPr/>
        </p:nvSpPr>
        <p:spPr>
          <a:xfrm>
            <a:off x="3790534" y="3994762"/>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 AFILIACIÓN VOLUNTARIA</a:t>
            </a:r>
          </a:p>
        </p:txBody>
      </p:sp>
      <p:sp>
        <p:nvSpPr>
          <p:cNvPr id="20" name="CuadroTexto 19"/>
          <p:cNvSpPr txBox="1"/>
          <p:nvPr/>
        </p:nvSpPr>
        <p:spPr>
          <a:xfrm>
            <a:off x="3790533" y="4364954"/>
            <a:ext cx="5877591"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III. COMPARACIÓN CON LA TABLA DE APORTES</a:t>
            </a:r>
          </a:p>
        </p:txBody>
      </p:sp>
      <p:sp>
        <p:nvSpPr>
          <p:cNvPr id="21" name="CuadroTexto 20"/>
          <p:cNvSpPr txBox="1"/>
          <p:nvPr/>
        </p:nvSpPr>
        <p:spPr>
          <a:xfrm>
            <a:off x="3790534" y="4730890"/>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IV. FECHA DE SALIDA DEL AFILIADO</a:t>
            </a:r>
          </a:p>
        </p:txBody>
      </p:sp>
      <p:sp>
        <p:nvSpPr>
          <p:cNvPr id="22" name="CuadroTexto 21"/>
          <p:cNvSpPr txBox="1"/>
          <p:nvPr/>
        </p:nvSpPr>
        <p:spPr>
          <a:xfrm>
            <a:off x="3393831" y="3258456"/>
            <a:ext cx="5363308" cy="369332"/>
          </a:xfrm>
          <a:prstGeom prst="rect">
            <a:avLst/>
          </a:prstGeom>
          <a:noFill/>
        </p:spPr>
        <p:txBody>
          <a:bodyPr wrap="square" rtlCol="0">
            <a:spAutoFit/>
          </a:bodyPr>
          <a:lstStyle/>
          <a:p>
            <a:r>
              <a:rPr lang="es-MX"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TABLA DE AFILIADOS</a:t>
            </a:r>
          </a:p>
        </p:txBody>
      </p:sp>
    </p:spTree>
    <p:extLst>
      <p:ext uri="{BB962C8B-B14F-4D97-AF65-F5344CB8AC3E}">
        <p14:creationId xmlns:p14="http://schemas.microsoft.com/office/powerpoint/2010/main" val="1004021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Fecha de salida y comparación con los aportes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42" name="Rectángulo redondeado 41"/>
          <p:cNvSpPr/>
          <p:nvPr/>
        </p:nvSpPr>
        <p:spPr>
          <a:xfrm>
            <a:off x="8056406" y="2243030"/>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afiliados</a:t>
            </a:r>
            <a:endParaRPr lang="es-MX" sz="1400" b="1" dirty="0">
              <a:solidFill>
                <a:schemeClr val="bg1"/>
              </a:solidFill>
              <a:latin typeface="Arial" panose="020B0604020202020204" pitchFamily="34" charset="0"/>
              <a:cs typeface="Arial" panose="020B0604020202020204" pitchFamily="34" charset="0"/>
            </a:endParaRPr>
          </a:p>
        </p:txBody>
      </p:sp>
      <p:sp>
        <p:nvSpPr>
          <p:cNvPr id="44" name="Rectángulo 43"/>
          <p:cNvSpPr/>
          <p:nvPr/>
        </p:nvSpPr>
        <p:spPr>
          <a:xfrm>
            <a:off x="9633715" y="272589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15.355.011</a:t>
            </a:r>
            <a:endParaRPr lang="en-US" sz="1200" b="1" dirty="0">
              <a:solidFill>
                <a:schemeClr val="tx1"/>
              </a:solidFill>
            </a:endParaRPr>
          </a:p>
        </p:txBody>
      </p:sp>
      <p:sp>
        <p:nvSpPr>
          <p:cNvPr id="45" name="CuadroTexto 44"/>
          <p:cNvSpPr txBox="1"/>
          <p:nvPr/>
        </p:nvSpPr>
        <p:spPr>
          <a:xfrm>
            <a:off x="7639880" y="2725890"/>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 name="Rectángulo 45"/>
          <p:cNvSpPr/>
          <p:nvPr/>
        </p:nvSpPr>
        <p:spPr>
          <a:xfrm>
            <a:off x="9647652" y="4803415"/>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b="1" dirty="0" smtClean="0">
                <a:solidFill>
                  <a:srgbClr val="0000FF"/>
                </a:solidFill>
              </a:rPr>
              <a:t>324.191</a:t>
            </a:r>
            <a:endParaRPr lang="en-US" sz="1200" b="1" dirty="0">
              <a:solidFill>
                <a:srgbClr val="0000FF"/>
              </a:solidFill>
            </a:endParaRPr>
          </a:p>
        </p:txBody>
      </p:sp>
      <p:sp>
        <p:nvSpPr>
          <p:cNvPr id="47" name="CuadroTexto 46"/>
          <p:cNvSpPr txBox="1"/>
          <p:nvPr/>
        </p:nvSpPr>
        <p:spPr>
          <a:xfrm>
            <a:off x="7697363" y="4783753"/>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 name="Rectángulo 54"/>
          <p:cNvSpPr/>
          <p:nvPr/>
        </p:nvSpPr>
        <p:spPr>
          <a:xfrm>
            <a:off x="9633715" y="3046379"/>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58.158 </a:t>
            </a:r>
            <a:endParaRPr lang="en-US" sz="1200" dirty="0">
              <a:solidFill>
                <a:schemeClr val="tx1"/>
              </a:solidFill>
            </a:endParaRPr>
          </a:p>
        </p:txBody>
      </p:sp>
      <p:sp>
        <p:nvSpPr>
          <p:cNvPr id="56" name="CuadroTexto 55"/>
          <p:cNvSpPr txBox="1"/>
          <p:nvPr/>
        </p:nvSpPr>
        <p:spPr>
          <a:xfrm>
            <a:off x="7814050" y="3046379"/>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 name="Rectángulo 56"/>
          <p:cNvSpPr/>
          <p:nvPr/>
        </p:nvSpPr>
        <p:spPr>
          <a:xfrm>
            <a:off x="7625364" y="2112271"/>
            <a:ext cx="3023409" cy="3095348"/>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ángulo 57"/>
          <p:cNvSpPr/>
          <p:nvPr/>
        </p:nvSpPr>
        <p:spPr>
          <a:xfrm>
            <a:off x="9630001" y="3366044"/>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-202.137</a:t>
            </a:r>
            <a:endParaRPr lang="es-MX" sz="1200" dirty="0">
              <a:solidFill>
                <a:schemeClr val="tx1"/>
              </a:solidFill>
            </a:endParaRPr>
          </a:p>
        </p:txBody>
      </p:sp>
      <p:sp>
        <p:nvSpPr>
          <p:cNvPr id="59" name="CuadroTexto 58"/>
          <p:cNvSpPr txBox="1"/>
          <p:nvPr/>
        </p:nvSpPr>
        <p:spPr>
          <a:xfrm>
            <a:off x="7810336" y="3366044"/>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Afiliación independiente</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 name="Rectángulo 59"/>
          <p:cNvSpPr/>
          <p:nvPr/>
        </p:nvSpPr>
        <p:spPr>
          <a:xfrm>
            <a:off x="9630001" y="3699951"/>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-691.408</a:t>
            </a:r>
            <a:endParaRPr lang="es-MX" sz="1200" dirty="0">
              <a:solidFill>
                <a:schemeClr val="tx1"/>
              </a:solidFill>
            </a:endParaRPr>
          </a:p>
        </p:txBody>
      </p:sp>
      <p:sp>
        <p:nvSpPr>
          <p:cNvPr id="61" name="CuadroTexto 60"/>
          <p:cNvSpPr txBox="1"/>
          <p:nvPr/>
        </p:nvSpPr>
        <p:spPr>
          <a:xfrm>
            <a:off x="7810336" y="3699951"/>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Afiliación voluntaria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4" name="Rectángulo 63"/>
          <p:cNvSpPr/>
          <p:nvPr/>
        </p:nvSpPr>
        <p:spPr>
          <a:xfrm>
            <a:off x="9649666" y="4070335"/>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11.123.518 </a:t>
            </a:r>
            <a:endParaRPr lang="es-MX" sz="1200" dirty="0">
              <a:solidFill>
                <a:schemeClr val="tx1"/>
              </a:solidFill>
            </a:endParaRPr>
          </a:p>
        </p:txBody>
      </p:sp>
      <p:sp>
        <p:nvSpPr>
          <p:cNvPr id="65" name="CuadroTexto 64"/>
          <p:cNvSpPr txBox="1"/>
          <p:nvPr/>
        </p:nvSpPr>
        <p:spPr>
          <a:xfrm>
            <a:off x="7830001" y="4070335"/>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Fecha de salida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1" name="CuadroTexto 70"/>
          <p:cNvSpPr txBox="1"/>
          <p:nvPr/>
        </p:nvSpPr>
        <p:spPr>
          <a:xfrm>
            <a:off x="1604960" y="1223409"/>
            <a:ext cx="4204825" cy="584775"/>
          </a:xfrm>
          <a:prstGeom prst="rect">
            <a:avLst/>
          </a:prstGeom>
          <a:noFill/>
        </p:spPr>
        <p:txBody>
          <a:bodyPr wrap="square" rtlCol="0">
            <a:spAutoFit/>
          </a:bodyPr>
          <a:lstStyle/>
          <a:p>
            <a:r>
              <a:rPr lang="es-MX" sz="1600" dirty="0" smtClean="0">
                <a:solidFill>
                  <a:schemeClr val="tx1">
                    <a:lumMod val="95000"/>
                    <a:lumOff val="5000"/>
                  </a:schemeClr>
                </a:solidFill>
              </a:rPr>
              <a:t>Se van a eliminar los registros que en la tabla de afiliados tengan fecha de salida.</a:t>
            </a:r>
          </a:p>
        </p:txBody>
      </p:sp>
      <p:sp>
        <p:nvSpPr>
          <p:cNvPr id="18" name="Elipse 17"/>
          <p:cNvSpPr/>
          <p:nvPr/>
        </p:nvSpPr>
        <p:spPr>
          <a:xfrm>
            <a:off x="895815" y="1161752"/>
            <a:ext cx="432000" cy="43329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tx2"/>
                </a:solidFill>
              </a:rPr>
              <a:t>1</a:t>
            </a:r>
            <a:endParaRPr lang="es-MX" b="1" dirty="0">
              <a:solidFill>
                <a:schemeClr val="tx2"/>
              </a:solidFill>
            </a:endParaRPr>
          </a:p>
        </p:txBody>
      </p:sp>
      <p:sp>
        <p:nvSpPr>
          <p:cNvPr id="19" name="Elipse 18"/>
          <p:cNvSpPr/>
          <p:nvPr/>
        </p:nvSpPr>
        <p:spPr>
          <a:xfrm>
            <a:off x="906152" y="2353278"/>
            <a:ext cx="432000" cy="43329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2"/>
                </a:solidFill>
              </a:rPr>
              <a:t>2</a:t>
            </a:r>
          </a:p>
        </p:txBody>
      </p:sp>
      <p:sp>
        <p:nvSpPr>
          <p:cNvPr id="22" name="CuadroTexto 21"/>
          <p:cNvSpPr txBox="1"/>
          <p:nvPr/>
        </p:nvSpPr>
        <p:spPr>
          <a:xfrm>
            <a:off x="1615296" y="2384659"/>
            <a:ext cx="4204825" cy="1569660"/>
          </a:xfrm>
          <a:prstGeom prst="rect">
            <a:avLst/>
          </a:prstGeom>
          <a:noFill/>
        </p:spPr>
        <p:txBody>
          <a:bodyPr wrap="square" rtlCol="0">
            <a:spAutoFit/>
          </a:bodyPr>
          <a:lstStyle/>
          <a:p>
            <a:r>
              <a:rPr lang="es-MX" sz="1600" dirty="0">
                <a:solidFill>
                  <a:schemeClr val="tx1">
                    <a:lumMod val="95000"/>
                    <a:lumOff val="5000"/>
                  </a:schemeClr>
                </a:solidFill>
              </a:rPr>
              <a:t>A</a:t>
            </a:r>
            <a:r>
              <a:rPr lang="es-MX" sz="1600" dirty="0" smtClean="0">
                <a:solidFill>
                  <a:schemeClr val="tx1">
                    <a:lumMod val="95000"/>
                    <a:lumOff val="5000"/>
                  </a:schemeClr>
                </a:solidFill>
              </a:rPr>
              <a:t> los registros resultantes se los compara con la tabla de aportes:</a:t>
            </a:r>
          </a:p>
          <a:p>
            <a:endParaRPr lang="es-MX" sz="1600" dirty="0" smtClean="0">
              <a:solidFill>
                <a:schemeClr val="tx1">
                  <a:lumMod val="95000"/>
                  <a:lumOff val="5000"/>
                </a:schemeClr>
              </a:solidFill>
            </a:endParaRPr>
          </a:p>
          <a:p>
            <a:r>
              <a:rPr lang="es-MX" sz="1600" dirty="0" smtClean="0">
                <a:solidFill>
                  <a:schemeClr val="tx1">
                    <a:lumMod val="95000"/>
                    <a:lumOff val="5000"/>
                  </a:schemeClr>
                </a:solidFill>
              </a:rPr>
              <a:t>Se conservan los registros que únicamente disponen de información en la tabla de afiliados pero no en la de aportes.</a:t>
            </a:r>
          </a:p>
        </p:txBody>
      </p:sp>
      <p:sp>
        <p:nvSpPr>
          <p:cNvPr id="30" name="Rectángulo 29"/>
          <p:cNvSpPr/>
          <p:nvPr/>
        </p:nvSpPr>
        <p:spPr>
          <a:xfrm>
            <a:off x="9649666" y="4433098"/>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a:t>
            </a:r>
            <a:r>
              <a:rPr lang="es-MX" sz="1200" dirty="0">
                <a:solidFill>
                  <a:schemeClr val="tx1"/>
                </a:solidFill>
              </a:rPr>
              <a:t> 2.955.599</a:t>
            </a:r>
          </a:p>
        </p:txBody>
      </p:sp>
      <p:sp>
        <p:nvSpPr>
          <p:cNvPr id="31" name="CuadroTexto 30"/>
          <p:cNvSpPr txBox="1"/>
          <p:nvPr/>
        </p:nvSpPr>
        <p:spPr>
          <a:xfrm>
            <a:off x="7830001" y="4332739"/>
            <a:ext cx="1934714" cy="461665"/>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Personas que pertenecen a la tabla de aportes</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2" name="CuadroTexto 31"/>
          <p:cNvSpPr txBox="1"/>
          <p:nvPr/>
        </p:nvSpPr>
        <p:spPr>
          <a:xfrm>
            <a:off x="1604959" y="4490603"/>
            <a:ext cx="4204825" cy="1323439"/>
          </a:xfrm>
          <a:prstGeom prst="rect">
            <a:avLst/>
          </a:prstGeom>
          <a:noFill/>
        </p:spPr>
        <p:txBody>
          <a:bodyPr wrap="square" rtlCol="0">
            <a:spAutoFit/>
          </a:bodyPr>
          <a:lstStyle/>
          <a:p>
            <a:r>
              <a:rPr lang="es-MX" sz="1600" dirty="0" smtClean="0">
                <a:solidFill>
                  <a:schemeClr val="tx1">
                    <a:lumMod val="95000"/>
                    <a:lumOff val="5000"/>
                  </a:schemeClr>
                </a:solidFill>
              </a:rPr>
              <a:t>Los registros a nivel de personas son: </a:t>
            </a:r>
            <a:r>
              <a:rPr lang="es-MX" sz="1600" b="1" dirty="0" smtClean="0">
                <a:solidFill>
                  <a:schemeClr val="tx1">
                    <a:lumMod val="95000"/>
                    <a:lumOff val="5000"/>
                  </a:schemeClr>
                </a:solidFill>
              </a:rPr>
              <a:t>306.451</a:t>
            </a:r>
            <a:r>
              <a:rPr lang="es-MX" sz="1600" dirty="0" smtClean="0">
                <a:solidFill>
                  <a:schemeClr val="tx1">
                    <a:lumMod val="95000"/>
                    <a:lumOff val="5000"/>
                  </a:schemeClr>
                </a:solidFill>
              </a:rPr>
              <a:t>, que es menor al número de registros de la tabla de afiliados obtenida hasta este momento. Eso se debe básicamente a que una persona registra más de un empleo a la vez.</a:t>
            </a:r>
          </a:p>
        </p:txBody>
      </p:sp>
      <p:sp>
        <p:nvSpPr>
          <p:cNvPr id="36" name="Elipse 35"/>
          <p:cNvSpPr/>
          <p:nvPr/>
        </p:nvSpPr>
        <p:spPr>
          <a:xfrm>
            <a:off x="7263287" y="4014743"/>
            <a:ext cx="290944" cy="28477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chemeClr val="tx2"/>
                </a:solidFill>
              </a:rPr>
              <a:t>1</a:t>
            </a:r>
            <a:endParaRPr lang="es-MX" sz="1200" b="1" dirty="0">
              <a:solidFill>
                <a:schemeClr val="tx2"/>
              </a:solidFill>
            </a:endParaRPr>
          </a:p>
        </p:txBody>
      </p:sp>
      <p:sp>
        <p:nvSpPr>
          <p:cNvPr id="37" name="Elipse 36"/>
          <p:cNvSpPr/>
          <p:nvPr/>
        </p:nvSpPr>
        <p:spPr>
          <a:xfrm>
            <a:off x="7279294" y="4420078"/>
            <a:ext cx="290944" cy="28477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2"/>
                </a:solidFill>
              </a:rPr>
              <a:t>2</a:t>
            </a:r>
          </a:p>
        </p:txBody>
      </p:sp>
    </p:spTree>
    <p:extLst>
      <p:ext uri="{BB962C8B-B14F-4D97-AF65-F5344CB8AC3E}">
        <p14:creationId xmlns:p14="http://schemas.microsoft.com/office/powerpoint/2010/main" val="3259206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Identificaciones no válidas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71" name="CuadroTexto 70"/>
          <p:cNvSpPr txBox="1"/>
          <p:nvPr/>
        </p:nvSpPr>
        <p:spPr>
          <a:xfrm>
            <a:off x="1272059" y="1079419"/>
            <a:ext cx="4204825" cy="954107"/>
          </a:xfrm>
          <a:prstGeom prst="rect">
            <a:avLst/>
          </a:prstGeom>
          <a:noFill/>
        </p:spPr>
        <p:txBody>
          <a:bodyPr wrap="square" rtlCol="0">
            <a:spAutoFit/>
          </a:bodyPr>
          <a:lstStyle/>
          <a:p>
            <a:r>
              <a:rPr lang="es-MX" sz="1600" dirty="0" smtClean="0">
                <a:solidFill>
                  <a:schemeClr val="tx1">
                    <a:lumMod val="95000"/>
                    <a:lumOff val="5000"/>
                  </a:schemeClr>
                </a:solidFill>
              </a:rPr>
              <a:t>Se van a eliminar los registros que en la tabla de afiliados tengan identificación no válida. Ejemplo</a:t>
            </a:r>
            <a:r>
              <a:rPr lang="es-MX" sz="1600" dirty="0">
                <a:solidFill>
                  <a:schemeClr val="tx1">
                    <a:lumMod val="95000"/>
                    <a:lumOff val="5000"/>
                  </a:schemeClr>
                </a:solidFill>
              </a:rPr>
              <a:t>: </a:t>
            </a:r>
            <a:r>
              <a:rPr lang="es-MX" sz="2400" b="1" dirty="0">
                <a:solidFill>
                  <a:srgbClr val="FF0000"/>
                </a:solidFill>
              </a:rPr>
              <a:t>42</a:t>
            </a:r>
            <a:r>
              <a:rPr lang="es-MX" sz="1600" dirty="0">
                <a:solidFill>
                  <a:schemeClr val="tx1">
                    <a:lumMod val="95000"/>
                    <a:lumOff val="5000"/>
                  </a:schemeClr>
                </a:solidFill>
              </a:rPr>
              <a:t>00295345</a:t>
            </a:r>
            <a:endParaRPr lang="es-MX" sz="1600" dirty="0" smtClean="0">
              <a:solidFill>
                <a:schemeClr val="tx1">
                  <a:lumMod val="95000"/>
                  <a:lumOff val="5000"/>
                </a:schemeClr>
              </a:solidFill>
            </a:endParaRPr>
          </a:p>
        </p:txBody>
      </p:sp>
      <p:sp>
        <p:nvSpPr>
          <p:cNvPr id="26" name="CuadroTexto 25"/>
          <p:cNvSpPr txBox="1"/>
          <p:nvPr/>
        </p:nvSpPr>
        <p:spPr>
          <a:xfrm>
            <a:off x="10480715" y="4237472"/>
            <a:ext cx="1025912" cy="307777"/>
          </a:xfrm>
          <a:prstGeom prst="rect">
            <a:avLst/>
          </a:prstGeom>
          <a:noFill/>
          <a:ln>
            <a:solidFill>
              <a:schemeClr val="accent6"/>
            </a:solidFill>
          </a:ln>
        </p:spPr>
        <p:txBody>
          <a:bodyPr wrap="square" rtlCol="0">
            <a:spAutoFit/>
          </a:bodyPr>
          <a:lstStyle/>
          <a:p>
            <a:r>
              <a:rPr lang="es-MX" sz="1400" b="1" dirty="0" smtClean="0"/>
              <a:t>REGISTROS</a:t>
            </a:r>
            <a:endParaRPr lang="es-MX" sz="1400" b="1" dirty="0"/>
          </a:p>
        </p:txBody>
      </p:sp>
      <p:sp>
        <p:nvSpPr>
          <p:cNvPr id="28" name="Rectángulo 27"/>
          <p:cNvSpPr/>
          <p:nvPr/>
        </p:nvSpPr>
        <p:spPr>
          <a:xfrm>
            <a:off x="9370376" y="4698843"/>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400" b="1" dirty="0" smtClean="0">
                <a:solidFill>
                  <a:srgbClr val="0000FF"/>
                </a:solidFill>
              </a:rPr>
              <a:t>255.742 </a:t>
            </a:r>
            <a:endParaRPr lang="en-US" sz="1400" b="1" dirty="0">
              <a:solidFill>
                <a:srgbClr val="0000FF"/>
              </a:solidFill>
            </a:endParaRPr>
          </a:p>
        </p:txBody>
      </p:sp>
      <p:sp>
        <p:nvSpPr>
          <p:cNvPr id="29" name="CuadroTexto 28"/>
          <p:cNvSpPr txBox="1"/>
          <p:nvPr/>
        </p:nvSpPr>
        <p:spPr>
          <a:xfrm>
            <a:off x="10465926" y="4698843"/>
            <a:ext cx="1025912" cy="307777"/>
          </a:xfrm>
          <a:prstGeom prst="rect">
            <a:avLst/>
          </a:prstGeom>
          <a:noFill/>
          <a:ln>
            <a:solidFill>
              <a:schemeClr val="accent6"/>
            </a:solidFill>
          </a:ln>
        </p:spPr>
        <p:txBody>
          <a:bodyPr wrap="square" rtlCol="0">
            <a:spAutoFit/>
          </a:bodyPr>
          <a:lstStyle/>
          <a:p>
            <a:r>
              <a:rPr lang="es-MX" sz="1400" b="1" dirty="0" smtClean="0"/>
              <a:t>PERSONAS</a:t>
            </a:r>
            <a:endParaRPr lang="es-MX" sz="1400" b="1" dirty="0"/>
          </a:p>
        </p:txBody>
      </p:sp>
      <p:sp>
        <p:nvSpPr>
          <p:cNvPr id="33" name="Rectángulo redondeado 32"/>
          <p:cNvSpPr/>
          <p:nvPr/>
        </p:nvSpPr>
        <p:spPr>
          <a:xfrm>
            <a:off x="7503648" y="1433231"/>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afiliados</a:t>
            </a:r>
            <a:endParaRPr lang="es-MX" sz="1400" b="1" dirty="0">
              <a:solidFill>
                <a:schemeClr val="bg1"/>
              </a:solidFill>
              <a:latin typeface="Arial" panose="020B0604020202020204" pitchFamily="34" charset="0"/>
              <a:cs typeface="Arial" panose="020B0604020202020204" pitchFamily="34" charset="0"/>
            </a:endParaRPr>
          </a:p>
        </p:txBody>
      </p:sp>
      <p:sp>
        <p:nvSpPr>
          <p:cNvPr id="34" name="Rectángulo 33"/>
          <p:cNvSpPr/>
          <p:nvPr/>
        </p:nvSpPr>
        <p:spPr>
          <a:xfrm>
            <a:off x="9359737" y="1916091"/>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15.355.011</a:t>
            </a:r>
            <a:endParaRPr lang="en-US" sz="1200" b="1" dirty="0">
              <a:solidFill>
                <a:schemeClr val="tx1"/>
              </a:solidFill>
            </a:endParaRPr>
          </a:p>
        </p:txBody>
      </p:sp>
      <p:sp>
        <p:nvSpPr>
          <p:cNvPr id="35" name="CuadroTexto 34"/>
          <p:cNvSpPr txBox="1"/>
          <p:nvPr/>
        </p:nvSpPr>
        <p:spPr>
          <a:xfrm>
            <a:off x="7087122" y="1916091"/>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 name="Rectángulo 37"/>
          <p:cNvSpPr/>
          <p:nvPr/>
        </p:nvSpPr>
        <p:spPr>
          <a:xfrm>
            <a:off x="9373674" y="4238942"/>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400" b="1" dirty="0">
                <a:solidFill>
                  <a:srgbClr val="0000FF"/>
                </a:solidFill>
              </a:rPr>
              <a:t>315.357  </a:t>
            </a:r>
            <a:endParaRPr lang="en-US" sz="1400" b="1" dirty="0">
              <a:solidFill>
                <a:srgbClr val="0000FF"/>
              </a:solidFill>
            </a:endParaRPr>
          </a:p>
        </p:txBody>
      </p:sp>
      <p:sp>
        <p:nvSpPr>
          <p:cNvPr id="39" name="CuadroTexto 38"/>
          <p:cNvSpPr txBox="1"/>
          <p:nvPr/>
        </p:nvSpPr>
        <p:spPr>
          <a:xfrm>
            <a:off x="7144605" y="4208129"/>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 name="Rectángulo 39"/>
          <p:cNvSpPr/>
          <p:nvPr/>
        </p:nvSpPr>
        <p:spPr>
          <a:xfrm>
            <a:off x="9359737" y="223658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58.158 </a:t>
            </a:r>
            <a:endParaRPr lang="en-US" sz="1200" dirty="0">
              <a:solidFill>
                <a:schemeClr val="tx1"/>
              </a:solidFill>
            </a:endParaRPr>
          </a:p>
        </p:txBody>
      </p:sp>
      <p:sp>
        <p:nvSpPr>
          <p:cNvPr id="41" name="CuadroTexto 40"/>
          <p:cNvSpPr txBox="1"/>
          <p:nvPr/>
        </p:nvSpPr>
        <p:spPr>
          <a:xfrm>
            <a:off x="7261292" y="2236580"/>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 name="Rectángulo 42"/>
          <p:cNvSpPr/>
          <p:nvPr/>
        </p:nvSpPr>
        <p:spPr>
          <a:xfrm>
            <a:off x="7072606" y="1302471"/>
            <a:ext cx="3346086" cy="3296277"/>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ángulo 47"/>
          <p:cNvSpPr/>
          <p:nvPr/>
        </p:nvSpPr>
        <p:spPr>
          <a:xfrm>
            <a:off x="9356023" y="2556245"/>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-202.137</a:t>
            </a:r>
            <a:endParaRPr lang="es-MX" sz="1200" dirty="0">
              <a:solidFill>
                <a:schemeClr val="tx1"/>
              </a:solidFill>
            </a:endParaRPr>
          </a:p>
        </p:txBody>
      </p:sp>
      <p:sp>
        <p:nvSpPr>
          <p:cNvPr id="49" name="CuadroTexto 48"/>
          <p:cNvSpPr txBox="1"/>
          <p:nvPr/>
        </p:nvSpPr>
        <p:spPr>
          <a:xfrm>
            <a:off x="7257578" y="2556245"/>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Afiliación independiente</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 name="Rectángulo 49"/>
          <p:cNvSpPr/>
          <p:nvPr/>
        </p:nvSpPr>
        <p:spPr>
          <a:xfrm>
            <a:off x="9356023" y="2890152"/>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-691.408</a:t>
            </a:r>
            <a:endParaRPr lang="es-MX" sz="1200" dirty="0">
              <a:solidFill>
                <a:schemeClr val="tx1"/>
              </a:solidFill>
            </a:endParaRPr>
          </a:p>
        </p:txBody>
      </p:sp>
      <p:sp>
        <p:nvSpPr>
          <p:cNvPr id="51" name="CuadroTexto 50"/>
          <p:cNvSpPr txBox="1"/>
          <p:nvPr/>
        </p:nvSpPr>
        <p:spPr>
          <a:xfrm>
            <a:off x="7257578" y="2890152"/>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Afiliación voluntaria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2" name="Rectángulo 51"/>
          <p:cNvSpPr/>
          <p:nvPr/>
        </p:nvSpPr>
        <p:spPr>
          <a:xfrm>
            <a:off x="9375688" y="3260536"/>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-11.123.518 </a:t>
            </a:r>
          </a:p>
        </p:txBody>
      </p:sp>
      <p:sp>
        <p:nvSpPr>
          <p:cNvPr id="53" name="CuadroTexto 52"/>
          <p:cNvSpPr txBox="1"/>
          <p:nvPr/>
        </p:nvSpPr>
        <p:spPr>
          <a:xfrm>
            <a:off x="7277243" y="3260536"/>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Fecha de salida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 name="Rectángulo 53"/>
          <p:cNvSpPr/>
          <p:nvPr/>
        </p:nvSpPr>
        <p:spPr>
          <a:xfrm>
            <a:off x="9375688" y="3623299"/>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a:t>
            </a:r>
            <a:r>
              <a:rPr lang="es-MX" sz="1200" dirty="0">
                <a:solidFill>
                  <a:schemeClr val="tx1"/>
                </a:solidFill>
              </a:rPr>
              <a:t> 2.955.599</a:t>
            </a:r>
          </a:p>
        </p:txBody>
      </p:sp>
      <p:sp>
        <p:nvSpPr>
          <p:cNvPr id="62" name="CuadroTexto 61"/>
          <p:cNvSpPr txBox="1"/>
          <p:nvPr/>
        </p:nvSpPr>
        <p:spPr>
          <a:xfrm>
            <a:off x="7277243" y="3522940"/>
            <a:ext cx="1934714" cy="461665"/>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Personas que pertenecen a la tabla de aportes</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3" name="Rectángulo 62"/>
          <p:cNvSpPr/>
          <p:nvPr/>
        </p:nvSpPr>
        <p:spPr>
          <a:xfrm>
            <a:off x="9382114" y="3935296"/>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solidFill>
              </a:rPr>
              <a:t>-8.803</a:t>
            </a:r>
            <a:endParaRPr lang="en-US" sz="1200" dirty="0">
              <a:solidFill>
                <a:schemeClr val="tx1"/>
              </a:solidFill>
            </a:endParaRPr>
          </a:p>
        </p:txBody>
      </p:sp>
      <p:sp>
        <p:nvSpPr>
          <p:cNvPr id="66" name="CuadroTexto 65"/>
          <p:cNvSpPr txBox="1"/>
          <p:nvPr/>
        </p:nvSpPr>
        <p:spPr>
          <a:xfrm>
            <a:off x="7258515" y="3935296"/>
            <a:ext cx="2193622" cy="276999"/>
          </a:xfrm>
          <a:prstGeom prst="rect">
            <a:avLst/>
          </a:prstGeom>
          <a:noFill/>
        </p:spPr>
        <p:txBody>
          <a:bodyPr wrap="square" rtlCol="0">
            <a:spAutoFit/>
          </a:bodyPr>
          <a:lstStyle/>
          <a:p>
            <a:r>
              <a:rPr lang="es-EC" sz="1200" b="1" dirty="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es-EC" sz="1200" dirty="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Identificaciones no válidas</a:t>
            </a:r>
            <a:endParaRPr lang="en-US" sz="12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 name="Imagen 1"/>
          <p:cNvPicPr>
            <a:picLocks noChangeAspect="1"/>
          </p:cNvPicPr>
          <p:nvPr/>
        </p:nvPicPr>
        <p:blipFill rotWithShape="1">
          <a:blip r:embed="rId3"/>
          <a:srcRect l="16750" t="28399" r="68534" b="29569"/>
          <a:stretch/>
        </p:blipFill>
        <p:spPr>
          <a:xfrm>
            <a:off x="1983073" y="2312641"/>
            <a:ext cx="2242689" cy="3603141"/>
          </a:xfrm>
          <a:prstGeom prst="rect">
            <a:avLst/>
          </a:prstGeom>
        </p:spPr>
      </p:pic>
      <p:cxnSp>
        <p:nvCxnSpPr>
          <p:cNvPr id="4" name="Conector angular 3"/>
          <p:cNvCxnSpPr>
            <a:endCxn id="2" idx="1"/>
          </p:cNvCxnSpPr>
          <p:nvPr/>
        </p:nvCxnSpPr>
        <p:spPr>
          <a:xfrm rot="16200000" flipH="1">
            <a:off x="550505" y="2681644"/>
            <a:ext cx="2267602" cy="5975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ángulo 4"/>
          <p:cNvSpPr/>
          <p:nvPr/>
        </p:nvSpPr>
        <p:spPr>
          <a:xfrm rot="16200000">
            <a:off x="1371" y="2638317"/>
            <a:ext cx="1967409" cy="646331"/>
          </a:xfrm>
          <a:prstGeom prst="rect">
            <a:avLst/>
          </a:prstGeom>
        </p:spPr>
        <p:txBody>
          <a:bodyPr wrap="square">
            <a:spAutoFit/>
          </a:bodyPr>
          <a:lstStyle/>
          <a:p>
            <a:pPr algn="ctr"/>
            <a:r>
              <a:rPr lang="es-MX" dirty="0" smtClean="0">
                <a:solidFill>
                  <a:schemeClr val="tx1">
                    <a:lumMod val="95000"/>
                    <a:lumOff val="5000"/>
                  </a:schemeClr>
                </a:solidFill>
              </a:rPr>
              <a:t>No corresponde a un código válido </a:t>
            </a:r>
            <a:endParaRPr lang="es-MX" dirty="0"/>
          </a:p>
        </p:txBody>
      </p:sp>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l="3712" r="4147" b="62319"/>
          <a:stretch/>
        </p:blipFill>
        <p:spPr>
          <a:xfrm>
            <a:off x="3578796" y="2679919"/>
            <a:ext cx="2482890" cy="1692297"/>
          </a:xfrm>
          <a:prstGeom prst="rect">
            <a:avLst/>
          </a:prstGeom>
        </p:spPr>
      </p:pic>
      <p:pic>
        <p:nvPicPr>
          <p:cNvPr id="67" name="Imagen 66"/>
          <p:cNvPicPr>
            <a:picLocks noChangeAspect="1"/>
          </p:cNvPicPr>
          <p:nvPr/>
        </p:nvPicPr>
        <p:blipFill rotWithShape="1">
          <a:blip r:embed="rId3"/>
          <a:srcRect l="54351" t="81428" r="37320" b="10400"/>
          <a:stretch/>
        </p:blipFill>
        <p:spPr>
          <a:xfrm>
            <a:off x="5092263" y="3996983"/>
            <a:ext cx="1829534" cy="1009637"/>
          </a:xfrm>
          <a:prstGeom prst="rect">
            <a:avLst/>
          </a:prstGeom>
        </p:spPr>
      </p:pic>
      <p:sp>
        <p:nvSpPr>
          <p:cNvPr id="31" name="CuadroTexto 30"/>
          <p:cNvSpPr txBox="1"/>
          <p:nvPr/>
        </p:nvSpPr>
        <p:spPr>
          <a:xfrm>
            <a:off x="4730013" y="3219013"/>
            <a:ext cx="2102413" cy="553998"/>
          </a:xfrm>
          <a:prstGeom prst="rect">
            <a:avLst/>
          </a:prstGeom>
          <a:solidFill>
            <a:schemeClr val="bg1">
              <a:lumMod val="95000"/>
            </a:schemeClr>
          </a:solidFill>
        </p:spPr>
        <p:txBody>
          <a:bodyPr wrap="square" rtlCol="0">
            <a:spAutoFit/>
          </a:bodyPr>
          <a:lstStyle/>
          <a:p>
            <a:r>
              <a:rPr lang="es-MX" sz="1000" dirty="0" smtClean="0">
                <a:solidFill>
                  <a:schemeClr val="accent2">
                    <a:lumMod val="75000"/>
                  </a:schemeClr>
                </a:solidFill>
              </a:rPr>
              <a:t>CÉDULA NO ENCONTRADA. Revise los datos por favor y vuelva a ingresar los números de la imagen.</a:t>
            </a:r>
          </a:p>
        </p:txBody>
      </p:sp>
    </p:spTree>
    <p:extLst>
      <p:ext uri="{BB962C8B-B14F-4D97-AF65-F5344CB8AC3E}">
        <p14:creationId xmlns:p14="http://schemas.microsoft.com/office/powerpoint/2010/main" val="2907936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Categorización de ingresos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71" name="CuadroTexto 70"/>
          <p:cNvSpPr txBox="1"/>
          <p:nvPr/>
        </p:nvSpPr>
        <p:spPr>
          <a:xfrm>
            <a:off x="987703" y="1359451"/>
            <a:ext cx="4204825" cy="1384995"/>
          </a:xfrm>
          <a:prstGeom prst="rect">
            <a:avLst/>
          </a:prstGeom>
          <a:noFill/>
        </p:spPr>
        <p:txBody>
          <a:bodyPr wrap="square" rtlCol="0">
            <a:spAutoFit/>
          </a:bodyPr>
          <a:lstStyle/>
          <a:p>
            <a:r>
              <a:rPr lang="es-MX" sz="1400" dirty="0" smtClean="0">
                <a:solidFill>
                  <a:schemeClr val="tx1">
                    <a:lumMod val="95000"/>
                    <a:lumOff val="5000"/>
                  </a:schemeClr>
                </a:solidFill>
              </a:rPr>
              <a:t>Al igual que en la tabla de aportes, se asigna una prelación para la selección del salario en el caso de las personas registren más de un salario en la tabla de afiliados</a:t>
            </a:r>
            <a:r>
              <a:rPr lang="es-MX" sz="1400" dirty="0" smtClean="0">
                <a:solidFill>
                  <a:schemeClr val="tx1">
                    <a:lumMod val="95000"/>
                    <a:lumOff val="5000"/>
                  </a:schemeClr>
                </a:solidFill>
              </a:rPr>
              <a:t>. </a:t>
            </a:r>
            <a:r>
              <a:rPr lang="es-MX" sz="1400" dirty="0" smtClean="0">
                <a:solidFill>
                  <a:schemeClr val="tx1">
                    <a:lumMod val="95000"/>
                    <a:lumOff val="5000"/>
                  </a:schemeClr>
                </a:solidFill>
              </a:rPr>
              <a:t>La construcción es utilizada en las láminas posteriores para realizar el estudio de la variación del ingreso en el tiempo.</a:t>
            </a:r>
            <a:endParaRPr lang="es-MX" sz="1400" dirty="0" smtClean="0">
              <a:solidFill>
                <a:schemeClr val="tx1">
                  <a:lumMod val="95000"/>
                  <a:lumOff val="5000"/>
                </a:schemeClr>
              </a:solidFill>
            </a:endParaRPr>
          </a:p>
        </p:txBody>
      </p:sp>
      <p:sp>
        <p:nvSpPr>
          <p:cNvPr id="26" name="Pentágono 25"/>
          <p:cNvSpPr/>
          <p:nvPr/>
        </p:nvSpPr>
        <p:spPr>
          <a:xfrm>
            <a:off x="6045337" y="1056609"/>
            <a:ext cx="586153" cy="468923"/>
          </a:xfrm>
          <a:prstGeom prst="homePlate">
            <a:avLst>
              <a:gd name="adj" fmla="val 32500"/>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C</a:t>
            </a:r>
            <a:endParaRPr lang="es-MX" b="1" dirty="0"/>
          </a:p>
        </p:txBody>
      </p:sp>
      <p:sp>
        <p:nvSpPr>
          <p:cNvPr id="28" name="CuadroTexto 27"/>
          <p:cNvSpPr txBox="1"/>
          <p:nvPr/>
        </p:nvSpPr>
        <p:spPr>
          <a:xfrm>
            <a:off x="6638822" y="1056609"/>
            <a:ext cx="3946011" cy="738664"/>
          </a:xfrm>
          <a:prstGeom prst="rect">
            <a:avLst/>
          </a:prstGeom>
          <a:noFill/>
          <a:ln>
            <a:solidFill>
              <a:schemeClr val="tx2"/>
            </a:solidFill>
          </a:ln>
        </p:spPr>
        <p:txBody>
          <a:bodyPr wrap="square" rtlCol="0">
            <a:spAutoFit/>
          </a:bodyPr>
          <a:lstStyle/>
          <a:p>
            <a:r>
              <a:rPr lang="es-MX" sz="1400" b="1" dirty="0" smtClean="0">
                <a:solidFill>
                  <a:srgbClr val="0000FF"/>
                </a:solidFill>
              </a:rPr>
              <a:t>PRELACIÓN 3: </a:t>
            </a:r>
            <a:r>
              <a:rPr lang="es-MX" sz="1400" dirty="0" smtClean="0">
                <a:solidFill>
                  <a:schemeClr val="tx1">
                    <a:lumMod val="95000"/>
                    <a:lumOff val="5000"/>
                  </a:schemeClr>
                </a:solidFill>
              </a:rPr>
              <a:t>Salario que proviene de la tabla de afiliados y que el estado de historial laboral es 1 (activo).</a:t>
            </a:r>
            <a:endParaRPr lang="es-MX" sz="1400" b="1" dirty="0" smtClean="0">
              <a:solidFill>
                <a:schemeClr val="tx1">
                  <a:lumMod val="95000"/>
                  <a:lumOff val="5000"/>
                </a:schemeClr>
              </a:solidFill>
            </a:endParaRPr>
          </a:p>
        </p:txBody>
      </p:sp>
      <p:sp>
        <p:nvSpPr>
          <p:cNvPr id="29" name="Pentágono 28"/>
          <p:cNvSpPr/>
          <p:nvPr/>
        </p:nvSpPr>
        <p:spPr>
          <a:xfrm>
            <a:off x="6045337" y="1909023"/>
            <a:ext cx="586153" cy="468923"/>
          </a:xfrm>
          <a:prstGeom prst="homePlate">
            <a:avLst>
              <a:gd name="adj" fmla="val 32500"/>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D</a:t>
            </a:r>
          </a:p>
        </p:txBody>
      </p:sp>
      <p:sp>
        <p:nvSpPr>
          <p:cNvPr id="33" name="CuadroTexto 32"/>
          <p:cNvSpPr txBox="1"/>
          <p:nvPr/>
        </p:nvSpPr>
        <p:spPr>
          <a:xfrm>
            <a:off x="6638822" y="1909023"/>
            <a:ext cx="3946011" cy="738664"/>
          </a:xfrm>
          <a:prstGeom prst="rect">
            <a:avLst/>
          </a:prstGeom>
          <a:noFill/>
          <a:ln>
            <a:solidFill>
              <a:schemeClr val="tx2"/>
            </a:solidFill>
          </a:ln>
        </p:spPr>
        <p:txBody>
          <a:bodyPr wrap="square" rtlCol="0">
            <a:spAutoFit/>
          </a:bodyPr>
          <a:lstStyle/>
          <a:p>
            <a:r>
              <a:rPr lang="es-MX" sz="1400" b="1" dirty="0">
                <a:solidFill>
                  <a:srgbClr val="0000FF"/>
                </a:solidFill>
              </a:rPr>
              <a:t>PRELACIÓN </a:t>
            </a:r>
            <a:r>
              <a:rPr lang="es-MX" sz="1400" b="1" dirty="0" smtClean="0">
                <a:solidFill>
                  <a:srgbClr val="0000FF"/>
                </a:solidFill>
              </a:rPr>
              <a:t>4: </a:t>
            </a:r>
            <a:r>
              <a:rPr lang="es-MX" sz="1400" dirty="0" smtClean="0">
                <a:solidFill>
                  <a:schemeClr val="tx1">
                    <a:lumMod val="95000"/>
                    <a:lumOff val="5000"/>
                  </a:schemeClr>
                </a:solidFill>
              </a:rPr>
              <a:t>Salario que proviene tabla de afiliados y que el estado del historial laboral es 0 o NULL (no activo).</a:t>
            </a:r>
            <a:endParaRPr lang="es-MX" sz="1400" b="1" dirty="0" smtClean="0">
              <a:solidFill>
                <a:schemeClr val="tx1">
                  <a:lumMod val="95000"/>
                  <a:lumOff val="5000"/>
                </a:schemeClr>
              </a:solidFill>
            </a:endParaRPr>
          </a:p>
        </p:txBody>
      </p:sp>
      <p:pic>
        <p:nvPicPr>
          <p:cNvPr id="3" name="Imagen 2"/>
          <p:cNvPicPr>
            <a:picLocks noChangeAspect="1"/>
          </p:cNvPicPr>
          <p:nvPr/>
        </p:nvPicPr>
        <p:blipFill>
          <a:blip r:embed="rId3"/>
          <a:stretch>
            <a:fillRect/>
          </a:stretch>
        </p:blipFill>
        <p:spPr>
          <a:xfrm>
            <a:off x="987704" y="2964123"/>
            <a:ext cx="6110078" cy="617520"/>
          </a:xfrm>
          <a:prstGeom prst="rect">
            <a:avLst/>
          </a:prstGeom>
        </p:spPr>
      </p:pic>
      <p:pic>
        <p:nvPicPr>
          <p:cNvPr id="5" name="Imagen 4"/>
          <p:cNvPicPr>
            <a:picLocks noChangeAspect="1"/>
          </p:cNvPicPr>
          <p:nvPr/>
        </p:nvPicPr>
        <p:blipFill>
          <a:blip r:embed="rId4"/>
          <a:stretch>
            <a:fillRect/>
          </a:stretch>
        </p:blipFill>
        <p:spPr>
          <a:xfrm>
            <a:off x="987704" y="4759411"/>
            <a:ext cx="6110078" cy="617520"/>
          </a:xfrm>
          <a:prstGeom prst="rect">
            <a:avLst/>
          </a:prstGeom>
        </p:spPr>
      </p:pic>
      <p:sp>
        <p:nvSpPr>
          <p:cNvPr id="35" name="Flecha circular 34"/>
          <p:cNvSpPr/>
          <p:nvPr/>
        </p:nvSpPr>
        <p:spPr>
          <a:xfrm rot="8262488">
            <a:off x="4461365" y="3256684"/>
            <a:ext cx="959364" cy="957532"/>
          </a:xfrm>
          <a:prstGeom prst="circularArrow">
            <a:avLst>
              <a:gd name="adj1" fmla="val 3412"/>
              <a:gd name="adj2" fmla="val 422475"/>
              <a:gd name="adj3" fmla="val 19402014"/>
              <a:gd name="adj4" fmla="val 12575511"/>
              <a:gd name="adj5" fmla="val 3981"/>
            </a:avLst>
          </a:prstGeom>
          <a:gradFill flip="none" rotWithShape="1">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10800000" scaled="1"/>
            <a:tileRect/>
          </a:gradFill>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8" name="Flecha circular 37"/>
          <p:cNvSpPr/>
          <p:nvPr/>
        </p:nvSpPr>
        <p:spPr>
          <a:xfrm rot="8262488">
            <a:off x="4425152" y="5140800"/>
            <a:ext cx="959364" cy="898711"/>
          </a:xfrm>
          <a:prstGeom prst="circularArrow">
            <a:avLst>
              <a:gd name="adj1" fmla="val 3412"/>
              <a:gd name="adj2" fmla="val 422475"/>
              <a:gd name="adj3" fmla="val 19402014"/>
              <a:gd name="adj4" fmla="val 12575511"/>
              <a:gd name="adj5" fmla="val 3981"/>
            </a:avLst>
          </a:prstGeom>
          <a:gradFill flip="none" rotWithShape="1">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10800000" scaled="1"/>
            <a:tileRect/>
          </a:gradFill>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9" name="CuadroTexto 38"/>
          <p:cNvSpPr txBox="1"/>
          <p:nvPr/>
        </p:nvSpPr>
        <p:spPr>
          <a:xfrm>
            <a:off x="8025446" y="3121924"/>
            <a:ext cx="2993816" cy="1200329"/>
          </a:xfrm>
          <a:prstGeom prst="rect">
            <a:avLst/>
          </a:prstGeom>
          <a:noFill/>
        </p:spPr>
        <p:txBody>
          <a:bodyPr wrap="square" rtlCol="0">
            <a:spAutoFit/>
          </a:bodyPr>
          <a:lstStyle/>
          <a:p>
            <a:r>
              <a:rPr lang="es-MX" sz="1200" dirty="0" smtClean="0"/>
              <a:t>Para obtener el salario del individuo se toma el máximo de los ingresos con misma prelación. En el caso de que un individuo tenga dos ingresos pero de diferentes categorías, “C” </a:t>
            </a:r>
            <a:r>
              <a:rPr lang="es-MX" sz="1200" dirty="0"/>
              <a:t>o</a:t>
            </a:r>
            <a:r>
              <a:rPr lang="es-MX" sz="1200" dirty="0" smtClean="0"/>
              <a:t> “D”, se toma únicamente el tipo “C”.</a:t>
            </a:r>
          </a:p>
        </p:txBody>
      </p:sp>
      <p:sp>
        <p:nvSpPr>
          <p:cNvPr id="40" name="CuadroTexto 39"/>
          <p:cNvSpPr txBox="1"/>
          <p:nvPr/>
        </p:nvSpPr>
        <p:spPr>
          <a:xfrm>
            <a:off x="8351019" y="4955869"/>
            <a:ext cx="2993816" cy="1015663"/>
          </a:xfrm>
          <a:prstGeom prst="rect">
            <a:avLst/>
          </a:prstGeom>
          <a:noFill/>
        </p:spPr>
        <p:txBody>
          <a:bodyPr wrap="square" rtlCol="0">
            <a:spAutoFit/>
          </a:bodyPr>
          <a:lstStyle/>
          <a:p>
            <a:r>
              <a:rPr lang="es-MX" sz="1200" b="1" dirty="0" smtClean="0"/>
              <a:t>IMPORTANTE:</a:t>
            </a:r>
          </a:p>
          <a:p>
            <a:r>
              <a:rPr lang="es-MX" sz="1200" dirty="0" smtClean="0"/>
              <a:t>Luego de ejecutar esta acción, el número de registros coincide con el de individuos, es decir la tabla final de afiliados contiene </a:t>
            </a:r>
            <a:r>
              <a:rPr lang="es-MX" sz="1200" b="1" dirty="0" smtClean="0"/>
              <a:t>255</a:t>
            </a:r>
            <a:r>
              <a:rPr lang="es-MX" sz="1200" b="1" dirty="0" smtClean="0">
                <a:solidFill>
                  <a:schemeClr val="tx1">
                    <a:lumMod val="95000"/>
                    <a:lumOff val="5000"/>
                  </a:schemeClr>
                </a:solidFill>
              </a:rPr>
              <a:t>.742 </a:t>
            </a:r>
            <a:r>
              <a:rPr lang="es-MX" sz="1200" dirty="0" smtClean="0">
                <a:solidFill>
                  <a:schemeClr val="tx1">
                    <a:lumMod val="95000"/>
                    <a:lumOff val="5000"/>
                  </a:schemeClr>
                </a:solidFill>
              </a:rPr>
              <a:t>registros.</a:t>
            </a:r>
            <a:endParaRPr lang="es-MX" sz="1200" dirty="0" smtClean="0"/>
          </a:p>
        </p:txBody>
      </p:sp>
      <p:pic>
        <p:nvPicPr>
          <p:cNvPr id="41" name="Imagen 40"/>
          <p:cNvPicPr>
            <a:picLocks noChangeAspect="1"/>
          </p:cNvPicPr>
          <p:nvPr/>
        </p:nvPicPr>
        <p:blipFill>
          <a:blip r:embed="rId5"/>
          <a:stretch>
            <a:fillRect/>
          </a:stretch>
        </p:blipFill>
        <p:spPr>
          <a:xfrm>
            <a:off x="7860845" y="4893731"/>
            <a:ext cx="552228" cy="483200"/>
          </a:xfrm>
          <a:prstGeom prst="rect">
            <a:avLst/>
          </a:prstGeom>
        </p:spPr>
      </p:pic>
      <p:sp>
        <p:nvSpPr>
          <p:cNvPr id="7" name="Abrir llave 6"/>
          <p:cNvSpPr/>
          <p:nvPr/>
        </p:nvSpPr>
        <p:spPr>
          <a:xfrm>
            <a:off x="5461583" y="1010797"/>
            <a:ext cx="200920" cy="1582961"/>
          </a:xfrm>
          <a:prstGeom prst="leftBrace">
            <a:avLst>
              <a:gd name="adj1" fmla="val 32141"/>
              <a:gd name="adj2" fmla="val 50000"/>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8" name="Imagen 7"/>
          <p:cNvPicPr>
            <a:picLocks noChangeAspect="1"/>
          </p:cNvPicPr>
          <p:nvPr/>
        </p:nvPicPr>
        <p:blipFill>
          <a:blip r:embed="rId6"/>
          <a:stretch>
            <a:fillRect/>
          </a:stretch>
        </p:blipFill>
        <p:spPr>
          <a:xfrm>
            <a:off x="987703" y="3961367"/>
            <a:ext cx="3329145" cy="418320"/>
          </a:xfrm>
          <a:prstGeom prst="rect">
            <a:avLst/>
          </a:prstGeom>
        </p:spPr>
      </p:pic>
      <p:pic>
        <p:nvPicPr>
          <p:cNvPr id="9" name="Imagen 8"/>
          <p:cNvPicPr>
            <a:picLocks noChangeAspect="1"/>
          </p:cNvPicPr>
          <p:nvPr/>
        </p:nvPicPr>
        <p:blipFill>
          <a:blip r:embed="rId7"/>
          <a:stretch>
            <a:fillRect/>
          </a:stretch>
        </p:blipFill>
        <p:spPr>
          <a:xfrm>
            <a:off x="987703" y="5641877"/>
            <a:ext cx="3329145" cy="418320"/>
          </a:xfrm>
          <a:prstGeom prst="rect">
            <a:avLst/>
          </a:prstGeom>
        </p:spPr>
      </p:pic>
      <p:sp>
        <p:nvSpPr>
          <p:cNvPr id="2" name="CuadroTexto 1"/>
          <p:cNvSpPr txBox="1"/>
          <p:nvPr/>
        </p:nvSpPr>
        <p:spPr>
          <a:xfrm>
            <a:off x="5230572" y="3893527"/>
            <a:ext cx="1730855" cy="276999"/>
          </a:xfrm>
          <a:prstGeom prst="rect">
            <a:avLst/>
          </a:prstGeom>
          <a:noFill/>
        </p:spPr>
        <p:txBody>
          <a:bodyPr wrap="square" rtlCol="0">
            <a:spAutoFit/>
          </a:bodyPr>
          <a:lstStyle/>
          <a:p>
            <a:r>
              <a:rPr lang="es-MX" sz="1200" dirty="0" smtClean="0"/>
              <a:t>Toma el máximo sueldo</a:t>
            </a:r>
            <a:endParaRPr lang="es-MX" sz="1200" dirty="0"/>
          </a:p>
        </p:txBody>
      </p:sp>
      <p:sp>
        <p:nvSpPr>
          <p:cNvPr id="19" name="CuadroTexto 18"/>
          <p:cNvSpPr txBox="1"/>
          <p:nvPr/>
        </p:nvSpPr>
        <p:spPr>
          <a:xfrm>
            <a:off x="5128118" y="5769417"/>
            <a:ext cx="1730855" cy="276999"/>
          </a:xfrm>
          <a:prstGeom prst="rect">
            <a:avLst/>
          </a:prstGeom>
          <a:noFill/>
        </p:spPr>
        <p:txBody>
          <a:bodyPr wrap="square" rtlCol="0">
            <a:spAutoFit/>
          </a:bodyPr>
          <a:lstStyle/>
          <a:p>
            <a:r>
              <a:rPr lang="es-MX" sz="1200" dirty="0" smtClean="0"/>
              <a:t>Toma el máximo sueldo</a:t>
            </a:r>
            <a:endParaRPr lang="es-MX" sz="1200" dirty="0"/>
          </a:p>
        </p:txBody>
      </p:sp>
    </p:spTree>
    <p:extLst>
      <p:ext uri="{BB962C8B-B14F-4D97-AF65-F5344CB8AC3E}">
        <p14:creationId xmlns:p14="http://schemas.microsoft.com/office/powerpoint/2010/main" val="684030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Tabla final</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71" name="CuadroTexto 70"/>
          <p:cNvSpPr txBox="1"/>
          <p:nvPr/>
        </p:nvSpPr>
        <p:spPr>
          <a:xfrm>
            <a:off x="791250" y="1045246"/>
            <a:ext cx="8847673" cy="307777"/>
          </a:xfrm>
          <a:prstGeom prst="rect">
            <a:avLst/>
          </a:prstGeom>
          <a:noFill/>
        </p:spPr>
        <p:txBody>
          <a:bodyPr wrap="square" rtlCol="0">
            <a:spAutoFit/>
          </a:bodyPr>
          <a:lstStyle/>
          <a:p>
            <a:r>
              <a:rPr lang="es-MX" sz="1400" dirty="0" smtClean="0">
                <a:solidFill>
                  <a:schemeClr val="tx1">
                    <a:lumMod val="95000"/>
                    <a:lumOff val="5000"/>
                  </a:schemeClr>
                </a:solidFill>
              </a:rPr>
              <a:t>La tabla final de ingresos, con información del IESS se compone de la siguiente manera:</a:t>
            </a:r>
          </a:p>
        </p:txBody>
      </p:sp>
      <p:sp>
        <p:nvSpPr>
          <p:cNvPr id="8" name="CuadroTexto 7"/>
          <p:cNvSpPr txBox="1"/>
          <p:nvPr/>
        </p:nvSpPr>
        <p:spPr>
          <a:xfrm>
            <a:off x="5844570" y="5545402"/>
            <a:ext cx="1025912" cy="307777"/>
          </a:xfrm>
          <a:prstGeom prst="rect">
            <a:avLst/>
          </a:prstGeom>
          <a:noFill/>
          <a:ln>
            <a:solidFill>
              <a:schemeClr val="accent6"/>
            </a:solidFill>
          </a:ln>
        </p:spPr>
        <p:txBody>
          <a:bodyPr wrap="square" rtlCol="0">
            <a:spAutoFit/>
          </a:bodyPr>
          <a:lstStyle/>
          <a:p>
            <a:r>
              <a:rPr lang="es-MX" sz="1400" b="1" dirty="0" smtClean="0"/>
              <a:t>REGISTROS</a:t>
            </a:r>
            <a:endParaRPr lang="es-MX" sz="1400" b="1" dirty="0"/>
          </a:p>
        </p:txBody>
      </p:sp>
      <p:sp>
        <p:nvSpPr>
          <p:cNvPr id="68" name="CuadroTexto 67"/>
          <p:cNvSpPr txBox="1"/>
          <p:nvPr/>
        </p:nvSpPr>
        <p:spPr>
          <a:xfrm>
            <a:off x="9577385" y="4432973"/>
            <a:ext cx="1025912" cy="307777"/>
          </a:xfrm>
          <a:prstGeom prst="rect">
            <a:avLst/>
          </a:prstGeom>
          <a:noFill/>
          <a:ln>
            <a:solidFill>
              <a:schemeClr val="accent6"/>
            </a:solidFill>
          </a:ln>
        </p:spPr>
        <p:txBody>
          <a:bodyPr wrap="square" rtlCol="0">
            <a:spAutoFit/>
          </a:bodyPr>
          <a:lstStyle/>
          <a:p>
            <a:r>
              <a:rPr lang="es-MX" sz="1400" b="1" dirty="0" smtClean="0"/>
              <a:t>REGISTROS</a:t>
            </a:r>
            <a:endParaRPr lang="es-MX" sz="1400" b="1" dirty="0"/>
          </a:p>
        </p:txBody>
      </p:sp>
      <p:sp>
        <p:nvSpPr>
          <p:cNvPr id="69" name="Rectángulo 68"/>
          <p:cNvSpPr/>
          <p:nvPr/>
        </p:nvSpPr>
        <p:spPr>
          <a:xfrm>
            <a:off x="4789422" y="6022647"/>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400" b="1" dirty="0" smtClean="0">
                <a:solidFill>
                  <a:srgbClr val="0000FF"/>
                </a:solidFill>
              </a:rPr>
              <a:t>2.955.599 </a:t>
            </a:r>
            <a:endParaRPr lang="en-US" sz="1400" b="1" dirty="0">
              <a:solidFill>
                <a:srgbClr val="0000FF"/>
              </a:solidFill>
            </a:endParaRPr>
          </a:p>
        </p:txBody>
      </p:sp>
      <p:sp>
        <p:nvSpPr>
          <p:cNvPr id="70" name="CuadroTexto 69"/>
          <p:cNvSpPr txBox="1"/>
          <p:nvPr/>
        </p:nvSpPr>
        <p:spPr>
          <a:xfrm>
            <a:off x="5862669" y="6022647"/>
            <a:ext cx="1025912" cy="307777"/>
          </a:xfrm>
          <a:prstGeom prst="rect">
            <a:avLst/>
          </a:prstGeom>
          <a:noFill/>
          <a:ln>
            <a:solidFill>
              <a:schemeClr val="accent6"/>
            </a:solidFill>
          </a:ln>
        </p:spPr>
        <p:txBody>
          <a:bodyPr wrap="square" rtlCol="0">
            <a:spAutoFit/>
          </a:bodyPr>
          <a:lstStyle/>
          <a:p>
            <a:r>
              <a:rPr lang="es-MX" sz="1400" b="1" dirty="0" smtClean="0"/>
              <a:t>PERSONAS</a:t>
            </a:r>
            <a:endParaRPr lang="es-MX" sz="1400" b="1" dirty="0"/>
          </a:p>
        </p:txBody>
      </p:sp>
      <p:sp>
        <p:nvSpPr>
          <p:cNvPr id="72" name="Rectángulo 71"/>
          <p:cNvSpPr/>
          <p:nvPr/>
        </p:nvSpPr>
        <p:spPr>
          <a:xfrm>
            <a:off x="8467046" y="4894344"/>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400" b="1" dirty="0" smtClean="0">
                <a:solidFill>
                  <a:srgbClr val="0000FF"/>
                </a:solidFill>
              </a:rPr>
              <a:t>209.031 </a:t>
            </a:r>
            <a:endParaRPr lang="en-US" sz="1400" b="1" dirty="0">
              <a:solidFill>
                <a:srgbClr val="0000FF"/>
              </a:solidFill>
            </a:endParaRPr>
          </a:p>
        </p:txBody>
      </p:sp>
      <p:sp>
        <p:nvSpPr>
          <p:cNvPr id="73" name="CuadroTexto 72"/>
          <p:cNvSpPr txBox="1"/>
          <p:nvPr/>
        </p:nvSpPr>
        <p:spPr>
          <a:xfrm>
            <a:off x="9562596" y="4894344"/>
            <a:ext cx="1025912" cy="307777"/>
          </a:xfrm>
          <a:prstGeom prst="rect">
            <a:avLst/>
          </a:prstGeom>
          <a:noFill/>
          <a:ln>
            <a:solidFill>
              <a:schemeClr val="accent6"/>
            </a:solidFill>
          </a:ln>
        </p:spPr>
        <p:txBody>
          <a:bodyPr wrap="square" rtlCol="0">
            <a:spAutoFit/>
          </a:bodyPr>
          <a:lstStyle/>
          <a:p>
            <a:r>
              <a:rPr lang="es-MX" sz="1400" b="1" dirty="0" smtClean="0"/>
              <a:t>PERSONAS</a:t>
            </a:r>
            <a:endParaRPr lang="es-MX" sz="1400" b="1" dirty="0"/>
          </a:p>
        </p:txBody>
      </p:sp>
      <p:cxnSp>
        <p:nvCxnSpPr>
          <p:cNvPr id="13" name="Conector recto de flecha 12"/>
          <p:cNvCxnSpPr>
            <a:stCxn id="16" idx="2"/>
          </p:cNvCxnSpPr>
          <p:nvPr/>
        </p:nvCxnSpPr>
        <p:spPr>
          <a:xfrm flipH="1" flipV="1">
            <a:off x="6966026" y="6144324"/>
            <a:ext cx="2366792" cy="2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p:cNvSpPr/>
          <p:nvPr/>
        </p:nvSpPr>
        <p:spPr>
          <a:xfrm>
            <a:off x="9332818" y="5948765"/>
            <a:ext cx="1496122" cy="432792"/>
          </a:xfrm>
          <a:prstGeom prst="ellipse">
            <a:avLst/>
          </a:prstGeom>
          <a:noFill/>
          <a:ln>
            <a:solidFill>
              <a:schemeClr val="accent6"/>
            </a:solidFill>
          </a:ln>
        </p:spPr>
        <p:txBody>
          <a:bodyPr wrap="square" rtlCol="0">
            <a:spAutoFit/>
          </a:bodyPr>
          <a:lstStyle/>
          <a:p>
            <a:pPr algn="r"/>
            <a:r>
              <a:rPr lang="es-MX" sz="1400" b="1" dirty="0" smtClean="0"/>
              <a:t>3.164.630</a:t>
            </a:r>
            <a:endParaRPr lang="es-MX" sz="1400" b="1" dirty="0">
              <a:solidFill>
                <a:schemeClr val="tx1"/>
              </a:solidFill>
            </a:endParaRPr>
          </a:p>
        </p:txBody>
      </p:sp>
      <p:cxnSp>
        <p:nvCxnSpPr>
          <p:cNvPr id="90" name="Conector recto de flecha 89"/>
          <p:cNvCxnSpPr>
            <a:stCxn id="16" idx="0"/>
            <a:endCxn id="73" idx="2"/>
          </p:cNvCxnSpPr>
          <p:nvPr/>
        </p:nvCxnSpPr>
        <p:spPr>
          <a:xfrm flipH="1" flipV="1">
            <a:off x="10075552" y="5202121"/>
            <a:ext cx="5327" cy="746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upo 91"/>
          <p:cNvGrpSpPr/>
          <p:nvPr/>
        </p:nvGrpSpPr>
        <p:grpSpPr>
          <a:xfrm>
            <a:off x="2312551" y="1497973"/>
            <a:ext cx="3494350" cy="4450792"/>
            <a:chOff x="4278050" y="1603006"/>
            <a:chExt cx="3494350" cy="4450792"/>
          </a:xfrm>
        </p:grpSpPr>
        <p:sp>
          <p:nvSpPr>
            <p:cNvPr id="93" name="Rectángulo redondeado 92"/>
            <p:cNvSpPr/>
            <p:nvPr/>
          </p:nvSpPr>
          <p:spPr>
            <a:xfrm>
              <a:off x="4709092" y="1733766"/>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aportes</a:t>
              </a:r>
              <a:endParaRPr lang="es-MX" sz="1400" b="1" dirty="0">
                <a:solidFill>
                  <a:schemeClr val="bg1"/>
                </a:solidFill>
                <a:latin typeface="Arial" panose="020B0604020202020204" pitchFamily="34" charset="0"/>
                <a:cs typeface="Arial" panose="020B0604020202020204" pitchFamily="34" charset="0"/>
              </a:endParaRPr>
            </a:p>
          </p:txBody>
        </p:sp>
        <p:sp>
          <p:nvSpPr>
            <p:cNvPr id="96" name="Rectángulo 95"/>
            <p:cNvSpPr/>
            <p:nvPr/>
          </p:nvSpPr>
          <p:spPr>
            <a:xfrm>
              <a:off x="6757462" y="5727992"/>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400" b="1" dirty="0" smtClean="0">
                  <a:solidFill>
                    <a:srgbClr val="0000FF"/>
                  </a:solidFill>
                </a:rPr>
                <a:t>3.005.713</a:t>
              </a:r>
              <a:endParaRPr lang="es-MX" sz="1400" b="1" dirty="0">
                <a:solidFill>
                  <a:srgbClr val="0000FF"/>
                </a:solidFill>
              </a:endParaRPr>
            </a:p>
          </p:txBody>
        </p:sp>
        <p:sp>
          <p:nvSpPr>
            <p:cNvPr id="97" name="CuadroTexto 96"/>
            <p:cNvSpPr txBox="1"/>
            <p:nvPr/>
          </p:nvSpPr>
          <p:spPr>
            <a:xfrm>
              <a:off x="4336112" y="5752939"/>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8" name="Rectángulo 97"/>
            <p:cNvSpPr/>
            <p:nvPr/>
          </p:nvSpPr>
          <p:spPr>
            <a:xfrm>
              <a:off x="4278050" y="1603006"/>
              <a:ext cx="3494350" cy="4450792"/>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ángulo 98"/>
            <p:cNvSpPr/>
            <p:nvPr/>
          </p:nvSpPr>
          <p:spPr>
            <a:xfrm>
              <a:off x="6754895" y="4003923"/>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a:solidFill>
                    <a:schemeClr val="tx1"/>
                  </a:solidFill>
                </a:rPr>
                <a:t>-716240 </a:t>
              </a:r>
              <a:endParaRPr lang="en-US" sz="1200">
                <a:solidFill>
                  <a:schemeClr val="tx1"/>
                </a:solidFill>
              </a:endParaRPr>
            </a:p>
          </p:txBody>
        </p:sp>
        <p:sp>
          <p:nvSpPr>
            <p:cNvPr id="100" name="CuadroTexto 99"/>
            <p:cNvSpPr txBox="1"/>
            <p:nvPr/>
          </p:nvSpPr>
          <p:spPr>
            <a:xfrm>
              <a:off x="4466734" y="4003923"/>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Ajustes 1 y 2</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1" name="Rectángulo 100"/>
            <p:cNvSpPr/>
            <p:nvPr/>
          </p:nvSpPr>
          <p:spPr>
            <a:xfrm>
              <a:off x="6760809" y="4332168"/>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-12.784 </a:t>
              </a:r>
              <a:endParaRPr lang="en-US" sz="1200" dirty="0">
                <a:solidFill>
                  <a:schemeClr val="tx1"/>
                </a:solidFill>
              </a:endParaRPr>
            </a:p>
          </p:txBody>
        </p:sp>
        <p:sp>
          <p:nvSpPr>
            <p:cNvPr id="102" name="CuadroTexto 101"/>
            <p:cNvSpPr txBox="1"/>
            <p:nvPr/>
          </p:nvSpPr>
          <p:spPr>
            <a:xfrm>
              <a:off x="4458793" y="4332168"/>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Ajustes 3</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3" name="CuadroTexto 102"/>
            <p:cNvSpPr txBox="1"/>
            <p:nvPr/>
          </p:nvSpPr>
          <p:spPr>
            <a:xfrm>
              <a:off x="4292566" y="2216626"/>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4" name="CuadroTexto 103"/>
            <p:cNvSpPr txBox="1"/>
            <p:nvPr/>
          </p:nvSpPr>
          <p:spPr>
            <a:xfrm>
              <a:off x="4466736" y="2537115"/>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5" name="CuadroTexto 104"/>
            <p:cNvSpPr txBox="1"/>
            <p:nvPr/>
          </p:nvSpPr>
          <p:spPr>
            <a:xfrm>
              <a:off x="4473992" y="2849171"/>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Aportes independientes</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6" name="Rectángulo 105"/>
            <p:cNvSpPr/>
            <p:nvPr/>
          </p:nvSpPr>
          <p:spPr>
            <a:xfrm>
              <a:off x="6743605" y="3246742"/>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solidFill>
                </a:rPr>
                <a:t>-804.265</a:t>
              </a:r>
              <a:endParaRPr lang="en-US" sz="1200" dirty="0">
                <a:solidFill>
                  <a:schemeClr val="tx1"/>
                </a:solidFill>
              </a:endParaRPr>
            </a:p>
          </p:txBody>
        </p:sp>
        <p:sp>
          <p:nvSpPr>
            <p:cNvPr id="107" name="CuadroTexto 106"/>
            <p:cNvSpPr txBox="1"/>
            <p:nvPr/>
          </p:nvSpPr>
          <p:spPr>
            <a:xfrm>
              <a:off x="4466733" y="3190258"/>
              <a:ext cx="1800003" cy="461665"/>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Aportes diferentes de A, AA, SSE</a:t>
              </a:r>
              <a:endParaRPr lang="en-US" sz="1200" b="1"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8" name="Rectángulo 107"/>
            <p:cNvSpPr/>
            <p:nvPr/>
          </p:nvSpPr>
          <p:spPr>
            <a:xfrm>
              <a:off x="6750428" y="2849171"/>
              <a:ext cx="928800"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-454.779</a:t>
              </a:r>
              <a:endParaRPr lang="es-MX" sz="1200" dirty="0">
                <a:solidFill>
                  <a:schemeClr val="tx1"/>
                </a:solidFill>
              </a:endParaRPr>
            </a:p>
          </p:txBody>
        </p:sp>
        <p:sp>
          <p:nvSpPr>
            <p:cNvPr id="109" name="Rectángulo 108"/>
            <p:cNvSpPr/>
            <p:nvPr/>
          </p:nvSpPr>
          <p:spPr>
            <a:xfrm>
              <a:off x="6743607" y="2216626"/>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5.505.584</a:t>
              </a:r>
              <a:endParaRPr lang="en-US" sz="1200" b="1" dirty="0">
                <a:solidFill>
                  <a:schemeClr val="tx1"/>
                </a:solidFill>
              </a:endParaRPr>
            </a:p>
          </p:txBody>
        </p:sp>
        <p:sp>
          <p:nvSpPr>
            <p:cNvPr id="110" name="Rectángulo 109"/>
            <p:cNvSpPr/>
            <p:nvPr/>
          </p:nvSpPr>
          <p:spPr>
            <a:xfrm>
              <a:off x="6743607" y="2537115"/>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-243.456 </a:t>
              </a:r>
              <a:endParaRPr lang="en-US" sz="1200" dirty="0">
                <a:solidFill>
                  <a:schemeClr val="tx1"/>
                </a:solidFill>
              </a:endParaRPr>
            </a:p>
          </p:txBody>
        </p:sp>
        <p:sp>
          <p:nvSpPr>
            <p:cNvPr id="111" name="Rectángulo 110"/>
            <p:cNvSpPr/>
            <p:nvPr/>
          </p:nvSpPr>
          <p:spPr>
            <a:xfrm>
              <a:off x="6754644" y="3648544"/>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-20.301 </a:t>
              </a:r>
              <a:endParaRPr lang="en-US" sz="1200" dirty="0">
                <a:solidFill>
                  <a:schemeClr val="tx1"/>
                </a:solidFill>
              </a:endParaRPr>
            </a:p>
          </p:txBody>
        </p:sp>
        <p:sp>
          <p:nvSpPr>
            <p:cNvPr id="112" name="CuadroTexto 111"/>
            <p:cNvSpPr txBox="1"/>
            <p:nvPr/>
          </p:nvSpPr>
          <p:spPr>
            <a:xfrm>
              <a:off x="4477772" y="3648544"/>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Subsidio de enfermedad</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3" name="Rectángulo 112"/>
            <p:cNvSpPr/>
            <p:nvPr/>
          </p:nvSpPr>
          <p:spPr>
            <a:xfrm>
              <a:off x="6760099" y="5108881"/>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-225.987 </a:t>
              </a:r>
              <a:endParaRPr lang="en-US" sz="1200" dirty="0">
                <a:solidFill>
                  <a:schemeClr val="tx1"/>
                </a:solidFill>
              </a:endParaRPr>
            </a:p>
          </p:txBody>
        </p:sp>
        <p:sp>
          <p:nvSpPr>
            <p:cNvPr id="114" name="CuadroTexto 113"/>
            <p:cNvSpPr txBox="1"/>
            <p:nvPr/>
          </p:nvSpPr>
          <p:spPr>
            <a:xfrm>
              <a:off x="4458083" y="5108881"/>
              <a:ext cx="1935781"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Fecha de salida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6" name="Rectángulo 115"/>
          <p:cNvSpPr/>
          <p:nvPr/>
        </p:nvSpPr>
        <p:spPr>
          <a:xfrm>
            <a:off x="4794602" y="4608494"/>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6.655 </a:t>
            </a:r>
            <a:endParaRPr lang="en-US" sz="1200" dirty="0">
              <a:solidFill>
                <a:schemeClr val="tx1"/>
              </a:solidFill>
            </a:endParaRPr>
          </a:p>
        </p:txBody>
      </p:sp>
      <p:sp>
        <p:nvSpPr>
          <p:cNvPr id="117" name="CuadroTexto 116"/>
          <p:cNvSpPr txBox="1"/>
          <p:nvPr/>
        </p:nvSpPr>
        <p:spPr>
          <a:xfrm>
            <a:off x="2508493" y="4500675"/>
            <a:ext cx="2285296" cy="461665"/>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Duplicados por Identificación y RUC Empresa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8" name="Rectángulo 117"/>
          <p:cNvSpPr/>
          <p:nvPr/>
        </p:nvSpPr>
        <p:spPr>
          <a:xfrm>
            <a:off x="4785755" y="5304847"/>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solidFill>
              </a:rPr>
              <a:t>-15.404</a:t>
            </a:r>
            <a:endParaRPr lang="en-US" sz="1200" dirty="0">
              <a:solidFill>
                <a:schemeClr val="tx1"/>
              </a:solidFill>
            </a:endParaRPr>
          </a:p>
        </p:txBody>
      </p:sp>
      <p:sp>
        <p:nvSpPr>
          <p:cNvPr id="119" name="CuadroTexto 118"/>
          <p:cNvSpPr txBox="1"/>
          <p:nvPr/>
        </p:nvSpPr>
        <p:spPr>
          <a:xfrm>
            <a:off x="2506039" y="5304847"/>
            <a:ext cx="2193622" cy="276999"/>
          </a:xfrm>
          <a:prstGeom prst="rect">
            <a:avLst/>
          </a:prstGeom>
          <a:noFill/>
        </p:spPr>
        <p:txBody>
          <a:bodyPr wrap="square" rtlCol="0">
            <a:spAutoFit/>
          </a:bodyPr>
          <a:lstStyle/>
          <a:p>
            <a:r>
              <a:rPr lang="es-EC" sz="1200" b="1" dirty="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es-EC" sz="1200" dirty="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Identificaciones no válidas</a:t>
            </a:r>
            <a:endParaRPr lang="en-US" sz="12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0" name="Rectángulo redondeado 119"/>
          <p:cNvSpPr/>
          <p:nvPr/>
        </p:nvSpPr>
        <p:spPr>
          <a:xfrm>
            <a:off x="6600318" y="1628732"/>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afiliados</a:t>
            </a:r>
            <a:endParaRPr lang="es-MX" sz="1400" b="1" dirty="0">
              <a:solidFill>
                <a:schemeClr val="bg1"/>
              </a:solidFill>
              <a:latin typeface="Arial" panose="020B0604020202020204" pitchFamily="34" charset="0"/>
              <a:cs typeface="Arial" panose="020B0604020202020204" pitchFamily="34" charset="0"/>
            </a:endParaRPr>
          </a:p>
        </p:txBody>
      </p:sp>
      <p:sp>
        <p:nvSpPr>
          <p:cNvPr id="121" name="Rectángulo 120"/>
          <p:cNvSpPr/>
          <p:nvPr/>
        </p:nvSpPr>
        <p:spPr>
          <a:xfrm>
            <a:off x="8456407" y="2111592"/>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15.355.011</a:t>
            </a:r>
            <a:endParaRPr lang="en-US" sz="1200" b="1" dirty="0">
              <a:solidFill>
                <a:schemeClr val="tx1"/>
              </a:solidFill>
            </a:endParaRPr>
          </a:p>
        </p:txBody>
      </p:sp>
      <p:sp>
        <p:nvSpPr>
          <p:cNvPr id="122" name="CuadroTexto 121"/>
          <p:cNvSpPr txBox="1"/>
          <p:nvPr/>
        </p:nvSpPr>
        <p:spPr>
          <a:xfrm>
            <a:off x="6183792" y="2111592"/>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3" name="Rectángulo 122"/>
          <p:cNvSpPr/>
          <p:nvPr/>
        </p:nvSpPr>
        <p:spPr>
          <a:xfrm>
            <a:off x="8470344" y="4434443"/>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400" b="1" dirty="0">
                <a:solidFill>
                  <a:srgbClr val="0000FF"/>
                </a:solidFill>
              </a:rPr>
              <a:t>315.357  </a:t>
            </a:r>
            <a:endParaRPr lang="en-US" sz="1400" b="1" dirty="0">
              <a:solidFill>
                <a:srgbClr val="0000FF"/>
              </a:solidFill>
            </a:endParaRPr>
          </a:p>
        </p:txBody>
      </p:sp>
      <p:sp>
        <p:nvSpPr>
          <p:cNvPr id="124" name="CuadroTexto 123"/>
          <p:cNvSpPr txBox="1"/>
          <p:nvPr/>
        </p:nvSpPr>
        <p:spPr>
          <a:xfrm>
            <a:off x="6241275" y="4403630"/>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5" name="Rectángulo 124"/>
          <p:cNvSpPr/>
          <p:nvPr/>
        </p:nvSpPr>
        <p:spPr>
          <a:xfrm>
            <a:off x="8456407" y="2432081"/>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a:t>
            </a:r>
            <a:r>
              <a:rPr lang="es-MX" sz="1200" dirty="0" smtClean="0">
                <a:solidFill>
                  <a:schemeClr val="tx1"/>
                </a:solidFill>
              </a:rPr>
              <a:t>58.158 </a:t>
            </a:r>
            <a:endParaRPr lang="en-US" sz="1200" dirty="0">
              <a:solidFill>
                <a:schemeClr val="tx1"/>
              </a:solidFill>
            </a:endParaRPr>
          </a:p>
        </p:txBody>
      </p:sp>
      <p:sp>
        <p:nvSpPr>
          <p:cNvPr id="126" name="CuadroTexto 125"/>
          <p:cNvSpPr txBox="1"/>
          <p:nvPr/>
        </p:nvSpPr>
        <p:spPr>
          <a:xfrm>
            <a:off x="6357962" y="2432081"/>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7" name="Rectángulo 126"/>
          <p:cNvSpPr/>
          <p:nvPr/>
        </p:nvSpPr>
        <p:spPr>
          <a:xfrm>
            <a:off x="6169276" y="1497972"/>
            <a:ext cx="3346086" cy="3296277"/>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ángulo 127"/>
          <p:cNvSpPr/>
          <p:nvPr/>
        </p:nvSpPr>
        <p:spPr>
          <a:xfrm>
            <a:off x="8452693" y="2751746"/>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-202.137</a:t>
            </a:r>
            <a:endParaRPr lang="es-MX" sz="1200" dirty="0">
              <a:solidFill>
                <a:schemeClr val="tx1"/>
              </a:solidFill>
            </a:endParaRPr>
          </a:p>
        </p:txBody>
      </p:sp>
      <p:sp>
        <p:nvSpPr>
          <p:cNvPr id="129" name="CuadroTexto 128"/>
          <p:cNvSpPr txBox="1"/>
          <p:nvPr/>
        </p:nvSpPr>
        <p:spPr>
          <a:xfrm>
            <a:off x="6354248" y="2751746"/>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Afiliación independiente</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0" name="Rectángulo 129"/>
          <p:cNvSpPr/>
          <p:nvPr/>
        </p:nvSpPr>
        <p:spPr>
          <a:xfrm>
            <a:off x="8452693" y="3085653"/>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-691.408</a:t>
            </a:r>
            <a:endParaRPr lang="es-MX" sz="1200" dirty="0">
              <a:solidFill>
                <a:schemeClr val="tx1"/>
              </a:solidFill>
            </a:endParaRPr>
          </a:p>
        </p:txBody>
      </p:sp>
      <p:sp>
        <p:nvSpPr>
          <p:cNvPr id="131" name="CuadroTexto 130"/>
          <p:cNvSpPr txBox="1"/>
          <p:nvPr/>
        </p:nvSpPr>
        <p:spPr>
          <a:xfrm>
            <a:off x="6354248" y="3085653"/>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Afiliación voluntaria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2" name="Rectángulo 131"/>
          <p:cNvSpPr/>
          <p:nvPr/>
        </p:nvSpPr>
        <p:spPr>
          <a:xfrm>
            <a:off x="8472358" y="3456037"/>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solidFill>
                  <a:schemeClr val="tx1"/>
                </a:solidFill>
              </a:rPr>
              <a:t>-11.123.518 </a:t>
            </a:r>
          </a:p>
        </p:txBody>
      </p:sp>
      <p:sp>
        <p:nvSpPr>
          <p:cNvPr id="133" name="CuadroTexto 132"/>
          <p:cNvSpPr txBox="1"/>
          <p:nvPr/>
        </p:nvSpPr>
        <p:spPr>
          <a:xfrm>
            <a:off x="6373913" y="3456037"/>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Fecha de salida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4" name="Rectángulo 133"/>
          <p:cNvSpPr/>
          <p:nvPr/>
        </p:nvSpPr>
        <p:spPr>
          <a:xfrm>
            <a:off x="8472358" y="381880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a:t>
            </a:r>
            <a:r>
              <a:rPr lang="es-MX" sz="1200" dirty="0">
                <a:solidFill>
                  <a:schemeClr val="tx1"/>
                </a:solidFill>
              </a:rPr>
              <a:t> 2.955.599</a:t>
            </a:r>
          </a:p>
        </p:txBody>
      </p:sp>
      <p:sp>
        <p:nvSpPr>
          <p:cNvPr id="135" name="CuadroTexto 134"/>
          <p:cNvSpPr txBox="1"/>
          <p:nvPr/>
        </p:nvSpPr>
        <p:spPr>
          <a:xfrm>
            <a:off x="6373913" y="3718441"/>
            <a:ext cx="1934714" cy="461665"/>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Personas que pertenecen a la tabla de aportes</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6" name="Rectángulo 135"/>
          <p:cNvSpPr/>
          <p:nvPr/>
        </p:nvSpPr>
        <p:spPr>
          <a:xfrm>
            <a:off x="8478784" y="4130797"/>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solidFill>
              </a:rPr>
              <a:t>-8.803</a:t>
            </a:r>
            <a:endParaRPr lang="en-US" sz="1200" dirty="0">
              <a:solidFill>
                <a:schemeClr val="tx1"/>
              </a:solidFill>
            </a:endParaRPr>
          </a:p>
        </p:txBody>
      </p:sp>
      <p:sp>
        <p:nvSpPr>
          <p:cNvPr id="137" name="CuadroTexto 136"/>
          <p:cNvSpPr txBox="1"/>
          <p:nvPr/>
        </p:nvSpPr>
        <p:spPr>
          <a:xfrm>
            <a:off x="6355185" y="4130797"/>
            <a:ext cx="2193622"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Identificaciones no válidas</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uadroTexto 3"/>
          <p:cNvSpPr txBox="1"/>
          <p:nvPr/>
        </p:nvSpPr>
        <p:spPr>
          <a:xfrm>
            <a:off x="9478810" y="1420976"/>
            <a:ext cx="2330332" cy="1015663"/>
          </a:xfrm>
          <a:prstGeom prst="rect">
            <a:avLst/>
          </a:prstGeom>
          <a:noFill/>
        </p:spPr>
        <p:txBody>
          <a:bodyPr wrap="square" rtlCol="0">
            <a:spAutoFit/>
          </a:bodyPr>
          <a:lstStyle/>
          <a:p>
            <a:pPr algn="just"/>
            <a:r>
              <a:rPr lang="es-MX" sz="1200" b="1" dirty="0" smtClean="0"/>
              <a:t>(*)</a:t>
            </a:r>
            <a:r>
              <a:rPr lang="es-MX" sz="1200" dirty="0" smtClean="0"/>
              <a:t> </a:t>
            </a:r>
            <a:r>
              <a:rPr lang="es-MX" sz="1200" dirty="0"/>
              <a:t>L</a:t>
            </a:r>
            <a:r>
              <a:rPr lang="es-MX" sz="1200" dirty="0" smtClean="0"/>
              <a:t>a tabla construida hasta este momento se cruza con la del Registro Civil para validar que las identificaciones tomadas  en la tabla propuesta sean correctas.</a:t>
            </a:r>
            <a:endParaRPr lang="es-MX" sz="1200" dirty="0"/>
          </a:p>
        </p:txBody>
      </p:sp>
      <p:sp>
        <p:nvSpPr>
          <p:cNvPr id="57" name="CuadroTexto 56"/>
          <p:cNvSpPr txBox="1"/>
          <p:nvPr/>
        </p:nvSpPr>
        <p:spPr>
          <a:xfrm rot="20986232">
            <a:off x="96476" y="3038542"/>
            <a:ext cx="2060580" cy="1113175"/>
          </a:xfrm>
          <a:prstGeom prst="roundRect">
            <a:avLst>
              <a:gd name="adj" fmla="val 8177"/>
            </a:avLst>
          </a:prstGeom>
          <a:solidFill>
            <a:schemeClr val="bg1"/>
          </a:solidFill>
          <a:ln>
            <a:solidFill>
              <a:schemeClr val="accent1"/>
            </a:solidFill>
          </a:ln>
        </p:spPr>
        <p:txBody>
          <a:bodyPr wrap="square" rtlCol="0">
            <a:spAutoFit/>
          </a:bodyPr>
          <a:lstStyle/>
          <a:p>
            <a:r>
              <a:rPr lang="es-MX" sz="1050" dirty="0" smtClean="0">
                <a:solidFill>
                  <a:schemeClr val="tx1">
                    <a:lumMod val="95000"/>
                    <a:lumOff val="5000"/>
                  </a:schemeClr>
                </a:solidFill>
              </a:rPr>
              <a:t>Los registros construidos hasta este momento son únicos a nivel de Identificación y RUC </a:t>
            </a:r>
            <a:r>
              <a:rPr lang="es-MX" sz="1050" dirty="0" smtClean="0">
                <a:solidFill>
                  <a:schemeClr val="tx1">
                    <a:lumMod val="95000"/>
                    <a:lumOff val="5000"/>
                  </a:schemeClr>
                </a:solidFill>
              </a:rPr>
              <a:t>Empresa en cada tablas. </a:t>
            </a:r>
            <a:r>
              <a:rPr lang="es-MX" sz="1050" dirty="0" smtClean="0">
                <a:solidFill>
                  <a:schemeClr val="tx1">
                    <a:lumMod val="95000"/>
                    <a:lumOff val="5000"/>
                  </a:schemeClr>
                </a:solidFill>
              </a:rPr>
              <a:t>Es decir, puede existir una persona con varios empleadores.</a:t>
            </a:r>
          </a:p>
        </p:txBody>
      </p:sp>
    </p:spTree>
    <p:extLst>
      <p:ext uri="{BB962C8B-B14F-4D97-AF65-F5344CB8AC3E}">
        <p14:creationId xmlns:p14="http://schemas.microsoft.com/office/powerpoint/2010/main" val="192125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3538123" y="2584728"/>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VALIDACIÓN DE CASOS</a:t>
              </a:r>
              <a:endParaRPr lang="es-EC" sz="1800" b="1" kern="1200" dirty="0"/>
            </a:p>
          </p:txBody>
        </p:sp>
      </p:grpSp>
    </p:spTree>
    <p:extLst>
      <p:ext uri="{BB962C8B-B14F-4D97-AF65-F5344CB8AC3E}">
        <p14:creationId xmlns:p14="http://schemas.microsoft.com/office/powerpoint/2010/main" val="3090241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adroTexto 70"/>
          <p:cNvSpPr txBox="1"/>
          <p:nvPr/>
        </p:nvSpPr>
        <p:spPr>
          <a:xfrm>
            <a:off x="885745" y="1054925"/>
            <a:ext cx="8847673" cy="523220"/>
          </a:xfrm>
          <a:prstGeom prst="rect">
            <a:avLst/>
          </a:prstGeom>
          <a:noFill/>
        </p:spPr>
        <p:txBody>
          <a:bodyPr wrap="square" rtlCol="0">
            <a:spAutoFit/>
          </a:bodyPr>
          <a:lstStyle/>
          <a:p>
            <a:r>
              <a:rPr lang="es-MX" sz="1400" dirty="0" smtClean="0">
                <a:solidFill>
                  <a:schemeClr val="tx1">
                    <a:lumMod val="95000"/>
                    <a:lumOff val="5000"/>
                  </a:schemeClr>
                </a:solidFill>
              </a:rPr>
              <a:t>Con la finalidad de verificar la consistencia de la información de la tabla de aportes, se ha revisado la información de la identificación 0917779399 en cuatro meses diferentes.</a:t>
            </a:r>
          </a:p>
        </p:txBody>
      </p:sp>
      <p:sp>
        <p:nvSpPr>
          <p:cNvPr id="3" name="Rectángulo redondeado 2"/>
          <p:cNvSpPr/>
          <p:nvPr/>
        </p:nvSpPr>
        <p:spPr>
          <a:xfrm>
            <a:off x="1123639" y="1723011"/>
            <a:ext cx="1675313" cy="328813"/>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t>Tabla propuesta</a:t>
            </a:r>
            <a:endParaRPr lang="es-MX" sz="1400" b="1" dirty="0"/>
          </a:p>
        </p:txBody>
      </p:sp>
      <p:pic>
        <p:nvPicPr>
          <p:cNvPr id="4" name="Imagen 3"/>
          <p:cNvPicPr>
            <a:picLocks noChangeAspect="1"/>
          </p:cNvPicPr>
          <p:nvPr/>
        </p:nvPicPr>
        <p:blipFill>
          <a:blip r:embed="rId3"/>
          <a:stretch>
            <a:fillRect/>
          </a:stretch>
        </p:blipFill>
        <p:spPr>
          <a:xfrm>
            <a:off x="2855286" y="1692636"/>
            <a:ext cx="8093611" cy="418320"/>
          </a:xfrm>
          <a:prstGeom prst="rect">
            <a:avLst/>
          </a:prstGeom>
        </p:spPr>
      </p:pic>
      <p:pic>
        <p:nvPicPr>
          <p:cNvPr id="5" name="Imagen 4"/>
          <p:cNvPicPr>
            <a:picLocks noChangeAspect="1"/>
          </p:cNvPicPr>
          <p:nvPr/>
        </p:nvPicPr>
        <p:blipFill>
          <a:blip r:embed="rId4"/>
          <a:stretch>
            <a:fillRect/>
          </a:stretch>
        </p:blipFill>
        <p:spPr>
          <a:xfrm>
            <a:off x="2874112" y="3117202"/>
            <a:ext cx="7914196" cy="1812720"/>
          </a:xfrm>
          <a:prstGeom prst="rect">
            <a:avLst/>
          </a:prstGeom>
        </p:spPr>
      </p:pic>
      <p:sp>
        <p:nvSpPr>
          <p:cNvPr id="7" name="Rectángulo redondeado 6"/>
          <p:cNvSpPr/>
          <p:nvPr/>
        </p:nvSpPr>
        <p:spPr>
          <a:xfrm>
            <a:off x="6913758" y="1829762"/>
            <a:ext cx="567705" cy="346588"/>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CuadroTexto 99"/>
          <p:cNvSpPr txBox="1"/>
          <p:nvPr/>
        </p:nvSpPr>
        <p:spPr>
          <a:xfrm>
            <a:off x="758594" y="4783665"/>
            <a:ext cx="1857455" cy="1200329"/>
          </a:xfrm>
          <a:prstGeom prst="rect">
            <a:avLst/>
          </a:prstGeom>
          <a:noFill/>
        </p:spPr>
        <p:txBody>
          <a:bodyPr wrap="square" rtlCol="0">
            <a:spAutoFit/>
          </a:bodyPr>
          <a:lstStyle/>
          <a:p>
            <a:r>
              <a:rPr lang="es-MX" sz="1200" dirty="0" smtClean="0"/>
              <a:t>Para cada mes de análisis se puede ver que la información de salarios es la misma entre la tabla de aportes y la histórica de afiliados.</a:t>
            </a:r>
            <a:endParaRPr lang="es-MX" sz="1200" dirty="0"/>
          </a:p>
        </p:txBody>
      </p:sp>
      <p:sp>
        <p:nvSpPr>
          <p:cNvPr id="12" name="Llamada con línea 1 11"/>
          <p:cNvSpPr/>
          <p:nvPr/>
        </p:nvSpPr>
        <p:spPr>
          <a:xfrm>
            <a:off x="8305606" y="2323254"/>
            <a:ext cx="2034246" cy="356156"/>
          </a:xfrm>
          <a:prstGeom prst="borderCallout1">
            <a:avLst>
              <a:gd name="adj1" fmla="val 56322"/>
              <a:gd name="adj2" fmla="val -6140"/>
              <a:gd name="adj3" fmla="val -37787"/>
              <a:gd name="adj4" fmla="val -45460"/>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chemeClr val="tx1"/>
                </a:solidFill>
              </a:rPr>
              <a:t>El </a:t>
            </a:r>
            <a:r>
              <a:rPr lang="es-MX" sz="1200" dirty="0">
                <a:solidFill>
                  <a:schemeClr val="tx1"/>
                </a:solidFill>
              </a:rPr>
              <a:t>sueldo se ha tomado de la tabla de </a:t>
            </a:r>
            <a:r>
              <a:rPr lang="es-MX" sz="1200" dirty="0" smtClean="0">
                <a:solidFill>
                  <a:schemeClr val="tx1"/>
                </a:solidFill>
              </a:rPr>
              <a:t>aportes</a:t>
            </a:r>
            <a:endParaRPr lang="es-MX" sz="1200" dirty="0">
              <a:solidFill>
                <a:schemeClr val="tx1"/>
              </a:solidFill>
            </a:endParaRPr>
          </a:p>
        </p:txBody>
      </p:sp>
      <p:sp>
        <p:nvSpPr>
          <p:cNvPr id="21" name="Rectángulo redondeado 20"/>
          <p:cNvSpPr/>
          <p:nvPr/>
        </p:nvSpPr>
        <p:spPr>
          <a:xfrm>
            <a:off x="1134790" y="3117202"/>
            <a:ext cx="1675313" cy="328813"/>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Tabla de aportes</a:t>
            </a:r>
          </a:p>
        </p:txBody>
      </p:sp>
      <p:sp>
        <p:nvSpPr>
          <p:cNvPr id="22" name="Rectángulo redondeado 21"/>
          <p:cNvSpPr/>
          <p:nvPr/>
        </p:nvSpPr>
        <p:spPr>
          <a:xfrm>
            <a:off x="2874112" y="5157685"/>
            <a:ext cx="1675313" cy="328813"/>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Tabla histórica</a:t>
            </a:r>
          </a:p>
        </p:txBody>
      </p:sp>
      <p:sp>
        <p:nvSpPr>
          <p:cNvPr id="8" name="Marco 7"/>
          <p:cNvSpPr/>
          <p:nvPr/>
        </p:nvSpPr>
        <p:spPr>
          <a:xfrm>
            <a:off x="885745" y="302362"/>
            <a:ext cx="2270050" cy="40144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smtClean="0">
                <a:solidFill>
                  <a:schemeClr val="tx1"/>
                </a:solidFill>
              </a:rPr>
              <a:t>CASO 1</a:t>
            </a:r>
            <a:endParaRPr lang="es-MX" b="1" dirty="0">
              <a:solidFill>
                <a:schemeClr val="tx1"/>
              </a:solidFill>
            </a:endParaRPr>
          </a:p>
        </p:txBody>
      </p:sp>
      <p:pic>
        <p:nvPicPr>
          <p:cNvPr id="10" name="Imagen 9"/>
          <p:cNvPicPr>
            <a:picLocks noChangeAspect="1"/>
          </p:cNvPicPr>
          <p:nvPr/>
        </p:nvPicPr>
        <p:blipFill>
          <a:blip r:embed="rId5"/>
          <a:stretch>
            <a:fillRect/>
          </a:stretch>
        </p:blipFill>
        <p:spPr>
          <a:xfrm>
            <a:off x="4628392" y="5167274"/>
            <a:ext cx="6159916" cy="816720"/>
          </a:xfrm>
          <a:prstGeom prst="rect">
            <a:avLst/>
          </a:prstGeom>
        </p:spPr>
      </p:pic>
      <p:sp>
        <p:nvSpPr>
          <p:cNvPr id="26" name="Rectángulo redondeado 25"/>
          <p:cNvSpPr/>
          <p:nvPr/>
        </p:nvSpPr>
        <p:spPr>
          <a:xfrm>
            <a:off x="9974071" y="5384367"/>
            <a:ext cx="567705" cy="182197"/>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redondeado 27"/>
          <p:cNvSpPr/>
          <p:nvPr/>
        </p:nvSpPr>
        <p:spPr>
          <a:xfrm>
            <a:off x="9772147" y="3344965"/>
            <a:ext cx="567705" cy="212276"/>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redondeado 28"/>
          <p:cNvSpPr/>
          <p:nvPr/>
        </p:nvSpPr>
        <p:spPr>
          <a:xfrm>
            <a:off x="9772147" y="3729249"/>
            <a:ext cx="567705" cy="212276"/>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redondeado 29"/>
          <p:cNvSpPr/>
          <p:nvPr/>
        </p:nvSpPr>
        <p:spPr>
          <a:xfrm>
            <a:off x="9760995" y="4113533"/>
            <a:ext cx="567705" cy="212276"/>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redondeado 31"/>
          <p:cNvSpPr/>
          <p:nvPr/>
        </p:nvSpPr>
        <p:spPr>
          <a:xfrm>
            <a:off x="9981506" y="5581371"/>
            <a:ext cx="567705" cy="182197"/>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redondeado 32"/>
          <p:cNvSpPr/>
          <p:nvPr/>
        </p:nvSpPr>
        <p:spPr>
          <a:xfrm>
            <a:off x="9981508" y="5770943"/>
            <a:ext cx="567705" cy="182197"/>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Flecha doblada hacia arriba 104"/>
          <p:cNvSpPr/>
          <p:nvPr/>
        </p:nvSpPr>
        <p:spPr>
          <a:xfrm rot="5400000">
            <a:off x="1845446" y="3571058"/>
            <a:ext cx="350645" cy="390293"/>
          </a:xfrm>
          <a:prstGeom prst="ben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6" name="Flecha doblada hacia arriba 105"/>
          <p:cNvSpPr/>
          <p:nvPr/>
        </p:nvSpPr>
        <p:spPr>
          <a:xfrm rot="5400000">
            <a:off x="3713625" y="5564707"/>
            <a:ext cx="386577" cy="390293"/>
          </a:xfrm>
          <a:prstGeom prst="ben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39517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adroTexto 70"/>
          <p:cNvSpPr txBox="1"/>
          <p:nvPr/>
        </p:nvSpPr>
        <p:spPr>
          <a:xfrm>
            <a:off x="838200" y="868138"/>
            <a:ext cx="8847673" cy="307777"/>
          </a:xfrm>
          <a:prstGeom prst="rect">
            <a:avLst/>
          </a:prstGeom>
          <a:noFill/>
        </p:spPr>
        <p:txBody>
          <a:bodyPr wrap="square" rtlCol="0">
            <a:spAutoFit/>
          </a:bodyPr>
          <a:lstStyle/>
          <a:p>
            <a:r>
              <a:rPr lang="es-MX" sz="1400" b="1" dirty="0" smtClean="0">
                <a:solidFill>
                  <a:schemeClr val="tx1">
                    <a:lumMod val="95000"/>
                    <a:lumOff val="5000"/>
                  </a:schemeClr>
                </a:solidFill>
              </a:rPr>
              <a:t>Identificación </a:t>
            </a:r>
            <a:r>
              <a:rPr lang="es-MX" sz="1400" b="1" dirty="0">
                <a:solidFill>
                  <a:schemeClr val="tx1">
                    <a:lumMod val="95000"/>
                    <a:lumOff val="5000"/>
                  </a:schemeClr>
                </a:solidFill>
              </a:rPr>
              <a:t>1717151219</a:t>
            </a:r>
            <a:endParaRPr lang="es-MX" sz="1400" b="1" dirty="0" smtClean="0">
              <a:solidFill>
                <a:schemeClr val="tx1">
                  <a:lumMod val="95000"/>
                  <a:lumOff val="5000"/>
                </a:schemeClr>
              </a:solidFill>
            </a:endParaRPr>
          </a:p>
        </p:txBody>
      </p:sp>
      <p:sp>
        <p:nvSpPr>
          <p:cNvPr id="3" name="Rectángulo redondeado 2"/>
          <p:cNvSpPr/>
          <p:nvPr/>
        </p:nvSpPr>
        <p:spPr>
          <a:xfrm>
            <a:off x="472068" y="1340865"/>
            <a:ext cx="1675313" cy="328813"/>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Tabla propuesta</a:t>
            </a:r>
          </a:p>
        </p:txBody>
      </p:sp>
      <p:pic>
        <p:nvPicPr>
          <p:cNvPr id="2" name="Imagen 1"/>
          <p:cNvPicPr>
            <a:picLocks noChangeAspect="1"/>
          </p:cNvPicPr>
          <p:nvPr/>
        </p:nvPicPr>
        <p:blipFill>
          <a:blip r:embed="rId3"/>
          <a:stretch>
            <a:fillRect/>
          </a:stretch>
        </p:blipFill>
        <p:spPr>
          <a:xfrm>
            <a:off x="2187499" y="1220948"/>
            <a:ext cx="8976732" cy="568649"/>
          </a:xfrm>
          <a:prstGeom prst="rect">
            <a:avLst/>
          </a:prstGeom>
        </p:spPr>
      </p:pic>
      <p:sp>
        <p:nvSpPr>
          <p:cNvPr id="21" name="Rectángulo redondeado 20"/>
          <p:cNvSpPr/>
          <p:nvPr/>
        </p:nvSpPr>
        <p:spPr>
          <a:xfrm>
            <a:off x="7224044" y="1414405"/>
            <a:ext cx="567705" cy="346588"/>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Llamada con línea 1 21"/>
          <p:cNvSpPr/>
          <p:nvPr/>
        </p:nvSpPr>
        <p:spPr>
          <a:xfrm>
            <a:off x="2810107" y="1877778"/>
            <a:ext cx="4168280" cy="356156"/>
          </a:xfrm>
          <a:prstGeom prst="borderCallout1">
            <a:avLst>
              <a:gd name="adj1" fmla="val 46929"/>
              <a:gd name="adj2" fmla="val 99112"/>
              <a:gd name="adj3" fmla="val -91014"/>
              <a:gd name="adj4" fmla="val 106571"/>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smtClean="0">
                <a:solidFill>
                  <a:schemeClr val="tx1"/>
                </a:solidFill>
              </a:rPr>
              <a:t>El </a:t>
            </a:r>
            <a:r>
              <a:rPr lang="es-MX" sz="1050" dirty="0">
                <a:solidFill>
                  <a:schemeClr val="tx1"/>
                </a:solidFill>
              </a:rPr>
              <a:t>sueldo se ha tomado de la tabla de </a:t>
            </a:r>
            <a:r>
              <a:rPr lang="es-MX" sz="1050" dirty="0" smtClean="0">
                <a:solidFill>
                  <a:schemeClr val="tx1"/>
                </a:solidFill>
              </a:rPr>
              <a:t>aportes. Al momento de dejarlo en un solo registro se sumaran los salarios (Tipo A) que equivale a  354 USD</a:t>
            </a:r>
            <a:endParaRPr lang="es-MX" sz="1050" dirty="0">
              <a:solidFill>
                <a:schemeClr val="tx1"/>
              </a:solidFill>
            </a:endParaRPr>
          </a:p>
        </p:txBody>
      </p:sp>
      <p:pic>
        <p:nvPicPr>
          <p:cNvPr id="8" name="Imagen 7"/>
          <p:cNvPicPr>
            <a:picLocks noChangeAspect="1"/>
          </p:cNvPicPr>
          <p:nvPr/>
        </p:nvPicPr>
        <p:blipFill>
          <a:blip r:embed="rId4"/>
          <a:stretch>
            <a:fillRect/>
          </a:stretch>
        </p:blipFill>
        <p:spPr>
          <a:xfrm>
            <a:off x="2194737" y="2367347"/>
            <a:ext cx="8153416" cy="1414320"/>
          </a:xfrm>
          <a:prstGeom prst="rect">
            <a:avLst/>
          </a:prstGeom>
        </p:spPr>
      </p:pic>
      <p:sp>
        <p:nvSpPr>
          <p:cNvPr id="10" name="Rectángulo redondeado 9"/>
          <p:cNvSpPr/>
          <p:nvPr/>
        </p:nvSpPr>
        <p:spPr>
          <a:xfrm>
            <a:off x="9685873" y="2584084"/>
            <a:ext cx="567705" cy="365475"/>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redondeado 10"/>
          <p:cNvSpPr/>
          <p:nvPr/>
        </p:nvSpPr>
        <p:spPr>
          <a:xfrm>
            <a:off x="9685873" y="2968369"/>
            <a:ext cx="567705" cy="384284"/>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redondeado 11"/>
          <p:cNvSpPr/>
          <p:nvPr/>
        </p:nvSpPr>
        <p:spPr>
          <a:xfrm>
            <a:off x="9674721" y="3352653"/>
            <a:ext cx="567705" cy="429014"/>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a:picLocks noChangeAspect="1"/>
          </p:cNvPicPr>
          <p:nvPr/>
        </p:nvPicPr>
        <p:blipFill>
          <a:blip r:embed="rId5"/>
          <a:stretch>
            <a:fillRect/>
          </a:stretch>
        </p:blipFill>
        <p:spPr>
          <a:xfrm>
            <a:off x="4552493" y="3845081"/>
            <a:ext cx="5795660" cy="2524659"/>
          </a:xfrm>
          <a:prstGeom prst="rect">
            <a:avLst/>
          </a:prstGeom>
        </p:spPr>
      </p:pic>
      <p:sp>
        <p:nvSpPr>
          <p:cNvPr id="17" name="Rectángulo redondeado 16"/>
          <p:cNvSpPr/>
          <p:nvPr/>
        </p:nvSpPr>
        <p:spPr>
          <a:xfrm>
            <a:off x="9685873" y="4019705"/>
            <a:ext cx="567705" cy="785725"/>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redondeado 17"/>
          <p:cNvSpPr/>
          <p:nvPr/>
        </p:nvSpPr>
        <p:spPr>
          <a:xfrm>
            <a:off x="9685873" y="4838882"/>
            <a:ext cx="567705" cy="752273"/>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redondeado 18"/>
          <p:cNvSpPr/>
          <p:nvPr/>
        </p:nvSpPr>
        <p:spPr>
          <a:xfrm>
            <a:off x="9674721" y="5591156"/>
            <a:ext cx="567705" cy="778584"/>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redondeado 19"/>
          <p:cNvSpPr/>
          <p:nvPr/>
        </p:nvSpPr>
        <p:spPr>
          <a:xfrm>
            <a:off x="508273" y="2367347"/>
            <a:ext cx="1675313" cy="328813"/>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Tabla de aportes</a:t>
            </a:r>
          </a:p>
        </p:txBody>
      </p:sp>
      <p:sp>
        <p:nvSpPr>
          <p:cNvPr id="23" name="Rectángulo redondeado 22"/>
          <p:cNvSpPr/>
          <p:nvPr/>
        </p:nvSpPr>
        <p:spPr>
          <a:xfrm>
            <a:off x="2413153" y="3855298"/>
            <a:ext cx="1675313" cy="328813"/>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Tabla histórica</a:t>
            </a:r>
          </a:p>
        </p:txBody>
      </p:sp>
      <p:sp>
        <p:nvSpPr>
          <p:cNvPr id="5" name="Flecha doblada hacia arriba 4"/>
          <p:cNvSpPr/>
          <p:nvPr/>
        </p:nvSpPr>
        <p:spPr>
          <a:xfrm rot="5400000">
            <a:off x="1286184" y="2901898"/>
            <a:ext cx="509782" cy="390293"/>
          </a:xfrm>
          <a:prstGeom prst="ben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Flecha doblada hacia arriba 23"/>
          <p:cNvSpPr/>
          <p:nvPr/>
        </p:nvSpPr>
        <p:spPr>
          <a:xfrm rot="5400000">
            <a:off x="3191064" y="4377269"/>
            <a:ext cx="509782" cy="390293"/>
          </a:xfrm>
          <a:prstGeom prst="ben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CuadroTexto 5"/>
          <p:cNvSpPr txBox="1"/>
          <p:nvPr/>
        </p:nvSpPr>
        <p:spPr>
          <a:xfrm>
            <a:off x="376197" y="5354077"/>
            <a:ext cx="2036956" cy="1015663"/>
          </a:xfrm>
          <a:prstGeom prst="rect">
            <a:avLst/>
          </a:prstGeom>
          <a:noFill/>
        </p:spPr>
        <p:txBody>
          <a:bodyPr wrap="square" rtlCol="0">
            <a:spAutoFit/>
          </a:bodyPr>
          <a:lstStyle/>
          <a:p>
            <a:r>
              <a:rPr lang="es-MX" sz="1200" dirty="0" smtClean="0"/>
              <a:t>La persona es afiliada por dos patronos diferentes por 354 USD, pero cada uno aporta la mitad de ese valor en cada mes de análisis.</a:t>
            </a:r>
            <a:endParaRPr lang="es-MX" sz="1200" dirty="0"/>
          </a:p>
        </p:txBody>
      </p:sp>
      <p:sp>
        <p:nvSpPr>
          <p:cNvPr id="25" name="Marco 24"/>
          <p:cNvSpPr/>
          <p:nvPr/>
        </p:nvSpPr>
        <p:spPr>
          <a:xfrm>
            <a:off x="885745" y="302362"/>
            <a:ext cx="2270050" cy="40144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smtClean="0">
                <a:solidFill>
                  <a:schemeClr val="tx1"/>
                </a:solidFill>
              </a:rPr>
              <a:t>CASO 2</a:t>
            </a:r>
            <a:endParaRPr lang="es-MX" b="1" dirty="0">
              <a:solidFill>
                <a:schemeClr val="tx1"/>
              </a:solidFill>
            </a:endParaRPr>
          </a:p>
        </p:txBody>
      </p:sp>
    </p:spTree>
    <p:extLst>
      <p:ext uri="{BB962C8B-B14F-4D97-AF65-F5344CB8AC3E}">
        <p14:creationId xmlns:p14="http://schemas.microsoft.com/office/powerpoint/2010/main" val="3326908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3538123" y="2584728"/>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CONCLUSIONES</a:t>
              </a:r>
              <a:endParaRPr lang="es-EC" sz="1800" b="1" kern="1200" dirty="0"/>
            </a:p>
          </p:txBody>
        </p:sp>
      </p:grpSp>
    </p:spTree>
    <p:extLst>
      <p:ext uri="{BB962C8B-B14F-4D97-AF65-F5344CB8AC3E}">
        <p14:creationId xmlns:p14="http://schemas.microsoft.com/office/powerpoint/2010/main" val="3364506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AE0CF94-C1CD-42B6-9FD2-94F9D25BEC9A}" type="slidenum">
              <a:rPr lang="zh-SG" altLang="es-ES_tradnl" smtClean="0"/>
              <a:pPr>
                <a:defRPr/>
              </a:pPr>
              <a:t>4</a:t>
            </a:fld>
            <a:r>
              <a:rPr lang="es-ES_tradnl" altLang="zh-SG" smtClean="0"/>
              <a:t/>
            </a:r>
            <a:br>
              <a:rPr lang="es-ES_tradnl" altLang="zh-SG" smtClean="0"/>
            </a:br>
            <a:endParaRPr lang="es-ES_tradnl" altLang="zh-SG" sz="800" dirty="0"/>
          </a:p>
        </p:txBody>
      </p:sp>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5" name="Grupo 4"/>
          <p:cNvGrpSpPr/>
          <p:nvPr/>
        </p:nvGrpSpPr>
        <p:grpSpPr>
          <a:xfrm>
            <a:off x="3538123" y="3086533"/>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ESQUEMA GENERAL</a:t>
              </a:r>
              <a:endParaRPr lang="es-EC" sz="1800" b="1" kern="1200" dirty="0"/>
            </a:p>
          </p:txBody>
        </p:sp>
      </p:grpSp>
    </p:spTree>
    <p:extLst>
      <p:ext uri="{BB962C8B-B14F-4D97-AF65-F5344CB8AC3E}">
        <p14:creationId xmlns:p14="http://schemas.microsoft.com/office/powerpoint/2010/main" val="2274414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latin typeface="Verdana" panose="020B0604030504040204" pitchFamily="34" charset="0"/>
                <a:ea typeface="Verdana" panose="020B0604030504040204" pitchFamily="34" charset="0"/>
                <a:cs typeface="Verdana" panose="020B0604030504040204" pitchFamily="34" charset="0"/>
              </a:rPr>
              <a:t>C</a:t>
            </a:r>
            <a:r>
              <a:rPr lang="es-ES" sz="2000" dirty="0" smtClean="0">
                <a:latin typeface="Verdana" panose="020B0604030504040204" pitchFamily="34" charset="0"/>
                <a:ea typeface="Verdana" panose="020B0604030504040204" pitchFamily="34" charset="0"/>
                <a:cs typeface="Verdana" panose="020B0604030504040204" pitchFamily="34" charset="0"/>
              </a:rPr>
              <a:t>onclusiones </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71" name="CuadroTexto 70"/>
          <p:cNvSpPr txBox="1"/>
          <p:nvPr/>
        </p:nvSpPr>
        <p:spPr>
          <a:xfrm>
            <a:off x="2452749" y="1816651"/>
            <a:ext cx="7286502" cy="2893100"/>
          </a:xfrm>
          <a:prstGeom prst="rect">
            <a:avLst/>
          </a:prstGeom>
          <a:noFill/>
        </p:spPr>
        <p:txBody>
          <a:bodyPr wrap="square" rtlCol="0">
            <a:spAutoFit/>
          </a:bodyPr>
          <a:lstStyle/>
          <a:p>
            <a:pPr marL="285750" indent="-285750" algn="just">
              <a:buFont typeface="Arial" panose="020B0604020202020204" pitchFamily="34" charset="0"/>
              <a:buChar char="•"/>
            </a:pPr>
            <a:r>
              <a:rPr lang="es-MX" sz="1400" dirty="0" smtClean="0">
                <a:solidFill>
                  <a:schemeClr val="tx1">
                    <a:lumMod val="95000"/>
                    <a:lumOff val="5000"/>
                  </a:schemeClr>
                </a:solidFill>
              </a:rPr>
              <a:t>Mantener los controles de recepción del CD de información, que actualmente realiza la unidad de riesgos (Ejemplo: verificar que exista la información del mes que se está comprando, que el CD tenga datos, </a:t>
            </a:r>
            <a:r>
              <a:rPr lang="es-MX" sz="1400" dirty="0" err="1" smtClean="0">
                <a:solidFill>
                  <a:schemeClr val="tx1">
                    <a:lumMod val="95000"/>
                    <a:lumOff val="5000"/>
                  </a:schemeClr>
                </a:solidFill>
              </a:rPr>
              <a:t>etc</a:t>
            </a:r>
            <a:r>
              <a:rPr lang="es-MX" sz="1400" dirty="0" smtClean="0">
                <a:solidFill>
                  <a:schemeClr val="tx1">
                    <a:lumMod val="95000"/>
                    <a:lumOff val="5000"/>
                  </a:schemeClr>
                </a:solidFill>
              </a:rPr>
              <a:t>)</a:t>
            </a:r>
          </a:p>
          <a:p>
            <a:pPr marL="285750" indent="-285750" algn="just">
              <a:buFont typeface="Arial" panose="020B0604020202020204" pitchFamily="34" charset="0"/>
              <a:buChar char="•"/>
            </a:pPr>
            <a:endParaRPr lang="es-MX" sz="1400" dirty="0">
              <a:solidFill>
                <a:schemeClr val="tx1">
                  <a:lumMod val="95000"/>
                  <a:lumOff val="5000"/>
                </a:schemeClr>
              </a:solidFill>
            </a:endParaRPr>
          </a:p>
          <a:p>
            <a:pPr marL="285750" indent="-285750" algn="just">
              <a:buFont typeface="Arial" panose="020B0604020202020204" pitchFamily="34" charset="0"/>
              <a:buChar char="•"/>
            </a:pPr>
            <a:r>
              <a:rPr lang="es-MX" sz="1400" dirty="0" smtClean="0">
                <a:solidFill>
                  <a:schemeClr val="tx1">
                    <a:lumMod val="95000"/>
                    <a:lumOff val="5000"/>
                  </a:schemeClr>
                </a:solidFill>
              </a:rPr>
              <a:t>Implementar los algoritmos de limpieza expuestos en láminas anteriores.</a:t>
            </a:r>
          </a:p>
          <a:p>
            <a:pPr marL="285750" indent="-285750" algn="just">
              <a:buFont typeface="Arial" panose="020B0604020202020204" pitchFamily="34" charset="0"/>
              <a:buChar char="•"/>
            </a:pPr>
            <a:endParaRPr lang="es-MX" sz="1400" dirty="0">
              <a:solidFill>
                <a:schemeClr val="tx1">
                  <a:lumMod val="95000"/>
                  <a:lumOff val="5000"/>
                </a:schemeClr>
              </a:solidFill>
            </a:endParaRPr>
          </a:p>
          <a:p>
            <a:pPr marL="285750" indent="-285750" algn="just">
              <a:buFont typeface="Arial" panose="020B0604020202020204" pitchFamily="34" charset="0"/>
              <a:buChar char="•"/>
            </a:pPr>
            <a:r>
              <a:rPr lang="es-MX" sz="1400" dirty="0" smtClean="0">
                <a:solidFill>
                  <a:schemeClr val="tx1">
                    <a:lumMod val="95000"/>
                    <a:lumOff val="5000"/>
                  </a:schemeClr>
                </a:solidFill>
              </a:rPr>
              <a:t>Utilizar el ingreso que viene reportado en la tabla de Aportes, y para aquellos casos que no se logren identificar, complementar con los datos de la tabla histórica, reconociendo el tipo de ingreso (A, B, C, o D).</a:t>
            </a:r>
          </a:p>
          <a:p>
            <a:pPr marL="285750" indent="-285750" algn="just">
              <a:buFont typeface="Arial" panose="020B0604020202020204" pitchFamily="34" charset="0"/>
              <a:buChar char="•"/>
            </a:pPr>
            <a:endParaRPr lang="es-MX" sz="1400" dirty="0">
              <a:solidFill>
                <a:schemeClr val="tx1">
                  <a:lumMod val="95000"/>
                  <a:lumOff val="5000"/>
                </a:schemeClr>
              </a:solidFill>
            </a:endParaRPr>
          </a:p>
          <a:p>
            <a:pPr marL="285750" indent="-285750" algn="just">
              <a:buFont typeface="Arial" panose="020B0604020202020204" pitchFamily="34" charset="0"/>
              <a:buChar char="•"/>
            </a:pPr>
            <a:r>
              <a:rPr lang="es-MX" sz="1400" dirty="0" smtClean="0">
                <a:solidFill>
                  <a:schemeClr val="tx1">
                    <a:lumMod val="95000"/>
                    <a:lumOff val="5000"/>
                  </a:schemeClr>
                </a:solidFill>
              </a:rPr>
              <a:t>Al momento y bajo esta lógica  se cargaron los cortes: enero 2016, diciembre, octubre, septiembre, junio y marzo 2015. Con esta información se va a identificar el ingreso “FINAL” de la persona.</a:t>
            </a:r>
          </a:p>
        </p:txBody>
      </p:sp>
    </p:spTree>
    <p:extLst>
      <p:ext uri="{BB962C8B-B14F-4D97-AF65-F5344CB8AC3E}">
        <p14:creationId xmlns:p14="http://schemas.microsoft.com/office/powerpoint/2010/main" val="2270606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AE0CF94-C1CD-42B6-9FD2-94F9D25BEC9A}" type="slidenum">
              <a:rPr lang="zh-SG" altLang="es-ES_tradnl" smtClean="0"/>
              <a:pPr>
                <a:defRPr/>
              </a:pPr>
              <a:t>41</a:t>
            </a:fld>
            <a:r>
              <a:rPr lang="es-ES_tradnl" altLang="zh-SG" smtClean="0"/>
              <a:t/>
            </a:r>
            <a:br>
              <a:rPr lang="es-ES_tradnl" altLang="zh-SG" smtClean="0"/>
            </a:br>
            <a:endParaRPr lang="es-ES_tradnl" altLang="zh-SG" sz="800" dirty="0"/>
          </a:p>
        </p:txBody>
      </p:sp>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15" name="Grupo 14"/>
          <p:cNvGrpSpPr/>
          <p:nvPr/>
        </p:nvGrpSpPr>
        <p:grpSpPr>
          <a:xfrm>
            <a:off x="771947" y="1037514"/>
            <a:ext cx="8974219" cy="4961842"/>
            <a:chOff x="771947" y="1037514"/>
            <a:chExt cx="8974219" cy="4961842"/>
          </a:xfrm>
        </p:grpSpPr>
        <p:grpSp>
          <p:nvGrpSpPr>
            <p:cNvPr id="5" name="Grupo 4"/>
            <p:cNvGrpSpPr/>
            <p:nvPr/>
          </p:nvGrpSpPr>
          <p:grpSpPr>
            <a:xfrm>
              <a:off x="2868961" y="1469380"/>
              <a:ext cx="6454078" cy="3919241"/>
              <a:chOff x="2868961" y="1469380"/>
              <a:chExt cx="6454078" cy="3919241"/>
            </a:xfrm>
          </p:grpSpPr>
          <p:graphicFrame>
            <p:nvGraphicFramePr>
              <p:cNvPr id="3" name="Diagrama 2"/>
              <p:cNvGraphicFramePr/>
              <p:nvPr>
                <p:extLst/>
              </p:nvPr>
            </p:nvGraphicFramePr>
            <p:xfrm>
              <a:off x="2868961" y="1469380"/>
              <a:ext cx="6454078" cy="391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uadroTexto 1"/>
              <p:cNvSpPr txBox="1"/>
              <p:nvPr/>
            </p:nvSpPr>
            <p:spPr>
              <a:xfrm>
                <a:off x="3100038" y="1817648"/>
                <a:ext cx="390293" cy="461665"/>
              </a:xfrm>
              <a:prstGeom prst="rect">
                <a:avLst/>
              </a:prstGeom>
              <a:noFill/>
            </p:spPr>
            <p:txBody>
              <a:bodyPr wrap="square" rtlCol="0">
                <a:spAutoFit/>
              </a:bodyPr>
              <a:lstStyle/>
              <a:p>
                <a:r>
                  <a:rPr lang="es-MX" sz="2400" b="1" dirty="0" smtClean="0">
                    <a:solidFill>
                      <a:schemeClr val="tx2"/>
                    </a:solidFill>
                  </a:rPr>
                  <a:t>1</a:t>
                </a:r>
                <a:endParaRPr lang="es-MX" sz="2400" b="1" dirty="0">
                  <a:solidFill>
                    <a:schemeClr val="tx2"/>
                  </a:solidFill>
                </a:endParaRPr>
              </a:p>
            </p:txBody>
          </p:sp>
          <p:sp>
            <p:nvSpPr>
              <p:cNvPr id="6" name="CuadroTexto 5"/>
              <p:cNvSpPr txBox="1"/>
              <p:nvPr/>
            </p:nvSpPr>
            <p:spPr>
              <a:xfrm>
                <a:off x="3490331" y="2706029"/>
                <a:ext cx="390293" cy="461665"/>
              </a:xfrm>
              <a:prstGeom prst="rect">
                <a:avLst/>
              </a:prstGeom>
              <a:noFill/>
            </p:spPr>
            <p:txBody>
              <a:bodyPr wrap="square" rtlCol="0">
                <a:spAutoFit/>
              </a:bodyPr>
              <a:lstStyle/>
              <a:p>
                <a:r>
                  <a:rPr lang="es-MX" sz="2400" b="1" dirty="0">
                    <a:solidFill>
                      <a:schemeClr val="tx2"/>
                    </a:solidFill>
                  </a:rPr>
                  <a:t>2</a:t>
                </a:r>
              </a:p>
            </p:txBody>
          </p:sp>
          <p:sp>
            <p:nvSpPr>
              <p:cNvPr id="8" name="CuadroTexto 7"/>
              <p:cNvSpPr txBox="1"/>
              <p:nvPr/>
            </p:nvSpPr>
            <p:spPr>
              <a:xfrm>
                <a:off x="3468028" y="3642808"/>
                <a:ext cx="390293" cy="461665"/>
              </a:xfrm>
              <a:prstGeom prst="rect">
                <a:avLst/>
              </a:prstGeom>
              <a:noFill/>
            </p:spPr>
            <p:txBody>
              <a:bodyPr wrap="square" rtlCol="0">
                <a:spAutoFit/>
              </a:bodyPr>
              <a:lstStyle/>
              <a:p>
                <a:r>
                  <a:rPr lang="es-MX" sz="2400" b="1" dirty="0">
                    <a:solidFill>
                      <a:schemeClr val="tx2"/>
                    </a:solidFill>
                  </a:rPr>
                  <a:t>3</a:t>
                </a:r>
              </a:p>
            </p:txBody>
          </p:sp>
          <p:sp>
            <p:nvSpPr>
              <p:cNvPr id="9" name="CuadroTexto 8"/>
              <p:cNvSpPr txBox="1"/>
              <p:nvPr/>
            </p:nvSpPr>
            <p:spPr>
              <a:xfrm>
                <a:off x="3122339" y="4538997"/>
                <a:ext cx="390293" cy="461665"/>
              </a:xfrm>
              <a:prstGeom prst="rect">
                <a:avLst/>
              </a:prstGeom>
              <a:noFill/>
            </p:spPr>
            <p:txBody>
              <a:bodyPr wrap="square" rtlCol="0">
                <a:spAutoFit/>
              </a:bodyPr>
              <a:lstStyle/>
              <a:p>
                <a:r>
                  <a:rPr lang="es-MX" sz="2400" b="1" dirty="0">
                    <a:solidFill>
                      <a:schemeClr val="tx2"/>
                    </a:solidFill>
                  </a:rPr>
                  <a:t>4</a:t>
                </a:r>
              </a:p>
            </p:txBody>
          </p:sp>
        </p:grpSp>
        <p:pic>
          <p:nvPicPr>
            <p:cNvPr id="10" name="Imagen 9"/>
            <p:cNvPicPr>
              <a:picLocks noChangeAspect="1"/>
            </p:cNvPicPr>
            <p:nvPr/>
          </p:nvPicPr>
          <p:blipFill>
            <a:blip r:embed="rId7">
              <a:extLst>
                <a:ext uri="{BEBA8EAE-BF5A-486C-A8C5-ECC9F3942E4B}">
                  <a14:imgProps xmlns:a14="http://schemas.microsoft.com/office/drawing/2010/main">
                    <a14:imgLayer r:embed="rId8">
                      <a14:imgEffect>
                        <a14:backgroundRemoval t="0" b="99000" l="3667" r="97667"/>
                      </a14:imgEffect>
                    </a14:imgLayer>
                  </a14:imgProps>
                </a:ext>
              </a:extLst>
            </a:blip>
            <a:stretch>
              <a:fillRect/>
            </a:stretch>
          </p:blipFill>
          <p:spPr>
            <a:xfrm rot="19009555">
              <a:off x="781050" y="2589775"/>
              <a:ext cx="2857500" cy="1905000"/>
            </a:xfrm>
            <a:prstGeom prst="rect">
              <a:avLst/>
            </a:prstGeom>
          </p:spPr>
        </p:pic>
        <p:grpSp>
          <p:nvGrpSpPr>
            <p:cNvPr id="13" name="Grupo 12"/>
            <p:cNvGrpSpPr/>
            <p:nvPr/>
          </p:nvGrpSpPr>
          <p:grpSpPr>
            <a:xfrm>
              <a:off x="771947" y="1037514"/>
              <a:ext cx="8974219" cy="4961842"/>
              <a:chOff x="771947" y="1037514"/>
              <a:chExt cx="8974219" cy="4961842"/>
            </a:xfrm>
          </p:grpSpPr>
          <p:sp>
            <p:nvSpPr>
              <p:cNvPr id="11" name="Rectángulo 10"/>
              <p:cNvSpPr/>
              <p:nvPr/>
            </p:nvSpPr>
            <p:spPr>
              <a:xfrm>
                <a:off x="1204332" y="3421175"/>
                <a:ext cx="8541834" cy="257818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771947" y="1037514"/>
                <a:ext cx="8695437" cy="146035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4" name="Rectángulo 13"/>
            <p:cNvSpPr/>
            <p:nvPr/>
          </p:nvSpPr>
          <p:spPr>
            <a:xfrm>
              <a:off x="1209401" y="2497874"/>
              <a:ext cx="2035604" cy="92330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2091834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Metodología</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71" name="CuadroTexto 70"/>
          <p:cNvSpPr txBox="1"/>
          <p:nvPr/>
        </p:nvSpPr>
        <p:spPr>
          <a:xfrm>
            <a:off x="838200" y="892872"/>
            <a:ext cx="5517995" cy="2523768"/>
          </a:xfrm>
          <a:prstGeom prst="rect">
            <a:avLst/>
          </a:prstGeom>
          <a:noFill/>
        </p:spPr>
        <p:txBody>
          <a:bodyPr wrap="square" rtlCol="0">
            <a:spAutoFit/>
          </a:bodyPr>
          <a:lstStyle/>
          <a:p>
            <a:pPr algn="just"/>
            <a:r>
              <a:rPr lang="es-MX" b="1" dirty="0" smtClean="0">
                <a:solidFill>
                  <a:srgbClr val="0000FF"/>
                </a:solidFill>
              </a:rPr>
              <a:t>I. MUESTRA DE ESTUDIO:</a:t>
            </a:r>
          </a:p>
          <a:p>
            <a:pPr algn="just"/>
            <a:endParaRPr lang="es-MX" sz="1400" dirty="0" smtClean="0">
              <a:solidFill>
                <a:schemeClr val="tx1">
                  <a:lumMod val="95000"/>
                  <a:lumOff val="5000"/>
                </a:schemeClr>
              </a:solidFill>
            </a:endParaRPr>
          </a:p>
          <a:p>
            <a:pPr algn="just"/>
            <a:r>
              <a:rPr lang="es-MX" sz="1400" dirty="0" smtClean="0">
                <a:solidFill>
                  <a:schemeClr val="tx1">
                    <a:lumMod val="95000"/>
                    <a:lumOff val="5000"/>
                  </a:schemeClr>
                </a:solidFill>
              </a:rPr>
              <a:t>Con el propósito de estudiar la variación del salario en el tiempo, se ha tomado una muestra que considera los 6 últimos meses de información disponible, esto es:</a:t>
            </a:r>
          </a:p>
          <a:p>
            <a:pPr algn="just"/>
            <a:r>
              <a:rPr lang="es-MX" sz="1400" dirty="0" smtClean="0">
                <a:solidFill>
                  <a:schemeClr val="tx1">
                    <a:lumMod val="95000"/>
                    <a:lumOff val="5000"/>
                  </a:schemeClr>
                </a:solidFill>
              </a:rPr>
              <a:t>1. Enero 2016		4. Septiembre 2015</a:t>
            </a:r>
          </a:p>
          <a:p>
            <a:pPr algn="just"/>
            <a:r>
              <a:rPr lang="es-MX" sz="1400" dirty="0" smtClean="0">
                <a:solidFill>
                  <a:schemeClr val="tx1">
                    <a:lumMod val="95000"/>
                    <a:lumOff val="5000"/>
                  </a:schemeClr>
                </a:solidFill>
              </a:rPr>
              <a:t>2. Diciembre </a:t>
            </a:r>
            <a:r>
              <a:rPr lang="es-MX" sz="1400" dirty="0">
                <a:solidFill>
                  <a:schemeClr val="tx1">
                    <a:lumMod val="95000"/>
                    <a:lumOff val="5000"/>
                  </a:schemeClr>
                </a:solidFill>
              </a:rPr>
              <a:t>2015		</a:t>
            </a:r>
            <a:r>
              <a:rPr lang="es-MX" sz="1400" dirty="0" smtClean="0">
                <a:solidFill>
                  <a:schemeClr val="tx1">
                    <a:lumMod val="95000"/>
                    <a:lumOff val="5000"/>
                  </a:schemeClr>
                </a:solidFill>
              </a:rPr>
              <a:t>5. Junio 2015</a:t>
            </a:r>
          </a:p>
          <a:p>
            <a:pPr algn="just">
              <a:buClr>
                <a:schemeClr val="accent1"/>
              </a:buClr>
            </a:pPr>
            <a:r>
              <a:rPr lang="es-MX" sz="1400" dirty="0" smtClean="0">
                <a:solidFill>
                  <a:schemeClr val="tx1">
                    <a:lumMod val="95000"/>
                    <a:lumOff val="5000"/>
                  </a:schemeClr>
                </a:solidFill>
              </a:rPr>
              <a:t>3. Octubre 2015		6. Marzo </a:t>
            </a:r>
            <a:r>
              <a:rPr lang="es-MX" sz="1400" dirty="0" smtClean="0">
                <a:solidFill>
                  <a:schemeClr val="tx1">
                    <a:lumMod val="95000"/>
                    <a:lumOff val="5000"/>
                  </a:schemeClr>
                </a:solidFill>
              </a:rPr>
              <a:t>2015</a:t>
            </a:r>
          </a:p>
          <a:p>
            <a:pPr algn="just">
              <a:buClr>
                <a:schemeClr val="accent1"/>
              </a:buClr>
            </a:pPr>
            <a:r>
              <a:rPr lang="es-MX" sz="1400" dirty="0" smtClean="0">
                <a:solidFill>
                  <a:schemeClr val="tx1">
                    <a:lumMod val="95000"/>
                    <a:lumOff val="5000"/>
                  </a:schemeClr>
                </a:solidFill>
              </a:rPr>
              <a:t>Los registros son únicos a nivel de individuo en cada mes de estudio, para ello se procede de acuerdo a lo explicado en la sección de categorización de ingresos (A, B, C, D).</a:t>
            </a:r>
            <a:endParaRPr lang="es-MX" sz="1400" dirty="0">
              <a:solidFill>
                <a:schemeClr val="tx1">
                  <a:lumMod val="95000"/>
                  <a:lumOff val="5000"/>
                </a:schemeClr>
              </a:solidFill>
            </a:endParaRPr>
          </a:p>
        </p:txBody>
      </p:sp>
      <p:sp>
        <p:nvSpPr>
          <p:cNvPr id="5" name="CuadroTexto 4"/>
          <p:cNvSpPr txBox="1"/>
          <p:nvPr/>
        </p:nvSpPr>
        <p:spPr>
          <a:xfrm>
            <a:off x="923692" y="3452857"/>
            <a:ext cx="5432503" cy="1661993"/>
          </a:xfrm>
          <a:prstGeom prst="rect">
            <a:avLst/>
          </a:prstGeom>
          <a:noFill/>
        </p:spPr>
        <p:txBody>
          <a:bodyPr wrap="square" rtlCol="0">
            <a:spAutoFit/>
          </a:bodyPr>
          <a:lstStyle/>
          <a:p>
            <a:pPr algn="just"/>
            <a:r>
              <a:rPr lang="es-MX" b="1" dirty="0" smtClean="0">
                <a:solidFill>
                  <a:srgbClr val="0000FF"/>
                </a:solidFill>
              </a:rPr>
              <a:t>II. METODOLOGÍA</a:t>
            </a:r>
          </a:p>
          <a:p>
            <a:pPr algn="just"/>
            <a:endParaRPr lang="es-MX" sz="1400" dirty="0" smtClean="0">
              <a:solidFill>
                <a:schemeClr val="tx1">
                  <a:lumMod val="95000"/>
                  <a:lumOff val="5000"/>
                </a:schemeClr>
              </a:solidFill>
            </a:endParaRPr>
          </a:p>
          <a:p>
            <a:pPr marL="342900" indent="-342900" algn="just">
              <a:buAutoNum type="arabicPeriod"/>
            </a:pPr>
            <a:r>
              <a:rPr lang="es-MX" sz="1400" dirty="0" smtClean="0">
                <a:solidFill>
                  <a:schemeClr val="tx1">
                    <a:lumMod val="95000"/>
                    <a:lumOff val="5000"/>
                  </a:schemeClr>
                </a:solidFill>
              </a:rPr>
              <a:t>Para cada individuo se calcula el percentil 70 sobre la serie de tiempo del ingreso (últimos 6 meses).</a:t>
            </a:r>
          </a:p>
          <a:p>
            <a:pPr marL="342900" indent="-342900" algn="just">
              <a:buAutoNum type="arabicPeriod"/>
            </a:pPr>
            <a:r>
              <a:rPr lang="es-MX" sz="1400" dirty="0" smtClean="0">
                <a:solidFill>
                  <a:schemeClr val="tx1">
                    <a:lumMod val="95000"/>
                    <a:lumOff val="5000"/>
                  </a:schemeClr>
                </a:solidFill>
              </a:rPr>
              <a:t>Para determinar el ingreso del individuo, se compara el percentil obtenido en el punto 1 con el sueldo calculado en el último mes (enero 2016). La regla es:</a:t>
            </a:r>
          </a:p>
        </p:txBody>
      </p:sp>
      <mc:AlternateContent xmlns:mc="http://schemas.openxmlformats.org/markup-compatibility/2006">
        <mc:Choice xmlns:a14="http://schemas.microsoft.com/office/drawing/2010/main" Requires="a14">
          <p:sp>
            <p:nvSpPr>
              <p:cNvPr id="4" name="Rectángulo redondeado 3"/>
              <p:cNvSpPr/>
              <p:nvPr/>
            </p:nvSpPr>
            <p:spPr>
              <a:xfrm>
                <a:off x="586366" y="5177770"/>
                <a:ext cx="2990386" cy="835492"/>
              </a:xfrm>
              <a:prstGeom prst="round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smtClean="0">
                    <a:solidFill>
                      <a:schemeClr val="accent2"/>
                    </a:solidFill>
                  </a:rPr>
                  <a:t>SI</a:t>
                </a:r>
              </a:p>
              <a:p>
                <a:pPr algn="ctr"/>
                <a14:m>
                  <m:oMathPara xmlns:m="http://schemas.openxmlformats.org/officeDocument/2006/math">
                    <m:oMathParaPr>
                      <m:jc m:val="centerGroup"/>
                    </m:oMathParaPr>
                    <m:oMath xmlns:m="http://schemas.openxmlformats.org/officeDocument/2006/math">
                      <m:r>
                        <a:rPr lang="es-MX" sz="1100" b="1" i="1" smtClean="0">
                          <a:solidFill>
                            <a:schemeClr val="accent2"/>
                          </a:solidFill>
                          <a:latin typeface="Cambria Math" panose="02040503050406030204" pitchFamily="18" charset="0"/>
                        </a:rPr>
                        <m:t>𝑨𝑩𝑺</m:t>
                      </m:r>
                      <m:r>
                        <a:rPr lang="es-MX" sz="1100" b="1" i="1" smtClean="0">
                          <a:solidFill>
                            <a:schemeClr val="accent2"/>
                          </a:solidFill>
                          <a:latin typeface="Cambria Math" panose="02040503050406030204" pitchFamily="18" charset="0"/>
                        </a:rPr>
                        <m:t> </m:t>
                      </m:r>
                      <m:d>
                        <m:dPr>
                          <m:begChr m:val="["/>
                          <m:endChr m:val="]"/>
                          <m:ctrlPr>
                            <a:rPr lang="es-MX" sz="1100" b="1" i="1" smtClean="0">
                              <a:solidFill>
                                <a:schemeClr val="accent2"/>
                              </a:solidFill>
                              <a:latin typeface="Cambria Math" panose="02040503050406030204" pitchFamily="18" charset="0"/>
                            </a:rPr>
                          </m:ctrlPr>
                        </m:dPr>
                        <m:e>
                          <m:r>
                            <a:rPr lang="es-MX" sz="1100" b="1" i="0" smtClean="0">
                              <a:solidFill>
                                <a:schemeClr val="accent2"/>
                              </a:solidFill>
                              <a:latin typeface="Cambria Math" panose="02040503050406030204" pitchFamily="18" charset="0"/>
                            </a:rPr>
                            <m:t>𝐈𝐧𝐠𝐫𝐞𝐬𝐨</m:t>
                          </m:r>
                          <m:d>
                            <m:dPr>
                              <m:ctrlPr>
                                <a:rPr lang="es-MX" sz="1100" b="1" i="1" smtClean="0">
                                  <a:solidFill>
                                    <a:schemeClr val="accent2"/>
                                  </a:solidFill>
                                  <a:latin typeface="Cambria Math" panose="02040503050406030204" pitchFamily="18" charset="0"/>
                                </a:rPr>
                              </m:ctrlPr>
                            </m:dPr>
                            <m:e>
                              <m:r>
                                <a:rPr lang="es-MX" sz="1100" b="1" i="0" smtClean="0">
                                  <a:solidFill>
                                    <a:schemeClr val="accent2"/>
                                  </a:solidFill>
                                  <a:latin typeface="Cambria Math" panose="02040503050406030204" pitchFamily="18" charset="0"/>
                                </a:rPr>
                                <m:t>𝐓</m:t>
                              </m:r>
                            </m:e>
                          </m:d>
                          <m:r>
                            <a:rPr lang="es-MX" sz="1100" b="1" i="0" smtClean="0">
                              <a:solidFill>
                                <a:schemeClr val="accent2"/>
                              </a:solidFill>
                              <a:latin typeface="Cambria Math" panose="02040503050406030204" pitchFamily="18" charset="0"/>
                            </a:rPr>
                            <m:t>−</m:t>
                          </m:r>
                          <m:r>
                            <a:rPr lang="es-MX" sz="1100" b="1" i="0" smtClean="0">
                              <a:solidFill>
                                <a:schemeClr val="accent2"/>
                              </a:solidFill>
                              <a:latin typeface="Cambria Math" panose="02040503050406030204" pitchFamily="18" charset="0"/>
                            </a:rPr>
                            <m:t>𝐏𝐞𝐫𝐜𝐞𝐧𝐭𝐢𝐥𝟕𝟎</m:t>
                          </m:r>
                        </m:e>
                      </m:d>
                      <m:r>
                        <a:rPr lang="es-MX" sz="1100" b="1" i="1" smtClean="0">
                          <a:solidFill>
                            <a:schemeClr val="accent2"/>
                          </a:solidFill>
                          <a:latin typeface="Cambria Math" panose="02040503050406030204" pitchFamily="18" charset="0"/>
                        </a:rPr>
                        <m:t> </m:t>
                      </m:r>
                      <m:r>
                        <a:rPr lang="es-MX" sz="1100" b="1" i="1" smtClean="0">
                          <a:solidFill>
                            <a:schemeClr val="accent2"/>
                          </a:solidFill>
                          <a:latin typeface="Cambria Math" panose="02040503050406030204" pitchFamily="18" charset="0"/>
                          <a:ea typeface="Cambria Math" panose="02040503050406030204" pitchFamily="18" charset="0"/>
                        </a:rPr>
                        <m:t>≤</m:t>
                      </m:r>
                      <m:r>
                        <a:rPr lang="es-MX" sz="1100" b="1" i="1" smtClean="0">
                          <a:solidFill>
                            <a:schemeClr val="accent2"/>
                          </a:solidFill>
                          <a:latin typeface="Cambria Math" panose="02040503050406030204" pitchFamily="18" charset="0"/>
                          <a:ea typeface="Cambria Math" panose="02040503050406030204" pitchFamily="18" charset="0"/>
                        </a:rPr>
                        <m:t>𝟏𝟎𝟎</m:t>
                      </m:r>
                    </m:oMath>
                  </m:oMathPara>
                </a14:m>
                <a:endParaRPr lang="es-MX" sz="1100" b="1" dirty="0" smtClean="0">
                  <a:solidFill>
                    <a:schemeClr val="accent2"/>
                  </a:solidFill>
                </a:endParaRPr>
              </a:p>
            </p:txBody>
          </p:sp>
        </mc:Choice>
        <mc:Fallback>
          <p:sp>
            <p:nvSpPr>
              <p:cNvPr id="4" name="Rectángulo redondeado 3"/>
              <p:cNvSpPr>
                <a:spLocks noRot="1" noChangeAspect="1" noMove="1" noResize="1" noEditPoints="1" noAdjustHandles="1" noChangeArrowheads="1" noChangeShapeType="1" noTextEdit="1"/>
              </p:cNvSpPr>
              <p:nvPr/>
            </p:nvSpPr>
            <p:spPr>
              <a:xfrm>
                <a:off x="586366" y="5177770"/>
                <a:ext cx="2990386" cy="835492"/>
              </a:xfrm>
              <a:prstGeom prst="roundRect">
                <a:avLst/>
              </a:prstGeom>
              <a:blipFill rotWithShape="0">
                <a:blip r:embed="rId3"/>
                <a:stretch>
                  <a:fillRect/>
                </a:stretch>
              </a:blipFill>
              <a:effectLst/>
            </p:spPr>
            <p:txBody>
              <a:bodyPr/>
              <a:lstStyle/>
              <a:p>
                <a:r>
                  <a:rPr lang="es-MX">
                    <a:noFill/>
                  </a:rPr>
                  <a:t> </a:t>
                </a:r>
              </a:p>
            </p:txBody>
          </p:sp>
        </mc:Fallback>
      </mc:AlternateContent>
      <p:sp>
        <p:nvSpPr>
          <p:cNvPr id="6" name="Flecha derecha 5"/>
          <p:cNvSpPr/>
          <p:nvPr/>
        </p:nvSpPr>
        <p:spPr>
          <a:xfrm rot="20044376">
            <a:off x="3617835" y="5303193"/>
            <a:ext cx="753066" cy="106238"/>
          </a:xfrm>
          <a:prstGeom prst="rightArrow">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Flecha derecha 9"/>
          <p:cNvSpPr/>
          <p:nvPr/>
        </p:nvSpPr>
        <p:spPr>
          <a:xfrm rot="899657">
            <a:off x="3637321" y="5705975"/>
            <a:ext cx="747132" cy="78059"/>
          </a:xfrm>
          <a:prstGeom prst="rightArrow">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4435398" y="5075012"/>
            <a:ext cx="1806495" cy="3670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00FF"/>
                </a:solidFill>
              </a:rPr>
              <a:t>Ingreso(T)</a:t>
            </a:r>
            <a:endParaRPr lang="es-MX" sz="1200" b="1" dirty="0">
              <a:solidFill>
                <a:srgbClr val="0000FF"/>
              </a:solidFill>
            </a:endParaRPr>
          </a:p>
        </p:txBody>
      </p:sp>
      <p:sp>
        <p:nvSpPr>
          <p:cNvPr id="12" name="Rectángulo 11"/>
          <p:cNvSpPr/>
          <p:nvPr/>
        </p:nvSpPr>
        <p:spPr>
          <a:xfrm>
            <a:off x="4435397" y="5610655"/>
            <a:ext cx="1806495" cy="3670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smtClean="0">
                <a:solidFill>
                  <a:srgbClr val="0000FF"/>
                </a:solidFill>
              </a:rPr>
              <a:t>MIN[Percentil70,Ingreso(T)]</a:t>
            </a:r>
            <a:endParaRPr lang="es-MX" sz="1100" b="1" dirty="0">
              <a:solidFill>
                <a:srgbClr val="0000FF"/>
              </a:solidFill>
            </a:endParaRPr>
          </a:p>
        </p:txBody>
      </p:sp>
      <p:sp>
        <p:nvSpPr>
          <p:cNvPr id="8" name="CuadroTexto 7"/>
          <p:cNvSpPr txBox="1"/>
          <p:nvPr/>
        </p:nvSpPr>
        <p:spPr>
          <a:xfrm>
            <a:off x="3727292" y="5088519"/>
            <a:ext cx="334537" cy="307777"/>
          </a:xfrm>
          <a:prstGeom prst="rect">
            <a:avLst/>
          </a:prstGeom>
          <a:noFill/>
        </p:spPr>
        <p:txBody>
          <a:bodyPr wrap="square" rtlCol="0">
            <a:spAutoFit/>
          </a:bodyPr>
          <a:lstStyle/>
          <a:p>
            <a:r>
              <a:rPr lang="es-MX" sz="1400" b="1" dirty="0" smtClean="0"/>
              <a:t>SI</a:t>
            </a:r>
            <a:endParaRPr lang="es-MX" sz="1400" b="1" dirty="0"/>
          </a:p>
        </p:txBody>
      </p:sp>
      <p:sp>
        <p:nvSpPr>
          <p:cNvPr id="14" name="CuadroTexto 13"/>
          <p:cNvSpPr txBox="1"/>
          <p:nvPr/>
        </p:nvSpPr>
        <p:spPr>
          <a:xfrm>
            <a:off x="3679567" y="5715076"/>
            <a:ext cx="429985" cy="307777"/>
          </a:xfrm>
          <a:prstGeom prst="rect">
            <a:avLst/>
          </a:prstGeom>
          <a:noFill/>
        </p:spPr>
        <p:txBody>
          <a:bodyPr wrap="square" rtlCol="0">
            <a:spAutoFit/>
          </a:bodyPr>
          <a:lstStyle/>
          <a:p>
            <a:r>
              <a:rPr lang="es-MX" sz="1400" b="1" dirty="0" smtClean="0"/>
              <a:t>NO</a:t>
            </a:r>
            <a:endParaRPr lang="es-MX" sz="1400" b="1" dirty="0"/>
          </a:p>
        </p:txBody>
      </p:sp>
      <p:sp>
        <p:nvSpPr>
          <p:cNvPr id="15" name="CuadroTexto 14"/>
          <p:cNvSpPr txBox="1"/>
          <p:nvPr/>
        </p:nvSpPr>
        <p:spPr>
          <a:xfrm>
            <a:off x="6759497" y="1102558"/>
            <a:ext cx="5432503" cy="584775"/>
          </a:xfrm>
          <a:prstGeom prst="rect">
            <a:avLst/>
          </a:prstGeom>
          <a:noFill/>
        </p:spPr>
        <p:txBody>
          <a:bodyPr wrap="square" rtlCol="0">
            <a:spAutoFit/>
          </a:bodyPr>
          <a:lstStyle/>
          <a:p>
            <a:pPr algn="just"/>
            <a:r>
              <a:rPr lang="es-MX" b="1" dirty="0" smtClean="0">
                <a:solidFill>
                  <a:srgbClr val="0000FF"/>
                </a:solidFill>
              </a:rPr>
              <a:t>III. EJEMPLO</a:t>
            </a:r>
          </a:p>
          <a:p>
            <a:pPr algn="just"/>
            <a:endParaRPr lang="es-MX" sz="1400" dirty="0" smtClean="0">
              <a:solidFill>
                <a:schemeClr val="tx1">
                  <a:lumMod val="95000"/>
                  <a:lumOff val="5000"/>
                </a:schemeClr>
              </a:solidFill>
            </a:endParaRPr>
          </a:p>
        </p:txBody>
      </p:sp>
      <p:pic>
        <p:nvPicPr>
          <p:cNvPr id="13" name="Imagen 12"/>
          <p:cNvPicPr>
            <a:picLocks noChangeAspect="1"/>
          </p:cNvPicPr>
          <p:nvPr/>
        </p:nvPicPr>
        <p:blipFill>
          <a:blip r:embed="rId4"/>
          <a:stretch>
            <a:fillRect/>
          </a:stretch>
        </p:blipFill>
        <p:spPr>
          <a:xfrm>
            <a:off x="6912357" y="2215371"/>
            <a:ext cx="4076708" cy="1344600"/>
          </a:xfrm>
          <a:prstGeom prst="rect">
            <a:avLst/>
          </a:prstGeom>
        </p:spPr>
      </p:pic>
      <p:sp>
        <p:nvSpPr>
          <p:cNvPr id="18" name="Rectángulo 17"/>
          <p:cNvSpPr/>
          <p:nvPr/>
        </p:nvSpPr>
        <p:spPr>
          <a:xfrm>
            <a:off x="8776010" y="2397510"/>
            <a:ext cx="802888" cy="12519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20"/>
          <p:cNvSpPr/>
          <p:nvPr/>
        </p:nvSpPr>
        <p:spPr>
          <a:xfrm>
            <a:off x="9976624" y="2397510"/>
            <a:ext cx="802888" cy="125197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p:cNvSpPr txBox="1"/>
          <p:nvPr/>
        </p:nvSpPr>
        <p:spPr>
          <a:xfrm>
            <a:off x="8035849" y="4145819"/>
            <a:ext cx="2563384" cy="738664"/>
          </a:xfrm>
          <a:prstGeom prst="rect">
            <a:avLst/>
          </a:prstGeom>
          <a:noFill/>
        </p:spPr>
        <p:txBody>
          <a:bodyPr wrap="square" rtlCol="0">
            <a:spAutoFit/>
          </a:bodyPr>
          <a:lstStyle/>
          <a:p>
            <a:r>
              <a:rPr lang="es-MX" sz="1400" dirty="0" smtClean="0"/>
              <a:t>Percentil70:		680</a:t>
            </a:r>
          </a:p>
          <a:p>
            <a:r>
              <a:rPr lang="es-MX" sz="1400" dirty="0" smtClean="0"/>
              <a:t>Ingreso(T) – </a:t>
            </a:r>
            <a:r>
              <a:rPr lang="es-MX" sz="1400" dirty="0" smtClean="0"/>
              <a:t>Percentil70</a:t>
            </a:r>
            <a:r>
              <a:rPr lang="es-MX" sz="1400" dirty="0" smtClean="0"/>
              <a:t>:	244</a:t>
            </a:r>
          </a:p>
          <a:p>
            <a:r>
              <a:rPr lang="es-MX" sz="1400" b="1" dirty="0" smtClean="0"/>
              <a:t>Ingreso final: 	680</a:t>
            </a:r>
            <a:r>
              <a:rPr lang="es-MX" sz="1400" dirty="0" smtClean="0"/>
              <a:t> </a:t>
            </a:r>
            <a:endParaRPr lang="es-MX" sz="1400" dirty="0"/>
          </a:p>
        </p:txBody>
      </p:sp>
      <p:sp>
        <p:nvSpPr>
          <p:cNvPr id="25" name="CuadroTexto 24"/>
          <p:cNvSpPr txBox="1"/>
          <p:nvPr/>
        </p:nvSpPr>
        <p:spPr>
          <a:xfrm>
            <a:off x="8059312" y="5212737"/>
            <a:ext cx="2563384" cy="738664"/>
          </a:xfrm>
          <a:prstGeom prst="rect">
            <a:avLst/>
          </a:prstGeom>
          <a:noFill/>
        </p:spPr>
        <p:txBody>
          <a:bodyPr wrap="square" rtlCol="0">
            <a:spAutoFit/>
          </a:bodyPr>
          <a:lstStyle/>
          <a:p>
            <a:r>
              <a:rPr lang="es-MX" sz="1400" dirty="0" smtClean="0"/>
              <a:t>Percentil70:		850</a:t>
            </a:r>
          </a:p>
          <a:p>
            <a:r>
              <a:rPr lang="es-MX" sz="1400" dirty="0" smtClean="0"/>
              <a:t>Ingreso(T) – </a:t>
            </a:r>
            <a:r>
              <a:rPr lang="es-MX" sz="1400" dirty="0" smtClean="0"/>
              <a:t>Percentil70</a:t>
            </a:r>
            <a:r>
              <a:rPr lang="es-MX" sz="1400" dirty="0" smtClean="0"/>
              <a:t>:	0</a:t>
            </a:r>
          </a:p>
          <a:p>
            <a:r>
              <a:rPr lang="es-MX" sz="1400" b="1" dirty="0" smtClean="0"/>
              <a:t>Ingreso final: 	850</a:t>
            </a:r>
            <a:endParaRPr lang="es-MX" sz="1400" dirty="0"/>
          </a:p>
        </p:txBody>
      </p:sp>
      <p:sp>
        <p:nvSpPr>
          <p:cNvPr id="22" name="Elipse 21"/>
          <p:cNvSpPr/>
          <p:nvPr/>
        </p:nvSpPr>
        <p:spPr>
          <a:xfrm>
            <a:off x="8950711" y="1822212"/>
            <a:ext cx="390293" cy="3630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2">
                    <a:lumMod val="75000"/>
                  </a:schemeClr>
                </a:solidFill>
              </a:rPr>
              <a:t>x</a:t>
            </a:r>
            <a:endParaRPr lang="es-MX" sz="1400" b="1" dirty="0">
              <a:solidFill>
                <a:schemeClr val="tx2">
                  <a:lumMod val="75000"/>
                </a:schemeClr>
              </a:solidFill>
            </a:endParaRPr>
          </a:p>
        </p:txBody>
      </p:sp>
      <p:sp>
        <p:nvSpPr>
          <p:cNvPr id="28" name="Elipse 27"/>
          <p:cNvSpPr/>
          <p:nvPr/>
        </p:nvSpPr>
        <p:spPr>
          <a:xfrm>
            <a:off x="10208940" y="1798049"/>
            <a:ext cx="390293" cy="363024"/>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2">
                    <a:lumMod val="75000"/>
                  </a:schemeClr>
                </a:solidFill>
              </a:rPr>
              <a:t>y</a:t>
            </a:r>
            <a:endParaRPr lang="es-MX" sz="1400" b="1" dirty="0">
              <a:solidFill>
                <a:schemeClr val="tx2">
                  <a:lumMod val="75000"/>
                </a:schemeClr>
              </a:solidFill>
            </a:endParaRPr>
          </a:p>
        </p:txBody>
      </p:sp>
      <p:sp>
        <p:nvSpPr>
          <p:cNvPr id="29" name="Elipse 28"/>
          <p:cNvSpPr/>
          <p:nvPr/>
        </p:nvSpPr>
        <p:spPr>
          <a:xfrm>
            <a:off x="7616281" y="4152127"/>
            <a:ext cx="390293" cy="3630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2">
                    <a:lumMod val="75000"/>
                  </a:schemeClr>
                </a:solidFill>
              </a:rPr>
              <a:t>x</a:t>
            </a:r>
            <a:endParaRPr lang="es-MX" sz="1400" b="1" dirty="0">
              <a:solidFill>
                <a:schemeClr val="tx2">
                  <a:lumMod val="75000"/>
                </a:schemeClr>
              </a:solidFill>
            </a:endParaRPr>
          </a:p>
        </p:txBody>
      </p:sp>
      <p:sp>
        <p:nvSpPr>
          <p:cNvPr id="30" name="Elipse 29"/>
          <p:cNvSpPr/>
          <p:nvPr/>
        </p:nvSpPr>
        <p:spPr>
          <a:xfrm>
            <a:off x="7613264" y="5225328"/>
            <a:ext cx="390293" cy="363024"/>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2">
                    <a:lumMod val="75000"/>
                  </a:schemeClr>
                </a:solidFill>
              </a:rPr>
              <a:t>y</a:t>
            </a:r>
            <a:endParaRPr lang="es-MX" sz="1400" b="1" dirty="0">
              <a:solidFill>
                <a:schemeClr val="tx2">
                  <a:lumMod val="75000"/>
                </a:schemeClr>
              </a:solidFill>
            </a:endParaRPr>
          </a:p>
        </p:txBody>
      </p:sp>
      <p:sp>
        <p:nvSpPr>
          <p:cNvPr id="24" name="CuadroTexto 23"/>
          <p:cNvSpPr txBox="1"/>
          <p:nvPr/>
        </p:nvSpPr>
        <p:spPr>
          <a:xfrm>
            <a:off x="1000649" y="6123805"/>
            <a:ext cx="5493669" cy="307777"/>
          </a:xfrm>
          <a:prstGeom prst="rect">
            <a:avLst/>
          </a:prstGeom>
          <a:noFill/>
        </p:spPr>
        <p:txBody>
          <a:bodyPr wrap="square" rtlCol="0">
            <a:spAutoFit/>
          </a:bodyPr>
          <a:lstStyle/>
          <a:p>
            <a:pPr marL="342900" indent="-342900" algn="just">
              <a:buFont typeface="+mj-lt"/>
              <a:buAutoNum type="arabicPeriod" startAt="3"/>
            </a:pPr>
            <a:r>
              <a:rPr lang="es-MX" sz="1400" dirty="0" smtClean="0">
                <a:solidFill>
                  <a:schemeClr val="tx1">
                    <a:lumMod val="95000"/>
                    <a:lumOff val="5000"/>
                  </a:schemeClr>
                </a:solidFill>
              </a:rPr>
              <a:t>El tipo de </a:t>
            </a:r>
            <a:r>
              <a:rPr lang="es-MX" sz="1400" dirty="0" smtClean="0">
                <a:solidFill>
                  <a:schemeClr val="tx1">
                    <a:lumMod val="95000"/>
                    <a:lumOff val="5000"/>
                  </a:schemeClr>
                </a:solidFill>
              </a:rPr>
              <a:t>ingreso (A, B, C </a:t>
            </a:r>
            <a:r>
              <a:rPr lang="es-MX" sz="1400" dirty="0">
                <a:solidFill>
                  <a:schemeClr val="tx1">
                    <a:lumMod val="95000"/>
                    <a:lumOff val="5000"/>
                  </a:schemeClr>
                </a:solidFill>
              </a:rPr>
              <a:t>o</a:t>
            </a:r>
            <a:r>
              <a:rPr lang="es-MX" sz="1400" dirty="0" smtClean="0">
                <a:solidFill>
                  <a:schemeClr val="tx1">
                    <a:lumMod val="95000"/>
                    <a:lumOff val="5000"/>
                  </a:schemeClr>
                </a:solidFill>
              </a:rPr>
              <a:t> D) </a:t>
            </a:r>
            <a:r>
              <a:rPr lang="es-MX" sz="1400" dirty="0" smtClean="0">
                <a:solidFill>
                  <a:schemeClr val="tx1">
                    <a:lumMod val="95000"/>
                    <a:lumOff val="5000"/>
                  </a:schemeClr>
                </a:solidFill>
              </a:rPr>
              <a:t>será el identificado en el último corte.</a:t>
            </a:r>
          </a:p>
        </p:txBody>
      </p:sp>
    </p:spTree>
    <p:extLst>
      <p:ext uri="{BB962C8B-B14F-4D97-AF65-F5344CB8AC3E}">
        <p14:creationId xmlns:p14="http://schemas.microsoft.com/office/powerpoint/2010/main" val="38716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829774" y="956078"/>
            <a:ext cx="4694171" cy="5373088"/>
          </a:xfrm>
          <a:prstGeom prst="rect">
            <a:avLst/>
          </a:prstGeom>
        </p:spPr>
      </p:pic>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Resultados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71" name="CuadroTexto 70"/>
          <p:cNvSpPr txBox="1"/>
          <p:nvPr/>
        </p:nvSpPr>
        <p:spPr>
          <a:xfrm>
            <a:off x="7112758" y="2502468"/>
            <a:ext cx="1804638" cy="461665"/>
          </a:xfrm>
          <a:prstGeom prst="rect">
            <a:avLst/>
          </a:prstGeom>
          <a:noFill/>
        </p:spPr>
        <p:txBody>
          <a:bodyPr wrap="square" rtlCol="0">
            <a:spAutoFit/>
          </a:bodyPr>
          <a:lstStyle/>
          <a:p>
            <a:pPr algn="ctr"/>
            <a:r>
              <a:rPr lang="es-MX" sz="1200" b="1" dirty="0" smtClean="0">
                <a:solidFill>
                  <a:schemeClr val="tx1">
                    <a:lumMod val="95000"/>
                    <a:lumOff val="5000"/>
                  </a:schemeClr>
                </a:solidFill>
              </a:rPr>
              <a:t>Se conserva el ingreso del último mes.</a:t>
            </a:r>
          </a:p>
        </p:txBody>
      </p:sp>
      <p:grpSp>
        <p:nvGrpSpPr>
          <p:cNvPr id="7" name="Grupo 6"/>
          <p:cNvGrpSpPr/>
          <p:nvPr/>
        </p:nvGrpSpPr>
        <p:grpSpPr>
          <a:xfrm>
            <a:off x="6078820" y="3122340"/>
            <a:ext cx="5408342" cy="2832410"/>
            <a:chOff x="4939991" y="2497873"/>
            <a:chExt cx="5408342" cy="2832410"/>
          </a:xfrm>
        </p:grpSpPr>
        <p:graphicFrame>
          <p:nvGraphicFramePr>
            <p:cNvPr id="8" name="Gráfico 7"/>
            <p:cNvGraphicFramePr>
              <a:graphicFrameLocks/>
            </p:cNvGraphicFramePr>
            <p:nvPr>
              <p:extLst>
                <p:ext uri="{D42A27DB-BD31-4B8C-83A1-F6EECF244321}">
                  <p14:modId xmlns:p14="http://schemas.microsoft.com/office/powerpoint/2010/main" val="792903790"/>
                </p:ext>
              </p:extLst>
            </p:nvPr>
          </p:nvGraphicFramePr>
          <p:xfrm>
            <a:off x="4972630" y="2555952"/>
            <a:ext cx="5324475" cy="2705099"/>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ángulo 5"/>
            <p:cNvSpPr/>
            <p:nvPr/>
          </p:nvSpPr>
          <p:spPr>
            <a:xfrm>
              <a:off x="4939991" y="2497873"/>
              <a:ext cx="5408342" cy="28324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10" name="Conector recto 9"/>
          <p:cNvCxnSpPr/>
          <p:nvPr/>
        </p:nvCxnSpPr>
        <p:spPr>
          <a:xfrm flipH="1" flipV="1">
            <a:off x="9399209" y="1285119"/>
            <a:ext cx="33455" cy="393365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Flecha derecha 11"/>
          <p:cNvSpPr/>
          <p:nvPr/>
        </p:nvSpPr>
        <p:spPr>
          <a:xfrm>
            <a:off x="10139457" y="3352119"/>
            <a:ext cx="780584" cy="180113"/>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Flecha derecha 14"/>
          <p:cNvSpPr/>
          <p:nvPr/>
        </p:nvSpPr>
        <p:spPr>
          <a:xfrm rot="10800000">
            <a:off x="7661212" y="3352119"/>
            <a:ext cx="780584" cy="180113"/>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uadroTexto 15"/>
          <p:cNvSpPr txBox="1"/>
          <p:nvPr/>
        </p:nvSpPr>
        <p:spPr>
          <a:xfrm>
            <a:off x="9473635" y="2530819"/>
            <a:ext cx="2112229" cy="461665"/>
          </a:xfrm>
          <a:prstGeom prst="rect">
            <a:avLst/>
          </a:prstGeom>
          <a:noFill/>
        </p:spPr>
        <p:txBody>
          <a:bodyPr wrap="square" rtlCol="0">
            <a:spAutoFit/>
          </a:bodyPr>
          <a:lstStyle/>
          <a:p>
            <a:r>
              <a:rPr lang="es-MX" sz="1200" b="1" dirty="0" smtClean="0">
                <a:solidFill>
                  <a:schemeClr val="tx1">
                    <a:lumMod val="95000"/>
                    <a:lumOff val="5000"/>
                  </a:schemeClr>
                </a:solidFill>
              </a:rPr>
              <a:t>Se toma como sueldo el valor correspondiente al percentil.</a:t>
            </a:r>
          </a:p>
        </p:txBody>
      </p:sp>
      <p:sp>
        <p:nvSpPr>
          <p:cNvPr id="22" name="Rectángulo 21"/>
          <p:cNvSpPr/>
          <p:nvPr/>
        </p:nvSpPr>
        <p:spPr>
          <a:xfrm>
            <a:off x="5694102" y="1431085"/>
            <a:ext cx="1059366" cy="185839"/>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27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b="1" dirty="0" smtClean="0"/>
              <a:t>ESCENARIO 2</a:t>
            </a:r>
            <a:endParaRPr lang="es-MX" sz="1050" b="1" dirty="0"/>
          </a:p>
        </p:txBody>
      </p:sp>
      <p:sp>
        <p:nvSpPr>
          <p:cNvPr id="25" name="Rectángulo 24"/>
          <p:cNvSpPr/>
          <p:nvPr/>
        </p:nvSpPr>
        <p:spPr>
          <a:xfrm>
            <a:off x="5694217" y="2000684"/>
            <a:ext cx="1059366" cy="185839"/>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b="1" dirty="0" smtClean="0"/>
              <a:t>ESCENARIO 1</a:t>
            </a:r>
            <a:endParaRPr lang="es-MX" sz="1050" b="1" dirty="0"/>
          </a:p>
        </p:txBody>
      </p:sp>
      <p:sp>
        <p:nvSpPr>
          <p:cNvPr id="24" name="Rectángulo redondeado 23"/>
          <p:cNvSpPr/>
          <p:nvPr/>
        </p:nvSpPr>
        <p:spPr>
          <a:xfrm>
            <a:off x="4098683" y="1285120"/>
            <a:ext cx="1438507" cy="2368200"/>
          </a:xfrm>
          <a:prstGeom prst="roundRect">
            <a:avLst>
              <a:gd name="adj" fmla="val 8721"/>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redondeado 27"/>
          <p:cNvSpPr/>
          <p:nvPr/>
        </p:nvSpPr>
        <p:spPr>
          <a:xfrm>
            <a:off x="2447903" y="1285119"/>
            <a:ext cx="1438507" cy="2368201"/>
          </a:xfrm>
          <a:prstGeom prst="roundRect">
            <a:avLst>
              <a:gd name="adj" fmla="val 9444"/>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p:cNvSpPr txBox="1"/>
          <p:nvPr/>
        </p:nvSpPr>
        <p:spPr>
          <a:xfrm>
            <a:off x="6892452" y="1342202"/>
            <a:ext cx="2428698" cy="338554"/>
          </a:xfrm>
          <a:prstGeom prst="rect">
            <a:avLst/>
          </a:prstGeom>
          <a:noFill/>
        </p:spPr>
        <p:txBody>
          <a:bodyPr wrap="square" rtlCol="0">
            <a:spAutoFit/>
          </a:bodyPr>
          <a:lstStyle/>
          <a:p>
            <a:r>
              <a:rPr lang="es-MX" sz="1600" dirty="0" smtClean="0"/>
              <a:t>417,968 personas </a:t>
            </a:r>
            <a:r>
              <a:rPr lang="es-MX" sz="1600" b="1" dirty="0" smtClean="0"/>
              <a:t>(78.8%)</a:t>
            </a:r>
            <a:endParaRPr lang="es-MX" sz="1600" b="1" dirty="0"/>
          </a:p>
        </p:txBody>
      </p:sp>
      <p:sp>
        <p:nvSpPr>
          <p:cNvPr id="30" name="CuadroTexto 29"/>
          <p:cNvSpPr txBox="1"/>
          <p:nvPr/>
        </p:nvSpPr>
        <p:spPr>
          <a:xfrm>
            <a:off x="6891056" y="1918050"/>
            <a:ext cx="2428698" cy="338554"/>
          </a:xfrm>
          <a:prstGeom prst="rect">
            <a:avLst/>
          </a:prstGeom>
          <a:noFill/>
        </p:spPr>
        <p:txBody>
          <a:bodyPr wrap="square" rtlCol="0">
            <a:spAutoFit/>
          </a:bodyPr>
          <a:lstStyle/>
          <a:p>
            <a:r>
              <a:rPr lang="es-MX" sz="1600" dirty="0" smtClean="0"/>
              <a:t>536,954 personas </a:t>
            </a:r>
            <a:r>
              <a:rPr lang="es-MX" sz="1600" b="1" dirty="0" smtClean="0"/>
              <a:t>(85.6%)</a:t>
            </a:r>
            <a:endParaRPr lang="es-MX" sz="1600" b="1" dirty="0"/>
          </a:p>
        </p:txBody>
      </p:sp>
      <p:sp>
        <p:nvSpPr>
          <p:cNvPr id="32" name="CuadroTexto 31"/>
          <p:cNvSpPr txBox="1"/>
          <p:nvPr/>
        </p:nvSpPr>
        <p:spPr>
          <a:xfrm>
            <a:off x="9510723" y="1365485"/>
            <a:ext cx="2428698" cy="338554"/>
          </a:xfrm>
          <a:prstGeom prst="rect">
            <a:avLst/>
          </a:prstGeom>
          <a:noFill/>
        </p:spPr>
        <p:txBody>
          <a:bodyPr wrap="square" rtlCol="0">
            <a:spAutoFit/>
          </a:bodyPr>
          <a:lstStyle/>
          <a:p>
            <a:r>
              <a:rPr lang="es-MX" sz="1600" dirty="0" smtClean="0"/>
              <a:t>112,356 personas </a:t>
            </a:r>
            <a:r>
              <a:rPr lang="es-MX" sz="1600" b="1" dirty="0" smtClean="0"/>
              <a:t>(21.2%)</a:t>
            </a:r>
            <a:endParaRPr lang="es-MX" sz="1600" b="1" dirty="0"/>
          </a:p>
        </p:txBody>
      </p:sp>
      <p:sp>
        <p:nvSpPr>
          <p:cNvPr id="33" name="CuadroTexto 32"/>
          <p:cNvSpPr txBox="1"/>
          <p:nvPr/>
        </p:nvSpPr>
        <p:spPr>
          <a:xfrm>
            <a:off x="9509327" y="1941333"/>
            <a:ext cx="2428698" cy="338554"/>
          </a:xfrm>
          <a:prstGeom prst="rect">
            <a:avLst/>
          </a:prstGeom>
          <a:noFill/>
        </p:spPr>
        <p:txBody>
          <a:bodyPr wrap="square" rtlCol="0">
            <a:spAutoFit/>
          </a:bodyPr>
          <a:lstStyle/>
          <a:p>
            <a:r>
              <a:rPr lang="es-MX" sz="1600" dirty="0" smtClean="0"/>
              <a:t>90,560 personas </a:t>
            </a:r>
            <a:r>
              <a:rPr lang="es-MX" sz="1600" b="1" dirty="0" smtClean="0"/>
              <a:t>(14.4%)</a:t>
            </a:r>
            <a:endParaRPr lang="es-MX" sz="1600" b="1" dirty="0"/>
          </a:p>
        </p:txBody>
      </p:sp>
      <p:cxnSp>
        <p:nvCxnSpPr>
          <p:cNvPr id="34" name="Conector recto 33"/>
          <p:cNvCxnSpPr/>
          <p:nvPr/>
        </p:nvCxnSpPr>
        <p:spPr>
          <a:xfrm flipH="1">
            <a:off x="5681616" y="1828799"/>
            <a:ext cx="5994303" cy="10164"/>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Abrir llave 1"/>
          <p:cNvSpPr/>
          <p:nvPr/>
        </p:nvSpPr>
        <p:spPr>
          <a:xfrm>
            <a:off x="630623" y="1431085"/>
            <a:ext cx="189353" cy="17797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3" name="CuadroTexto 22"/>
          <p:cNvSpPr txBox="1"/>
          <p:nvPr/>
        </p:nvSpPr>
        <p:spPr>
          <a:xfrm rot="16200000">
            <a:off x="-407257" y="2014902"/>
            <a:ext cx="1567746" cy="400110"/>
          </a:xfrm>
          <a:prstGeom prst="rect">
            <a:avLst/>
          </a:prstGeom>
          <a:noFill/>
        </p:spPr>
        <p:txBody>
          <a:bodyPr wrap="square" rtlCol="0">
            <a:spAutoFit/>
          </a:bodyPr>
          <a:lstStyle/>
          <a:p>
            <a:pPr algn="ctr"/>
            <a:r>
              <a:rPr lang="es-MX" sz="1000" dirty="0" smtClean="0"/>
              <a:t>10% aprox. Disminuyen los ingresos al último corte</a:t>
            </a:r>
            <a:endParaRPr lang="es-MX" sz="1000" b="1" dirty="0"/>
          </a:p>
        </p:txBody>
      </p:sp>
    </p:spTree>
    <p:extLst>
      <p:ext uri="{BB962C8B-B14F-4D97-AF65-F5344CB8AC3E}">
        <p14:creationId xmlns:p14="http://schemas.microsoft.com/office/powerpoint/2010/main" val="312128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AE0CF94-C1CD-42B6-9FD2-94F9D25BEC9A}" type="slidenum">
              <a:rPr lang="zh-SG" altLang="es-ES_tradnl" smtClean="0"/>
              <a:pPr>
                <a:defRPr/>
              </a:pPr>
              <a:t>44</a:t>
            </a:fld>
            <a:r>
              <a:rPr lang="es-ES_tradnl" altLang="zh-SG" smtClean="0"/>
              <a:t/>
            </a:r>
            <a:br>
              <a:rPr lang="es-ES_tradnl" altLang="zh-SG" smtClean="0"/>
            </a:br>
            <a:endParaRPr lang="es-ES_tradnl" altLang="zh-SG" sz="800" dirty="0"/>
          </a:p>
        </p:txBody>
      </p:sp>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15" name="Grupo 14"/>
          <p:cNvGrpSpPr/>
          <p:nvPr/>
        </p:nvGrpSpPr>
        <p:grpSpPr>
          <a:xfrm>
            <a:off x="781050" y="1067173"/>
            <a:ext cx="9118719" cy="4932183"/>
            <a:chOff x="781050" y="1067173"/>
            <a:chExt cx="9118719" cy="4932183"/>
          </a:xfrm>
        </p:grpSpPr>
        <p:grpSp>
          <p:nvGrpSpPr>
            <p:cNvPr id="5" name="Grupo 4"/>
            <p:cNvGrpSpPr/>
            <p:nvPr/>
          </p:nvGrpSpPr>
          <p:grpSpPr>
            <a:xfrm>
              <a:off x="2868961" y="1469380"/>
              <a:ext cx="6454078" cy="3919241"/>
              <a:chOff x="2868961" y="1469380"/>
              <a:chExt cx="6454078" cy="3919241"/>
            </a:xfrm>
          </p:grpSpPr>
          <p:graphicFrame>
            <p:nvGraphicFramePr>
              <p:cNvPr id="3" name="Diagrama 2"/>
              <p:cNvGraphicFramePr/>
              <p:nvPr>
                <p:extLst/>
              </p:nvPr>
            </p:nvGraphicFramePr>
            <p:xfrm>
              <a:off x="2868961" y="1469380"/>
              <a:ext cx="6454078" cy="391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uadroTexto 1"/>
              <p:cNvSpPr txBox="1"/>
              <p:nvPr/>
            </p:nvSpPr>
            <p:spPr>
              <a:xfrm>
                <a:off x="3100038" y="1817648"/>
                <a:ext cx="390293" cy="461665"/>
              </a:xfrm>
              <a:prstGeom prst="rect">
                <a:avLst/>
              </a:prstGeom>
              <a:noFill/>
            </p:spPr>
            <p:txBody>
              <a:bodyPr wrap="square" rtlCol="0">
                <a:spAutoFit/>
              </a:bodyPr>
              <a:lstStyle/>
              <a:p>
                <a:r>
                  <a:rPr lang="es-MX" sz="2400" b="1" dirty="0" smtClean="0">
                    <a:solidFill>
                      <a:schemeClr val="tx2"/>
                    </a:solidFill>
                  </a:rPr>
                  <a:t>1</a:t>
                </a:r>
                <a:endParaRPr lang="es-MX" sz="2400" b="1" dirty="0">
                  <a:solidFill>
                    <a:schemeClr val="tx2"/>
                  </a:solidFill>
                </a:endParaRPr>
              </a:p>
            </p:txBody>
          </p:sp>
          <p:sp>
            <p:nvSpPr>
              <p:cNvPr id="6" name="CuadroTexto 5"/>
              <p:cNvSpPr txBox="1"/>
              <p:nvPr/>
            </p:nvSpPr>
            <p:spPr>
              <a:xfrm>
                <a:off x="3490331" y="2706029"/>
                <a:ext cx="390293" cy="461665"/>
              </a:xfrm>
              <a:prstGeom prst="rect">
                <a:avLst/>
              </a:prstGeom>
              <a:noFill/>
            </p:spPr>
            <p:txBody>
              <a:bodyPr wrap="square" rtlCol="0">
                <a:spAutoFit/>
              </a:bodyPr>
              <a:lstStyle/>
              <a:p>
                <a:r>
                  <a:rPr lang="es-MX" sz="2400" b="1" dirty="0">
                    <a:solidFill>
                      <a:schemeClr val="tx2"/>
                    </a:solidFill>
                  </a:rPr>
                  <a:t>2</a:t>
                </a:r>
              </a:p>
            </p:txBody>
          </p:sp>
          <p:sp>
            <p:nvSpPr>
              <p:cNvPr id="8" name="CuadroTexto 7"/>
              <p:cNvSpPr txBox="1"/>
              <p:nvPr/>
            </p:nvSpPr>
            <p:spPr>
              <a:xfrm>
                <a:off x="3468028" y="3642808"/>
                <a:ext cx="390293" cy="461665"/>
              </a:xfrm>
              <a:prstGeom prst="rect">
                <a:avLst/>
              </a:prstGeom>
              <a:noFill/>
            </p:spPr>
            <p:txBody>
              <a:bodyPr wrap="square" rtlCol="0">
                <a:spAutoFit/>
              </a:bodyPr>
              <a:lstStyle/>
              <a:p>
                <a:r>
                  <a:rPr lang="es-MX" sz="2400" b="1" dirty="0">
                    <a:solidFill>
                      <a:schemeClr val="tx2"/>
                    </a:solidFill>
                  </a:rPr>
                  <a:t>3</a:t>
                </a:r>
              </a:p>
            </p:txBody>
          </p:sp>
          <p:sp>
            <p:nvSpPr>
              <p:cNvPr id="9" name="CuadroTexto 8"/>
              <p:cNvSpPr txBox="1"/>
              <p:nvPr/>
            </p:nvSpPr>
            <p:spPr>
              <a:xfrm>
                <a:off x="3122339" y="4538997"/>
                <a:ext cx="390293" cy="461665"/>
              </a:xfrm>
              <a:prstGeom prst="rect">
                <a:avLst/>
              </a:prstGeom>
              <a:noFill/>
            </p:spPr>
            <p:txBody>
              <a:bodyPr wrap="square" rtlCol="0">
                <a:spAutoFit/>
              </a:bodyPr>
              <a:lstStyle/>
              <a:p>
                <a:r>
                  <a:rPr lang="es-MX" sz="2400" b="1" dirty="0">
                    <a:solidFill>
                      <a:schemeClr val="tx2"/>
                    </a:solidFill>
                  </a:rPr>
                  <a:t>4</a:t>
                </a:r>
              </a:p>
            </p:txBody>
          </p:sp>
        </p:grpSp>
        <p:pic>
          <p:nvPicPr>
            <p:cNvPr id="10" name="Imagen 9"/>
            <p:cNvPicPr>
              <a:picLocks noChangeAspect="1"/>
            </p:cNvPicPr>
            <p:nvPr/>
          </p:nvPicPr>
          <p:blipFill>
            <a:blip r:embed="rId7">
              <a:extLst>
                <a:ext uri="{BEBA8EAE-BF5A-486C-A8C5-ECC9F3942E4B}">
                  <a14:imgProps xmlns:a14="http://schemas.microsoft.com/office/drawing/2010/main">
                    <a14:imgLayer r:embed="rId8">
                      <a14:imgEffect>
                        <a14:backgroundRemoval t="0" b="99000" l="3667" r="97667"/>
                      </a14:imgEffect>
                    </a14:imgLayer>
                  </a14:imgProps>
                </a:ext>
              </a:extLst>
            </a:blip>
            <a:stretch>
              <a:fillRect/>
            </a:stretch>
          </p:blipFill>
          <p:spPr>
            <a:xfrm rot="19009555">
              <a:off x="781050" y="2589775"/>
              <a:ext cx="2857500" cy="1905000"/>
            </a:xfrm>
            <a:prstGeom prst="rect">
              <a:avLst/>
            </a:prstGeom>
          </p:spPr>
        </p:pic>
        <p:grpSp>
          <p:nvGrpSpPr>
            <p:cNvPr id="13" name="Grupo 12"/>
            <p:cNvGrpSpPr/>
            <p:nvPr/>
          </p:nvGrpSpPr>
          <p:grpSpPr>
            <a:xfrm>
              <a:off x="1204332" y="1067173"/>
              <a:ext cx="8695437" cy="4932183"/>
              <a:chOff x="1204332" y="1067173"/>
              <a:chExt cx="8695437" cy="4932183"/>
            </a:xfrm>
          </p:grpSpPr>
          <p:sp>
            <p:nvSpPr>
              <p:cNvPr id="11" name="Rectángulo 10"/>
              <p:cNvSpPr/>
              <p:nvPr/>
            </p:nvSpPr>
            <p:spPr>
              <a:xfrm>
                <a:off x="1204332" y="4309556"/>
                <a:ext cx="8541834" cy="16898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204332" y="1067173"/>
                <a:ext cx="8695437" cy="236180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4" name="Rectángulo 13"/>
            <p:cNvSpPr/>
            <p:nvPr/>
          </p:nvSpPr>
          <p:spPr>
            <a:xfrm>
              <a:off x="1209401" y="3428982"/>
              <a:ext cx="1656462" cy="88057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38318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Estructura propuesta</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71" name="CuadroTexto 70"/>
          <p:cNvSpPr txBox="1"/>
          <p:nvPr/>
        </p:nvSpPr>
        <p:spPr>
          <a:xfrm>
            <a:off x="726688" y="1064789"/>
            <a:ext cx="10515600" cy="523220"/>
          </a:xfrm>
          <a:prstGeom prst="rect">
            <a:avLst/>
          </a:prstGeom>
          <a:noFill/>
        </p:spPr>
        <p:txBody>
          <a:bodyPr wrap="square" rtlCol="0">
            <a:spAutoFit/>
          </a:bodyPr>
          <a:lstStyle/>
          <a:p>
            <a:pPr algn="just"/>
            <a:r>
              <a:rPr lang="es-MX" sz="1400" dirty="0" smtClean="0">
                <a:solidFill>
                  <a:schemeClr val="tx1">
                    <a:lumMod val="95000"/>
                    <a:lumOff val="5000"/>
                  </a:schemeClr>
                </a:solidFill>
              </a:rPr>
              <a:t>La </a:t>
            </a:r>
            <a:r>
              <a:rPr lang="es-MX" sz="1400" dirty="0">
                <a:solidFill>
                  <a:schemeClr val="tx1">
                    <a:lumMod val="95000"/>
                    <a:lumOff val="5000"/>
                  </a:schemeClr>
                </a:solidFill>
              </a:rPr>
              <a:t>información relacionada con el salario </a:t>
            </a:r>
            <a:r>
              <a:rPr lang="es-MX" sz="1400" dirty="0" smtClean="0">
                <a:solidFill>
                  <a:schemeClr val="tx1">
                    <a:lumMod val="95000"/>
                    <a:lumOff val="5000"/>
                  </a:schemeClr>
                </a:solidFill>
              </a:rPr>
              <a:t>que se ha obtenido con las metodologías planteadas, se debe almacenar en la base maestra </a:t>
            </a:r>
            <a:r>
              <a:rPr lang="es-MX" sz="1400" dirty="0" smtClean="0">
                <a:solidFill>
                  <a:schemeClr val="tx1">
                    <a:lumMod val="95000"/>
                    <a:lumOff val="5000"/>
                  </a:schemeClr>
                </a:solidFill>
              </a:rPr>
              <a:t>que alimenta al Proyecto </a:t>
            </a:r>
            <a:r>
              <a:rPr lang="es-MX" sz="1400" dirty="0" smtClean="0">
                <a:solidFill>
                  <a:schemeClr val="tx1">
                    <a:lumMod val="95000"/>
                    <a:lumOff val="5000"/>
                  </a:schemeClr>
                </a:solidFill>
              </a:rPr>
              <a:t>Salomón, para ello se proponen las siguientes estructuras:</a:t>
            </a:r>
          </a:p>
        </p:txBody>
      </p:sp>
      <p:grpSp>
        <p:nvGrpSpPr>
          <p:cNvPr id="26" name="Grupo 25"/>
          <p:cNvGrpSpPr/>
          <p:nvPr/>
        </p:nvGrpSpPr>
        <p:grpSpPr>
          <a:xfrm>
            <a:off x="1206185" y="1874705"/>
            <a:ext cx="4780157" cy="4174658"/>
            <a:chOff x="3233853" y="1741856"/>
            <a:chExt cx="4780157" cy="4174658"/>
          </a:xfrm>
        </p:grpSpPr>
        <p:grpSp>
          <p:nvGrpSpPr>
            <p:cNvPr id="6" name="Grupo 5"/>
            <p:cNvGrpSpPr/>
            <p:nvPr/>
          </p:nvGrpSpPr>
          <p:grpSpPr>
            <a:xfrm>
              <a:off x="3233853" y="1741856"/>
              <a:ext cx="1918010" cy="2386307"/>
              <a:chOff x="981307" y="1699520"/>
              <a:chExt cx="1918010" cy="2386307"/>
            </a:xfrm>
          </p:grpSpPr>
          <p:grpSp>
            <p:nvGrpSpPr>
              <p:cNvPr id="3" name="Grupo 2"/>
              <p:cNvGrpSpPr/>
              <p:nvPr/>
            </p:nvGrpSpPr>
            <p:grpSpPr>
              <a:xfrm>
                <a:off x="981307" y="1699520"/>
                <a:ext cx="1918010" cy="2327997"/>
                <a:chOff x="2832410" y="2352906"/>
                <a:chExt cx="1918010" cy="1890571"/>
              </a:xfrm>
            </p:grpSpPr>
            <p:sp>
              <p:nvSpPr>
                <p:cNvPr id="2" name="Rectángulo redondeado 1"/>
                <p:cNvSpPr/>
                <p:nvPr/>
              </p:nvSpPr>
              <p:spPr>
                <a:xfrm>
                  <a:off x="2832410" y="2352906"/>
                  <a:ext cx="1918010" cy="1890571"/>
                </a:xfrm>
                <a:prstGeom prst="roundRect">
                  <a:avLst>
                    <a:gd name="adj" fmla="val 52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redondeado 4"/>
                <p:cNvSpPr/>
                <p:nvPr/>
              </p:nvSpPr>
              <p:spPr>
                <a:xfrm>
                  <a:off x="2832410" y="2352908"/>
                  <a:ext cx="1918010" cy="183291"/>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tx2">
                          <a:lumMod val="50000"/>
                        </a:schemeClr>
                      </a:solidFill>
                    </a:rPr>
                    <a:t>Aportes</a:t>
                  </a:r>
                  <a:endParaRPr lang="es-MX" b="1" dirty="0">
                    <a:solidFill>
                      <a:schemeClr val="tx2">
                        <a:lumMod val="50000"/>
                      </a:schemeClr>
                    </a:solidFill>
                  </a:endParaRPr>
                </a:p>
              </p:txBody>
            </p:sp>
          </p:grpSp>
          <p:sp>
            <p:nvSpPr>
              <p:cNvPr id="4" name="CuadroTexto 3"/>
              <p:cNvSpPr txBox="1"/>
              <p:nvPr/>
            </p:nvSpPr>
            <p:spPr>
              <a:xfrm>
                <a:off x="1059366" y="1892919"/>
                <a:ext cx="1739590" cy="2192908"/>
              </a:xfrm>
              <a:prstGeom prst="rect">
                <a:avLst/>
              </a:prstGeom>
              <a:noFill/>
            </p:spPr>
            <p:txBody>
              <a:bodyPr wrap="square" rtlCol="0">
                <a:spAutoFit/>
              </a:bodyPr>
              <a:lstStyle/>
              <a:p>
                <a:r>
                  <a:rPr lang="es-MX" sz="1050" dirty="0" err="1" smtClean="0"/>
                  <a:t>FechaCarga</a:t>
                </a:r>
                <a:endParaRPr lang="es-MX" sz="1050" dirty="0" smtClean="0"/>
              </a:p>
              <a:p>
                <a:r>
                  <a:rPr lang="es-MX" sz="1050" dirty="0" err="1" smtClean="0"/>
                  <a:t>FechaAporte</a:t>
                </a:r>
                <a:endParaRPr lang="es-MX" sz="1050" dirty="0" smtClean="0"/>
              </a:p>
              <a:p>
                <a:r>
                  <a:rPr lang="es-MX" sz="1050" dirty="0" err="1" smtClean="0"/>
                  <a:t>Identificacion</a:t>
                </a:r>
                <a:endParaRPr lang="es-MX" sz="1050" dirty="0" smtClean="0"/>
              </a:p>
              <a:p>
                <a:r>
                  <a:rPr lang="es-MX" sz="1050" dirty="0" smtClean="0"/>
                  <a:t>RUC</a:t>
                </a:r>
              </a:p>
              <a:p>
                <a:r>
                  <a:rPr lang="es-MX" sz="1050" dirty="0" err="1" smtClean="0"/>
                  <a:t>FechaIngreso</a:t>
                </a:r>
                <a:endParaRPr lang="es-MX" sz="1050" dirty="0" smtClean="0"/>
              </a:p>
              <a:p>
                <a:r>
                  <a:rPr lang="es-MX" sz="1050" dirty="0" err="1" smtClean="0"/>
                  <a:t>FechaSalida</a:t>
                </a:r>
                <a:endParaRPr lang="es-MX" sz="1050" dirty="0" smtClean="0"/>
              </a:p>
              <a:p>
                <a:r>
                  <a:rPr lang="es-MX" sz="1050" dirty="0" err="1" smtClean="0"/>
                  <a:t>TipoPlanilla</a:t>
                </a:r>
                <a:endParaRPr lang="es-MX" sz="1050" dirty="0" smtClean="0"/>
              </a:p>
              <a:p>
                <a:r>
                  <a:rPr lang="es-MX" sz="1050" dirty="0" err="1" smtClean="0"/>
                  <a:t>DiasLaborados</a:t>
                </a:r>
                <a:endParaRPr lang="es-MX" sz="1050" dirty="0" smtClean="0"/>
              </a:p>
              <a:p>
                <a:r>
                  <a:rPr lang="es-MX" sz="1050" dirty="0" smtClean="0"/>
                  <a:t>Sueldo</a:t>
                </a:r>
              </a:p>
              <a:p>
                <a:r>
                  <a:rPr lang="es-MX" sz="1050" dirty="0" err="1" smtClean="0"/>
                  <a:t>AporteIndividual</a:t>
                </a:r>
                <a:r>
                  <a:rPr lang="es-MX" sz="1050" dirty="0" smtClean="0"/>
                  <a:t> </a:t>
                </a:r>
                <a:endParaRPr lang="es-MX" sz="1050" dirty="0" smtClean="0"/>
              </a:p>
              <a:p>
                <a:r>
                  <a:rPr lang="es-MX" sz="1050" dirty="0" err="1" smtClean="0"/>
                  <a:t>AportePatronal</a:t>
                </a:r>
                <a:endParaRPr lang="es-MX" sz="1050" dirty="0" smtClean="0"/>
              </a:p>
              <a:p>
                <a:r>
                  <a:rPr lang="es-MX" sz="1050" dirty="0" err="1" smtClean="0"/>
                  <a:t>EstadoHistorialLaboral</a:t>
                </a:r>
                <a:endParaRPr lang="es-MX" sz="1050" dirty="0" smtClean="0"/>
              </a:p>
              <a:p>
                <a:r>
                  <a:rPr lang="es-MX" sz="1050" dirty="0" err="1" smtClean="0"/>
                  <a:t>TipoIngreso</a:t>
                </a:r>
                <a:endParaRPr lang="es-MX" sz="1050" dirty="0"/>
              </a:p>
            </p:txBody>
          </p:sp>
        </p:grpSp>
        <p:grpSp>
          <p:nvGrpSpPr>
            <p:cNvPr id="13" name="Grupo 12"/>
            <p:cNvGrpSpPr/>
            <p:nvPr/>
          </p:nvGrpSpPr>
          <p:grpSpPr>
            <a:xfrm>
              <a:off x="6096000" y="1741857"/>
              <a:ext cx="1918010" cy="2306998"/>
              <a:chOff x="981307" y="1699521"/>
              <a:chExt cx="1918010" cy="2306998"/>
            </a:xfrm>
          </p:grpSpPr>
          <p:grpSp>
            <p:nvGrpSpPr>
              <p:cNvPr id="14" name="Grupo 13"/>
              <p:cNvGrpSpPr/>
              <p:nvPr/>
            </p:nvGrpSpPr>
            <p:grpSpPr>
              <a:xfrm>
                <a:off x="981307" y="1699521"/>
                <a:ext cx="1918010" cy="2306998"/>
                <a:chOff x="2832410" y="2352906"/>
                <a:chExt cx="1918010" cy="1873517"/>
              </a:xfrm>
            </p:grpSpPr>
            <p:sp>
              <p:nvSpPr>
                <p:cNvPr id="16" name="Rectángulo redondeado 15"/>
                <p:cNvSpPr/>
                <p:nvPr/>
              </p:nvSpPr>
              <p:spPr>
                <a:xfrm>
                  <a:off x="2832410" y="2352906"/>
                  <a:ext cx="1918010" cy="1873517"/>
                </a:xfrm>
                <a:prstGeom prst="roundRect">
                  <a:avLst>
                    <a:gd name="adj" fmla="val 57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redondeado 16"/>
                <p:cNvSpPr/>
                <p:nvPr/>
              </p:nvSpPr>
              <p:spPr>
                <a:xfrm>
                  <a:off x="2832410" y="2352907"/>
                  <a:ext cx="1918010" cy="18329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err="1" smtClean="0">
                      <a:solidFill>
                        <a:schemeClr val="tx2">
                          <a:lumMod val="50000"/>
                        </a:schemeClr>
                      </a:solidFill>
                    </a:rPr>
                    <a:t>AfiliadosHis</a:t>
                  </a:r>
                  <a:endParaRPr lang="es-MX" b="1" dirty="0">
                    <a:solidFill>
                      <a:schemeClr val="tx2">
                        <a:lumMod val="50000"/>
                      </a:schemeClr>
                    </a:solidFill>
                  </a:endParaRPr>
                </a:p>
              </p:txBody>
            </p:sp>
          </p:grpSp>
          <p:sp>
            <p:nvSpPr>
              <p:cNvPr id="15" name="CuadroTexto 14"/>
              <p:cNvSpPr txBox="1"/>
              <p:nvPr/>
            </p:nvSpPr>
            <p:spPr>
              <a:xfrm>
                <a:off x="1055649" y="2156065"/>
                <a:ext cx="1739590" cy="1384995"/>
              </a:xfrm>
              <a:prstGeom prst="rect">
                <a:avLst/>
              </a:prstGeom>
              <a:noFill/>
            </p:spPr>
            <p:txBody>
              <a:bodyPr wrap="square" rtlCol="0">
                <a:spAutoFit/>
              </a:bodyPr>
              <a:lstStyle/>
              <a:p>
                <a:r>
                  <a:rPr lang="es-MX" sz="1050" dirty="0" err="1" smtClean="0"/>
                  <a:t>FechaCarga</a:t>
                </a:r>
                <a:endParaRPr lang="es-MX" sz="1050" dirty="0" smtClean="0"/>
              </a:p>
              <a:p>
                <a:r>
                  <a:rPr lang="es-MX" sz="1050" dirty="0" smtClean="0"/>
                  <a:t>Identificación</a:t>
                </a:r>
              </a:p>
              <a:p>
                <a:r>
                  <a:rPr lang="es-MX" sz="1050" dirty="0" smtClean="0"/>
                  <a:t>RUC</a:t>
                </a:r>
              </a:p>
              <a:p>
                <a:r>
                  <a:rPr lang="es-MX" sz="1050" dirty="0" err="1" smtClean="0"/>
                  <a:t>FechaIngreso</a:t>
                </a:r>
                <a:endParaRPr lang="es-MX" sz="1050" dirty="0" smtClean="0"/>
              </a:p>
              <a:p>
                <a:r>
                  <a:rPr lang="es-MX" sz="1050" dirty="0" err="1" smtClean="0"/>
                  <a:t>FechaSalida</a:t>
                </a:r>
                <a:endParaRPr lang="es-MX" sz="1050" dirty="0" smtClean="0"/>
              </a:p>
              <a:p>
                <a:r>
                  <a:rPr lang="es-MX" sz="1050" dirty="0" err="1" smtClean="0"/>
                  <a:t>EstadoHistorialLaboral</a:t>
                </a:r>
                <a:endParaRPr lang="es-MX" sz="1050" dirty="0" smtClean="0"/>
              </a:p>
              <a:p>
                <a:r>
                  <a:rPr lang="es-MX" sz="1050" dirty="0" smtClean="0"/>
                  <a:t>Sueldo</a:t>
                </a:r>
              </a:p>
              <a:p>
                <a:r>
                  <a:rPr lang="es-MX" sz="1050" dirty="0" err="1" smtClean="0"/>
                  <a:t>TipoIngreso</a:t>
                </a:r>
                <a:endParaRPr lang="es-MX" sz="1050" dirty="0"/>
              </a:p>
            </p:txBody>
          </p:sp>
        </p:grpSp>
        <p:grpSp>
          <p:nvGrpSpPr>
            <p:cNvPr id="18" name="Grupo 17"/>
            <p:cNvGrpSpPr/>
            <p:nvPr/>
          </p:nvGrpSpPr>
          <p:grpSpPr>
            <a:xfrm>
              <a:off x="4690945" y="4348540"/>
              <a:ext cx="1918010" cy="1567974"/>
              <a:chOff x="981307" y="1889091"/>
              <a:chExt cx="1918010" cy="1567974"/>
            </a:xfrm>
          </p:grpSpPr>
          <p:grpSp>
            <p:nvGrpSpPr>
              <p:cNvPr id="19" name="Grupo 18"/>
              <p:cNvGrpSpPr/>
              <p:nvPr/>
            </p:nvGrpSpPr>
            <p:grpSpPr>
              <a:xfrm>
                <a:off x="981307" y="1889091"/>
                <a:ext cx="1918010" cy="1567974"/>
                <a:chOff x="2832410" y="2506859"/>
                <a:chExt cx="1918010" cy="1273355"/>
              </a:xfrm>
            </p:grpSpPr>
            <p:sp>
              <p:nvSpPr>
                <p:cNvPr id="21" name="Rectángulo redondeado 20"/>
                <p:cNvSpPr/>
                <p:nvPr/>
              </p:nvSpPr>
              <p:spPr>
                <a:xfrm>
                  <a:off x="2832410" y="2506859"/>
                  <a:ext cx="1918010" cy="1273355"/>
                </a:xfrm>
                <a:prstGeom prst="roundRect">
                  <a:avLst>
                    <a:gd name="adj" fmla="val 794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redondeado 21"/>
                <p:cNvSpPr/>
                <p:nvPr/>
              </p:nvSpPr>
              <p:spPr>
                <a:xfrm>
                  <a:off x="2832410" y="2506859"/>
                  <a:ext cx="1918010" cy="278781"/>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err="1" smtClean="0">
                      <a:solidFill>
                        <a:schemeClr val="tx2">
                          <a:lumMod val="50000"/>
                        </a:schemeClr>
                      </a:solidFill>
                    </a:rPr>
                    <a:t>RegistroLaboral</a:t>
                  </a:r>
                  <a:endParaRPr lang="es-MX" b="1" dirty="0">
                    <a:solidFill>
                      <a:schemeClr val="tx2">
                        <a:lumMod val="50000"/>
                      </a:schemeClr>
                    </a:solidFill>
                  </a:endParaRPr>
                </a:p>
              </p:txBody>
            </p:sp>
          </p:grpSp>
          <p:sp>
            <p:nvSpPr>
              <p:cNvPr id="20" name="CuadroTexto 19"/>
              <p:cNvSpPr txBox="1"/>
              <p:nvPr/>
            </p:nvSpPr>
            <p:spPr>
              <a:xfrm>
                <a:off x="1070517" y="2314372"/>
                <a:ext cx="1739590" cy="900246"/>
              </a:xfrm>
              <a:prstGeom prst="rect">
                <a:avLst/>
              </a:prstGeom>
              <a:noFill/>
            </p:spPr>
            <p:txBody>
              <a:bodyPr wrap="square" rtlCol="0">
                <a:spAutoFit/>
              </a:bodyPr>
              <a:lstStyle/>
              <a:p>
                <a:r>
                  <a:rPr lang="es-MX" sz="1050" dirty="0" err="1" smtClean="0"/>
                  <a:t>Identificacion</a:t>
                </a:r>
                <a:endParaRPr lang="es-MX" sz="1050" dirty="0" smtClean="0"/>
              </a:p>
              <a:p>
                <a:r>
                  <a:rPr lang="es-MX" sz="1050" dirty="0" smtClean="0"/>
                  <a:t>Sueldo</a:t>
                </a:r>
              </a:p>
              <a:p>
                <a:r>
                  <a:rPr lang="es-MX" sz="1050" dirty="0" err="1" smtClean="0"/>
                  <a:t>TipoIngreso</a:t>
                </a:r>
                <a:r>
                  <a:rPr lang="es-MX" sz="1050" dirty="0" smtClean="0"/>
                  <a:t> (A, B, C,D)</a:t>
                </a:r>
              </a:p>
              <a:p>
                <a:r>
                  <a:rPr lang="es-MX" sz="1050" dirty="0" err="1" smtClean="0"/>
                  <a:t>AntigüedadLaboral</a:t>
                </a:r>
                <a:endParaRPr lang="es-MX" sz="1050" dirty="0" smtClean="0"/>
              </a:p>
              <a:p>
                <a:r>
                  <a:rPr lang="es-MX" sz="1050" dirty="0" err="1" smtClean="0"/>
                  <a:t>ContinuidadLaboral</a:t>
                </a:r>
                <a:endParaRPr lang="es-MX" sz="1050" dirty="0"/>
              </a:p>
            </p:txBody>
          </p:sp>
        </p:grpSp>
        <p:cxnSp>
          <p:nvCxnSpPr>
            <p:cNvPr id="12" name="Conector recto 11"/>
            <p:cNvCxnSpPr>
              <a:stCxn id="2" idx="3"/>
              <a:endCxn id="16" idx="1"/>
            </p:cNvCxnSpPr>
            <p:nvPr/>
          </p:nvCxnSpPr>
          <p:spPr>
            <a:xfrm flipV="1">
              <a:off x="5151863" y="2895356"/>
              <a:ext cx="944137" cy="1049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a:endCxn id="21" idx="0"/>
            </p:cNvCxnSpPr>
            <p:nvPr/>
          </p:nvCxnSpPr>
          <p:spPr>
            <a:xfrm flipH="1">
              <a:off x="5649950" y="2895356"/>
              <a:ext cx="4145" cy="145318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9" name="Llamada de flecha a la derecha 28"/>
          <p:cNvSpPr/>
          <p:nvPr/>
        </p:nvSpPr>
        <p:spPr>
          <a:xfrm>
            <a:off x="708098" y="1744123"/>
            <a:ext cx="6607097" cy="2557346"/>
          </a:xfrm>
          <a:prstGeom prst="rightArrowCallout">
            <a:avLst>
              <a:gd name="adj1" fmla="val 14837"/>
              <a:gd name="adj2" fmla="val 16308"/>
              <a:gd name="adj3" fmla="val 26372"/>
              <a:gd name="adj4" fmla="val 87119"/>
            </a:avLst>
          </a:prstGeom>
          <a:noFill/>
          <a:ln>
            <a:solidFill>
              <a:schemeClr val="bg1">
                <a:lumMod val="65000"/>
              </a:schemeClr>
            </a:solidFill>
            <a:prstDash val="lgDash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p:cNvSpPr/>
          <p:nvPr/>
        </p:nvSpPr>
        <p:spPr>
          <a:xfrm>
            <a:off x="7315195" y="2222532"/>
            <a:ext cx="3195743" cy="1384995"/>
          </a:xfrm>
          <a:prstGeom prst="rect">
            <a:avLst/>
          </a:prstGeom>
        </p:spPr>
        <p:txBody>
          <a:bodyPr wrap="square">
            <a:spAutoFit/>
          </a:bodyPr>
          <a:lstStyle/>
          <a:p>
            <a:pPr algn="just"/>
            <a:r>
              <a:rPr lang="es-MX" sz="1200" dirty="0" smtClean="0"/>
              <a:t>Las tablas almacenan información por los criterios: fecha de  corte (o fecha carga), afiliado y empleador; es decir, los registros deben ser únicos bajo estos tres criterios.</a:t>
            </a:r>
          </a:p>
          <a:p>
            <a:pPr algn="just"/>
            <a:r>
              <a:rPr lang="es-MX" sz="1200" dirty="0" smtClean="0"/>
              <a:t>Las tablas se construirán con la información disponible en los últimos 24 meses y se </a:t>
            </a:r>
            <a:r>
              <a:rPr lang="es-MX" sz="1200" dirty="0" smtClean="0"/>
              <a:t>deber</a:t>
            </a:r>
            <a:r>
              <a:rPr lang="es-MX" sz="1200" dirty="0"/>
              <a:t>á</a:t>
            </a:r>
            <a:r>
              <a:rPr lang="es-MX" sz="1200" dirty="0" smtClean="0"/>
              <a:t> </a:t>
            </a:r>
            <a:r>
              <a:rPr lang="es-MX" sz="1200" dirty="0" smtClean="0"/>
              <a:t>grabar en los servidores de la unidad de Riesgos.</a:t>
            </a:r>
            <a:endParaRPr lang="es-MX" sz="1200" dirty="0"/>
          </a:p>
        </p:txBody>
      </p:sp>
      <p:sp>
        <p:nvSpPr>
          <p:cNvPr id="34" name="Rectángulo 33"/>
          <p:cNvSpPr/>
          <p:nvPr/>
        </p:nvSpPr>
        <p:spPr>
          <a:xfrm>
            <a:off x="5025592" y="4549723"/>
            <a:ext cx="2755105" cy="1754326"/>
          </a:xfrm>
          <a:prstGeom prst="rect">
            <a:avLst/>
          </a:prstGeom>
        </p:spPr>
        <p:txBody>
          <a:bodyPr wrap="square">
            <a:spAutoFit/>
          </a:bodyPr>
          <a:lstStyle/>
          <a:p>
            <a:pPr algn="just"/>
            <a:r>
              <a:rPr lang="es-MX" sz="1200" dirty="0" smtClean="0"/>
              <a:t>La tabla almacena registros únicos a nivel de individuo, tomando la información </a:t>
            </a:r>
            <a:r>
              <a:rPr lang="es-MX" sz="1200" b="1" dirty="0" smtClean="0"/>
              <a:t>de la última carga de las dos tablas anteriores y en base a las metodologías presentadas anteriormente, forma parte de la base maestra</a:t>
            </a:r>
            <a:r>
              <a:rPr lang="es-MX" sz="1200" b="1" dirty="0" smtClean="0"/>
              <a:t>. </a:t>
            </a:r>
            <a:r>
              <a:rPr lang="es-MX" sz="1200" dirty="0" smtClean="0"/>
              <a:t>El sueldo almacenado en esta tabla es el resultado del algoritmo para </a:t>
            </a:r>
            <a:r>
              <a:rPr lang="es-MX" sz="1200" dirty="0" smtClean="0"/>
              <a:t>analizar la variación de los </a:t>
            </a:r>
            <a:r>
              <a:rPr lang="es-MX" sz="1200" dirty="0" smtClean="0"/>
              <a:t>6 meses.</a:t>
            </a:r>
            <a:endParaRPr lang="es-MX" sz="1200" dirty="0"/>
          </a:p>
        </p:txBody>
      </p:sp>
      <p:sp>
        <p:nvSpPr>
          <p:cNvPr id="33" name="Flecha derecha 32"/>
          <p:cNvSpPr/>
          <p:nvPr/>
        </p:nvSpPr>
        <p:spPr>
          <a:xfrm>
            <a:off x="4675202" y="5112786"/>
            <a:ext cx="367990" cy="305178"/>
          </a:xfrm>
          <a:prstGeom prst="rightArrow">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p:cNvSpPr/>
          <p:nvPr/>
        </p:nvSpPr>
        <p:spPr>
          <a:xfrm>
            <a:off x="8331813" y="4202704"/>
            <a:ext cx="3195743" cy="2123658"/>
          </a:xfrm>
          <a:prstGeom prst="rect">
            <a:avLst/>
          </a:prstGeom>
          <a:solidFill>
            <a:schemeClr val="bg1">
              <a:lumMod val="95000"/>
            </a:schemeClr>
          </a:solidFill>
        </p:spPr>
        <p:txBody>
          <a:bodyPr wrap="square">
            <a:spAutoFit/>
          </a:bodyPr>
          <a:lstStyle/>
          <a:p>
            <a:r>
              <a:rPr lang="es-MX" b="1" dirty="0" smtClean="0">
                <a:solidFill>
                  <a:srgbClr val="0000FF"/>
                </a:solidFill>
              </a:rPr>
              <a:t>Definiciones Adicionales</a:t>
            </a:r>
          </a:p>
          <a:p>
            <a:r>
              <a:rPr lang="es-MX" sz="1400" b="1" dirty="0" smtClean="0">
                <a:solidFill>
                  <a:srgbClr val="0000FF"/>
                </a:solidFill>
              </a:rPr>
              <a:t>(a cargo de Riesgos)</a:t>
            </a:r>
            <a:r>
              <a:rPr lang="es-MX" b="1" dirty="0" smtClean="0">
                <a:solidFill>
                  <a:srgbClr val="0000FF"/>
                </a:solidFill>
              </a:rPr>
              <a:t>.</a:t>
            </a:r>
          </a:p>
          <a:p>
            <a:endParaRPr lang="es-MX" sz="1200" b="1" dirty="0" smtClean="0"/>
          </a:p>
          <a:p>
            <a:r>
              <a:rPr lang="es-MX" sz="1200" b="1" dirty="0" smtClean="0"/>
              <a:t>ANTUGÜEDAD LABORAL:</a:t>
            </a:r>
          </a:p>
          <a:p>
            <a:r>
              <a:rPr lang="es-ES" sz="1200" dirty="0"/>
              <a:t>Contar el número de meses que tiene reportada la persona con el mismo empleador.</a:t>
            </a:r>
            <a:endParaRPr lang="es-MX" sz="1200" dirty="0" smtClean="0"/>
          </a:p>
          <a:p>
            <a:endParaRPr lang="es-MX" sz="1200" dirty="0"/>
          </a:p>
          <a:p>
            <a:r>
              <a:rPr lang="es-MX" sz="1200" b="1" dirty="0" smtClean="0"/>
              <a:t>CONTINUIDAD LABORAL:</a:t>
            </a:r>
          </a:p>
          <a:p>
            <a:r>
              <a:rPr lang="es-ES" sz="1200" dirty="0"/>
              <a:t>Contar el número de veces que la persona aparece reportada en la base </a:t>
            </a:r>
            <a:r>
              <a:rPr lang="es-ES" sz="1200" dirty="0" smtClean="0"/>
              <a:t>final.</a:t>
            </a:r>
            <a:endParaRPr lang="es-MX" sz="1200" dirty="0"/>
          </a:p>
        </p:txBody>
      </p:sp>
    </p:spTree>
    <p:extLst>
      <p:ext uri="{BB962C8B-B14F-4D97-AF65-F5344CB8AC3E}">
        <p14:creationId xmlns:p14="http://schemas.microsoft.com/office/powerpoint/2010/main" val="370997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AE0CF94-C1CD-42B6-9FD2-94F9D25BEC9A}" type="slidenum">
              <a:rPr lang="zh-SG" altLang="es-ES_tradnl" smtClean="0"/>
              <a:pPr>
                <a:defRPr/>
              </a:pPr>
              <a:t>46</a:t>
            </a:fld>
            <a:r>
              <a:rPr lang="es-ES_tradnl" altLang="zh-SG" smtClean="0"/>
              <a:t/>
            </a:r>
            <a:br>
              <a:rPr lang="es-ES_tradnl" altLang="zh-SG" smtClean="0"/>
            </a:br>
            <a:endParaRPr lang="es-ES_tradnl" altLang="zh-SG" sz="800" dirty="0"/>
          </a:p>
        </p:txBody>
      </p:sp>
      <p:sp>
        <p:nvSpPr>
          <p:cNvPr id="7" name="1 Título"/>
          <p:cNvSpPr txBox="1">
            <a:spLocks/>
          </p:cNvSpPr>
          <p:nvPr/>
        </p:nvSpPr>
        <p:spPr>
          <a:xfrm>
            <a:off x="2647950" y="228601"/>
            <a:ext cx="7418388" cy="576263"/>
          </a:xfrm>
          <a:prstGeom prst="rect">
            <a:avLst/>
          </a:prstGeom>
        </p:spPr>
        <p:txBody>
          <a:bodyPr/>
          <a:lstStyle/>
          <a:p>
            <a:pPr algn="r" eaLnBrk="0" hangingPunct="0">
              <a:defRPr/>
            </a:pPr>
            <a:r>
              <a:rPr lang="es-EC" sz="2400" b="1" kern="0" dirty="0">
                <a:solidFill>
                  <a:schemeClr val="bg1"/>
                </a:solidFill>
                <a:latin typeface="+mj-lt"/>
                <a:ea typeface="+mj-ea"/>
                <a:cs typeface="+mj-cs"/>
              </a:rPr>
              <a:t>AGENDA</a:t>
            </a:r>
            <a:endParaRPr lang="es-ES" sz="2400" b="1" kern="0" dirty="0">
              <a:solidFill>
                <a:schemeClr val="bg1"/>
              </a:solidFill>
              <a:latin typeface="+mj-lt"/>
              <a:ea typeface="+mj-ea"/>
              <a:cs typeface="+mj-cs"/>
            </a:endParaRPr>
          </a:p>
        </p:txBody>
      </p:sp>
      <p:grpSp>
        <p:nvGrpSpPr>
          <p:cNvPr id="15" name="Grupo 14"/>
          <p:cNvGrpSpPr/>
          <p:nvPr/>
        </p:nvGrpSpPr>
        <p:grpSpPr>
          <a:xfrm>
            <a:off x="781050" y="1067173"/>
            <a:ext cx="9118719" cy="4321448"/>
            <a:chOff x="781050" y="1067173"/>
            <a:chExt cx="9118719" cy="4321448"/>
          </a:xfrm>
        </p:grpSpPr>
        <p:grpSp>
          <p:nvGrpSpPr>
            <p:cNvPr id="5" name="Grupo 4"/>
            <p:cNvGrpSpPr/>
            <p:nvPr/>
          </p:nvGrpSpPr>
          <p:grpSpPr>
            <a:xfrm>
              <a:off x="2868961" y="1469380"/>
              <a:ext cx="6454078" cy="3919241"/>
              <a:chOff x="2868961" y="1469380"/>
              <a:chExt cx="6454078" cy="3919241"/>
            </a:xfrm>
          </p:grpSpPr>
          <p:graphicFrame>
            <p:nvGraphicFramePr>
              <p:cNvPr id="3" name="Diagrama 2"/>
              <p:cNvGraphicFramePr/>
              <p:nvPr>
                <p:extLst/>
              </p:nvPr>
            </p:nvGraphicFramePr>
            <p:xfrm>
              <a:off x="2868961" y="1469380"/>
              <a:ext cx="6454078" cy="391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uadroTexto 1"/>
              <p:cNvSpPr txBox="1"/>
              <p:nvPr/>
            </p:nvSpPr>
            <p:spPr>
              <a:xfrm>
                <a:off x="3100038" y="1817648"/>
                <a:ext cx="390293" cy="461665"/>
              </a:xfrm>
              <a:prstGeom prst="rect">
                <a:avLst/>
              </a:prstGeom>
              <a:noFill/>
            </p:spPr>
            <p:txBody>
              <a:bodyPr wrap="square" rtlCol="0">
                <a:spAutoFit/>
              </a:bodyPr>
              <a:lstStyle/>
              <a:p>
                <a:r>
                  <a:rPr lang="es-MX" sz="2400" b="1" dirty="0" smtClean="0">
                    <a:solidFill>
                      <a:schemeClr val="tx2"/>
                    </a:solidFill>
                  </a:rPr>
                  <a:t>1</a:t>
                </a:r>
                <a:endParaRPr lang="es-MX" sz="2400" b="1" dirty="0">
                  <a:solidFill>
                    <a:schemeClr val="tx2"/>
                  </a:solidFill>
                </a:endParaRPr>
              </a:p>
            </p:txBody>
          </p:sp>
          <p:sp>
            <p:nvSpPr>
              <p:cNvPr id="6" name="CuadroTexto 5"/>
              <p:cNvSpPr txBox="1"/>
              <p:nvPr/>
            </p:nvSpPr>
            <p:spPr>
              <a:xfrm>
                <a:off x="3490331" y="2706029"/>
                <a:ext cx="390293" cy="461665"/>
              </a:xfrm>
              <a:prstGeom prst="rect">
                <a:avLst/>
              </a:prstGeom>
              <a:noFill/>
            </p:spPr>
            <p:txBody>
              <a:bodyPr wrap="square" rtlCol="0">
                <a:spAutoFit/>
              </a:bodyPr>
              <a:lstStyle/>
              <a:p>
                <a:r>
                  <a:rPr lang="es-MX" sz="2400" b="1" dirty="0">
                    <a:solidFill>
                      <a:schemeClr val="tx2"/>
                    </a:solidFill>
                  </a:rPr>
                  <a:t>2</a:t>
                </a:r>
              </a:p>
            </p:txBody>
          </p:sp>
          <p:sp>
            <p:nvSpPr>
              <p:cNvPr id="8" name="CuadroTexto 7"/>
              <p:cNvSpPr txBox="1"/>
              <p:nvPr/>
            </p:nvSpPr>
            <p:spPr>
              <a:xfrm>
                <a:off x="3468028" y="3642808"/>
                <a:ext cx="390293" cy="461665"/>
              </a:xfrm>
              <a:prstGeom prst="rect">
                <a:avLst/>
              </a:prstGeom>
              <a:noFill/>
            </p:spPr>
            <p:txBody>
              <a:bodyPr wrap="square" rtlCol="0">
                <a:spAutoFit/>
              </a:bodyPr>
              <a:lstStyle/>
              <a:p>
                <a:r>
                  <a:rPr lang="es-MX" sz="2400" b="1" dirty="0">
                    <a:solidFill>
                      <a:schemeClr val="tx2"/>
                    </a:solidFill>
                  </a:rPr>
                  <a:t>3</a:t>
                </a:r>
              </a:p>
            </p:txBody>
          </p:sp>
          <p:sp>
            <p:nvSpPr>
              <p:cNvPr id="9" name="CuadroTexto 8"/>
              <p:cNvSpPr txBox="1"/>
              <p:nvPr/>
            </p:nvSpPr>
            <p:spPr>
              <a:xfrm>
                <a:off x="3122339" y="4538997"/>
                <a:ext cx="390293" cy="461665"/>
              </a:xfrm>
              <a:prstGeom prst="rect">
                <a:avLst/>
              </a:prstGeom>
              <a:noFill/>
            </p:spPr>
            <p:txBody>
              <a:bodyPr wrap="square" rtlCol="0">
                <a:spAutoFit/>
              </a:bodyPr>
              <a:lstStyle/>
              <a:p>
                <a:r>
                  <a:rPr lang="es-MX" sz="2400" b="1" dirty="0">
                    <a:solidFill>
                      <a:schemeClr val="tx2"/>
                    </a:solidFill>
                  </a:rPr>
                  <a:t>4</a:t>
                </a:r>
              </a:p>
            </p:txBody>
          </p:sp>
        </p:grpSp>
        <p:pic>
          <p:nvPicPr>
            <p:cNvPr id="10" name="Imagen 9"/>
            <p:cNvPicPr>
              <a:picLocks noChangeAspect="1"/>
            </p:cNvPicPr>
            <p:nvPr/>
          </p:nvPicPr>
          <p:blipFill>
            <a:blip r:embed="rId7">
              <a:extLst>
                <a:ext uri="{BEBA8EAE-BF5A-486C-A8C5-ECC9F3942E4B}">
                  <a14:imgProps xmlns:a14="http://schemas.microsoft.com/office/drawing/2010/main">
                    <a14:imgLayer r:embed="rId8">
                      <a14:imgEffect>
                        <a14:backgroundRemoval t="0" b="99000" l="3667" r="97667"/>
                      </a14:imgEffect>
                    </a14:imgLayer>
                  </a14:imgProps>
                </a:ext>
              </a:extLst>
            </a:blip>
            <a:stretch>
              <a:fillRect/>
            </a:stretch>
          </p:blipFill>
          <p:spPr>
            <a:xfrm rot="19009555">
              <a:off x="781050" y="2589775"/>
              <a:ext cx="2857500" cy="1905000"/>
            </a:xfrm>
            <a:prstGeom prst="rect">
              <a:avLst/>
            </a:prstGeom>
          </p:spPr>
        </p:pic>
        <p:sp>
          <p:nvSpPr>
            <p:cNvPr id="12" name="Rectángulo 11"/>
            <p:cNvSpPr/>
            <p:nvPr/>
          </p:nvSpPr>
          <p:spPr>
            <a:xfrm>
              <a:off x="1204332" y="1067173"/>
              <a:ext cx="8695437" cy="325799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209401" y="4325170"/>
              <a:ext cx="1656462" cy="88931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2474531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Actividades</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Diagrama 1"/>
          <p:cNvGraphicFramePr/>
          <p:nvPr>
            <p:extLst>
              <p:ext uri="{D42A27DB-BD31-4B8C-83A1-F6EECF244321}">
                <p14:modId xmlns:p14="http://schemas.microsoft.com/office/powerpoint/2010/main" val="3402914131"/>
              </p:ext>
            </p:extLst>
          </p:nvPr>
        </p:nvGraphicFramePr>
        <p:xfrm>
          <a:off x="1916165" y="940434"/>
          <a:ext cx="84427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9861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infotecarios.com/wp-content/uploads/Access-to-TIC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2411" y="2789948"/>
            <a:ext cx="1441196" cy="914551"/>
          </a:xfrm>
          <a:prstGeom prst="rect">
            <a:avLst/>
          </a:prstGeom>
          <a:noFill/>
          <a:extLst>
            <a:ext uri="{909E8E84-426E-40DD-AFC4-6F175D3DCCD1}">
              <a14:hiddenFill xmlns:a14="http://schemas.microsoft.com/office/drawing/2010/main">
                <a:solidFill>
                  <a:srgbClr val="FFFFFF"/>
                </a:solidFill>
              </a14:hiddenFill>
            </a:ext>
          </a:extLst>
        </p:spPr>
      </p:pic>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Información del proveedor</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grpSp>
        <p:nvGrpSpPr>
          <p:cNvPr id="4" name="Grupo 3"/>
          <p:cNvGrpSpPr/>
          <p:nvPr/>
        </p:nvGrpSpPr>
        <p:grpSpPr>
          <a:xfrm>
            <a:off x="609601" y="1457186"/>
            <a:ext cx="11272836" cy="4784351"/>
            <a:chOff x="515816" y="937137"/>
            <a:chExt cx="11272836" cy="4784351"/>
          </a:xfrm>
        </p:grpSpPr>
        <p:sp>
          <p:nvSpPr>
            <p:cNvPr id="19" name="Rectángulo redondeado 18"/>
            <p:cNvSpPr/>
            <p:nvPr/>
          </p:nvSpPr>
          <p:spPr>
            <a:xfrm>
              <a:off x="4314457" y="2152138"/>
              <a:ext cx="3452400" cy="2354349"/>
            </a:xfrm>
            <a:prstGeom prst="roundRect">
              <a:avLst>
                <a:gd name="adj" fmla="val 10000"/>
              </a:avLst>
            </a:prstGeom>
            <a:noFill/>
          </p:spPr>
          <p:style>
            <a:lnRef idx="2">
              <a:schemeClr val="accent5">
                <a:hueOff val="-3676672"/>
                <a:satOff val="-5114"/>
                <a:lumOff val="-196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b"/>
            <a:lstStyle/>
            <a:p>
              <a:r>
                <a:rPr lang="es-MX" sz="1400" dirty="0" smtClean="0"/>
                <a:t>Contiene información histórica de las personas afiliadas al IESS. Un afiliado reporta información en esta tabla, incluso si el patrono no ha realizado aportes en el último mes.</a:t>
              </a:r>
              <a:endParaRPr lang="es-MX" sz="1400" dirty="0"/>
            </a:p>
          </p:txBody>
        </p:sp>
        <p:sp>
          <p:nvSpPr>
            <p:cNvPr id="2" name="Rectángulo redondeado 1"/>
            <p:cNvSpPr/>
            <p:nvPr/>
          </p:nvSpPr>
          <p:spPr>
            <a:xfrm>
              <a:off x="515816" y="2172132"/>
              <a:ext cx="3452144" cy="2317658"/>
            </a:xfrm>
            <a:prstGeom prst="roundRect">
              <a:avLst>
                <a:gd name="adj" fmla="val 569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s-MX" sz="1400" dirty="0" smtClean="0">
                  <a:solidFill>
                    <a:schemeClr val="tx1"/>
                  </a:solidFill>
                </a:rPr>
                <a:t>Contiene información del último aporte de la persona en el IESS, los tipos de aportes que se pueden encontrar son:</a:t>
              </a:r>
            </a:p>
            <a:p>
              <a:pPr marL="285750" lvl="0" indent="-285750">
                <a:buClr>
                  <a:schemeClr val="accent5"/>
                </a:buClr>
                <a:buFont typeface="Wingdings" panose="05000000000000000000" pitchFamily="2" charset="2"/>
                <a:buChar char="q"/>
              </a:pPr>
              <a:r>
                <a:rPr lang="es-MX" sz="1400" dirty="0" smtClean="0">
                  <a:solidFill>
                    <a:schemeClr val="tx1"/>
                  </a:solidFill>
                </a:rPr>
                <a:t>Normales</a:t>
              </a:r>
            </a:p>
            <a:p>
              <a:pPr marL="285750" lvl="0" indent="-285750">
                <a:buClr>
                  <a:schemeClr val="accent5"/>
                </a:buClr>
                <a:buFont typeface="Wingdings" panose="05000000000000000000" pitchFamily="2" charset="2"/>
                <a:buChar char="q"/>
              </a:pPr>
              <a:r>
                <a:rPr lang="es-MX" sz="1400" dirty="0" smtClean="0">
                  <a:solidFill>
                    <a:schemeClr val="tx1"/>
                  </a:solidFill>
                </a:rPr>
                <a:t>Ajustes</a:t>
              </a:r>
            </a:p>
            <a:p>
              <a:pPr marL="285750" lvl="0" indent="-285750">
                <a:buClr>
                  <a:schemeClr val="accent5"/>
                </a:buClr>
                <a:buFont typeface="Wingdings" panose="05000000000000000000" pitchFamily="2" charset="2"/>
                <a:buChar char="q"/>
              </a:pPr>
              <a:r>
                <a:rPr lang="es-MX" sz="1400" dirty="0" smtClean="0">
                  <a:solidFill>
                    <a:schemeClr val="tx1"/>
                  </a:solidFill>
                </a:rPr>
                <a:t>Subsidios </a:t>
              </a:r>
              <a:r>
                <a:rPr lang="es-MX" sz="1400" dirty="0">
                  <a:solidFill>
                    <a:schemeClr val="tx1"/>
                  </a:solidFill>
                </a:rPr>
                <a:t>por </a:t>
              </a:r>
              <a:r>
                <a:rPr lang="es-MX" sz="1400" dirty="0" smtClean="0">
                  <a:solidFill>
                    <a:schemeClr val="tx1"/>
                  </a:solidFill>
                </a:rPr>
                <a:t>enfermedad</a:t>
              </a:r>
            </a:p>
            <a:p>
              <a:pPr marL="285750" lvl="0" indent="-285750">
                <a:buClr>
                  <a:schemeClr val="accent5"/>
                </a:buClr>
                <a:buFont typeface="Wingdings" panose="05000000000000000000" pitchFamily="2" charset="2"/>
                <a:buChar char="q"/>
              </a:pPr>
              <a:r>
                <a:rPr lang="es-MX" sz="1400" dirty="0" smtClean="0">
                  <a:solidFill>
                    <a:schemeClr val="tx1"/>
                  </a:solidFill>
                </a:rPr>
                <a:t>Ajustes </a:t>
              </a:r>
              <a:r>
                <a:rPr lang="es-MX" sz="1400" dirty="0">
                  <a:solidFill>
                    <a:schemeClr val="tx1"/>
                  </a:solidFill>
                </a:rPr>
                <a:t>por </a:t>
              </a:r>
              <a:r>
                <a:rPr lang="es-MX" sz="1400" dirty="0" smtClean="0">
                  <a:solidFill>
                    <a:schemeClr val="tx1"/>
                  </a:solidFill>
                </a:rPr>
                <a:t>subsidios</a:t>
              </a:r>
            </a:p>
            <a:p>
              <a:pPr marL="285750" lvl="0" indent="-285750">
                <a:buClr>
                  <a:schemeClr val="accent5"/>
                </a:buClr>
                <a:buFont typeface="Wingdings" panose="05000000000000000000" pitchFamily="2" charset="2"/>
                <a:buChar char="q"/>
              </a:pPr>
              <a:r>
                <a:rPr lang="es-MX" sz="1400" dirty="0" smtClean="0">
                  <a:solidFill>
                    <a:schemeClr val="tx1"/>
                  </a:solidFill>
                </a:rPr>
                <a:t>Fondos </a:t>
              </a:r>
              <a:r>
                <a:rPr lang="es-MX" sz="1400" dirty="0">
                  <a:solidFill>
                    <a:schemeClr val="tx1"/>
                  </a:solidFill>
                </a:rPr>
                <a:t>de </a:t>
              </a:r>
              <a:r>
                <a:rPr lang="es-MX" sz="1400" dirty="0" smtClean="0">
                  <a:solidFill>
                    <a:schemeClr val="tx1"/>
                  </a:solidFill>
                </a:rPr>
                <a:t>reserva</a:t>
              </a:r>
            </a:p>
            <a:p>
              <a:pPr marL="285750" lvl="0" indent="-285750">
                <a:buClr>
                  <a:schemeClr val="accent5"/>
                </a:buClr>
                <a:buFont typeface="Wingdings" panose="05000000000000000000" pitchFamily="2" charset="2"/>
                <a:buChar char="q"/>
              </a:pPr>
              <a:r>
                <a:rPr lang="es-MX" sz="1400" dirty="0" smtClean="0">
                  <a:solidFill>
                    <a:schemeClr val="tx1"/>
                  </a:solidFill>
                </a:rPr>
                <a:t>Ajustes </a:t>
              </a:r>
              <a:r>
                <a:rPr lang="es-MX" sz="1400" dirty="0">
                  <a:solidFill>
                    <a:schemeClr val="tx1"/>
                  </a:solidFill>
                </a:rPr>
                <a:t>por fondos de reserva</a:t>
              </a:r>
            </a:p>
            <a:p>
              <a:pPr algn="ctr"/>
              <a:r>
                <a:rPr lang="es-MX" sz="1400" dirty="0" smtClean="0">
                  <a:solidFill>
                    <a:schemeClr val="tx1"/>
                  </a:solidFill>
                </a:rPr>
                <a:t> </a:t>
              </a:r>
              <a:endParaRPr lang="es-MX" sz="1400" dirty="0">
                <a:solidFill>
                  <a:schemeClr val="tx1"/>
                </a:solidFill>
              </a:endParaRPr>
            </a:p>
          </p:txBody>
        </p:sp>
        <p:grpSp>
          <p:nvGrpSpPr>
            <p:cNvPr id="9" name="Grupo 8"/>
            <p:cNvGrpSpPr/>
            <p:nvPr/>
          </p:nvGrpSpPr>
          <p:grpSpPr>
            <a:xfrm>
              <a:off x="2027067" y="4266704"/>
              <a:ext cx="2200774" cy="570081"/>
              <a:chOff x="1148726" y="2667201"/>
              <a:chExt cx="2200774" cy="875175"/>
            </a:xfrm>
          </p:grpSpPr>
          <p:sp>
            <p:nvSpPr>
              <p:cNvPr id="10" name="Rectángulo redondeado 9"/>
              <p:cNvSpPr/>
              <p:nvPr/>
            </p:nvSpPr>
            <p:spPr>
              <a:xfrm>
                <a:off x="1148726" y="2667201"/>
                <a:ext cx="2200774" cy="875175"/>
              </a:xfrm>
              <a:prstGeom prst="roundRect">
                <a:avLst>
                  <a:gd name="adj" fmla="val 10000"/>
                </a:avLst>
              </a:prstGeom>
              <a:gradFill flip="none" rotWithShape="1">
                <a:gsLst>
                  <a:gs pos="0">
                    <a:schemeClr val="accent5">
                      <a:hueOff val="0"/>
                      <a:satOff val="0"/>
                      <a:lumOff val="0"/>
                      <a:shade val="30000"/>
                      <a:satMod val="115000"/>
                    </a:schemeClr>
                  </a:gs>
                  <a:gs pos="50000">
                    <a:schemeClr val="accent5">
                      <a:hueOff val="0"/>
                      <a:satOff val="0"/>
                      <a:lumOff val="0"/>
                      <a:shade val="67500"/>
                      <a:satMod val="115000"/>
                    </a:schemeClr>
                  </a:gs>
                  <a:gs pos="100000">
                    <a:schemeClr val="accent5">
                      <a:hueOff val="0"/>
                      <a:satOff val="0"/>
                      <a:lumOff val="0"/>
                      <a:shade val="100000"/>
                      <a:satMod val="115000"/>
                    </a:schemeClr>
                  </a:gs>
                </a:gsLst>
                <a:lin ang="5400000" scaled="1"/>
                <a:tileRect/>
              </a:gradFill>
              <a:ln w="19050">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Rectángulo 10"/>
              <p:cNvSpPr/>
              <p:nvPr/>
            </p:nvSpPr>
            <p:spPr>
              <a:xfrm>
                <a:off x="1174359" y="2692834"/>
                <a:ext cx="2149508" cy="8239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s-MX" sz="2400" kern="1200" dirty="0" smtClean="0"/>
                  <a:t>Tabla Aportes</a:t>
                </a:r>
                <a:endParaRPr lang="es-MX" sz="2400" kern="1200" dirty="0"/>
              </a:p>
            </p:txBody>
          </p:sp>
        </p:grpSp>
        <p:sp>
          <p:nvSpPr>
            <p:cNvPr id="12" name="Forma 11"/>
            <p:cNvSpPr/>
            <p:nvPr/>
          </p:nvSpPr>
          <p:spPr>
            <a:xfrm>
              <a:off x="2281287" y="2501400"/>
              <a:ext cx="4022620" cy="3220088"/>
            </a:xfrm>
            <a:prstGeom prst="leftCircularArrow">
              <a:avLst>
                <a:gd name="adj1" fmla="val 3782"/>
                <a:gd name="adj2" fmla="val 472497"/>
                <a:gd name="adj3" fmla="val 2248008"/>
                <a:gd name="adj4" fmla="val 9024489"/>
                <a:gd name="adj5" fmla="val 4413"/>
              </a:avLst>
            </a:prstGeom>
            <a:gradFill flip="none" rotWithShape="1">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10800000" scaled="1"/>
              <a:tileRect/>
            </a:gradFill>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grpSp>
          <p:nvGrpSpPr>
            <p:cNvPr id="14" name="Grupo 13"/>
            <p:cNvGrpSpPr/>
            <p:nvPr/>
          </p:nvGrpSpPr>
          <p:grpSpPr>
            <a:xfrm>
              <a:off x="5890198" y="1944375"/>
              <a:ext cx="2029813" cy="486529"/>
              <a:chOff x="4424693" y="840762"/>
              <a:chExt cx="2200774" cy="659536"/>
            </a:xfrm>
          </p:grpSpPr>
          <p:sp>
            <p:nvSpPr>
              <p:cNvPr id="15" name="Rectángulo redondeado 14"/>
              <p:cNvSpPr/>
              <p:nvPr/>
            </p:nvSpPr>
            <p:spPr>
              <a:xfrm>
                <a:off x="4424693" y="840762"/>
                <a:ext cx="2200774" cy="659536"/>
              </a:xfrm>
              <a:prstGeom prst="roundRect">
                <a:avLst>
                  <a:gd name="adj" fmla="val 10000"/>
                </a:avLst>
              </a:prstGeom>
              <a:gradFill flip="none" rotWithShape="1">
                <a:gsLst>
                  <a:gs pos="0">
                    <a:schemeClr val="accent5">
                      <a:hueOff val="-3676672"/>
                      <a:satOff val="-5114"/>
                      <a:lumOff val="-1961"/>
                      <a:shade val="30000"/>
                      <a:satMod val="115000"/>
                    </a:schemeClr>
                  </a:gs>
                  <a:gs pos="50000">
                    <a:schemeClr val="accent5">
                      <a:hueOff val="-3676672"/>
                      <a:satOff val="-5114"/>
                      <a:lumOff val="-1961"/>
                      <a:shade val="67500"/>
                      <a:satMod val="115000"/>
                    </a:schemeClr>
                  </a:gs>
                  <a:gs pos="100000">
                    <a:schemeClr val="accent5">
                      <a:hueOff val="-3676672"/>
                      <a:satOff val="-5114"/>
                      <a:lumOff val="-1961"/>
                      <a:shade val="100000"/>
                      <a:satMod val="115000"/>
                    </a:schemeClr>
                  </a:gs>
                </a:gsLst>
                <a:lin ang="5400000" scaled="1"/>
                <a:tileRect/>
              </a:gradFill>
              <a:ln w="19050">
                <a:solidFill>
                  <a:schemeClr val="bg1"/>
                </a:solidFill>
              </a:ln>
            </p:spPr>
            <p:style>
              <a:lnRef idx="2">
                <a:schemeClr val="lt1">
                  <a:hueOff val="0"/>
                  <a:satOff val="0"/>
                  <a:lumOff val="0"/>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sp>
          <p:sp>
            <p:nvSpPr>
              <p:cNvPr id="16" name="Rectángulo 15"/>
              <p:cNvSpPr/>
              <p:nvPr/>
            </p:nvSpPr>
            <p:spPr>
              <a:xfrm>
                <a:off x="4450326" y="901224"/>
                <a:ext cx="2149508" cy="5319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s-MX" sz="2400" kern="1200" dirty="0" smtClean="0"/>
                  <a:t>Tabla Afiliados</a:t>
                </a:r>
                <a:endParaRPr lang="es-MX" sz="2400" kern="1200" dirty="0"/>
              </a:p>
            </p:txBody>
          </p:sp>
        </p:grpSp>
        <p:sp>
          <p:nvSpPr>
            <p:cNvPr id="29" name="Rectángulo redondeado 28"/>
            <p:cNvSpPr/>
            <p:nvPr/>
          </p:nvSpPr>
          <p:spPr>
            <a:xfrm>
              <a:off x="8140417" y="2152138"/>
              <a:ext cx="3452400" cy="2337652"/>
            </a:xfrm>
            <a:prstGeom prst="roundRect">
              <a:avLst>
                <a:gd name="adj" fmla="val 10000"/>
              </a:avLst>
            </a:prstGeom>
          </p:spPr>
          <p:style>
            <a:lnRef idx="2">
              <a:schemeClr val="accent5">
                <a:hueOff val="-7353344"/>
                <a:satOff val="-10228"/>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r>
                <a:rPr lang="es-MX" sz="1400" dirty="0" smtClean="0"/>
                <a:t>Se almacenan los resultados del algoritmo propuesto para identificar a los afiliados que actualmente trabajan bajo relación de dependencia.</a:t>
              </a:r>
              <a:endParaRPr lang="es-MX" sz="1400" dirty="0"/>
            </a:p>
          </p:txBody>
        </p:sp>
        <p:grpSp>
          <p:nvGrpSpPr>
            <p:cNvPr id="22" name="Grupo 21"/>
            <p:cNvGrpSpPr/>
            <p:nvPr/>
          </p:nvGrpSpPr>
          <p:grpSpPr>
            <a:xfrm>
              <a:off x="9443924" y="4228497"/>
              <a:ext cx="2344728" cy="574264"/>
              <a:chOff x="7700661" y="2667201"/>
              <a:chExt cx="2200774" cy="849542"/>
            </a:xfrm>
          </p:grpSpPr>
          <p:sp>
            <p:nvSpPr>
              <p:cNvPr id="23" name="Rectángulo redondeado 22"/>
              <p:cNvSpPr/>
              <p:nvPr/>
            </p:nvSpPr>
            <p:spPr>
              <a:xfrm>
                <a:off x="7700661" y="2667201"/>
                <a:ext cx="2200774" cy="849542"/>
              </a:xfrm>
              <a:prstGeom prst="roundRect">
                <a:avLst>
                  <a:gd name="adj" fmla="val 10000"/>
                </a:avLst>
              </a:prstGeom>
              <a:gradFill flip="none" rotWithShape="1">
                <a:gsLst>
                  <a:gs pos="0">
                    <a:schemeClr val="accent5">
                      <a:hueOff val="-7353344"/>
                      <a:satOff val="-10228"/>
                      <a:lumOff val="-3922"/>
                      <a:shade val="30000"/>
                      <a:satMod val="115000"/>
                    </a:schemeClr>
                  </a:gs>
                  <a:gs pos="50000">
                    <a:schemeClr val="accent5">
                      <a:hueOff val="-7353344"/>
                      <a:satOff val="-10228"/>
                      <a:lumOff val="-3922"/>
                      <a:shade val="67500"/>
                      <a:satMod val="115000"/>
                    </a:schemeClr>
                  </a:gs>
                  <a:gs pos="100000">
                    <a:schemeClr val="accent5">
                      <a:hueOff val="-7353344"/>
                      <a:satOff val="-10228"/>
                      <a:lumOff val="-3922"/>
                      <a:shade val="100000"/>
                      <a:satMod val="115000"/>
                    </a:schemeClr>
                  </a:gs>
                </a:gsLst>
                <a:lin ang="5400000" scaled="1"/>
                <a:tileRect/>
              </a:gradFill>
              <a:ln w="19050">
                <a:solidFill>
                  <a:schemeClr val="bg1"/>
                </a:solidFill>
              </a:ln>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sp>
          <p:sp>
            <p:nvSpPr>
              <p:cNvPr id="24" name="Rectángulo 23"/>
              <p:cNvSpPr/>
              <p:nvPr/>
            </p:nvSpPr>
            <p:spPr>
              <a:xfrm>
                <a:off x="7726294" y="2692834"/>
                <a:ext cx="2149508" cy="8239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s-MX" sz="2400" kern="1200" dirty="0" smtClean="0"/>
                  <a:t>Registro laboral</a:t>
                </a:r>
                <a:endParaRPr lang="es-MX" sz="2400" kern="1200" dirty="0"/>
              </a:p>
            </p:txBody>
          </p:sp>
        </p:grpSp>
        <p:sp>
          <p:nvSpPr>
            <p:cNvPr id="32" name="Flecha circular 31"/>
            <p:cNvSpPr/>
            <p:nvPr/>
          </p:nvSpPr>
          <p:spPr>
            <a:xfrm>
              <a:off x="6693854" y="937137"/>
              <a:ext cx="4176654" cy="3443229"/>
            </a:xfrm>
            <a:prstGeom prst="circularArrow">
              <a:avLst>
                <a:gd name="adj1" fmla="val 3412"/>
                <a:gd name="adj2" fmla="val 422475"/>
                <a:gd name="adj3" fmla="val 19402014"/>
                <a:gd name="adj4" fmla="val 12575511"/>
                <a:gd name="adj5" fmla="val 3981"/>
              </a:avLst>
            </a:prstGeom>
            <a:gradFill flip="none" rotWithShape="1">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lin ang="10800000" scaled="1"/>
              <a:tileRect/>
            </a:gradFill>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grpSp>
      <p:pic>
        <p:nvPicPr>
          <p:cNvPr id="1034" name="Picture 10" descr="http://www.bloguismo.com/wp-content/uploads/2013/03/Los-clientes-hablan-en-%E2%80%9Cpositivo-negativo-y-neutro%E2%80%9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87128" y="3602720"/>
            <a:ext cx="1529556" cy="101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788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393831" y="2053409"/>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DESARROLLO METODOLOGÍA</a:t>
              </a:r>
              <a:endParaRPr lang="es-EC" sz="1800" b="1" kern="1200" dirty="0"/>
            </a:p>
          </p:txBody>
        </p:sp>
      </p:grpSp>
      <p:sp>
        <p:nvSpPr>
          <p:cNvPr id="2" name="CuadroTexto 1"/>
          <p:cNvSpPr txBox="1"/>
          <p:nvPr/>
        </p:nvSpPr>
        <p:spPr>
          <a:xfrm>
            <a:off x="3815862" y="3420406"/>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 INFORMACIÓN DUPLICADA</a:t>
            </a:r>
          </a:p>
        </p:txBody>
      </p:sp>
      <p:sp>
        <p:nvSpPr>
          <p:cNvPr id="9" name="CuadroTexto 8"/>
          <p:cNvSpPr txBox="1"/>
          <p:nvPr/>
        </p:nvSpPr>
        <p:spPr>
          <a:xfrm>
            <a:off x="3823970" y="3808686"/>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II. APORTES INDEPENDIENTES</a:t>
            </a:r>
          </a:p>
        </p:txBody>
      </p:sp>
      <p:sp>
        <p:nvSpPr>
          <p:cNvPr id="10" name="CuadroTexto 9"/>
          <p:cNvSpPr txBox="1"/>
          <p:nvPr/>
        </p:nvSpPr>
        <p:spPr>
          <a:xfrm>
            <a:off x="3823970" y="4178878"/>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III. SUBSIDIOS POR ENFERMEDAD</a:t>
            </a:r>
          </a:p>
        </p:txBody>
      </p:sp>
      <p:sp>
        <p:nvSpPr>
          <p:cNvPr id="11" name="CuadroTexto 10"/>
          <p:cNvSpPr txBox="1"/>
          <p:nvPr/>
        </p:nvSpPr>
        <p:spPr>
          <a:xfrm>
            <a:off x="3823970" y="4544814"/>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IV. AJUSTES SOBRE APORTES NORMALES</a:t>
            </a:r>
          </a:p>
        </p:txBody>
      </p:sp>
      <p:sp>
        <p:nvSpPr>
          <p:cNvPr id="12" name="CuadroTexto 11"/>
          <p:cNvSpPr txBox="1"/>
          <p:nvPr/>
        </p:nvSpPr>
        <p:spPr>
          <a:xfrm>
            <a:off x="3427267" y="3072380"/>
            <a:ext cx="5363308" cy="369332"/>
          </a:xfrm>
          <a:prstGeom prst="rect">
            <a:avLst/>
          </a:prstGeom>
          <a:noFill/>
        </p:spPr>
        <p:txBody>
          <a:bodyPr wrap="square" rtlCol="0">
            <a:spAutoFit/>
          </a:bodyPr>
          <a:lstStyle/>
          <a:p>
            <a:r>
              <a:rPr lang="es-MX"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TABLA DE APORTES</a:t>
            </a:r>
          </a:p>
        </p:txBody>
      </p:sp>
    </p:spTree>
    <p:extLst>
      <p:ext uri="{BB962C8B-B14F-4D97-AF65-F5344CB8AC3E}">
        <p14:creationId xmlns:p14="http://schemas.microsoft.com/office/powerpoint/2010/main" val="20415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393831" y="2053409"/>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DESARROLLO METODOLOGÍA</a:t>
              </a:r>
              <a:endParaRPr lang="es-EC" sz="1800" b="1" kern="1200" dirty="0"/>
            </a:p>
          </p:txBody>
        </p:sp>
      </p:grpSp>
      <p:sp>
        <p:nvSpPr>
          <p:cNvPr id="2" name="CuadroTexto 1"/>
          <p:cNvSpPr txBox="1"/>
          <p:nvPr/>
        </p:nvSpPr>
        <p:spPr>
          <a:xfrm>
            <a:off x="3815862" y="3420406"/>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 INFORMACIÓN DUPLICADA</a:t>
            </a:r>
          </a:p>
        </p:txBody>
      </p:sp>
      <p:sp>
        <p:nvSpPr>
          <p:cNvPr id="9" name="CuadroTexto 8"/>
          <p:cNvSpPr txBox="1"/>
          <p:nvPr/>
        </p:nvSpPr>
        <p:spPr>
          <a:xfrm>
            <a:off x="3823970" y="3808686"/>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 </a:t>
            </a:r>
            <a:r>
              <a:rPr lang="es-MX" dirty="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APORTES INDEPENDIENTES</a:t>
            </a:r>
            <a:endPar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CuadroTexto 9"/>
          <p:cNvSpPr txBox="1"/>
          <p:nvPr/>
        </p:nvSpPr>
        <p:spPr>
          <a:xfrm>
            <a:off x="3823970" y="4178878"/>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III. SUBSIDIOS POR ENFERMEDAD</a:t>
            </a:r>
          </a:p>
        </p:txBody>
      </p:sp>
      <p:sp>
        <p:nvSpPr>
          <p:cNvPr id="11" name="CuadroTexto 10"/>
          <p:cNvSpPr txBox="1"/>
          <p:nvPr/>
        </p:nvSpPr>
        <p:spPr>
          <a:xfrm>
            <a:off x="3823970" y="4544814"/>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IV. AJUSTES SOBRE APORTES NORMALES</a:t>
            </a:r>
          </a:p>
        </p:txBody>
      </p:sp>
      <p:sp>
        <p:nvSpPr>
          <p:cNvPr id="12" name="CuadroTexto 11"/>
          <p:cNvSpPr txBox="1"/>
          <p:nvPr/>
        </p:nvSpPr>
        <p:spPr>
          <a:xfrm>
            <a:off x="3427267" y="3072380"/>
            <a:ext cx="5363308" cy="369332"/>
          </a:xfrm>
          <a:prstGeom prst="rect">
            <a:avLst/>
          </a:prstGeom>
          <a:noFill/>
        </p:spPr>
        <p:txBody>
          <a:bodyPr wrap="square" rtlCol="0">
            <a:spAutoFit/>
          </a:bodyPr>
          <a:lstStyle/>
          <a:p>
            <a:r>
              <a:rPr lang="es-MX"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TABLA DE APORTES</a:t>
            </a:r>
          </a:p>
        </p:txBody>
      </p:sp>
    </p:spTree>
    <p:extLst>
      <p:ext uri="{BB962C8B-B14F-4D97-AF65-F5344CB8AC3E}">
        <p14:creationId xmlns:p14="http://schemas.microsoft.com/office/powerpoint/2010/main" val="3127768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539075" y="2844928"/>
            <a:ext cx="6727301" cy="3516418"/>
          </a:xfrm>
          <a:prstGeom prst="rect">
            <a:avLst/>
          </a:prstGeom>
        </p:spPr>
      </p:pic>
      <p:sp>
        <p:nvSpPr>
          <p:cNvPr id="27" name="Título 1"/>
          <p:cNvSpPr txBox="1">
            <a:spLocks/>
          </p:cNvSpPr>
          <p:nvPr/>
        </p:nvSpPr>
        <p:spPr>
          <a:xfrm>
            <a:off x="838200" y="246016"/>
            <a:ext cx="10515600" cy="694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smtClean="0">
                <a:latin typeface="Verdana" panose="020B0604030504040204" pitchFamily="34" charset="0"/>
                <a:ea typeface="Verdana" panose="020B0604030504040204" pitchFamily="34" charset="0"/>
                <a:cs typeface="Verdana" panose="020B0604030504040204" pitchFamily="34" charset="0"/>
              </a:rPr>
              <a:t>Información duplicada</a:t>
            </a:r>
            <a:endParaRPr lang="es-E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CuadroTexto 1"/>
          <p:cNvSpPr txBox="1"/>
          <p:nvPr/>
        </p:nvSpPr>
        <p:spPr>
          <a:xfrm>
            <a:off x="838200" y="984740"/>
            <a:ext cx="10515600" cy="1815882"/>
          </a:xfrm>
          <a:prstGeom prst="rect">
            <a:avLst/>
          </a:prstGeom>
          <a:noFill/>
        </p:spPr>
        <p:txBody>
          <a:bodyPr wrap="square" rtlCol="0">
            <a:spAutoFit/>
          </a:bodyPr>
          <a:lstStyle/>
          <a:p>
            <a:r>
              <a:rPr lang="es-MX" sz="1400" dirty="0">
                <a:solidFill>
                  <a:schemeClr val="tx1">
                    <a:lumMod val="95000"/>
                    <a:lumOff val="5000"/>
                  </a:schemeClr>
                </a:solidFill>
              </a:rPr>
              <a:t>Los criterios analizados para identificar registros DUPLICADOS son</a:t>
            </a:r>
            <a:r>
              <a:rPr lang="es-MX" sz="1400" dirty="0" smtClean="0">
                <a:solidFill>
                  <a:schemeClr val="tx1">
                    <a:lumMod val="95000"/>
                    <a:lumOff val="5000"/>
                  </a:schemeClr>
                </a:solidFill>
              </a:rPr>
              <a:t>:</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Identificación del afiliado</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RUC del empleador</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Fecha aporte</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Código sucursal</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Sueldo</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Tipo de planilla (A: aporte normal, AA: ajuste por aporte, SSE: Subsidio por enfermedad, etc.)</a:t>
            </a:r>
          </a:p>
          <a:p>
            <a:pPr marL="285750" indent="-285750">
              <a:buClr>
                <a:schemeClr val="accent1"/>
              </a:buClr>
              <a:buFont typeface="Wingdings" panose="05000000000000000000" pitchFamily="2" charset="2"/>
              <a:buChar char="q"/>
            </a:pPr>
            <a:r>
              <a:rPr lang="es-MX" sz="1400" dirty="0" smtClean="0">
                <a:solidFill>
                  <a:schemeClr val="tx1">
                    <a:lumMod val="95000"/>
                    <a:lumOff val="5000"/>
                  </a:schemeClr>
                </a:solidFill>
              </a:rPr>
              <a:t>Días laborados</a:t>
            </a:r>
          </a:p>
        </p:txBody>
      </p:sp>
      <p:sp>
        <p:nvSpPr>
          <p:cNvPr id="26" name="Rectángulo redondeado 25"/>
          <p:cNvSpPr/>
          <p:nvPr/>
        </p:nvSpPr>
        <p:spPr>
          <a:xfrm>
            <a:off x="9540634" y="2743330"/>
            <a:ext cx="2259483" cy="351692"/>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bg1"/>
                </a:solidFill>
                <a:latin typeface="Arial" panose="020B0604020202020204" pitchFamily="34" charset="0"/>
                <a:cs typeface="Arial" panose="020B0604020202020204" pitchFamily="34" charset="0"/>
              </a:rPr>
              <a:t>Tabla de aportes</a:t>
            </a:r>
            <a:endParaRPr lang="es-MX" sz="1400" b="1" dirty="0">
              <a:solidFill>
                <a:schemeClr val="bg1"/>
              </a:solidFill>
              <a:latin typeface="Arial" panose="020B0604020202020204" pitchFamily="34" charset="0"/>
              <a:cs typeface="Arial" panose="020B0604020202020204" pitchFamily="34" charset="0"/>
            </a:endParaRPr>
          </a:p>
        </p:txBody>
      </p:sp>
      <p:pic>
        <p:nvPicPr>
          <p:cNvPr id="1028" name="Picture 4" descr="http://activofijo.educacionchiapas.gob.mx/saf/images/botones/boton.elimin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589" y="4705116"/>
            <a:ext cx="1459356" cy="408773"/>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1117943" y="3226190"/>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5.505.584</a:t>
            </a:r>
            <a:endParaRPr lang="en-US" sz="1200" b="1" dirty="0">
              <a:solidFill>
                <a:schemeClr val="tx1"/>
              </a:solidFill>
            </a:endParaRPr>
          </a:p>
        </p:txBody>
      </p:sp>
      <p:sp>
        <p:nvSpPr>
          <p:cNvPr id="10" name="CuadroTexto 9"/>
          <p:cNvSpPr txBox="1"/>
          <p:nvPr/>
        </p:nvSpPr>
        <p:spPr>
          <a:xfrm>
            <a:off x="9124108" y="3226190"/>
            <a:ext cx="162466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TOTAL REGISTROS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Rectángulo 14"/>
          <p:cNvSpPr/>
          <p:nvPr/>
        </p:nvSpPr>
        <p:spPr>
          <a:xfrm>
            <a:off x="11117943" y="3860742"/>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rgbClr val="0000FF"/>
                </a:solidFill>
              </a:rPr>
              <a:t>5.262.128</a:t>
            </a:r>
            <a:endParaRPr lang="en-US" sz="1200" b="1" dirty="0">
              <a:solidFill>
                <a:srgbClr val="0000FF"/>
              </a:solidFill>
            </a:endParaRPr>
          </a:p>
        </p:txBody>
      </p:sp>
      <p:sp>
        <p:nvSpPr>
          <p:cNvPr id="16" name="CuadroTexto 15"/>
          <p:cNvSpPr txBox="1"/>
          <p:nvPr/>
        </p:nvSpPr>
        <p:spPr>
          <a:xfrm>
            <a:off x="9167654" y="3841080"/>
            <a:ext cx="1800000" cy="276999"/>
          </a:xfrm>
          <a:prstGeom prst="rect">
            <a:avLst/>
          </a:prstGeom>
          <a:noFill/>
        </p:spPr>
        <p:txBody>
          <a:bodyPr wrap="square" rtlCol="0">
            <a:spAutoFit/>
          </a:bodyPr>
          <a:lstStyle/>
          <a:p>
            <a:r>
              <a:rPr lang="es-EC"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Registros restantes</a:t>
            </a:r>
            <a:endParaRPr lang="en-US" sz="1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Rectángulo 16"/>
          <p:cNvSpPr/>
          <p:nvPr/>
        </p:nvSpPr>
        <p:spPr>
          <a:xfrm>
            <a:off x="11117943" y="3546679"/>
            <a:ext cx="927974" cy="271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smtClean="0">
                <a:solidFill>
                  <a:schemeClr val="tx1"/>
                </a:solidFill>
              </a:rPr>
              <a:t>-243.456 </a:t>
            </a:r>
            <a:endParaRPr lang="en-US" sz="1200" dirty="0">
              <a:solidFill>
                <a:schemeClr val="tx1"/>
              </a:solidFill>
            </a:endParaRPr>
          </a:p>
        </p:txBody>
      </p:sp>
      <p:sp>
        <p:nvSpPr>
          <p:cNvPr id="18" name="CuadroTexto 17"/>
          <p:cNvSpPr txBox="1"/>
          <p:nvPr/>
        </p:nvSpPr>
        <p:spPr>
          <a:xfrm>
            <a:off x="9298278" y="3546679"/>
            <a:ext cx="1800000" cy="276999"/>
          </a:xfrm>
          <a:prstGeom prst="rect">
            <a:avLst/>
          </a:prstGeom>
          <a:noFill/>
        </p:spPr>
        <p:txBody>
          <a:bodyPr wrap="square" rtlCol="0">
            <a:spAutoFit/>
          </a:bodyPr>
          <a:lstStyle/>
          <a:p>
            <a:r>
              <a:rPr lang="es-EC" sz="1200" dirty="0" smtClean="0">
                <a:latin typeface="Arial Unicode MS" panose="020B0604020202020204" pitchFamily="34" charset="-128"/>
                <a:ea typeface="Arial Unicode MS" panose="020B0604020202020204" pitchFamily="34" charset="-128"/>
                <a:cs typeface="Arial Unicode MS" panose="020B0604020202020204" pitchFamily="34" charset="-128"/>
              </a:rPr>
              <a:t>Información duplicada</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 name="Rectángulo 10"/>
          <p:cNvSpPr/>
          <p:nvPr/>
        </p:nvSpPr>
        <p:spPr>
          <a:xfrm>
            <a:off x="9109592" y="2612571"/>
            <a:ext cx="3023409" cy="3744686"/>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upo 12"/>
          <p:cNvGrpSpPr/>
          <p:nvPr/>
        </p:nvGrpSpPr>
        <p:grpSpPr>
          <a:xfrm>
            <a:off x="7010197" y="3330155"/>
            <a:ext cx="1459356" cy="380758"/>
            <a:chOff x="7810833" y="1609707"/>
            <a:chExt cx="1459356" cy="38075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grpSpPr>
        <p:sp>
          <p:nvSpPr>
            <p:cNvPr id="12" name="Rectángulo redondeado 11"/>
            <p:cNvSpPr/>
            <p:nvPr/>
          </p:nvSpPr>
          <p:spPr>
            <a:xfrm>
              <a:off x="7810833" y="1609707"/>
              <a:ext cx="1459356" cy="380758"/>
            </a:xfrm>
            <a:prstGeom prst="roundRect">
              <a:avLst>
                <a:gd name="adj" fmla="val 1166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C" sz="14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 mantiene</a:t>
              </a:r>
              <a:endParaRPr lang="en-US" sz="1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30" name="Picture 6" descr="http://findicons.com/files/icons/126/sleek_xp_basic/300/o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7163" y="1709579"/>
              <a:ext cx="201067" cy="201067"/>
            </a:xfrm>
            <a:prstGeom prst="rect">
              <a:avLst/>
            </a:prstGeom>
            <a:grpFill/>
            <a:extLst/>
          </p:spPr>
        </p:pic>
      </p:grpSp>
    </p:spTree>
    <p:extLst>
      <p:ext uri="{BB962C8B-B14F-4D97-AF65-F5344CB8AC3E}">
        <p14:creationId xmlns:p14="http://schemas.microsoft.com/office/powerpoint/2010/main" val="249485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393831" y="2053409"/>
            <a:ext cx="5115755" cy="684934"/>
            <a:chOff x="901854" y="831535"/>
            <a:chExt cx="5115755" cy="684934"/>
          </a:xfrm>
          <a:scene3d>
            <a:camera prst="orthographicFront"/>
            <a:lightRig rig="threePt" dir="t"/>
          </a:scene3d>
        </p:grpSpPr>
        <p:sp>
          <p:nvSpPr>
            <p:cNvPr id="6" name="Rectángulo redondeado 5"/>
            <p:cNvSpPr/>
            <p:nvPr/>
          </p:nvSpPr>
          <p:spPr>
            <a:xfrm>
              <a:off x="901854" y="831535"/>
              <a:ext cx="5115755" cy="684934"/>
            </a:xfrm>
            <a:prstGeom prst="roundRect">
              <a:avLst/>
            </a:prstGeom>
            <a:gradFill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gradFill>
            <a:effectLst>
              <a:outerShdw blurRad="50800" dist="38100" dir="2700000" algn="tl" rotWithShape="0">
                <a:prstClr val="black">
                  <a:alpha val="40000"/>
                </a:prstClr>
              </a:outerShdw>
            </a:effectLst>
            <a:sp3d>
              <a:bevelT/>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8" name="Rectángulo 7"/>
            <p:cNvSpPr/>
            <p:nvPr/>
          </p:nvSpPr>
          <p:spPr>
            <a:xfrm>
              <a:off x="935290" y="864971"/>
              <a:ext cx="5048883" cy="6180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1455" tIns="0" rIns="191455" bIns="0" numCol="1" spcCol="1270" anchor="ctr" anchorCtr="0">
              <a:noAutofit/>
            </a:bodyPr>
            <a:lstStyle/>
            <a:p>
              <a:pPr lvl="0" algn="ctr" defTabSz="800100">
                <a:lnSpc>
                  <a:spcPct val="90000"/>
                </a:lnSpc>
                <a:spcBef>
                  <a:spcPct val="0"/>
                </a:spcBef>
                <a:spcAft>
                  <a:spcPct val="35000"/>
                </a:spcAft>
              </a:pPr>
              <a:r>
                <a:rPr lang="es-EC" b="1" dirty="0" smtClean="0"/>
                <a:t>DESARROLLO METODOLOGÍA</a:t>
              </a:r>
              <a:endParaRPr lang="es-EC" sz="1800" b="1" kern="1200" dirty="0"/>
            </a:p>
          </p:txBody>
        </p:sp>
      </p:grpSp>
      <p:sp>
        <p:nvSpPr>
          <p:cNvPr id="2" name="CuadroTexto 1"/>
          <p:cNvSpPr txBox="1"/>
          <p:nvPr/>
        </p:nvSpPr>
        <p:spPr>
          <a:xfrm>
            <a:off x="3815862" y="3420406"/>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 INFORMACIÓN DUPLICADA</a:t>
            </a:r>
          </a:p>
        </p:txBody>
      </p:sp>
      <p:sp>
        <p:nvSpPr>
          <p:cNvPr id="9" name="CuadroTexto 8"/>
          <p:cNvSpPr txBox="1"/>
          <p:nvPr/>
        </p:nvSpPr>
        <p:spPr>
          <a:xfrm>
            <a:off x="3823970" y="3808686"/>
            <a:ext cx="5363308" cy="369332"/>
          </a:xfrm>
          <a:prstGeom prst="rect">
            <a:avLst/>
          </a:prstGeom>
          <a:noFill/>
        </p:spPr>
        <p:txBody>
          <a:bodyPr wrap="square" rtlCol="0">
            <a:spAutoFit/>
          </a:bodyPr>
          <a:lstStyle/>
          <a:p>
            <a:r>
              <a:rPr lang="es-MX" dirty="0" smtClean="0">
                <a:latin typeface="Arial Unicode MS" panose="020B0604020202020204" pitchFamily="34" charset="-128"/>
                <a:ea typeface="Arial Unicode MS" panose="020B0604020202020204" pitchFamily="34" charset="-128"/>
                <a:cs typeface="Arial Unicode MS" panose="020B0604020202020204" pitchFamily="34" charset="-128"/>
              </a:rPr>
              <a:t>II. APORTES INDEPENDIENTES</a:t>
            </a:r>
          </a:p>
        </p:txBody>
      </p:sp>
      <p:sp>
        <p:nvSpPr>
          <p:cNvPr id="10" name="CuadroTexto 9"/>
          <p:cNvSpPr txBox="1"/>
          <p:nvPr/>
        </p:nvSpPr>
        <p:spPr>
          <a:xfrm>
            <a:off x="3823970" y="4178878"/>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III. SUBSIDIOS POR ENFERMEDAD</a:t>
            </a:r>
          </a:p>
        </p:txBody>
      </p:sp>
      <p:sp>
        <p:nvSpPr>
          <p:cNvPr id="11" name="CuadroTexto 10"/>
          <p:cNvSpPr txBox="1"/>
          <p:nvPr/>
        </p:nvSpPr>
        <p:spPr>
          <a:xfrm>
            <a:off x="3823970" y="4544814"/>
            <a:ext cx="5363308" cy="369332"/>
          </a:xfrm>
          <a:prstGeom prst="rect">
            <a:avLst/>
          </a:prstGeom>
          <a:noFill/>
        </p:spPr>
        <p:txBody>
          <a:bodyPr wrap="square" rtlCol="0">
            <a:spAutoFit/>
          </a:bodyPr>
          <a:lstStyle/>
          <a:p>
            <a:r>
              <a:rPr lang="es-MX" dirty="0" smtClean="0">
                <a:solidFill>
                  <a:schemeClr val="bg1">
                    <a:lumMod val="8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IV. AJUSTES SOBRE APORTES NORMALES</a:t>
            </a:r>
          </a:p>
        </p:txBody>
      </p:sp>
      <p:sp>
        <p:nvSpPr>
          <p:cNvPr id="12" name="CuadroTexto 11"/>
          <p:cNvSpPr txBox="1"/>
          <p:nvPr/>
        </p:nvSpPr>
        <p:spPr>
          <a:xfrm>
            <a:off x="3427267" y="3072380"/>
            <a:ext cx="5363308" cy="369332"/>
          </a:xfrm>
          <a:prstGeom prst="rect">
            <a:avLst/>
          </a:prstGeom>
          <a:noFill/>
        </p:spPr>
        <p:txBody>
          <a:bodyPr wrap="square" rtlCol="0">
            <a:spAutoFit/>
          </a:bodyPr>
          <a:lstStyle/>
          <a:p>
            <a:r>
              <a:rPr lang="es-MX" b="1"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TABLA DE APORTES</a:t>
            </a:r>
          </a:p>
        </p:txBody>
      </p:sp>
    </p:spTree>
    <p:extLst>
      <p:ext uri="{BB962C8B-B14F-4D97-AF65-F5344CB8AC3E}">
        <p14:creationId xmlns:p14="http://schemas.microsoft.com/office/powerpoint/2010/main" val="3173738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10211</TotalTime>
  <Words>3745</Words>
  <Application>Microsoft Office PowerPoint</Application>
  <PresentationFormat>Panorámica</PresentationFormat>
  <Paragraphs>654</Paragraphs>
  <Slides>47</Slides>
  <Notes>30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47</vt:i4>
      </vt:variant>
    </vt:vector>
  </HeadingPairs>
  <TitlesOfParts>
    <vt:vector size="57" baseType="lpstr">
      <vt:lpstr>Arial Unicode MS</vt:lpstr>
      <vt:lpstr>宋体</vt:lpstr>
      <vt:lpstr>Arial</vt:lpstr>
      <vt:lpstr>Calibri</vt:lpstr>
      <vt:lpstr>Calibri Light</vt:lpstr>
      <vt:lpstr>Cambria Math</vt:lpstr>
      <vt:lpstr>Times New Roman</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VALLEJO IDROVO RUTH CECILIA</dc:creator>
  <cp:lastModifiedBy>LOACHAMIN SUNTAXI ALEX SANTIAGO</cp:lastModifiedBy>
  <cp:revision>837</cp:revision>
  <dcterms:created xsi:type="dcterms:W3CDTF">2015-03-11T22:06:19Z</dcterms:created>
  <dcterms:modified xsi:type="dcterms:W3CDTF">2016-03-21T20:29:06Z</dcterms:modified>
</cp:coreProperties>
</file>