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 showGuides="1">
      <p:cViewPr varScale="1">
        <p:scale>
          <a:sx n="69" d="100"/>
          <a:sy n="69" d="100"/>
        </p:scale>
        <p:origin x="90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9/14/2016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package" Target="../embeddings/Hoja_de_c_lculo_de_Microsoft_Excel1.xlsx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package" Target="../embeddings/Hoja_de_c_lculo_de_Microsoft_Excel2.xlsx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emf"/><Relationship Id="rId4" Type="http://schemas.openxmlformats.org/officeDocument/2006/relationships/package" Target="../embeddings/Hoja_de_c_lculo_de_Microsoft_Excel3.xlsx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0.emf"/><Relationship Id="rId4" Type="http://schemas.openxmlformats.org/officeDocument/2006/relationships/package" Target="../embeddings/Hoja_de_c_lculo_de_Microsoft_Excel4.xlsx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2.emf"/><Relationship Id="rId4" Type="http://schemas.openxmlformats.org/officeDocument/2006/relationships/package" Target="../embeddings/Hoja_de_c_lculo_de_Microsoft_Excel5.xlsx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Análisis </a:t>
            </a:r>
            <a:r>
              <a:rPr lang="es-MX" dirty="0" err="1" smtClean="0"/>
              <a:t>Coinjoin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1499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Atributo: Recompensas por pagos Puntuales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9911" y="2069754"/>
            <a:ext cx="7644075" cy="428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87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Marcador de contenido 7"/>
          <p:cNvPicPr>
            <a:picLocks noGrp="1" noChangeAspect="1"/>
          </p:cNvPicPr>
          <p:nvPr>
            <p:ph idx="4294967295"/>
          </p:nvPr>
        </p:nvPicPr>
        <p:blipFill rotWithShape="1">
          <a:blip r:embed="rId2"/>
          <a:srcRect r="453"/>
          <a:stretch/>
        </p:blipFill>
        <p:spPr>
          <a:xfrm>
            <a:off x="1680590" y="243767"/>
            <a:ext cx="8278658" cy="606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15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Atributo: Interés (menores tasas)</a:t>
            </a:r>
            <a:endParaRPr lang="es-MX" dirty="0"/>
          </a:p>
        </p:txBody>
      </p:sp>
      <p:pic>
        <p:nvPicPr>
          <p:cNvPr id="17" name="Marcador de contenido 16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4684" t="4450" r="5391" b="6067"/>
          <a:stretch/>
        </p:blipFill>
        <p:spPr>
          <a:xfrm>
            <a:off x="4175164" y="1863018"/>
            <a:ext cx="7692912" cy="4295411"/>
          </a:xfrm>
          <a:prstGeom prst="rect">
            <a:avLst/>
          </a:prstGeom>
        </p:spPr>
      </p:pic>
      <p:graphicFrame>
        <p:nvGraphicFramePr>
          <p:cNvPr id="18" name="Objeto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2252874"/>
              </p:ext>
            </p:extLst>
          </p:nvPr>
        </p:nvGraphicFramePr>
        <p:xfrm>
          <a:off x="558417" y="2230361"/>
          <a:ext cx="3848100" cy="314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Hoja de cálculo" r:id="rId4" imgW="3848174" imgH="3143362" progId="Excel.Sheet.12">
                  <p:embed/>
                </p:oleObj>
              </mc:Choice>
              <mc:Fallback>
                <p:oleObj name="Hoja de cálculo" r:id="rId4" imgW="3848174" imgH="3143362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8417" y="2230361"/>
                        <a:ext cx="3848100" cy="3143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CuadroTexto 18"/>
          <p:cNvSpPr txBox="1"/>
          <p:nvPr/>
        </p:nvSpPr>
        <p:spPr>
          <a:xfrm>
            <a:off x="11512627" y="5133860"/>
            <a:ext cx="355449" cy="37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20" name="CuadroTexto 19"/>
          <p:cNvSpPr txBox="1"/>
          <p:nvPr/>
        </p:nvSpPr>
        <p:spPr>
          <a:xfrm>
            <a:off x="9830747" y="5122843"/>
            <a:ext cx="355449" cy="37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</a:t>
            </a:r>
            <a:endParaRPr lang="es-MX" dirty="0"/>
          </a:p>
        </p:txBody>
      </p:sp>
      <p:sp>
        <p:nvSpPr>
          <p:cNvPr id="21" name="CuadroTexto 20"/>
          <p:cNvSpPr txBox="1"/>
          <p:nvPr/>
        </p:nvSpPr>
        <p:spPr>
          <a:xfrm>
            <a:off x="4892007" y="5122843"/>
            <a:ext cx="355449" cy="37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  <a:endParaRPr lang="es-MX" dirty="0"/>
          </a:p>
        </p:txBody>
      </p:sp>
      <p:sp>
        <p:nvSpPr>
          <p:cNvPr id="22" name="CuadroTexto 21"/>
          <p:cNvSpPr txBox="1"/>
          <p:nvPr/>
        </p:nvSpPr>
        <p:spPr>
          <a:xfrm>
            <a:off x="7781847" y="3241713"/>
            <a:ext cx="355449" cy="374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  <a:endParaRPr lang="es-MX" dirty="0"/>
          </a:p>
        </p:txBody>
      </p:sp>
      <p:sp>
        <p:nvSpPr>
          <p:cNvPr id="23" name="Elipse 22"/>
          <p:cNvSpPr/>
          <p:nvPr/>
        </p:nvSpPr>
        <p:spPr>
          <a:xfrm>
            <a:off x="4917736" y="5099975"/>
            <a:ext cx="248029" cy="380750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" name="Elipse 23"/>
          <p:cNvSpPr/>
          <p:nvPr/>
        </p:nvSpPr>
        <p:spPr>
          <a:xfrm>
            <a:off x="7781847" y="3235537"/>
            <a:ext cx="258688" cy="380750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" name="Elipse 24"/>
          <p:cNvSpPr/>
          <p:nvPr/>
        </p:nvSpPr>
        <p:spPr>
          <a:xfrm>
            <a:off x="9843366" y="5116667"/>
            <a:ext cx="258184" cy="380750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" name="Elipse 25"/>
          <p:cNvSpPr/>
          <p:nvPr/>
        </p:nvSpPr>
        <p:spPr>
          <a:xfrm>
            <a:off x="11512627" y="5116667"/>
            <a:ext cx="266558" cy="380750"/>
          </a:xfrm>
          <a:prstGeom prst="ellipse">
            <a:avLst/>
          </a:prstGeom>
          <a:solidFill>
            <a:schemeClr val="accent1">
              <a:alpha val="36000"/>
            </a:schemeClr>
          </a:solidFill>
          <a:ln>
            <a:solidFill>
              <a:schemeClr val="accent1">
                <a:shade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38504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Atributo:Marca</a:t>
            </a:r>
            <a:endParaRPr lang="es-MX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947" t="5634" r="4886" b="3437"/>
          <a:stretch/>
        </p:blipFill>
        <p:spPr>
          <a:xfrm>
            <a:off x="5281352" y="2242143"/>
            <a:ext cx="6560532" cy="3673747"/>
          </a:xfrm>
          <a:prstGeom prst="rect">
            <a:avLst/>
          </a:prstGeom>
        </p:spPr>
      </p:pic>
      <p:sp>
        <p:nvSpPr>
          <p:cNvPr id="10" name="CuadroTexto 9"/>
          <p:cNvSpPr txBox="1"/>
          <p:nvPr/>
        </p:nvSpPr>
        <p:spPr>
          <a:xfrm>
            <a:off x="11374582" y="4447309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11" name="CuadroTexto 10"/>
          <p:cNvSpPr txBox="1"/>
          <p:nvPr/>
        </p:nvSpPr>
        <p:spPr>
          <a:xfrm>
            <a:off x="8575473" y="4455961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  <a:endParaRPr lang="es-MX" dirty="0"/>
          </a:p>
        </p:txBody>
      </p:sp>
      <p:sp>
        <p:nvSpPr>
          <p:cNvPr id="12" name="CuadroTexto 11"/>
          <p:cNvSpPr txBox="1"/>
          <p:nvPr/>
        </p:nvSpPr>
        <p:spPr>
          <a:xfrm>
            <a:off x="5475316" y="4455961"/>
            <a:ext cx="33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13" name="Elipse 12"/>
          <p:cNvSpPr/>
          <p:nvPr/>
        </p:nvSpPr>
        <p:spPr>
          <a:xfrm>
            <a:off x="5475316" y="4447309"/>
            <a:ext cx="332509" cy="377984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8575473" y="4438657"/>
            <a:ext cx="332509" cy="377984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Elipse 14"/>
          <p:cNvSpPr/>
          <p:nvPr/>
        </p:nvSpPr>
        <p:spPr>
          <a:xfrm>
            <a:off x="11374581" y="4438657"/>
            <a:ext cx="332509" cy="377984"/>
          </a:xfrm>
          <a:prstGeom prst="ellipse">
            <a:avLst/>
          </a:prstGeom>
          <a:solidFill>
            <a:schemeClr val="accent1">
              <a:alpha val="3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6" name="Objeto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044963"/>
              </p:ext>
            </p:extLst>
          </p:nvPr>
        </p:nvGraphicFramePr>
        <p:xfrm>
          <a:off x="1250833" y="2369351"/>
          <a:ext cx="389572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Hoja de cálculo" r:id="rId4" imgW="3895679" imgH="2267024" progId="Excel.Sheet.12">
                  <p:embed/>
                </p:oleObj>
              </mc:Choice>
              <mc:Fallback>
                <p:oleObj name="Hoja de cálculo" r:id="rId4" imgW="3895679" imgH="2267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0833" y="2369351"/>
                        <a:ext cx="3895725" cy="226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91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Atributo: Seguros (menor costo)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502" y="2025527"/>
            <a:ext cx="7662276" cy="4292146"/>
          </a:xfrm>
        </p:spPr>
      </p:pic>
      <p:sp>
        <p:nvSpPr>
          <p:cNvPr id="6" name="CuadroTexto 5"/>
          <p:cNvSpPr txBox="1"/>
          <p:nvPr/>
        </p:nvSpPr>
        <p:spPr>
          <a:xfrm>
            <a:off x="11291455" y="5029200"/>
            <a:ext cx="5126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9351818" y="3425227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7126745" y="3429000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4835236" y="5029200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4</a:t>
            </a:r>
            <a:endParaRPr lang="es-MX" dirty="0"/>
          </a:p>
        </p:txBody>
      </p:sp>
      <p:sp>
        <p:nvSpPr>
          <p:cNvPr id="10" name="Elipse 9"/>
          <p:cNvSpPr/>
          <p:nvPr/>
        </p:nvSpPr>
        <p:spPr>
          <a:xfrm>
            <a:off x="7126745" y="3425227"/>
            <a:ext cx="277091" cy="369332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9351817" y="3429000"/>
            <a:ext cx="277091" cy="369332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/>
          <p:cNvSpPr/>
          <p:nvPr/>
        </p:nvSpPr>
        <p:spPr>
          <a:xfrm>
            <a:off x="11291455" y="5021305"/>
            <a:ext cx="277091" cy="369332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4835236" y="5021305"/>
            <a:ext cx="277091" cy="369332"/>
          </a:xfrm>
          <a:prstGeom prst="ellipse">
            <a:avLst/>
          </a:prstGeom>
          <a:solidFill>
            <a:schemeClr val="accent1"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1365800"/>
              </p:ext>
            </p:extLst>
          </p:nvPr>
        </p:nvGraphicFramePr>
        <p:xfrm>
          <a:off x="719363" y="2437887"/>
          <a:ext cx="4029075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Hoja de cálculo" r:id="rId4" imgW="4029159" imgH="2952824" progId="Excel.Sheet.12">
                  <p:embed/>
                </p:oleObj>
              </mc:Choice>
              <mc:Fallback>
                <p:oleObj name="Hoja de cálculo" r:id="rId4" imgW="4029159" imgH="29528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19363" y="2437887"/>
                        <a:ext cx="4029075" cy="29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63160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Atributo: Dinero de vuelta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05196" y="2137208"/>
            <a:ext cx="7427067" cy="4166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9209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Atributo: Mayor cupo en avances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5779" r="5523" b="6435"/>
          <a:stretch/>
        </p:blipFill>
        <p:spPr>
          <a:xfrm>
            <a:off x="4724399" y="1885604"/>
            <a:ext cx="7275778" cy="4307377"/>
          </a:xfrm>
          <a:prstGeom prst="rect">
            <a:avLst/>
          </a:prstGeom>
        </p:spPr>
      </p:pic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182586"/>
              </p:ext>
            </p:extLst>
          </p:nvPr>
        </p:nvGraphicFramePr>
        <p:xfrm>
          <a:off x="709178" y="2584884"/>
          <a:ext cx="4029075" cy="226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Hoja de cálculo" r:id="rId4" imgW="4029159" imgH="2267024" progId="Excel.Sheet.12">
                  <p:embed/>
                </p:oleObj>
              </mc:Choice>
              <mc:Fallback>
                <p:oleObj name="Hoja de cálculo" r:id="rId4" imgW="4029159" imgH="22670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9178" y="2584884"/>
                        <a:ext cx="4029075" cy="226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9850582" y="3429000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6373091" y="5257800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4738253" y="5237018"/>
            <a:ext cx="277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3</a:t>
            </a:r>
            <a:endParaRPr lang="es-MX" dirty="0"/>
          </a:p>
        </p:txBody>
      </p:sp>
      <p:sp>
        <p:nvSpPr>
          <p:cNvPr id="9" name="Elipse 8"/>
          <p:cNvSpPr/>
          <p:nvPr/>
        </p:nvSpPr>
        <p:spPr>
          <a:xfrm>
            <a:off x="4738253" y="5257800"/>
            <a:ext cx="277091" cy="293314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Elipse 9"/>
          <p:cNvSpPr/>
          <p:nvPr/>
        </p:nvSpPr>
        <p:spPr>
          <a:xfrm>
            <a:off x="6373090" y="5295809"/>
            <a:ext cx="277091" cy="293314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9864435" y="3467009"/>
            <a:ext cx="277091" cy="293314"/>
          </a:xfrm>
          <a:prstGeom prst="ellipse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63830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Atributo: Recompensas 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3793" t="5076" r="4827" b="6066"/>
          <a:stretch/>
        </p:blipFill>
        <p:spPr>
          <a:xfrm>
            <a:off x="4779818" y="2132214"/>
            <a:ext cx="7190740" cy="3922222"/>
          </a:xfrm>
          <a:prstGeom prst="rect">
            <a:avLst/>
          </a:prstGeom>
        </p:spPr>
      </p:pic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8372320"/>
              </p:ext>
            </p:extLst>
          </p:nvPr>
        </p:nvGraphicFramePr>
        <p:xfrm>
          <a:off x="556779" y="2311256"/>
          <a:ext cx="409575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Hoja de cálculo" r:id="rId4" imgW="4095731" imgH="2952824" progId="Excel.Sheet.12">
                  <p:embed/>
                </p:oleObj>
              </mc:Choice>
              <mc:Fallback>
                <p:oleObj name="Hoja de cálculo" r:id="rId4" imgW="4095731" imgH="2952824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6779" y="2311256"/>
                        <a:ext cx="4095750" cy="2952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10986656" y="2937164"/>
            <a:ext cx="27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1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7744692" y="2983285"/>
            <a:ext cx="27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2</a:t>
            </a:r>
            <a:endParaRPr lang="es-MX" dirty="0"/>
          </a:p>
        </p:txBody>
      </p:sp>
      <p:sp>
        <p:nvSpPr>
          <p:cNvPr id="8" name="CuadroTexto 7"/>
          <p:cNvSpPr txBox="1"/>
          <p:nvPr/>
        </p:nvSpPr>
        <p:spPr>
          <a:xfrm>
            <a:off x="6096000" y="5079340"/>
            <a:ext cx="27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3</a:t>
            </a:r>
            <a:endParaRPr lang="es-MX" dirty="0"/>
          </a:p>
        </p:txBody>
      </p:sp>
      <p:sp>
        <p:nvSpPr>
          <p:cNvPr id="9" name="CuadroTexto 8"/>
          <p:cNvSpPr txBox="1"/>
          <p:nvPr/>
        </p:nvSpPr>
        <p:spPr>
          <a:xfrm>
            <a:off x="4893252" y="5060207"/>
            <a:ext cx="2770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4</a:t>
            </a:r>
          </a:p>
        </p:txBody>
      </p:sp>
      <p:sp>
        <p:nvSpPr>
          <p:cNvPr id="10" name="Elipse 9"/>
          <p:cNvSpPr/>
          <p:nvPr/>
        </p:nvSpPr>
        <p:spPr>
          <a:xfrm>
            <a:off x="4893252" y="5060207"/>
            <a:ext cx="277090" cy="369332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Elipse 11"/>
          <p:cNvSpPr/>
          <p:nvPr/>
        </p:nvSpPr>
        <p:spPr>
          <a:xfrm>
            <a:off x="6096000" y="5060207"/>
            <a:ext cx="277090" cy="369332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Elipse 12"/>
          <p:cNvSpPr/>
          <p:nvPr/>
        </p:nvSpPr>
        <p:spPr>
          <a:xfrm>
            <a:off x="7744692" y="2983285"/>
            <a:ext cx="277090" cy="369332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Elipse 13"/>
          <p:cNvSpPr/>
          <p:nvPr/>
        </p:nvSpPr>
        <p:spPr>
          <a:xfrm>
            <a:off x="11017135" y="2926664"/>
            <a:ext cx="277090" cy="369332"/>
          </a:xfrm>
          <a:prstGeom prst="ellipse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259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Atributo: No requiere historial de crédito</a:t>
            </a:r>
            <a:endParaRPr lang="es-MX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00034" y="2145965"/>
            <a:ext cx="6885714" cy="38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110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62</Words>
  <Application>Microsoft Office PowerPoint</Application>
  <PresentationFormat>Panorámica</PresentationFormat>
  <Paragraphs>27</Paragraphs>
  <Slides>10</Slides>
  <Notes>0</Notes>
  <HiddenSlides>2</HiddenSlides>
  <MMClips>0</MMClips>
  <ScaleCrop>false</ScaleCrop>
  <HeadingPairs>
    <vt:vector size="8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Retrospección</vt:lpstr>
      <vt:lpstr>Hoja de cálculo de Microsoft Excel</vt:lpstr>
      <vt:lpstr>Análisis Coinjoin</vt:lpstr>
      <vt:lpstr>Presentación de PowerPoint</vt:lpstr>
      <vt:lpstr>Atributo: Interés (menores tasas)</vt:lpstr>
      <vt:lpstr>Atributo:Marca</vt:lpstr>
      <vt:lpstr>Atributo: Seguros (menor costo)</vt:lpstr>
      <vt:lpstr>Atributo: Dinero de vuelta </vt:lpstr>
      <vt:lpstr>Atributo: Mayor cupo en avances</vt:lpstr>
      <vt:lpstr>Atributo: Recompensas </vt:lpstr>
      <vt:lpstr>Atributo: No requiere historial de crédito</vt:lpstr>
      <vt:lpstr>Atributo: Recompensas por pagos Puntuales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Análisis Coinjoin</dc:title>
  <dc:creator>ALBAN CERDA PABLO DAVID</dc:creator>
  <cp:lastModifiedBy>ALBAN CERDA PABLO DAVID</cp:lastModifiedBy>
  <cp:revision>1</cp:revision>
  <dcterms:created xsi:type="dcterms:W3CDTF">2016-09-14T22:35:29Z</dcterms:created>
  <dcterms:modified xsi:type="dcterms:W3CDTF">2016-09-15T00:44:28Z</dcterms:modified>
</cp:coreProperties>
</file>